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324" r:id="rId2"/>
    <p:sldId id="257" r:id="rId3"/>
    <p:sldId id="348" r:id="rId4"/>
    <p:sldId id="346" r:id="rId5"/>
    <p:sldId id="347" r:id="rId6"/>
    <p:sldId id="349" r:id="rId7"/>
    <p:sldId id="350" r:id="rId8"/>
    <p:sldId id="352" r:id="rId9"/>
    <p:sldId id="351" r:id="rId10"/>
    <p:sldId id="356" r:id="rId11"/>
    <p:sldId id="354" r:id="rId12"/>
    <p:sldId id="355" r:id="rId13"/>
    <p:sldId id="357" r:id="rId14"/>
    <p:sldId id="401" r:id="rId15"/>
    <p:sldId id="360" r:id="rId16"/>
    <p:sldId id="361" r:id="rId17"/>
    <p:sldId id="362" r:id="rId18"/>
    <p:sldId id="400" r:id="rId19"/>
    <p:sldId id="371" r:id="rId20"/>
    <p:sldId id="374" r:id="rId21"/>
    <p:sldId id="386" r:id="rId22"/>
    <p:sldId id="402" r:id="rId2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D7D"/>
    <a:srgbClr val="008E40"/>
    <a:srgbClr val="00D05E"/>
    <a:srgbClr val="FBFBFB"/>
    <a:srgbClr val="DA1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>
      <p:cViewPr varScale="1">
        <p:scale>
          <a:sx n="66" d="100"/>
          <a:sy n="66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6EF9-BBF2-4B2F-B3F8-EE50E80D35A2}" type="datetimeFigureOut">
              <a:rPr lang="pl-PL" smtClean="0"/>
              <a:pPr/>
              <a:t>2020-04-03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2A720-37A6-42F3-A23B-7C4411DCED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59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945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4900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945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945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945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451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2A720-37A6-42F3-A23B-7C4411DCEDE9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632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37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737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64C7-9409-4011-B9A8-80E4CFFAD4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0F7E-0F53-4575-BECF-5D4A1F2FA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A7DA-3B7C-499A-8754-2387F78A97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B854E-4B70-492C-A466-DFB175E266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246E-CF1E-45C6-A97A-5CBEDEEE6B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AA5E-D92E-42AF-B740-75F9FB7B32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DF4DC-1005-484D-A2D7-61B0E4E2B6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F2FC9-3084-4DC7-8A67-82A1A616506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018C6-437C-4884-9950-7AEB637D10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331F6-08D7-42D3-8D9F-84A74A0D65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D20BB-B36C-40D7-8AF0-5C89FB2E0B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7C3F-0DEC-4EB9-9994-7A780EA370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9F8D5-46C9-4C2D-B30C-2788A4B364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sp>
          <p:nvSpPr>
            <p:cNvPr id="727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sp>
        <p:nvSpPr>
          <p:cNvPr id="727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727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727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27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2526182-EE95-4E98-9C1D-16A3406A67C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hemat blokowy: taśma dziurkowana 2"/>
          <p:cNvSpPr/>
          <p:nvPr/>
        </p:nvSpPr>
        <p:spPr>
          <a:xfrm>
            <a:off x="438250" y="332656"/>
            <a:ext cx="8280920" cy="4077072"/>
          </a:xfrm>
          <a:prstGeom prst="flowChartPunchedTap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Prawo podmiotowe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0462" y="5589240"/>
            <a:ext cx="90364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/>
              <a:t>Literatura:</a:t>
            </a:r>
          </a:p>
          <a:p>
            <a:r>
              <a:rPr lang="pl-PL" sz="1400" dirty="0" smtClean="0"/>
              <a:t>E</a:t>
            </a:r>
            <a:r>
              <a:rPr lang="pl-PL" sz="1400" dirty="0"/>
              <a:t>. Gniewek, P. </a:t>
            </a:r>
            <a:r>
              <a:rPr lang="pl-PL" sz="1400" dirty="0" smtClean="0"/>
              <a:t>Machnikowski (red.), </a:t>
            </a:r>
            <a:r>
              <a:rPr lang="pl-PL" sz="1400" i="1" dirty="0"/>
              <a:t>Zarys prawa cywilnego</a:t>
            </a:r>
            <a:r>
              <a:rPr lang="pl-PL" sz="1400" dirty="0"/>
              <a:t>, </a:t>
            </a:r>
            <a:r>
              <a:rPr lang="pl-PL" sz="1400" dirty="0" smtClean="0"/>
              <a:t>Wydanie 3, Warszawa 2018</a:t>
            </a:r>
          </a:p>
          <a:p>
            <a:r>
              <a:rPr lang="pl-PL" sz="14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Radwański, A. Olejniczak, </a:t>
            </a:r>
            <a:r>
              <a:rPr lang="pl-PL" sz="14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Prawo cywilne - część ogólna</a:t>
            </a:r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4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Wydanie 15, Warszawa </a:t>
            </a:r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2019,</a:t>
            </a:r>
            <a:endParaRPr lang="pl-PL" sz="20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Gniewek, P. Machnikowski (red.), </a:t>
            </a:r>
            <a:r>
              <a:rPr lang="pl-PL" sz="14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Kodeks cywilny. Komentarz</a:t>
            </a:r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400" dirty="0" smtClean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Wydanie 9, Warszawa </a:t>
            </a:r>
            <a:r>
              <a:rPr lang="pl-PL" sz="14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/>
              <a:t>Opracowała mgr Irena Krauze – Lisowiec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b="1" dirty="0" smtClean="0"/>
              <a:t>Zdarzenie prawne</a:t>
            </a:r>
            <a:br>
              <a:rPr lang="pl-PL" sz="2800" b="1" dirty="0" smtClean="0"/>
            </a:br>
            <a:endParaRPr lang="pl-PL" sz="2800" b="1" dirty="0"/>
          </a:p>
        </p:txBody>
      </p:sp>
      <p:cxnSp>
        <p:nvCxnSpPr>
          <p:cNvPr id="4" name="Łącznik prosty 29"/>
          <p:cNvCxnSpPr/>
          <p:nvPr/>
        </p:nvCxnSpPr>
        <p:spPr>
          <a:xfrm>
            <a:off x="2771800" y="836712"/>
            <a:ext cx="338437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>
            <a:endCxn id="9" idx="0"/>
          </p:cNvCxnSpPr>
          <p:nvPr/>
        </p:nvCxnSpPr>
        <p:spPr>
          <a:xfrm>
            <a:off x="4530372" y="836712"/>
            <a:ext cx="0" cy="16561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2192924" y="2492896"/>
            <a:ext cx="4674896" cy="1728192"/>
          </a:xfrm>
          <a:prstGeom prst="roundRect">
            <a:avLst/>
          </a:prstGeom>
          <a:solidFill>
            <a:schemeClr val="accent4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zdarzenie, którego </a:t>
            </a:r>
            <a:r>
              <a:rPr lang="pl-PL" b="1" dirty="0"/>
              <a:t>zaistnienie powoduje powstanie albo ustanie stosunku prawnego bądź wpływa na </a:t>
            </a:r>
            <a:r>
              <a:rPr lang="pl-PL" b="1" dirty="0" smtClean="0"/>
              <a:t>treść tego stosunku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003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199" y="60996"/>
            <a:ext cx="8229600" cy="784443"/>
          </a:xfrm>
        </p:spPr>
        <p:txBody>
          <a:bodyPr/>
          <a:lstStyle/>
          <a:p>
            <a: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Postacie </a:t>
            </a:r>
            <a:r>
              <a:rPr lang="pl-PL" sz="2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normatywne </a:t>
            </a:r>
            <a: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uprawnień</a:t>
            </a:r>
            <a:b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b="1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000" b="1" dirty="0"/>
          </a:p>
        </p:txBody>
      </p:sp>
      <p:cxnSp>
        <p:nvCxnSpPr>
          <p:cNvPr id="4" name="Łącznik prosty 29"/>
          <p:cNvCxnSpPr/>
          <p:nvPr/>
        </p:nvCxnSpPr>
        <p:spPr>
          <a:xfrm>
            <a:off x="2081847" y="476672"/>
            <a:ext cx="50405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4202857" y="552003"/>
            <a:ext cx="4888496" cy="778251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możność podejmowania wszystkich lub określonych działań przez uprawnionego wobec jakiegoś dobra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Prostokąt zaokrąglony 20"/>
          <p:cNvSpPr/>
          <p:nvPr/>
        </p:nvSpPr>
        <p:spPr>
          <a:xfrm>
            <a:off x="459159" y="1110344"/>
            <a:ext cx="3248315" cy="67021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Uprawnienie </a:t>
            </a:r>
            <a:r>
              <a:rPr lang="pl-PL" b="1" dirty="0"/>
              <a:t>bezpośrednie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485118" y="5239724"/>
            <a:ext cx="4204310" cy="647604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do żądania ukształtowania stosunku prawnego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Strzałka w prawo 30"/>
          <p:cNvSpPr/>
          <p:nvPr/>
        </p:nvSpPr>
        <p:spPr>
          <a:xfrm>
            <a:off x="146505" y="1310527"/>
            <a:ext cx="184181" cy="26984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Krzyż 32"/>
          <p:cNvSpPr/>
          <p:nvPr/>
        </p:nvSpPr>
        <p:spPr>
          <a:xfrm>
            <a:off x="5292080" y="5563526"/>
            <a:ext cx="216024" cy="180020"/>
          </a:xfrm>
          <a:prstGeom prst="pl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485118" y="2574963"/>
            <a:ext cx="3248315" cy="67021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Roszczenia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457199" y="3868035"/>
            <a:ext cx="3248315" cy="670212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Uprawnienia </a:t>
            </a:r>
            <a:r>
              <a:rPr lang="pl-PL" b="1" dirty="0" smtClean="0"/>
              <a:t>kształtujące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4202857" y="1448524"/>
            <a:ext cx="4888496" cy="7499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z jednoczesnym obowiązkiem nieingerowania w to postępowanie przez nieoznaczony indywidualnie krąg podmiotów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Strzałka w prawo 22"/>
          <p:cNvSpPr/>
          <p:nvPr/>
        </p:nvSpPr>
        <p:spPr>
          <a:xfrm>
            <a:off x="146504" y="2816140"/>
            <a:ext cx="184181" cy="26984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 w prawo 23"/>
          <p:cNvSpPr/>
          <p:nvPr/>
        </p:nvSpPr>
        <p:spPr>
          <a:xfrm>
            <a:off x="145709" y="5428603"/>
            <a:ext cx="184181" cy="26984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prawo 24"/>
          <p:cNvSpPr/>
          <p:nvPr/>
        </p:nvSpPr>
        <p:spPr>
          <a:xfrm>
            <a:off x="146503" y="4045906"/>
            <a:ext cx="184181" cy="26984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Strzałka w prawo 27"/>
          <p:cNvSpPr/>
          <p:nvPr/>
        </p:nvSpPr>
        <p:spPr>
          <a:xfrm>
            <a:off x="3679010" y="1286914"/>
            <a:ext cx="299699" cy="279287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Strzałka w prawo 33"/>
          <p:cNvSpPr/>
          <p:nvPr/>
        </p:nvSpPr>
        <p:spPr>
          <a:xfrm>
            <a:off x="3732036" y="2758822"/>
            <a:ext cx="299699" cy="279287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w prawo 34"/>
          <p:cNvSpPr/>
          <p:nvPr/>
        </p:nvSpPr>
        <p:spPr>
          <a:xfrm>
            <a:off x="3743383" y="4063498"/>
            <a:ext cx="299699" cy="279287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Strzałka w prawo 35"/>
          <p:cNvSpPr/>
          <p:nvPr/>
        </p:nvSpPr>
        <p:spPr>
          <a:xfrm>
            <a:off x="4694806" y="5401109"/>
            <a:ext cx="299699" cy="279287"/>
          </a:xfrm>
          <a:prstGeom prst="rightArrow">
            <a:avLst/>
          </a:prstGeom>
          <a:solidFill>
            <a:srgbClr val="0070C0"/>
          </a:solidFill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ostokąt zaokrąglony 36"/>
          <p:cNvSpPr/>
          <p:nvPr/>
        </p:nvSpPr>
        <p:spPr>
          <a:xfrm>
            <a:off x="4214778" y="2462692"/>
            <a:ext cx="4888496" cy="976742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możność domagania się od indywidualnie oznaczonych osób, aby zachowały się w określony sposób, polegający na działaniu lub zaniechaniu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Prostokąt zaokrąglony 37"/>
          <p:cNvSpPr/>
          <p:nvPr/>
        </p:nvSpPr>
        <p:spPr>
          <a:xfrm>
            <a:off x="4209395" y="3682206"/>
            <a:ext cx="4888496" cy="1051614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możliwość jednostronnego dokonania czynności prawnej, która spowoduje powstanie, ustanie lub </a:t>
            </a:r>
            <a:r>
              <a:rPr lang="pl-PL" sz="1600" b="1" dirty="0" smtClean="0"/>
              <a:t>zmianę </a:t>
            </a:r>
            <a:r>
              <a:rPr lang="pl-PL" sz="1600" b="1" dirty="0"/>
              <a:t>stosunku prawnego (zmianę sytuacji prawnej stron)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Prostokąt zaokrąglony 38"/>
          <p:cNvSpPr/>
          <p:nvPr/>
        </p:nvSpPr>
        <p:spPr>
          <a:xfrm>
            <a:off x="5240436" y="4864162"/>
            <a:ext cx="3850917" cy="139872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/>
              <a:t>możliwość wytoczenia powództwa o ukształtowanie, które w przypadku uwzględnienia powództwa przez Sąd wpływa na istnienie lub kształt stosunku prawnego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Krzyż 26"/>
          <p:cNvSpPr/>
          <p:nvPr/>
        </p:nvSpPr>
        <p:spPr>
          <a:xfrm>
            <a:off x="4094845" y="1327892"/>
            <a:ext cx="216024" cy="180020"/>
          </a:xfrm>
          <a:prstGeom prst="pl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Prostokąt zaokrąglony 39"/>
          <p:cNvSpPr/>
          <p:nvPr/>
        </p:nvSpPr>
        <p:spPr>
          <a:xfrm>
            <a:off x="485118" y="6248005"/>
            <a:ext cx="1008112" cy="372763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Zarzut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Prostokąt zaokrąglony 40"/>
          <p:cNvSpPr/>
          <p:nvPr/>
        </p:nvSpPr>
        <p:spPr>
          <a:xfrm>
            <a:off x="1634786" y="6021007"/>
            <a:ext cx="2108597" cy="372225"/>
          </a:xfrm>
          <a:prstGeom prst="roundRect">
            <a:avLst/>
          </a:prstGeom>
          <a:solidFill>
            <a:srgbClr val="FF7D7D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Dylatoryjny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Strzałka w prawo 41"/>
          <p:cNvSpPr/>
          <p:nvPr/>
        </p:nvSpPr>
        <p:spPr>
          <a:xfrm>
            <a:off x="145708" y="6262887"/>
            <a:ext cx="184181" cy="269845"/>
          </a:xfrm>
          <a:prstGeom prst="rightArrow">
            <a:avLst/>
          </a:prstGeom>
          <a:solidFill>
            <a:srgbClr val="0070C0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zaokrąglony 42"/>
          <p:cNvSpPr/>
          <p:nvPr/>
        </p:nvSpPr>
        <p:spPr>
          <a:xfrm>
            <a:off x="1634786" y="6434655"/>
            <a:ext cx="2096920" cy="372225"/>
          </a:xfrm>
          <a:prstGeom prst="roundRect">
            <a:avLst/>
          </a:prstGeom>
          <a:solidFill>
            <a:srgbClr val="C0000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Peremptoryjny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Łącznik prosty 11"/>
          <p:cNvCxnSpPr>
            <a:stCxn id="40" idx="3"/>
            <a:endCxn id="41" idx="1"/>
          </p:cNvCxnSpPr>
          <p:nvPr/>
        </p:nvCxnSpPr>
        <p:spPr>
          <a:xfrm flipV="1">
            <a:off x="1493230" y="6207120"/>
            <a:ext cx="141556" cy="2272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>
            <a:stCxn id="40" idx="3"/>
            <a:endCxn id="43" idx="1"/>
          </p:cNvCxnSpPr>
          <p:nvPr/>
        </p:nvCxnSpPr>
        <p:spPr>
          <a:xfrm>
            <a:off x="1493230" y="6434387"/>
            <a:ext cx="141556" cy="1863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rostokąt zaokrąglony 43"/>
          <p:cNvSpPr/>
          <p:nvPr/>
        </p:nvSpPr>
        <p:spPr>
          <a:xfrm>
            <a:off x="7668344" y="6393229"/>
            <a:ext cx="1399908" cy="44652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Uprawnienie względne 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Prostokąt zaokrąglony 44"/>
          <p:cNvSpPr/>
          <p:nvPr/>
        </p:nvSpPr>
        <p:spPr>
          <a:xfrm>
            <a:off x="6010204" y="6393229"/>
            <a:ext cx="1490238" cy="422318"/>
          </a:xfrm>
          <a:prstGeom prst="roundRect">
            <a:avLst/>
          </a:prstGeom>
          <a:solidFill>
            <a:srgbClr val="FF000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/>
              <a:t>Uprawnienie bezwzględne 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Strzałka w lewo i prawo 45"/>
          <p:cNvSpPr/>
          <p:nvPr/>
        </p:nvSpPr>
        <p:spPr>
          <a:xfrm>
            <a:off x="7428434" y="6583612"/>
            <a:ext cx="311918" cy="88915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zaokrąglony 46"/>
          <p:cNvSpPr/>
          <p:nvPr/>
        </p:nvSpPr>
        <p:spPr>
          <a:xfrm>
            <a:off x="4844655" y="6412449"/>
            <a:ext cx="1015699" cy="383878"/>
          </a:xfrm>
          <a:prstGeom prst="roundRect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i="1" dirty="0" smtClean="0"/>
              <a:t>Adresat</a:t>
            </a:r>
            <a:endParaRPr lang="pl-PL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9" name="Łącznik prosty 48"/>
          <p:cNvCxnSpPr>
            <a:stCxn id="47" idx="3"/>
            <a:endCxn id="45" idx="1"/>
          </p:cNvCxnSpPr>
          <p:nvPr/>
        </p:nvCxnSpPr>
        <p:spPr>
          <a:xfrm>
            <a:off x="5860354" y="6604388"/>
            <a:ext cx="149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95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2236" y="160741"/>
            <a:ext cx="8174564" cy="578852"/>
          </a:xfrm>
        </p:spPr>
        <p:txBody>
          <a:bodyPr/>
          <a:lstStyle/>
          <a:p>
            <a:r>
              <a:rPr lang="pl-PL" sz="2400" b="1" dirty="0" smtClean="0"/>
              <a:t>Rodzaje praw </a:t>
            </a:r>
            <a:r>
              <a:rPr lang="pl-PL" sz="2400" b="1" dirty="0" smtClean="0"/>
              <a:t>podmiotowych</a:t>
            </a:r>
            <a:br>
              <a:rPr lang="pl-PL" sz="2400" b="1" dirty="0" smtClean="0"/>
            </a:br>
            <a:endParaRPr lang="pl-PL" sz="2400" b="1" dirty="0"/>
          </a:p>
        </p:txBody>
      </p:sp>
      <p:cxnSp>
        <p:nvCxnSpPr>
          <p:cNvPr id="4" name="Łącznik prosty 29"/>
          <p:cNvCxnSpPr/>
          <p:nvPr/>
        </p:nvCxnSpPr>
        <p:spPr>
          <a:xfrm>
            <a:off x="1621513" y="450167"/>
            <a:ext cx="5832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zaokrąglony 8"/>
          <p:cNvSpPr/>
          <p:nvPr/>
        </p:nvSpPr>
        <p:spPr>
          <a:xfrm>
            <a:off x="393902" y="597784"/>
            <a:ext cx="3931918" cy="8062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Bezwzględne i względne </a:t>
            </a:r>
            <a:r>
              <a:rPr lang="pl-PL" dirty="0" smtClean="0"/>
              <a:t>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7802078" y="6396335"/>
            <a:ext cx="131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57 §1, </a:t>
            </a:r>
          </a:p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509 §1 k.c. 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4520783" y="615477"/>
            <a:ext cx="4545300" cy="488054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głównymi składnikami praw podmiotowych są odpowiednio uprawnienia bezwzględne lub względne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rostokąt zaokrąglony 27"/>
          <p:cNvSpPr/>
          <p:nvPr/>
        </p:nvSpPr>
        <p:spPr>
          <a:xfrm>
            <a:off x="444082" y="1538798"/>
            <a:ext cx="3931918" cy="8062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Majątkowe i niemajątkowe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Prostokąt zaokrąglony 35"/>
          <p:cNvSpPr/>
          <p:nvPr/>
        </p:nvSpPr>
        <p:spPr>
          <a:xfrm>
            <a:off x="4523645" y="1248509"/>
            <a:ext cx="4556846" cy="635118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ze względu na rodzaj interesu jaki chroni to prawo przede wszystkim (</a:t>
            </a:r>
            <a:r>
              <a:rPr lang="pl-PL" sz="1400" dirty="0" smtClean="0"/>
              <a:t>ekonomiczny </a:t>
            </a:r>
            <a:r>
              <a:rPr lang="pl-PL" sz="1400" dirty="0"/>
              <a:t>albo </a:t>
            </a:r>
            <a:r>
              <a:rPr lang="pl-PL" sz="1400" dirty="0" smtClean="0"/>
              <a:t>nieekonomiczny)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Prostokąt zaokrąglony 36"/>
          <p:cNvSpPr/>
          <p:nvPr/>
        </p:nvSpPr>
        <p:spPr>
          <a:xfrm>
            <a:off x="416450" y="2531107"/>
            <a:ext cx="3931918" cy="8062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Zbywalne </a:t>
            </a:r>
            <a:r>
              <a:rPr lang="pl-PL" b="1" dirty="0"/>
              <a:t>i niezbywalne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Prostokąt zaokrąglony 37"/>
          <p:cNvSpPr/>
          <p:nvPr/>
        </p:nvSpPr>
        <p:spPr>
          <a:xfrm>
            <a:off x="4583867" y="2009734"/>
            <a:ext cx="4533992" cy="534198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z</a:t>
            </a:r>
            <a:r>
              <a:rPr lang="pl-PL" sz="1400" dirty="0" smtClean="0"/>
              <a:t>e </a:t>
            </a:r>
            <a:r>
              <a:rPr lang="pl-PL" sz="1400" dirty="0"/>
              <a:t>względu na </a:t>
            </a:r>
            <a:r>
              <a:rPr lang="pl-PL" sz="1400" dirty="0" smtClean="0"/>
              <a:t>dopuszczalność lub niedopuszczalność zmiany podmiotu prawa przez czynność prawną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Prostokąt zaokrąglony 38"/>
          <p:cNvSpPr/>
          <p:nvPr/>
        </p:nvSpPr>
        <p:spPr>
          <a:xfrm>
            <a:off x="457739" y="4516402"/>
            <a:ext cx="3931918" cy="806292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Główne i akcesoryjne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Prostokąt zaokrąglony 39"/>
          <p:cNvSpPr/>
          <p:nvPr/>
        </p:nvSpPr>
        <p:spPr>
          <a:xfrm>
            <a:off x="497157" y="5665657"/>
            <a:ext cx="3851211" cy="573463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err="1" smtClean="0"/>
              <a:t>Ekspektatywa</a:t>
            </a:r>
            <a:r>
              <a:rPr lang="pl-PL" b="1" dirty="0" smtClean="0"/>
              <a:t>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Strzałka w prawo 40"/>
          <p:cNvSpPr/>
          <p:nvPr/>
        </p:nvSpPr>
        <p:spPr>
          <a:xfrm>
            <a:off x="25196" y="1768766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Strzałka w prawo 41"/>
          <p:cNvSpPr/>
          <p:nvPr/>
        </p:nvSpPr>
        <p:spPr>
          <a:xfrm>
            <a:off x="33862" y="2829967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Strzałka w prawo 42"/>
          <p:cNvSpPr/>
          <p:nvPr/>
        </p:nvSpPr>
        <p:spPr>
          <a:xfrm>
            <a:off x="52533" y="4782266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Strzałka w prawo 43"/>
          <p:cNvSpPr/>
          <p:nvPr/>
        </p:nvSpPr>
        <p:spPr>
          <a:xfrm>
            <a:off x="84042" y="5909527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Strzałka w prawo 44"/>
          <p:cNvSpPr/>
          <p:nvPr/>
        </p:nvSpPr>
        <p:spPr>
          <a:xfrm>
            <a:off x="25196" y="877668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5"/>
          <p:cNvCxnSpPr>
            <a:stCxn id="24" idx="1"/>
            <a:endCxn id="9" idx="3"/>
          </p:cNvCxnSpPr>
          <p:nvPr/>
        </p:nvCxnSpPr>
        <p:spPr>
          <a:xfrm flipH="1">
            <a:off x="4325820" y="859504"/>
            <a:ext cx="194963" cy="1414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>
            <a:stCxn id="36" idx="1"/>
            <a:endCxn id="28" idx="3"/>
          </p:cNvCxnSpPr>
          <p:nvPr/>
        </p:nvCxnSpPr>
        <p:spPr>
          <a:xfrm flipH="1">
            <a:off x="4376000" y="1566068"/>
            <a:ext cx="147645" cy="375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>
            <a:stCxn id="38" idx="1"/>
            <a:endCxn id="37" idx="3"/>
          </p:cNvCxnSpPr>
          <p:nvPr/>
        </p:nvCxnSpPr>
        <p:spPr>
          <a:xfrm flipH="1">
            <a:off x="4348368" y="2276833"/>
            <a:ext cx="235499" cy="6574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rostokąt zaokrąglony 45"/>
          <p:cNvSpPr/>
          <p:nvPr/>
        </p:nvSpPr>
        <p:spPr>
          <a:xfrm>
            <a:off x="4610519" y="2663804"/>
            <a:ext cx="4469972" cy="50487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Niezbywalność prawa wynika  wprost z przepisu ustawy lub z funkcji prawa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Łącznik prosty 18"/>
          <p:cNvCxnSpPr>
            <a:stCxn id="38" idx="2"/>
            <a:endCxn id="46" idx="0"/>
          </p:cNvCxnSpPr>
          <p:nvPr/>
        </p:nvCxnSpPr>
        <p:spPr>
          <a:xfrm flipH="1">
            <a:off x="6845505" y="2543932"/>
            <a:ext cx="5358" cy="1198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ostokąt zaokrąglony 47"/>
          <p:cNvSpPr/>
          <p:nvPr/>
        </p:nvSpPr>
        <p:spPr>
          <a:xfrm>
            <a:off x="4610519" y="3251880"/>
            <a:ext cx="4469972" cy="50487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Ogólna reguła interpretacyjna : prawa majątkowe – zbywalne, p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rawa niemajątkowe – niezbywalne </a:t>
            </a:r>
          </a:p>
        </p:txBody>
      </p:sp>
      <p:cxnSp>
        <p:nvCxnSpPr>
          <p:cNvPr id="51" name="Łącznik prosty 50"/>
          <p:cNvCxnSpPr>
            <a:stCxn id="46" idx="2"/>
            <a:endCxn id="48" idx="0"/>
          </p:cNvCxnSpPr>
          <p:nvPr/>
        </p:nvCxnSpPr>
        <p:spPr>
          <a:xfrm>
            <a:off x="6845505" y="3168680"/>
            <a:ext cx="0" cy="83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rostokąt zaokrąglony 52"/>
          <p:cNvSpPr/>
          <p:nvPr/>
        </p:nvSpPr>
        <p:spPr>
          <a:xfrm>
            <a:off x="4610519" y="3863012"/>
            <a:ext cx="4469972" cy="66371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Nie można przez czynność prawną  ukształtowane przez ustawę jako prawo zbywalne  przekształcić w prawo niezbywalne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Prostokąt zaokrąglony 53"/>
          <p:cNvSpPr/>
          <p:nvPr/>
        </p:nvSpPr>
        <p:spPr>
          <a:xfrm>
            <a:off x="2862064" y="3576752"/>
            <a:ext cx="1403648" cy="428059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Wyjątek: wierzytelność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4"/>
          <p:cNvCxnSpPr>
            <a:stCxn id="48" idx="2"/>
            <a:endCxn id="53" idx="0"/>
          </p:cNvCxnSpPr>
          <p:nvPr/>
        </p:nvCxnSpPr>
        <p:spPr>
          <a:xfrm>
            <a:off x="6845505" y="3756756"/>
            <a:ext cx="0" cy="106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Prostokąt zaokrąglony 46"/>
          <p:cNvSpPr/>
          <p:nvPr/>
        </p:nvSpPr>
        <p:spPr>
          <a:xfrm>
            <a:off x="4626465" y="4637299"/>
            <a:ext cx="3175613" cy="319566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/>
              <a:t>ze względu na </a:t>
            </a:r>
            <a:r>
              <a:rPr lang="pl-PL" sz="1400" dirty="0" smtClean="0"/>
              <a:t>samodzielność prawa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Strzałka zakrzywiona w dół 64"/>
          <p:cNvSpPr/>
          <p:nvPr/>
        </p:nvSpPr>
        <p:spPr>
          <a:xfrm rot="11838946">
            <a:off x="3926598" y="4071384"/>
            <a:ext cx="678228" cy="309506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68" name="Łącznik prosty 67"/>
          <p:cNvCxnSpPr>
            <a:stCxn id="39" idx="3"/>
            <a:endCxn id="47" idx="1"/>
          </p:cNvCxnSpPr>
          <p:nvPr/>
        </p:nvCxnSpPr>
        <p:spPr>
          <a:xfrm flipV="1">
            <a:off x="4389657" y="4797082"/>
            <a:ext cx="236808" cy="122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Prostokąt zaokrąglony 69"/>
          <p:cNvSpPr/>
          <p:nvPr/>
        </p:nvSpPr>
        <p:spPr>
          <a:xfrm>
            <a:off x="4537837" y="5210881"/>
            <a:ext cx="4554574" cy="106274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 smtClean="0"/>
              <a:t>1) są </a:t>
            </a:r>
            <a:r>
              <a:rPr lang="pl-PL" sz="1400" dirty="0"/>
              <a:t>związane z prawem </a:t>
            </a:r>
            <a:r>
              <a:rPr lang="pl-PL" sz="1400" dirty="0" smtClean="0"/>
              <a:t>głównym, w tym nie mogą powstać bez prawa głównego i wygasają razem z nim</a:t>
            </a:r>
          </a:p>
          <a:p>
            <a:r>
              <a:rPr lang="pl-PL" sz="1400" dirty="0" smtClean="0"/>
              <a:t>2) przysługują </a:t>
            </a:r>
            <a:r>
              <a:rPr lang="pl-PL" sz="1400" dirty="0"/>
              <a:t>temu samemu </a:t>
            </a:r>
            <a:r>
              <a:rPr lang="pl-PL" sz="1400" dirty="0" smtClean="0"/>
              <a:t>podmiotowi,</a:t>
            </a:r>
            <a:endParaRPr lang="pl-PL" sz="1400" dirty="0" smtClean="0"/>
          </a:p>
          <a:p>
            <a:r>
              <a:rPr lang="pl-PL" sz="1400" dirty="0" smtClean="0"/>
              <a:t>3) Treść prawa akcesoryjnego </a:t>
            </a:r>
            <a:r>
              <a:rPr lang="pl-PL" sz="1400" dirty="0" smtClean="0"/>
              <a:t>jest uzależniona </a:t>
            </a:r>
            <a:r>
              <a:rPr lang="pl-PL" sz="1400" dirty="0" smtClean="0"/>
              <a:t>od treści prawa głównego</a:t>
            </a:r>
            <a:endParaRPr lang="pl-PL" sz="1400" dirty="0"/>
          </a:p>
        </p:txBody>
      </p:sp>
      <p:sp>
        <p:nvSpPr>
          <p:cNvPr id="73" name="Wygięta strzałka 72"/>
          <p:cNvSpPr/>
          <p:nvPr/>
        </p:nvSpPr>
        <p:spPr>
          <a:xfrm flipV="1">
            <a:off x="2915816" y="5091029"/>
            <a:ext cx="1656184" cy="514526"/>
          </a:xfrm>
          <a:prstGeom prst="ben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cxnSp>
        <p:nvCxnSpPr>
          <p:cNvPr id="75" name="Łącznik prosty 74"/>
          <p:cNvCxnSpPr/>
          <p:nvPr/>
        </p:nvCxnSpPr>
        <p:spPr>
          <a:xfrm>
            <a:off x="2303748" y="5091029"/>
            <a:ext cx="12241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Prostokąt zaokrąglony 76"/>
          <p:cNvSpPr/>
          <p:nvPr/>
        </p:nvSpPr>
        <p:spPr>
          <a:xfrm>
            <a:off x="48700" y="6362683"/>
            <a:ext cx="7272808" cy="507819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/>
              <a:t>sytuacja prawna podmiotu, który ma uzyskać określone prawo podmiotowe, ale powstanie czy nabycie tego prawa uzależnione jest od jakiegoś przyszłego </a:t>
            </a:r>
            <a:r>
              <a:rPr lang="pl-PL" sz="1200" dirty="0" smtClean="0"/>
              <a:t>zdarzenia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Prostokąt zaokrąglony 97"/>
          <p:cNvSpPr/>
          <p:nvPr/>
        </p:nvSpPr>
        <p:spPr>
          <a:xfrm>
            <a:off x="7857343" y="4601949"/>
            <a:ext cx="1250085" cy="550162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Przepisy prawne mogą inaczej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9" name="Strzałka zakrzywiona w dół 98"/>
          <p:cNvSpPr/>
          <p:nvPr/>
        </p:nvSpPr>
        <p:spPr>
          <a:xfrm rot="6039594" flipH="1">
            <a:off x="8837246" y="5056651"/>
            <a:ext cx="387817" cy="194699"/>
          </a:xfrm>
          <a:prstGeom prst="curved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01" name="Łącznik prosty 100"/>
          <p:cNvCxnSpPr>
            <a:stCxn id="40" idx="2"/>
          </p:cNvCxnSpPr>
          <p:nvPr/>
        </p:nvCxnSpPr>
        <p:spPr>
          <a:xfrm flipH="1">
            <a:off x="2422762" y="6239120"/>
            <a:ext cx="1" cy="123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98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2800" dirty="0" smtClean="0"/>
              <a:t>Typy praw podmiotowych</a:t>
            </a:r>
            <a:br>
              <a:rPr lang="pl-PL" sz="2800" dirty="0" smtClean="0"/>
            </a:br>
            <a:endParaRPr lang="pl-PL" sz="28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251431" y="1367911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>
            <a:off x="2483768" y="908720"/>
            <a:ext cx="41044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zaokrąglony 12"/>
          <p:cNvSpPr/>
          <p:nvPr/>
        </p:nvSpPr>
        <p:spPr>
          <a:xfrm>
            <a:off x="2499158" y="2214977"/>
            <a:ext cx="4089066" cy="14246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 smtClean="0"/>
              <a:t>Podział ze względu  na treść praw podmiotowych </a:t>
            </a:r>
            <a:r>
              <a:rPr lang="pl-PL" b="1" dirty="0" smtClean="0"/>
              <a:t>(ze </a:t>
            </a:r>
            <a:r>
              <a:rPr lang="pl-PL" b="1" dirty="0" smtClean="0"/>
              <a:t>względu na zachowania, których dotyczą składające się na dane </a:t>
            </a:r>
            <a:r>
              <a:rPr lang="pl-PL" b="1" dirty="0" smtClean="0"/>
              <a:t>prawo uprawnienia)</a:t>
            </a:r>
            <a:endParaRPr lang="pl-PL" b="1" dirty="0"/>
          </a:p>
        </p:txBody>
      </p:sp>
      <p:sp>
        <p:nvSpPr>
          <p:cNvPr id="15" name="Strzałka w prawo 14"/>
          <p:cNvSpPr/>
          <p:nvPr/>
        </p:nvSpPr>
        <p:spPr>
          <a:xfrm>
            <a:off x="3842629" y="4577809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Strzałka w prawo 15"/>
          <p:cNvSpPr/>
          <p:nvPr/>
        </p:nvSpPr>
        <p:spPr>
          <a:xfrm>
            <a:off x="3842629" y="5991799"/>
            <a:ext cx="360040" cy="288032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3959932" y="1093034"/>
            <a:ext cx="115212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zaokrąglony 17"/>
          <p:cNvSpPr/>
          <p:nvPr/>
        </p:nvSpPr>
        <p:spPr>
          <a:xfrm>
            <a:off x="1029379" y="4277201"/>
            <a:ext cx="2592288" cy="7093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 smtClean="0"/>
              <a:t>Prawa podmiotowe bezwzględne</a:t>
            </a:r>
            <a:endParaRPr lang="pl-PL" b="1" dirty="0"/>
          </a:p>
        </p:txBody>
      </p:sp>
      <p:sp>
        <p:nvSpPr>
          <p:cNvPr id="19" name="Prostokąt zaokrąglony 18"/>
          <p:cNvSpPr/>
          <p:nvPr/>
        </p:nvSpPr>
        <p:spPr>
          <a:xfrm>
            <a:off x="1020795" y="5730634"/>
            <a:ext cx="2592288" cy="70936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b="1" dirty="0" smtClean="0"/>
              <a:t>Prawa podmiotowe względne</a:t>
            </a:r>
            <a:endParaRPr lang="pl-PL" b="1" dirty="0"/>
          </a:p>
        </p:txBody>
      </p:sp>
      <p:sp>
        <p:nvSpPr>
          <p:cNvPr id="20" name="Prostokąt zaokrąglony 19"/>
          <p:cNvSpPr/>
          <p:nvPr/>
        </p:nvSpPr>
        <p:spPr>
          <a:xfrm>
            <a:off x="4399615" y="3988073"/>
            <a:ext cx="3755914" cy="142768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 zamknięty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iepisana zasada zamkniętej liczby typów praw bezwzględnych określonych przez ustawę</a:t>
            </a:r>
          </a:p>
          <a:p>
            <a:pPr algn="ctr"/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(numerus clausus)</a:t>
            </a:r>
            <a:endParaRPr lang="pl-PL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Prostokąt zaokrąglony 20"/>
          <p:cNvSpPr/>
          <p:nvPr/>
        </p:nvSpPr>
        <p:spPr>
          <a:xfrm>
            <a:off x="4466257" y="5556759"/>
            <a:ext cx="3689271" cy="115811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 otwarty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reowanie praw wolą stron, innych niż typy ustawowe </a:t>
            </a:r>
            <a:endParaRPr lang="pl-PL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769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dirty="0" smtClean="0"/>
              <a:t>Nabycie i utrata prawa podmiotowego</a:t>
            </a:r>
            <a:br>
              <a:rPr lang="pl-PL" sz="36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flipH="1">
            <a:off x="2370934" y="797594"/>
            <a:ext cx="288032" cy="5915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755576" y="780680"/>
            <a:ext cx="77768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238528" y="780680"/>
            <a:ext cx="288032" cy="6304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ipsa 1"/>
          <p:cNvSpPr/>
          <p:nvPr/>
        </p:nvSpPr>
        <p:spPr>
          <a:xfrm>
            <a:off x="457493" y="1485266"/>
            <a:ext cx="3778697" cy="179948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NABYCIE</a:t>
            </a:r>
          </a:p>
        </p:txBody>
      </p:sp>
      <p:sp>
        <p:nvSpPr>
          <p:cNvPr id="21" name="Elipsa 20"/>
          <p:cNvSpPr/>
          <p:nvPr/>
        </p:nvSpPr>
        <p:spPr>
          <a:xfrm>
            <a:off x="4964776" y="1485266"/>
            <a:ext cx="3689615" cy="179948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UTRATA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526298" y="4077072"/>
            <a:ext cx="3689271" cy="1800200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Podmiotowi  prawa prywatnego zaczyna przysługiwać prawo , które wcześniej mu nie przysługiwało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Prostokąt zaokrąglony 14"/>
          <p:cNvSpPr/>
          <p:nvPr/>
        </p:nvSpPr>
        <p:spPr>
          <a:xfrm>
            <a:off x="4964776" y="4077072"/>
            <a:ext cx="3689271" cy="1800200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Podmiot, który wcześniej miał prawo, przestaje go mieć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trzałka w dół 2"/>
          <p:cNvSpPr/>
          <p:nvPr/>
        </p:nvSpPr>
        <p:spPr>
          <a:xfrm>
            <a:off x="2098678" y="3558062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dół 11"/>
          <p:cNvSpPr/>
          <p:nvPr/>
        </p:nvSpPr>
        <p:spPr>
          <a:xfrm>
            <a:off x="6660232" y="3605062"/>
            <a:ext cx="57606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9847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185" y="28406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200" dirty="0" smtClean="0"/>
              <a:t>Sposoby nabycia prawa podmiotowego </a:t>
            </a:r>
            <a:endParaRPr lang="pl-PL" sz="32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>
            <a:off x="935596" y="1173094"/>
            <a:ext cx="7163190" cy="151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3365323" y="1575533"/>
            <a:ext cx="2707050" cy="104996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Konstytutywne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103561" y="4434636"/>
            <a:ext cx="3350721" cy="1198223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Skuteczność prawa zależy od istnienia u innego podmiotu takiego samego lub szerszego zakresowo prawa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103560" y="5723446"/>
            <a:ext cx="3374279" cy="1134553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Skuteczność prawa nie zależy od istnienia u innego podmiotu takiego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samego lub szerszego zakresowo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prawa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6519949" y="6581000"/>
            <a:ext cx="2640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Łącznik prosty 15"/>
          <p:cNvCxnSpPr/>
          <p:nvPr/>
        </p:nvCxnSpPr>
        <p:spPr>
          <a:xfrm>
            <a:off x="1186200" y="1897803"/>
            <a:ext cx="386173" cy="4442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 flipH="1">
            <a:off x="1140082" y="1884941"/>
            <a:ext cx="478411" cy="4311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trzałka w prawo 30"/>
          <p:cNvSpPr/>
          <p:nvPr/>
        </p:nvSpPr>
        <p:spPr>
          <a:xfrm>
            <a:off x="2807804" y="1974958"/>
            <a:ext cx="216024" cy="289912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Elipsa 31"/>
          <p:cNvSpPr/>
          <p:nvPr/>
        </p:nvSpPr>
        <p:spPr>
          <a:xfrm>
            <a:off x="103561" y="2893290"/>
            <a:ext cx="2510724" cy="1049968"/>
          </a:xfrm>
          <a:prstGeom prst="ellipse">
            <a:avLst/>
          </a:prstGeom>
          <a:solidFill>
            <a:schemeClr val="accent4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Prawo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istnieje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Strzałka w prawo 32"/>
          <p:cNvSpPr/>
          <p:nvPr/>
        </p:nvSpPr>
        <p:spPr>
          <a:xfrm>
            <a:off x="2807804" y="3281500"/>
            <a:ext cx="216024" cy="289912"/>
          </a:xfrm>
          <a:prstGeom prst="rightArrow">
            <a:avLst/>
          </a:prstGeom>
          <a:solidFill>
            <a:schemeClr val="accent4">
              <a:lumMod val="2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Elipsa 33"/>
          <p:cNvSpPr/>
          <p:nvPr/>
        </p:nvSpPr>
        <p:spPr>
          <a:xfrm>
            <a:off x="3402417" y="2896977"/>
            <a:ext cx="2669956" cy="1049968"/>
          </a:xfrm>
          <a:prstGeom prst="ellipse">
            <a:avLst/>
          </a:prstGeom>
          <a:solidFill>
            <a:schemeClr val="accent4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Translatywne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Łącznik prosty 35"/>
          <p:cNvCxnSpPr/>
          <p:nvPr/>
        </p:nvCxnSpPr>
        <p:spPr>
          <a:xfrm flipV="1">
            <a:off x="333600" y="4315103"/>
            <a:ext cx="5336347" cy="289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ipsa 38"/>
          <p:cNvSpPr/>
          <p:nvPr/>
        </p:nvSpPr>
        <p:spPr>
          <a:xfrm>
            <a:off x="3631457" y="4500353"/>
            <a:ext cx="2211875" cy="104996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Pochodne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Strzałka w prawo 39"/>
          <p:cNvSpPr/>
          <p:nvPr/>
        </p:nvSpPr>
        <p:spPr>
          <a:xfrm>
            <a:off x="3477840" y="4913809"/>
            <a:ext cx="216024" cy="289912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Strzałka w prawo 40"/>
          <p:cNvSpPr/>
          <p:nvPr/>
        </p:nvSpPr>
        <p:spPr>
          <a:xfrm>
            <a:off x="3464590" y="6186267"/>
            <a:ext cx="216024" cy="289912"/>
          </a:xfrm>
          <a:prstGeom prst="rightArrow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Elipsa 41"/>
          <p:cNvSpPr/>
          <p:nvPr/>
        </p:nvSpPr>
        <p:spPr>
          <a:xfrm>
            <a:off x="3731436" y="5727570"/>
            <a:ext cx="2211875" cy="104996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Pierwotne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118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971600" y="114981"/>
            <a:ext cx="6995120" cy="570969"/>
          </a:xfrm>
        </p:spPr>
        <p:txBody>
          <a:bodyPr/>
          <a:lstStyle/>
          <a:p>
            <a:pPr>
              <a:defRPr/>
            </a:pPr>
            <a:r>
              <a:rPr lang="pl-PL" sz="3600" dirty="0" smtClean="0"/>
              <a:t>Sukcesja</a:t>
            </a:r>
            <a:endParaRPr lang="pl-PL" sz="36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 flipV="1">
            <a:off x="2587243" y="674611"/>
            <a:ext cx="3740182" cy="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ole tekstowe 25"/>
          <p:cNvSpPr txBox="1"/>
          <p:nvPr/>
        </p:nvSpPr>
        <p:spPr>
          <a:xfrm>
            <a:off x="6327425" y="6373056"/>
            <a:ext cx="2571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Art.. 169</a:t>
            </a: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art</a:t>
            </a:r>
            <a:r>
              <a:rPr 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170, art. 1028 </a:t>
            </a: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k.c., </a:t>
            </a:r>
            <a:r>
              <a:rPr 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i </a:t>
            </a: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KWU, art</a:t>
            </a:r>
            <a:r>
              <a:rPr 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 §2 k.c.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683568" y="1844824"/>
            <a:ext cx="3456384" cy="2133967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UNIWERSALNA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5292080" y="2339149"/>
            <a:ext cx="1899956" cy="889801"/>
          </a:xfrm>
          <a:prstGeom prst="roundRect">
            <a:avLst/>
          </a:prstGeom>
          <a:solidFill>
            <a:srgbClr val="00D05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SINGULARNA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3059832" y="1473424"/>
            <a:ext cx="239790" cy="371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>
            <a:endCxn id="12" idx="0"/>
          </p:cNvCxnSpPr>
          <p:nvPr/>
        </p:nvCxnSpPr>
        <p:spPr>
          <a:xfrm>
            <a:off x="5844377" y="1473424"/>
            <a:ext cx="397681" cy="8657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zaokrąglony 17"/>
          <p:cNvSpPr/>
          <p:nvPr/>
        </p:nvSpPr>
        <p:spPr>
          <a:xfrm>
            <a:off x="5720638" y="3647487"/>
            <a:ext cx="3195942" cy="1534475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nabycie pod tytułem szczególnym – nabycie indywidulanie oznaczonego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prawa lub grupy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 – każde jako samodzielny przedmiot transakcji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Prostokąt zaokrąglony 18"/>
          <p:cNvSpPr/>
          <p:nvPr/>
        </p:nvSpPr>
        <p:spPr>
          <a:xfrm>
            <a:off x="135178" y="4208679"/>
            <a:ext cx="5369996" cy="1283621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nabycie pod tytułem ogólnym- w wyniku jednego zdarzenia podmiot uzyskuje całość praw stanowiących majątek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wyodrębnioną część majątku innego podmiotu 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zwykle przechodzą też obowiązki)</a:t>
            </a:r>
            <a:endParaRPr lang="pl-PL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2542602" y="803142"/>
            <a:ext cx="3853116" cy="6702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Nabycie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pochodne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13"/>
          <p:cNvCxnSpPr>
            <a:stCxn id="4" idx="2"/>
            <a:endCxn id="20" idx="0"/>
          </p:cNvCxnSpPr>
          <p:nvPr/>
        </p:nvCxnSpPr>
        <p:spPr>
          <a:xfrm>
            <a:off x="4469160" y="685950"/>
            <a:ext cx="0" cy="117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zaokrąglony 26"/>
          <p:cNvSpPr/>
          <p:nvPr/>
        </p:nvSpPr>
        <p:spPr>
          <a:xfrm>
            <a:off x="169906" y="5722188"/>
            <a:ext cx="5445242" cy="945754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Zasada: nie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można uzyskać więcej praw, niż przysługiwało poprzednikowi (prawo przysługiwało poprzednikowi + nabycie z ograniczeniami)</a:t>
            </a: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Prostokąt zaokrąglony 28"/>
          <p:cNvSpPr/>
          <p:nvPr/>
        </p:nvSpPr>
        <p:spPr>
          <a:xfrm>
            <a:off x="5878453" y="5408626"/>
            <a:ext cx="2908360" cy="64396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Wyjątek: ochrona interesu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nabywcy w dobrej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wierze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Strzałka zakrzywiona w górę 23"/>
          <p:cNvSpPr/>
          <p:nvPr/>
        </p:nvSpPr>
        <p:spPr>
          <a:xfrm rot="20473242">
            <a:off x="5628399" y="6155890"/>
            <a:ext cx="551341" cy="173497"/>
          </a:xfrm>
          <a:prstGeom prst="curved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3" name="Łącznik prosty 2"/>
          <p:cNvCxnSpPr>
            <a:stCxn id="11" idx="2"/>
          </p:cNvCxnSpPr>
          <p:nvPr/>
        </p:nvCxnSpPr>
        <p:spPr>
          <a:xfrm>
            <a:off x="2411760" y="3978791"/>
            <a:ext cx="0" cy="229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6588224" y="3228950"/>
            <a:ext cx="0" cy="418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070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/>
              <a:t>Utrata prawa podmiotowego</a:t>
            </a:r>
            <a:br>
              <a:rPr lang="pl-PL" sz="3200" b="1" dirty="0" smtClean="0"/>
            </a:br>
            <a:endParaRPr lang="pl-PL" sz="3200" b="1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13" name="Łącznik prosty 29"/>
          <p:cNvCxnSpPr/>
          <p:nvPr/>
        </p:nvCxnSpPr>
        <p:spPr>
          <a:xfrm>
            <a:off x="971600" y="836712"/>
            <a:ext cx="75204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zaokrąglony 15"/>
          <p:cNvSpPr/>
          <p:nvPr/>
        </p:nvSpPr>
        <p:spPr>
          <a:xfrm>
            <a:off x="611560" y="2132856"/>
            <a:ext cx="4502410" cy="74177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Nabycie prawa przez inną osobę</a:t>
            </a:r>
            <a:endParaRPr lang="pl-P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635389" y="3140968"/>
            <a:ext cx="4502410" cy="74177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Wygaśnięcie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prawa</a:t>
            </a:r>
          </a:p>
        </p:txBody>
      </p:sp>
      <p:sp>
        <p:nvSpPr>
          <p:cNvPr id="14" name="Strzałka w prawo 13"/>
          <p:cNvSpPr/>
          <p:nvPr/>
        </p:nvSpPr>
        <p:spPr>
          <a:xfrm>
            <a:off x="131295" y="239573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prawo 24"/>
          <p:cNvSpPr/>
          <p:nvPr/>
        </p:nvSpPr>
        <p:spPr>
          <a:xfrm>
            <a:off x="131295" y="340384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prawo 26"/>
          <p:cNvSpPr/>
          <p:nvPr/>
        </p:nvSpPr>
        <p:spPr>
          <a:xfrm>
            <a:off x="131295" y="4509120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611560" y="4279113"/>
            <a:ext cx="4502410" cy="74177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Konfuzja</a:t>
            </a:r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652119" y="3197751"/>
            <a:ext cx="3405599" cy="6849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Prawo definitywnie przestaje istnieć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5471591" y="4127005"/>
            <a:ext cx="3672409" cy="921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sam podmiot staje się uprawniony i, jednocześnie, zobowiązany względem samego siebie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Strzałka w prawo 22"/>
          <p:cNvSpPr/>
          <p:nvPr/>
        </p:nvSpPr>
        <p:spPr>
          <a:xfrm>
            <a:off x="5219646" y="3447493"/>
            <a:ext cx="288032" cy="216024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 w prawo 23"/>
          <p:cNvSpPr/>
          <p:nvPr/>
        </p:nvSpPr>
        <p:spPr>
          <a:xfrm>
            <a:off x="5137799" y="4541989"/>
            <a:ext cx="288032" cy="216024"/>
          </a:xfrm>
          <a:prstGeom prst="right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47897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7813"/>
            <a:ext cx="8856984" cy="1143000"/>
          </a:xfrm>
        </p:spPr>
        <p:txBody>
          <a:bodyPr/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>
                <a:effectLst/>
              </a:rPr>
              <a:t>Wykonanie prawa podmiotowego</a:t>
            </a:r>
            <a:r>
              <a:rPr lang="pl-PL" sz="3200" dirty="0">
                <a:effectLst/>
              </a:rPr>
              <a:t/>
            </a:r>
            <a:br>
              <a:rPr lang="pl-PL" sz="3200" dirty="0">
                <a:effectLst/>
              </a:rPr>
            </a:br>
            <a:r>
              <a:rPr lang="pl-PL" sz="3200" dirty="0" smtClean="0">
                <a:effectLst/>
              </a:rPr>
              <a:t/>
            </a:r>
            <a:br>
              <a:rPr lang="pl-PL" sz="3200" dirty="0" smtClean="0">
                <a:effectLst/>
              </a:rPr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580728" y="836712"/>
            <a:ext cx="78488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zaokrąglony 10"/>
          <p:cNvSpPr/>
          <p:nvPr/>
        </p:nvSpPr>
        <p:spPr>
          <a:xfrm>
            <a:off x="2459370" y="1281957"/>
            <a:ext cx="4153252" cy="12219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takie zachowanie podmiotu tego prawa, które jest zgodne z treścią danego prawa</a:t>
            </a:r>
            <a:endParaRPr lang="pl-PL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4535996" y="836712"/>
            <a:ext cx="0" cy="3236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trzałka w dół 12"/>
          <p:cNvSpPr/>
          <p:nvPr/>
        </p:nvSpPr>
        <p:spPr>
          <a:xfrm>
            <a:off x="4083932" y="2573626"/>
            <a:ext cx="1008112" cy="576064"/>
          </a:xfrm>
          <a:prstGeom prst="downArrow">
            <a:avLst/>
          </a:prstGeom>
          <a:solidFill>
            <a:srgbClr val="FBFBFB"/>
          </a:solidFill>
          <a:ln>
            <a:solidFill>
              <a:srgbClr val="DA18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/>
          </a:p>
        </p:txBody>
      </p:sp>
      <p:sp>
        <p:nvSpPr>
          <p:cNvPr id="16" name="Prostokąt zaokrąglony 15"/>
          <p:cNvSpPr/>
          <p:nvPr/>
        </p:nvSpPr>
        <p:spPr>
          <a:xfrm>
            <a:off x="503547" y="3301369"/>
            <a:ext cx="4420995" cy="6477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Realizuje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działanie lub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zaniechanie 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5599101" y="3289549"/>
            <a:ext cx="2201416" cy="66175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bezpośrednie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Strzałka w prawo 9"/>
          <p:cNvSpPr/>
          <p:nvPr/>
        </p:nvSpPr>
        <p:spPr>
          <a:xfrm>
            <a:off x="132698" y="3539077"/>
            <a:ext cx="216024" cy="172311"/>
          </a:xfrm>
          <a:prstGeom prst="rightArrow">
            <a:avLst/>
          </a:prstGeom>
          <a:solidFill>
            <a:srgbClr val="FBFBFB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trzałka w prawo 21"/>
          <p:cNvSpPr/>
          <p:nvPr/>
        </p:nvSpPr>
        <p:spPr>
          <a:xfrm>
            <a:off x="132855" y="6019829"/>
            <a:ext cx="216024" cy="172311"/>
          </a:xfrm>
          <a:prstGeom prst="rightArrow">
            <a:avLst/>
          </a:prstGeom>
          <a:solidFill>
            <a:srgbClr val="FBFBFB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 w prawo 22"/>
          <p:cNvSpPr/>
          <p:nvPr/>
        </p:nvSpPr>
        <p:spPr>
          <a:xfrm>
            <a:off x="112047" y="5186170"/>
            <a:ext cx="216024" cy="172311"/>
          </a:xfrm>
          <a:prstGeom prst="rightArrow">
            <a:avLst/>
          </a:prstGeom>
          <a:solidFill>
            <a:srgbClr val="FBFBFB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 w prawo 23"/>
          <p:cNvSpPr/>
          <p:nvPr/>
        </p:nvSpPr>
        <p:spPr>
          <a:xfrm>
            <a:off x="133848" y="4362623"/>
            <a:ext cx="216024" cy="172311"/>
          </a:xfrm>
          <a:prstGeom prst="rightArrow">
            <a:avLst/>
          </a:prstGeom>
          <a:solidFill>
            <a:srgbClr val="FBFBFB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zaokrąglony 24"/>
          <p:cNvSpPr/>
          <p:nvPr/>
        </p:nvSpPr>
        <p:spPr>
          <a:xfrm>
            <a:off x="565919" y="4111641"/>
            <a:ext cx="4358624" cy="6477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Korzysta z nakazanego zachowania podmiotu zobowiązanego </a:t>
            </a:r>
          </a:p>
        </p:txBody>
      </p:sp>
      <p:sp>
        <p:nvSpPr>
          <p:cNvPr id="26" name="Prostokąt zaokrąglony 25"/>
          <p:cNvSpPr/>
          <p:nvPr/>
        </p:nvSpPr>
        <p:spPr>
          <a:xfrm>
            <a:off x="609618" y="4948462"/>
            <a:ext cx="4314925" cy="6477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Dokonuje czynności prawnej wynikającej z uprawnienia kształtującego</a:t>
            </a:r>
          </a:p>
        </p:txBody>
      </p:sp>
      <p:sp>
        <p:nvSpPr>
          <p:cNvPr id="27" name="Prostokąt zaokrąglony 26"/>
          <p:cNvSpPr/>
          <p:nvPr/>
        </p:nvSpPr>
        <p:spPr>
          <a:xfrm>
            <a:off x="565919" y="5828507"/>
            <a:ext cx="4362878" cy="64772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Domaga się ukształtowania stosunku prawnego przez sąd</a:t>
            </a:r>
          </a:p>
        </p:txBody>
      </p:sp>
      <p:sp>
        <p:nvSpPr>
          <p:cNvPr id="28" name="Prostokąt zaokrąglony 27"/>
          <p:cNvSpPr/>
          <p:nvPr/>
        </p:nvSpPr>
        <p:spPr>
          <a:xfrm>
            <a:off x="5599101" y="4104629"/>
            <a:ext cx="2201416" cy="66175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Roszczenie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Prostokąt zaokrąglony 28"/>
          <p:cNvSpPr/>
          <p:nvPr/>
        </p:nvSpPr>
        <p:spPr>
          <a:xfrm>
            <a:off x="5599101" y="4934438"/>
            <a:ext cx="2201416" cy="661752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kształtujące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Prostokąt zaokrąglony 29"/>
          <p:cNvSpPr/>
          <p:nvPr/>
        </p:nvSpPr>
        <p:spPr>
          <a:xfrm>
            <a:off x="5602346" y="5814482"/>
            <a:ext cx="2282021" cy="1043517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do żądania ukształtowania stosunku prawnego</a:t>
            </a:r>
            <a:endParaRPr lang="pl-PL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Strzałka w prawo 30"/>
          <p:cNvSpPr/>
          <p:nvPr/>
        </p:nvSpPr>
        <p:spPr>
          <a:xfrm>
            <a:off x="5063155" y="3573067"/>
            <a:ext cx="416060" cy="138321"/>
          </a:xfrm>
          <a:prstGeom prst="rightArrow">
            <a:avLst/>
          </a:prstGeom>
          <a:solidFill>
            <a:srgbClr val="FFFF00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prawo 31"/>
          <p:cNvSpPr/>
          <p:nvPr/>
        </p:nvSpPr>
        <p:spPr>
          <a:xfrm>
            <a:off x="5080784" y="4350777"/>
            <a:ext cx="416060" cy="138321"/>
          </a:xfrm>
          <a:prstGeom prst="rightArrow">
            <a:avLst/>
          </a:prstGeom>
          <a:solidFill>
            <a:srgbClr val="FFFF00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Strzałka w prawo 32"/>
          <p:cNvSpPr/>
          <p:nvPr/>
        </p:nvSpPr>
        <p:spPr>
          <a:xfrm>
            <a:off x="5076961" y="5196153"/>
            <a:ext cx="416060" cy="138321"/>
          </a:xfrm>
          <a:prstGeom prst="rightArrow">
            <a:avLst/>
          </a:prstGeom>
          <a:solidFill>
            <a:srgbClr val="FFFF00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Strzałka w prawo 33"/>
          <p:cNvSpPr/>
          <p:nvPr/>
        </p:nvSpPr>
        <p:spPr>
          <a:xfrm>
            <a:off x="5057541" y="6105985"/>
            <a:ext cx="416060" cy="138321"/>
          </a:xfrm>
          <a:prstGeom prst="rightArrow">
            <a:avLst/>
          </a:prstGeom>
          <a:solidFill>
            <a:srgbClr val="FFFF00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09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3600" dirty="0">
                <a:effectLst/>
              </a:rPr>
              <a:t>Kolizja praw </a:t>
            </a:r>
            <a:r>
              <a:rPr lang="pl-PL" sz="3600" dirty="0" smtClean="0">
                <a:effectLst/>
              </a:rPr>
              <a:t>podmiotowych</a:t>
            </a:r>
            <a:br>
              <a:rPr lang="pl-PL" sz="3600" dirty="0" smtClean="0">
                <a:effectLst/>
              </a:rPr>
            </a:br>
            <a:r>
              <a:rPr lang="pl-PL" sz="3600" dirty="0" smtClean="0">
                <a:effectLst/>
              </a:rPr>
              <a:t> </a:t>
            </a:r>
            <a:endParaRPr lang="pl-PL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1763688" y="857250"/>
            <a:ext cx="5328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zaokrąglony 6"/>
          <p:cNvSpPr/>
          <p:nvPr/>
        </p:nvSpPr>
        <p:spPr>
          <a:xfrm>
            <a:off x="1943708" y="1080268"/>
            <a:ext cx="5148572" cy="1839963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jest możliwe jednoczesne wykonanie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wszystkich praw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podmiotowych przysługujących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podmiotowi lub różnym podmiotom uprawnionym wobec tego samego podmiotu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zobowiązanego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853713" y="6581001"/>
            <a:ext cx="4182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200" b="1" dirty="0" smtClean="0"/>
              <a:t>Art</a:t>
            </a:r>
            <a:r>
              <a:rPr lang="pl-PL" sz="1200" b="1" dirty="0"/>
              <a:t>. 249 </a:t>
            </a:r>
            <a:r>
              <a:rPr lang="pl-PL" sz="1200" b="1" dirty="0" smtClean="0"/>
              <a:t>k.c.,  </a:t>
            </a:r>
            <a:r>
              <a:rPr lang="pl-PL" sz="1200" b="1" dirty="0"/>
              <a:t>art. 11 i 12 </a:t>
            </a:r>
            <a:r>
              <a:rPr lang="pl-PL" sz="1200" b="1" dirty="0" smtClean="0"/>
              <a:t>KWU, art</a:t>
            </a:r>
            <a:r>
              <a:rPr lang="pl-PL" sz="1200" b="1" dirty="0"/>
              <a:t>. </a:t>
            </a:r>
            <a:r>
              <a:rPr lang="pl-PL" sz="1200" b="1" dirty="0" smtClean="0"/>
              <a:t>1025</a:t>
            </a:r>
            <a:r>
              <a:rPr lang="pl-PL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art. 1026 k.p.c.</a:t>
            </a:r>
            <a:endParaRPr lang="pl-PL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457200" y="3716170"/>
            <a:ext cx="5112568" cy="1293864"/>
          </a:xfrm>
          <a:prstGeom prst="roundRect">
            <a:avLst/>
          </a:prstGeom>
          <a:solidFill>
            <a:srgbClr val="002060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Preferencja jednych praw przed innymi, które maja pierwszeństwo realizacji w całości, zaś prawa niepreferowane tylko o tyle o ile to możliwe po zrealizowaniu praw preferowanych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511920" y="5264401"/>
            <a:ext cx="5112568" cy="760022"/>
          </a:xfrm>
          <a:prstGeom prst="roundRect">
            <a:avLst/>
          </a:prstGeom>
          <a:solidFill>
            <a:srgbClr val="002060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Proporcjonalna redukcja wszystkich kolidujących praw mających to samo pierwszeństwo</a:t>
            </a:r>
          </a:p>
        </p:txBody>
      </p:sp>
      <p:sp>
        <p:nvSpPr>
          <p:cNvPr id="3" name="Strzałka w dół 2"/>
          <p:cNvSpPr/>
          <p:nvPr/>
        </p:nvSpPr>
        <p:spPr>
          <a:xfrm>
            <a:off x="2365412" y="3081122"/>
            <a:ext cx="1296144" cy="436761"/>
          </a:xfrm>
          <a:prstGeom prst="downArrow">
            <a:avLst/>
          </a:prstGeom>
          <a:solidFill>
            <a:srgbClr val="FBFBFB"/>
          </a:solidFill>
          <a:ln>
            <a:solidFill>
              <a:srgbClr val="00D0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152400" y="4183082"/>
            <a:ext cx="251520" cy="360040"/>
          </a:xfrm>
          <a:prstGeom prst="rightArrow">
            <a:avLst/>
          </a:prstGeom>
          <a:solidFill>
            <a:srgbClr val="00D05E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>
            <a:off x="152400" y="5464392"/>
            <a:ext cx="251520" cy="360040"/>
          </a:xfrm>
          <a:prstGeom prst="rightArrow">
            <a:avLst/>
          </a:prstGeom>
          <a:solidFill>
            <a:srgbClr val="00D05E"/>
          </a:solidFill>
          <a:ln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5216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cxnSp>
        <p:nvCxnSpPr>
          <p:cNvPr id="25" name="Łącznik prosty ze strzałką 24"/>
          <p:cNvCxnSpPr>
            <a:endCxn id="4" idx="2"/>
          </p:cNvCxnSpPr>
          <p:nvPr/>
        </p:nvCxnSpPr>
        <p:spPr>
          <a:xfrm>
            <a:off x="4567199" y="836711"/>
            <a:ext cx="4801" cy="5920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2393157" y="836712"/>
            <a:ext cx="4348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zaokrąglony 11"/>
          <p:cNvSpPr/>
          <p:nvPr/>
        </p:nvSpPr>
        <p:spPr>
          <a:xfrm>
            <a:off x="1470855" y="1445092"/>
            <a:ext cx="6192688" cy="1407844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Obiektywnie korzystna sytuacja prawna podmiotu, w jakiej znajduje się on z powodu obowiązującego prawa</a:t>
            </a:r>
          </a:p>
          <a:p>
            <a:pPr algn="ctr"/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ytuł 3"/>
          <p:cNvSpPr txBox="1">
            <a:spLocks/>
          </p:cNvSpPr>
          <p:nvPr/>
        </p:nvSpPr>
        <p:spPr bwMode="auto">
          <a:xfrm>
            <a:off x="488189" y="53767"/>
            <a:ext cx="8229600" cy="766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pl-PL" sz="4000" kern="0" dirty="0" smtClean="0"/>
              <a:t/>
            </a:r>
            <a:br>
              <a:rPr lang="pl-PL" sz="4000" kern="0" dirty="0" smtClean="0"/>
            </a:br>
            <a:r>
              <a:rPr lang="pl-PL" sz="4000" kern="0" dirty="0" smtClean="0"/>
              <a:t>Prawo podmiotowe </a:t>
            </a:r>
            <a:br>
              <a:rPr lang="pl-PL" sz="4000" kern="0" dirty="0" smtClean="0"/>
            </a:br>
            <a:endParaRPr lang="pl-PL" sz="4000" kern="0" dirty="0"/>
          </a:p>
        </p:txBody>
      </p:sp>
      <p:sp>
        <p:nvSpPr>
          <p:cNvPr id="8" name="Elipsa 7"/>
          <p:cNvSpPr/>
          <p:nvPr/>
        </p:nvSpPr>
        <p:spPr>
          <a:xfrm>
            <a:off x="611560" y="3820708"/>
            <a:ext cx="2067587" cy="105157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uprawnienia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533405" y="3820708"/>
            <a:ext cx="2067587" cy="105157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wolności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280178" y="3820708"/>
            <a:ext cx="2067587" cy="105157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kompetencje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2839007" y="3228671"/>
            <a:ext cx="3456384" cy="36004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Zbiór funkcjonalnie powiązanych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Łącznik prosty 8"/>
          <p:cNvCxnSpPr>
            <a:stCxn id="13" idx="2"/>
            <a:endCxn id="10" idx="0"/>
          </p:cNvCxnSpPr>
          <p:nvPr/>
        </p:nvCxnSpPr>
        <p:spPr>
          <a:xfrm>
            <a:off x="4567199" y="3588711"/>
            <a:ext cx="0" cy="2319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>
            <a:stCxn id="12" idx="2"/>
            <a:endCxn id="13" idx="0"/>
          </p:cNvCxnSpPr>
          <p:nvPr/>
        </p:nvCxnSpPr>
        <p:spPr>
          <a:xfrm>
            <a:off x="4567199" y="2852936"/>
            <a:ext cx="0" cy="37573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>
            <a:stCxn id="8" idx="6"/>
            <a:endCxn id="10" idx="2"/>
          </p:cNvCxnSpPr>
          <p:nvPr/>
        </p:nvCxnSpPr>
        <p:spPr>
          <a:xfrm>
            <a:off x="2679147" y="4346493"/>
            <a:ext cx="8542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30"/>
          <p:cNvCxnSpPr>
            <a:stCxn id="10" idx="6"/>
            <a:endCxn id="11" idx="2"/>
          </p:cNvCxnSpPr>
          <p:nvPr/>
        </p:nvCxnSpPr>
        <p:spPr>
          <a:xfrm>
            <a:off x="5600992" y="4346493"/>
            <a:ext cx="6791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 zaokrąglony 32"/>
          <p:cNvSpPr/>
          <p:nvPr/>
        </p:nvSpPr>
        <p:spPr>
          <a:xfrm>
            <a:off x="7573533" y="3104501"/>
            <a:ext cx="900099" cy="481122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 prawna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Strzałka w lewo 33"/>
          <p:cNvSpPr/>
          <p:nvPr/>
        </p:nvSpPr>
        <p:spPr>
          <a:xfrm>
            <a:off x="6675282" y="3269136"/>
            <a:ext cx="572730" cy="235478"/>
          </a:xfrm>
          <a:prstGeom prst="lef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rostokąt zaokrąglony 34"/>
          <p:cNvSpPr/>
          <p:nvPr/>
        </p:nvSpPr>
        <p:spPr>
          <a:xfrm>
            <a:off x="602260" y="5420731"/>
            <a:ext cx="6073021" cy="47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Na prawo podmiotowe może składać jedno uprawnienie</a:t>
            </a:r>
            <a:endParaRPr lang="pl-PL" sz="1600" dirty="0"/>
          </a:p>
        </p:txBody>
      </p:sp>
      <p:sp>
        <p:nvSpPr>
          <p:cNvPr id="36" name="Prostokąt zaokrąglony 35"/>
          <p:cNvSpPr/>
          <p:nvPr/>
        </p:nvSpPr>
        <p:spPr>
          <a:xfrm>
            <a:off x="582801" y="6127914"/>
            <a:ext cx="6092481" cy="4758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Prawo podmiotowe jest elementem treści stosunku cywilnoprawnego</a:t>
            </a:r>
            <a:endParaRPr lang="pl-PL" sz="1600" dirty="0"/>
          </a:p>
        </p:txBody>
      </p:sp>
      <p:sp>
        <p:nvSpPr>
          <p:cNvPr id="37" name="Elipsa 36"/>
          <p:cNvSpPr/>
          <p:nvPr/>
        </p:nvSpPr>
        <p:spPr>
          <a:xfrm>
            <a:off x="7036293" y="5112513"/>
            <a:ext cx="1641376" cy="727537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obowiązki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9" name="Łącznik prosty 38"/>
          <p:cNvCxnSpPr>
            <a:endCxn id="37" idx="0"/>
          </p:cNvCxnSpPr>
          <p:nvPr/>
        </p:nvCxnSpPr>
        <p:spPr>
          <a:xfrm>
            <a:off x="7740352" y="4782736"/>
            <a:ext cx="116629" cy="329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40"/>
          <p:cNvCxnSpPr/>
          <p:nvPr/>
        </p:nvCxnSpPr>
        <p:spPr>
          <a:xfrm>
            <a:off x="6961647" y="5013176"/>
            <a:ext cx="1511985" cy="8833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 prosty 42"/>
          <p:cNvCxnSpPr/>
          <p:nvPr/>
        </p:nvCxnSpPr>
        <p:spPr>
          <a:xfrm flipH="1">
            <a:off x="7185856" y="5013176"/>
            <a:ext cx="1362422" cy="1005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rostokąt zaokrąglony 45"/>
          <p:cNvSpPr/>
          <p:nvPr/>
        </p:nvSpPr>
        <p:spPr>
          <a:xfrm>
            <a:off x="7511635" y="367340"/>
            <a:ext cx="1403648" cy="713105"/>
          </a:xfrm>
          <a:prstGeom prst="roundRect">
            <a:avLst/>
          </a:prstGeom>
          <a:solidFill>
            <a:srgbClr val="7030A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Zasada:</a:t>
            </a:r>
          </a:p>
          <a:p>
            <a:pPr algn="ctr"/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rzymus państwowy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Prostokąt zaokrąglony 46"/>
          <p:cNvSpPr/>
          <p:nvPr/>
        </p:nvSpPr>
        <p:spPr>
          <a:xfrm>
            <a:off x="7915824" y="1445092"/>
            <a:ext cx="1115616" cy="90433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l-P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ile wyraźnie nie jest wyłączony</a:t>
            </a:r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9" name="Łącznik prosty 48"/>
          <p:cNvCxnSpPr/>
          <p:nvPr/>
        </p:nvCxnSpPr>
        <p:spPr>
          <a:xfrm>
            <a:off x="8677669" y="1052736"/>
            <a:ext cx="0" cy="376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Ochrona praw podmiotowych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 flipV="1">
            <a:off x="539552" y="1124744"/>
            <a:ext cx="8147248" cy="72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zaokrąglony 17"/>
          <p:cNvSpPr/>
          <p:nvPr/>
        </p:nvSpPr>
        <p:spPr>
          <a:xfrm>
            <a:off x="4139952" y="2119420"/>
            <a:ext cx="4091650" cy="2079581"/>
          </a:xfrm>
          <a:prstGeom prst="roundRect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PAŃSTWO </a:t>
            </a:r>
          </a:p>
          <a:p>
            <a:pPr algn="ctr"/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rzymus państwowy</a:t>
            </a:r>
          </a:p>
          <a:p>
            <a:pPr algn="ctr"/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ądy powszechne i komornicy sądowi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179512" y="6523905"/>
            <a:ext cx="23392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343 , art. 423 k.c.</a:t>
            </a:r>
            <a:endParaRPr lang="pl-PL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580728" y="2267744"/>
            <a:ext cx="2304256" cy="86165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bezpośrednie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580434" y="3466953"/>
            <a:ext cx="2304550" cy="85342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Roszczenie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6472578" y="4845283"/>
            <a:ext cx="1759024" cy="627561"/>
          </a:xfrm>
          <a:prstGeom prst="roundRect">
            <a:avLst/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Samopomoc </a:t>
            </a:r>
            <a:endParaRPr lang="pl-PL" b="1" dirty="0"/>
          </a:p>
        </p:txBody>
      </p:sp>
      <p:sp>
        <p:nvSpPr>
          <p:cNvPr id="8" name="Strzałka w dół 7"/>
          <p:cNvSpPr/>
          <p:nvPr/>
        </p:nvSpPr>
        <p:spPr>
          <a:xfrm>
            <a:off x="5374514" y="4320373"/>
            <a:ext cx="1622525" cy="36004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Wyjątek</a:t>
            </a:r>
            <a:endParaRPr 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Prostokąt zaokrąglony 27"/>
          <p:cNvSpPr/>
          <p:nvPr/>
        </p:nvSpPr>
        <p:spPr>
          <a:xfrm>
            <a:off x="3995936" y="4801785"/>
            <a:ext cx="1890351" cy="978130"/>
          </a:xfrm>
          <a:prstGeom prst="roundRect">
            <a:avLst/>
          </a:prstGeom>
          <a:solidFill>
            <a:srgbClr val="FF7D7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Samoobrona </a:t>
            </a:r>
            <a:endParaRPr lang="pl-PL" b="1" dirty="0"/>
          </a:p>
        </p:txBody>
      </p:sp>
      <p:sp>
        <p:nvSpPr>
          <p:cNvPr id="29" name="Prostokąt zaokrąglony 28"/>
          <p:cNvSpPr/>
          <p:nvPr/>
        </p:nvSpPr>
        <p:spPr>
          <a:xfrm>
            <a:off x="801156" y="5001332"/>
            <a:ext cx="2826470" cy="1401131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Prewencyjna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ochrona praw, tzn. podjęcie działań w celu odparcia zagrożenia dla dóbr i interesów uprawnionego </a:t>
            </a: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Prostokąt zaokrąglony 30"/>
          <p:cNvSpPr/>
          <p:nvPr/>
        </p:nvSpPr>
        <p:spPr>
          <a:xfrm>
            <a:off x="4382385" y="6059558"/>
            <a:ext cx="4761600" cy="764417"/>
          </a:xfrm>
          <a:prstGeom prst="roundRect">
            <a:avLst/>
          </a:prstGeom>
          <a:solidFill>
            <a:srgbClr val="002060"/>
          </a:solidFill>
          <a:ln>
            <a:solidFill>
              <a:schemeClr val="accent4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Ochrona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następcza – samodzielna przymusowa realizacja swego prawa lub przywrócenie naruszonego stanu faktycznego </a:t>
            </a:r>
            <a:endParaRPr lang="pl-PL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rzałka w dół 8"/>
          <p:cNvSpPr/>
          <p:nvPr/>
        </p:nvSpPr>
        <p:spPr>
          <a:xfrm>
            <a:off x="7009360" y="5704840"/>
            <a:ext cx="514088" cy="228799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dół 31"/>
          <p:cNvSpPr/>
          <p:nvPr/>
        </p:nvSpPr>
        <p:spPr>
          <a:xfrm rot="5400000">
            <a:off x="3534947" y="5347881"/>
            <a:ext cx="514088" cy="228799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trzałka w prawo 1"/>
          <p:cNvSpPr/>
          <p:nvPr/>
        </p:nvSpPr>
        <p:spPr>
          <a:xfrm>
            <a:off x="3203848" y="2780928"/>
            <a:ext cx="702543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1729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299753" y="42056"/>
            <a:ext cx="8521166" cy="866664"/>
          </a:xfrm>
        </p:spPr>
        <p:txBody>
          <a:bodyPr/>
          <a:lstStyle/>
          <a:p>
            <a:pPr>
              <a:defRPr/>
            </a:pPr>
            <a:r>
              <a:rPr lang="pl-PL" sz="3600" dirty="0" smtClean="0"/>
              <a:t>Nadużycie prawa podmiotowego</a:t>
            </a:r>
            <a:endParaRPr lang="pl-PL" sz="3600" dirty="0"/>
          </a:p>
        </p:txBody>
      </p:sp>
      <p:cxnSp>
        <p:nvCxnSpPr>
          <p:cNvPr id="30" name="Łącznik prosty 29"/>
          <p:cNvCxnSpPr/>
          <p:nvPr/>
        </p:nvCxnSpPr>
        <p:spPr>
          <a:xfrm>
            <a:off x="393666" y="764704"/>
            <a:ext cx="82636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/>
          <p:cNvSpPr txBox="1"/>
          <p:nvPr/>
        </p:nvSpPr>
        <p:spPr>
          <a:xfrm>
            <a:off x="7164287" y="6559311"/>
            <a:ext cx="20063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5 k.c.</a:t>
            </a:r>
            <a:endParaRPr lang="pl-PL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1960707" y="1431727"/>
            <a:ext cx="5203580" cy="2191553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Wykonywanie prawa podmiotowego narusza normy moralne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(zasady współżycia społecznego) </a:t>
            </a:r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lub jest sprzeczne ze społeczno - gospodarczym przeznaczeniem tego prawa</a:t>
            </a:r>
          </a:p>
        </p:txBody>
      </p:sp>
      <p:sp>
        <p:nvSpPr>
          <p:cNvPr id="48" name="Prostokąt zaokrąglony 47"/>
          <p:cNvSpPr/>
          <p:nvPr/>
        </p:nvSpPr>
        <p:spPr>
          <a:xfrm>
            <a:off x="1531569" y="4281380"/>
            <a:ext cx="2766994" cy="621069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DZIAŁANIE </a:t>
            </a:r>
          </a:p>
        </p:txBody>
      </p:sp>
      <p:sp>
        <p:nvSpPr>
          <p:cNvPr id="2" name="Strzałka w dół 1"/>
          <p:cNvSpPr/>
          <p:nvPr/>
        </p:nvSpPr>
        <p:spPr>
          <a:xfrm>
            <a:off x="4334083" y="967309"/>
            <a:ext cx="499207" cy="33144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ążkowana strzałka w prawo 2"/>
          <p:cNvSpPr/>
          <p:nvPr/>
        </p:nvSpPr>
        <p:spPr>
          <a:xfrm rot="5400000">
            <a:off x="4270637" y="3260666"/>
            <a:ext cx="509747" cy="147815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rostokąt zaokrąglony 30"/>
          <p:cNvSpPr/>
          <p:nvPr/>
        </p:nvSpPr>
        <p:spPr>
          <a:xfrm>
            <a:off x="4801444" y="4281380"/>
            <a:ext cx="2766994" cy="621069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ZANIECHANIE</a:t>
            </a:r>
          </a:p>
        </p:txBody>
      </p:sp>
      <p:sp>
        <p:nvSpPr>
          <p:cNvPr id="32" name="Prostokąt zaokrąglony 31"/>
          <p:cNvSpPr/>
          <p:nvPr/>
        </p:nvSpPr>
        <p:spPr>
          <a:xfrm>
            <a:off x="2886711" y="5743418"/>
            <a:ext cx="3277598" cy="1043754"/>
          </a:xfrm>
          <a:prstGeom prst="round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JEST UWAŻANE ZA WYKONYWANIE PRAWA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nie korzysta z ochrony</a:t>
            </a:r>
          </a:p>
        </p:txBody>
      </p:sp>
      <p:sp>
        <p:nvSpPr>
          <p:cNvPr id="10" name="Strzałka w dół 9"/>
          <p:cNvSpPr/>
          <p:nvPr/>
        </p:nvSpPr>
        <p:spPr>
          <a:xfrm>
            <a:off x="3958729" y="5097729"/>
            <a:ext cx="1133562" cy="52123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408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UWAGĘ </a:t>
            </a:r>
            <a:r>
              <a:rPr lang="pl-PL" sz="4000" b="1" dirty="0" smtClean="0">
                <a:sym typeface="Wingdings" panose="05000000000000000000" pitchFamily="2" charset="2"/>
              </a:rPr>
              <a:t> </a:t>
            </a: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133676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>Stosunek cywilnoprawny</a:t>
            </a:r>
            <a:br>
              <a:rPr lang="pl-PL" sz="4000" dirty="0" smtClean="0"/>
            </a:br>
            <a:r>
              <a:rPr lang="pl-PL" sz="4000" dirty="0" smtClean="0"/>
              <a:t> </a:t>
            </a:r>
            <a:r>
              <a:rPr lang="pl-PL" sz="4000" dirty="0"/>
              <a:t/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7" name="Łącznik prosty ze strzałką 26"/>
          <p:cNvCxnSpPr/>
          <p:nvPr/>
        </p:nvCxnSpPr>
        <p:spPr>
          <a:xfrm>
            <a:off x="4693945" y="794044"/>
            <a:ext cx="1" cy="748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flipV="1">
            <a:off x="1547664" y="794044"/>
            <a:ext cx="590465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zawartości 3"/>
          <p:cNvSpPr txBox="1">
            <a:spLocks/>
          </p:cNvSpPr>
          <p:nvPr/>
        </p:nvSpPr>
        <p:spPr bwMode="auto">
          <a:xfrm>
            <a:off x="2139259" y="1585699"/>
            <a:ext cx="5116218" cy="246142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None/>
              <a:defRPr sz="36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4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l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sz="2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grupa </a:t>
            </a:r>
            <a:r>
              <a:rPr lang="pl-PL" sz="2800" dirty="0" smtClean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(zbiór) stosunków </a:t>
            </a:r>
            <a:r>
              <a:rPr lang="pl-PL" sz="2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prawnych powiązanych funkcjonalnie i  określonych normami prawa cywilnego</a:t>
            </a:r>
            <a:endParaRPr lang="pl-PL" sz="28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Strzałka w dół 31"/>
          <p:cNvSpPr/>
          <p:nvPr/>
        </p:nvSpPr>
        <p:spPr>
          <a:xfrm>
            <a:off x="4469161" y="4305987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zaokrąglony 17"/>
          <p:cNvSpPr/>
          <p:nvPr/>
        </p:nvSpPr>
        <p:spPr>
          <a:xfrm>
            <a:off x="827584" y="4824130"/>
            <a:ext cx="2337792" cy="136875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Elementarny stosunek prawny</a:t>
            </a:r>
            <a:endPara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Prostokąt zaokrąglony 19"/>
          <p:cNvSpPr/>
          <p:nvPr/>
        </p:nvSpPr>
        <p:spPr>
          <a:xfrm>
            <a:off x="6518869" y="4688140"/>
            <a:ext cx="2337792" cy="136875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Elementarny stosunek prawny</a:t>
            </a:r>
            <a:endPara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3678297" y="5093511"/>
            <a:ext cx="2337792" cy="1368754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Elementarny </a:t>
            </a: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(prosty) stosunek prawny</a:t>
            </a:r>
            <a:endParaRPr lang="pl-P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Krzyż 22"/>
          <p:cNvSpPr/>
          <p:nvPr/>
        </p:nvSpPr>
        <p:spPr>
          <a:xfrm>
            <a:off x="3283198" y="5506011"/>
            <a:ext cx="264301" cy="241081"/>
          </a:xfrm>
          <a:prstGeom prst="pl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Krzyż 23"/>
          <p:cNvSpPr/>
          <p:nvPr/>
        </p:nvSpPr>
        <p:spPr>
          <a:xfrm>
            <a:off x="6135328" y="5508507"/>
            <a:ext cx="264301" cy="241081"/>
          </a:xfrm>
          <a:prstGeom prst="plu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9462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3600" dirty="0" smtClean="0"/>
              <a:t>Stosunek prawny</a:t>
            </a:r>
            <a:br>
              <a:rPr lang="pl-PL" sz="3600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7" name="Łącznik prosty ze strzałką 26"/>
          <p:cNvCxnSpPr/>
          <p:nvPr/>
        </p:nvCxnSpPr>
        <p:spPr>
          <a:xfrm>
            <a:off x="4571985" y="1196149"/>
            <a:ext cx="0" cy="100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2483768" y="1196149"/>
            <a:ext cx="40324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2195721" y="2198042"/>
            <a:ext cx="4752528" cy="31751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więź o charakterze powinnościom zachodząca pomiędzy podmiotami prawa cywilnego, które mają wynikające z normy prawnej obowiązki i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uprawnienia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2185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lipsa 35"/>
          <p:cNvSpPr/>
          <p:nvPr/>
        </p:nvSpPr>
        <p:spPr>
          <a:xfrm>
            <a:off x="5620370" y="5284709"/>
            <a:ext cx="3263189" cy="149173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1711222" y="149023"/>
            <a:ext cx="5482952" cy="667309"/>
          </a:xfrm>
        </p:spPr>
        <p:txBody>
          <a:bodyPr/>
          <a:lstStyle/>
          <a:p>
            <a:pPr>
              <a:defRPr/>
            </a:pPr>
            <a:r>
              <a:rPr lang="pl-PL" sz="3600" dirty="0" smtClean="0"/>
              <a:t>Stosunki prawne</a:t>
            </a:r>
            <a:endParaRPr lang="pl-PL" sz="3600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>
            <a:endCxn id="2" idx="7"/>
          </p:cNvCxnSpPr>
          <p:nvPr/>
        </p:nvCxnSpPr>
        <p:spPr>
          <a:xfrm flipH="1">
            <a:off x="3341859" y="764705"/>
            <a:ext cx="424075" cy="8039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flipV="1">
            <a:off x="2688705" y="748731"/>
            <a:ext cx="3766560" cy="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>
            <a:endCxn id="21" idx="1"/>
          </p:cNvCxnSpPr>
          <p:nvPr/>
        </p:nvCxnSpPr>
        <p:spPr>
          <a:xfrm>
            <a:off x="5375426" y="764705"/>
            <a:ext cx="392523" cy="712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ipsa 1"/>
          <p:cNvSpPr/>
          <p:nvPr/>
        </p:nvSpPr>
        <p:spPr>
          <a:xfrm>
            <a:off x="467544" y="1305123"/>
            <a:ext cx="3367470" cy="179948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Dwustronnie zindywidualizowane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841829" y="5284709"/>
            <a:ext cx="2733943" cy="94925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Zindywidualizowany podmiot zobowiązany</a:t>
            </a:r>
            <a:endParaRPr lang="pl-PL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1608005" y="3265691"/>
            <a:ext cx="1213659" cy="2746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5261773" y="1213603"/>
            <a:ext cx="3456384" cy="179948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Jednostronnie zindywidualizowane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Elipsa 31"/>
          <p:cNvSpPr/>
          <p:nvPr/>
        </p:nvSpPr>
        <p:spPr>
          <a:xfrm>
            <a:off x="847498" y="3770835"/>
            <a:ext cx="2728274" cy="107017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Zindywidualizowany podmiot uprawniony</a:t>
            </a:r>
            <a:endParaRPr lang="pl-PL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Strzałka w dół 37"/>
          <p:cNvSpPr/>
          <p:nvPr/>
        </p:nvSpPr>
        <p:spPr>
          <a:xfrm>
            <a:off x="6455265" y="3273034"/>
            <a:ext cx="1213659" cy="2746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 zaokrąglony 32"/>
          <p:cNvSpPr/>
          <p:nvPr/>
        </p:nvSpPr>
        <p:spPr>
          <a:xfrm>
            <a:off x="374470" y="315327"/>
            <a:ext cx="1233535" cy="844416"/>
          </a:xfrm>
          <a:prstGeom prst="roundRect">
            <a:avLst/>
          </a:prstGeom>
          <a:solidFill>
            <a:srgbClr val="00B050"/>
          </a:solidFill>
          <a:ln>
            <a:solidFill>
              <a:srgbClr val="FBFB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Stosunki prawne typu względnego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Prostokąt zaokrąglony 33"/>
          <p:cNvSpPr/>
          <p:nvPr/>
        </p:nvSpPr>
        <p:spPr>
          <a:xfrm>
            <a:off x="7600528" y="342497"/>
            <a:ext cx="1398635" cy="844416"/>
          </a:xfrm>
          <a:prstGeom prst="roundRect">
            <a:avLst/>
          </a:prstGeom>
          <a:solidFill>
            <a:srgbClr val="C00000"/>
          </a:solidFill>
          <a:ln>
            <a:solidFill>
              <a:srgbClr val="FBFB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Stosunki prawne typu bezwzględnego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Łącznik prosty 11"/>
          <p:cNvCxnSpPr>
            <a:stCxn id="34" idx="2"/>
            <a:endCxn id="21" idx="7"/>
          </p:cNvCxnSpPr>
          <p:nvPr/>
        </p:nvCxnSpPr>
        <p:spPr>
          <a:xfrm flipH="1">
            <a:off x="8211981" y="1186913"/>
            <a:ext cx="87865" cy="29021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>
            <a:stCxn id="33" idx="2"/>
          </p:cNvCxnSpPr>
          <p:nvPr/>
        </p:nvCxnSpPr>
        <p:spPr>
          <a:xfrm>
            <a:off x="991238" y="1159743"/>
            <a:ext cx="228074" cy="3173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a 34"/>
          <p:cNvSpPr/>
          <p:nvPr/>
        </p:nvSpPr>
        <p:spPr>
          <a:xfrm>
            <a:off x="5786272" y="3892224"/>
            <a:ext cx="2764491" cy="107017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Zindywidualizowany podmiot uprawniony</a:t>
            </a:r>
            <a:endParaRPr lang="pl-PL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Elipsa 40"/>
          <p:cNvSpPr/>
          <p:nvPr/>
        </p:nvSpPr>
        <p:spPr>
          <a:xfrm>
            <a:off x="6455265" y="6012310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6517607" y="5018256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Elipsa 30"/>
          <p:cNvSpPr/>
          <p:nvPr/>
        </p:nvSpPr>
        <p:spPr>
          <a:xfrm>
            <a:off x="7373570" y="5018256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Elipsa 38"/>
          <p:cNvSpPr/>
          <p:nvPr/>
        </p:nvSpPr>
        <p:spPr>
          <a:xfrm>
            <a:off x="7373570" y="5607436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5511286" y="5193434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Elipsa 36"/>
          <p:cNvSpPr/>
          <p:nvPr/>
        </p:nvSpPr>
        <p:spPr>
          <a:xfrm>
            <a:off x="5609122" y="5551578"/>
            <a:ext cx="1431776" cy="949256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</a:t>
            </a:r>
          </a:p>
          <a:p>
            <a:pPr algn="ctr">
              <a:defRPr/>
            </a:pPr>
            <a:r>
              <a:rPr lang="pl-PL" sz="1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</a:t>
            </a:r>
            <a:endParaRPr lang="pl-PL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pl-PL" sz="14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Prostokąt zaokrąglony 44"/>
          <p:cNvSpPr/>
          <p:nvPr/>
        </p:nvSpPr>
        <p:spPr>
          <a:xfrm>
            <a:off x="79212" y="3143745"/>
            <a:ext cx="1155475" cy="632367"/>
          </a:xfrm>
          <a:prstGeom prst="roundRect">
            <a:avLst/>
          </a:prstGeom>
          <a:solidFill>
            <a:srgbClr val="00B050"/>
          </a:solidFill>
          <a:ln>
            <a:solidFill>
              <a:srgbClr val="FBFB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względne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Prostokąt zaokrąglony 45"/>
          <p:cNvSpPr/>
          <p:nvPr/>
        </p:nvSpPr>
        <p:spPr>
          <a:xfrm>
            <a:off x="7930423" y="3206493"/>
            <a:ext cx="1233535" cy="640933"/>
          </a:xfrm>
          <a:prstGeom prst="roundRect">
            <a:avLst/>
          </a:prstGeom>
          <a:solidFill>
            <a:srgbClr val="00B050"/>
          </a:solidFill>
          <a:ln>
            <a:solidFill>
              <a:srgbClr val="FBFB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bezwzględne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13"/>
          <p:cNvCxnSpPr>
            <a:stCxn id="32" idx="4"/>
            <a:endCxn id="17" idx="0"/>
          </p:cNvCxnSpPr>
          <p:nvPr/>
        </p:nvCxnSpPr>
        <p:spPr>
          <a:xfrm flipH="1">
            <a:off x="2208801" y="4841009"/>
            <a:ext cx="2834" cy="443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/>
          <p:cNvCxnSpPr/>
          <p:nvPr/>
        </p:nvCxnSpPr>
        <p:spPr>
          <a:xfrm>
            <a:off x="827584" y="3770835"/>
            <a:ext cx="391728" cy="1939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endCxn id="35" idx="7"/>
          </p:cNvCxnSpPr>
          <p:nvPr/>
        </p:nvCxnSpPr>
        <p:spPr>
          <a:xfrm flipH="1">
            <a:off x="8145913" y="3847426"/>
            <a:ext cx="254784" cy="201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>
            <a:endCxn id="44" idx="0"/>
          </p:cNvCxnSpPr>
          <p:nvPr/>
        </p:nvCxnSpPr>
        <p:spPr>
          <a:xfrm>
            <a:off x="7062094" y="4962398"/>
            <a:ext cx="171401" cy="55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392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3600" dirty="0" smtClean="0"/>
              <a:t>Rodzaje możliwych zachowań</a:t>
            </a:r>
            <a:br>
              <a:rPr lang="pl-PL" sz="3600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30" name="Łącznik prosty 29"/>
          <p:cNvCxnSpPr/>
          <p:nvPr/>
        </p:nvCxnSpPr>
        <p:spPr>
          <a:xfrm>
            <a:off x="1547664" y="1196149"/>
            <a:ext cx="6120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889858" y="1506645"/>
            <a:ext cx="2615468" cy="128596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NIENAKAZANE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(fakultatywne)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968235" y="1509622"/>
            <a:ext cx="2640136" cy="1250987"/>
          </a:xfrm>
          <a:prstGeom prst="ellipse">
            <a:avLst/>
          </a:prstGeom>
          <a:solidFill>
            <a:srgbClr val="FF7D7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NAKAZANE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lipsa 16"/>
          <p:cNvSpPr/>
          <p:nvPr/>
        </p:nvSpPr>
        <p:spPr>
          <a:xfrm>
            <a:off x="2699792" y="5450890"/>
            <a:ext cx="3015870" cy="1407110"/>
          </a:xfrm>
          <a:prstGeom prst="ellipse">
            <a:avLst/>
          </a:prstGeom>
          <a:solidFill>
            <a:schemeClr val="tx2">
              <a:lumMod val="65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NIENAKAZANE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NIEZAKAZANE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(indyferentne)</a:t>
            </a:r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968235" y="3931354"/>
            <a:ext cx="2640136" cy="125098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ZAKAZANE</a:t>
            </a: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889858" y="3932322"/>
            <a:ext cx="2615468" cy="128596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NIEZAKAZANE</a:t>
            </a:r>
          </a:p>
          <a:p>
            <a:pPr algn="ctr"/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(dozwolone)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3923928" y="1988840"/>
            <a:ext cx="720080" cy="3600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albo</a:t>
            </a:r>
            <a:endParaRPr lang="pl-PL" sz="1400" dirty="0"/>
          </a:p>
        </p:txBody>
      </p:sp>
      <p:sp>
        <p:nvSpPr>
          <p:cNvPr id="18" name="Prostokąt zaokrąglony 17"/>
          <p:cNvSpPr/>
          <p:nvPr/>
        </p:nvSpPr>
        <p:spPr>
          <a:xfrm>
            <a:off x="3887924" y="4395286"/>
            <a:ext cx="720080" cy="36004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albo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4294044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3600" dirty="0" smtClean="0"/>
              <a:t>Uprawnienie</a:t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404232" y="1412776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flipH="1">
            <a:off x="4601143" y="900899"/>
            <a:ext cx="932" cy="323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3275856" y="892256"/>
            <a:ext cx="26642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87979" y="3141230"/>
            <a:ext cx="3087877" cy="140711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w ścisłym znaczeniu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rzałka w dół 6"/>
          <p:cNvSpPr/>
          <p:nvPr/>
        </p:nvSpPr>
        <p:spPr>
          <a:xfrm>
            <a:off x="3851920" y="2367237"/>
            <a:ext cx="2952328" cy="441591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zaokrąglony 8"/>
          <p:cNvSpPr/>
          <p:nvPr/>
        </p:nvSpPr>
        <p:spPr>
          <a:xfrm>
            <a:off x="3103347" y="1224237"/>
            <a:ext cx="3009313" cy="98486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sytuacja podmiotu uprawnionego, w której normy prawne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189939" y="5077750"/>
            <a:ext cx="3087877" cy="1407110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 kształtujące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prawokształtujące)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Prostokąt zaokrąglony 21"/>
          <p:cNvSpPr/>
          <p:nvPr/>
        </p:nvSpPr>
        <p:spPr>
          <a:xfrm>
            <a:off x="4137395" y="3134392"/>
            <a:ext cx="3605514" cy="14139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nakazują lub zakazują podmiotowi zobowiązanemu określonego zachowania wobec podmiotu uprawnionego </a:t>
            </a:r>
          </a:p>
        </p:txBody>
      </p:sp>
      <p:sp>
        <p:nvSpPr>
          <p:cNvPr id="23" name="Prostokąt zaokrąglony 22"/>
          <p:cNvSpPr/>
          <p:nvPr/>
        </p:nvSpPr>
        <p:spPr>
          <a:xfrm>
            <a:off x="4137395" y="5074331"/>
            <a:ext cx="3605514" cy="14139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uzależniają powstanie lub ustanie obowiązku adresata normy od czynności podmiotu uprawnionego </a:t>
            </a:r>
          </a:p>
        </p:txBody>
      </p:sp>
      <p:cxnSp>
        <p:nvCxnSpPr>
          <p:cNvPr id="20" name="Łącznik prosty 19"/>
          <p:cNvCxnSpPr>
            <a:stCxn id="10" idx="6"/>
            <a:endCxn id="22" idx="1"/>
          </p:cNvCxnSpPr>
          <p:nvPr/>
        </p:nvCxnSpPr>
        <p:spPr>
          <a:xfrm flipV="1">
            <a:off x="3275856" y="3841366"/>
            <a:ext cx="861539" cy="3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>
            <a:stCxn id="19" idx="6"/>
            <a:endCxn id="23" idx="1"/>
          </p:cNvCxnSpPr>
          <p:nvPr/>
        </p:nvCxnSpPr>
        <p:spPr>
          <a:xfrm>
            <a:off x="3277816" y="5781305"/>
            <a:ext cx="8595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trzałka w lewo 27"/>
          <p:cNvSpPr/>
          <p:nvPr/>
        </p:nvSpPr>
        <p:spPr>
          <a:xfrm>
            <a:off x="7968975" y="3832925"/>
            <a:ext cx="442392" cy="23178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lewo 30"/>
          <p:cNvSpPr/>
          <p:nvPr/>
        </p:nvSpPr>
        <p:spPr>
          <a:xfrm>
            <a:off x="8067202" y="5665412"/>
            <a:ext cx="442392" cy="23178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189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sp>
        <p:nvSpPr>
          <p:cNvPr id="21" name="Elipsa 20"/>
          <p:cNvSpPr/>
          <p:nvPr/>
        </p:nvSpPr>
        <p:spPr>
          <a:xfrm>
            <a:off x="755576" y="1716250"/>
            <a:ext cx="2664296" cy="11521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WOLNOŚĆ</a:t>
            </a: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5220072" y="94543"/>
            <a:ext cx="3745327" cy="1063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Obowiązek nieingerowania w wolność postępowania podmiotu uprawnionego  nałożony na inne podmioty</a:t>
            </a:r>
            <a:endParaRPr lang="pl-PL" dirty="0"/>
          </a:p>
        </p:txBody>
      </p:sp>
      <p:sp>
        <p:nvSpPr>
          <p:cNvPr id="10" name="Elipsa 9"/>
          <p:cNvSpPr/>
          <p:nvPr/>
        </p:nvSpPr>
        <p:spPr>
          <a:xfrm>
            <a:off x="5364088" y="1716250"/>
            <a:ext cx="2664296" cy="115212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WOLNOŚĆ</a:t>
            </a:r>
          </a:p>
          <a:p>
            <a:pPr algn="ctr"/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PRAWNIE CHRONIONA</a:t>
            </a: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1470956" y="3426253"/>
            <a:ext cx="1233535" cy="844416"/>
          </a:xfrm>
          <a:prstGeom prst="round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rzałka w dół 1"/>
          <p:cNvSpPr/>
          <p:nvPr/>
        </p:nvSpPr>
        <p:spPr>
          <a:xfrm>
            <a:off x="1907703" y="3011862"/>
            <a:ext cx="360040" cy="288032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7"/>
          <p:cNvCxnSpPr/>
          <p:nvPr/>
        </p:nvCxnSpPr>
        <p:spPr>
          <a:xfrm>
            <a:off x="1401297" y="3382362"/>
            <a:ext cx="1372852" cy="93885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 flipV="1">
            <a:off x="1335154" y="3382362"/>
            <a:ext cx="1512168" cy="93219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trzałka w dół 17"/>
          <p:cNvSpPr/>
          <p:nvPr/>
        </p:nvSpPr>
        <p:spPr>
          <a:xfrm>
            <a:off x="6516215" y="3034821"/>
            <a:ext cx="360040" cy="288032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zaokrąglony 18"/>
          <p:cNvSpPr/>
          <p:nvPr/>
        </p:nvSpPr>
        <p:spPr>
          <a:xfrm>
            <a:off x="6079468" y="3426253"/>
            <a:ext cx="1233535" cy="844416"/>
          </a:xfrm>
          <a:prstGeom prst="roundRect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uprawnienie</a:t>
            </a:r>
            <a:endParaRPr lang="pl-PL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trzałka zakrzywiona w górę 15"/>
          <p:cNvSpPr/>
          <p:nvPr/>
        </p:nvSpPr>
        <p:spPr>
          <a:xfrm rot="18492518">
            <a:off x="7959054" y="1505737"/>
            <a:ext cx="1160694" cy="42672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75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 sz="quarter"/>
          </p:nvPr>
        </p:nvSpPr>
        <p:spPr>
          <a:xfrm>
            <a:off x="457200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dirty="0" smtClean="0"/>
              <a:t>Elementy stosunku prawnego</a:t>
            </a:r>
            <a:br>
              <a:rPr lang="pl-PL" sz="3600" dirty="0" smtClean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sz="quarter" idx="1"/>
          </p:nvPr>
        </p:nvSpPr>
        <p:spPr>
          <a:xfrm>
            <a:off x="357158" y="1428750"/>
            <a:ext cx="8429655" cy="5072084"/>
          </a:xfrm>
        </p:spPr>
        <p:txBody>
          <a:bodyPr/>
          <a:lstStyle/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 smtClean="0"/>
          </a:p>
        </p:txBody>
      </p:sp>
      <p:cxnSp>
        <p:nvCxnSpPr>
          <p:cNvPr id="25" name="Łącznik prosty ze strzałką 24"/>
          <p:cNvCxnSpPr/>
          <p:nvPr/>
        </p:nvCxnSpPr>
        <p:spPr>
          <a:xfrm flipH="1">
            <a:off x="2683219" y="764705"/>
            <a:ext cx="490078" cy="5404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 flipV="1">
            <a:off x="1386217" y="764705"/>
            <a:ext cx="642614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ipsa 1"/>
          <p:cNvSpPr/>
          <p:nvPr/>
        </p:nvSpPr>
        <p:spPr>
          <a:xfrm>
            <a:off x="594654" y="1305123"/>
            <a:ext cx="2581190" cy="140379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Strony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106499" y="1539919"/>
            <a:ext cx="2705861" cy="957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Podmioty </a:t>
            </a:r>
            <a:r>
              <a:rPr lang="pl-PL" dirty="0"/>
              <a:t>zobowiązane i </a:t>
            </a:r>
            <a:r>
              <a:rPr lang="pl-PL" dirty="0" smtClean="0"/>
              <a:t>podmioty uprawnione </a:t>
            </a:r>
            <a:r>
              <a:rPr lang="pl-PL" dirty="0"/>
              <a:t>przez normę prawną</a:t>
            </a:r>
          </a:p>
        </p:txBody>
      </p:sp>
      <p:cxnSp>
        <p:nvCxnSpPr>
          <p:cNvPr id="12" name="Łącznik prostoliniowy 11"/>
          <p:cNvCxnSpPr/>
          <p:nvPr/>
        </p:nvCxnSpPr>
        <p:spPr>
          <a:xfrm flipV="1">
            <a:off x="3176345" y="2018848"/>
            <a:ext cx="1930154" cy="1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594654" y="3201079"/>
            <a:ext cx="2581190" cy="140379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Przedmiot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592107" y="5106760"/>
            <a:ext cx="2581190" cy="140379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Treść</a:t>
            </a:r>
          </a:p>
          <a:p>
            <a:pPr algn="ctr"/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4" name="Łącznik prosty 13"/>
          <p:cNvCxnSpPr>
            <a:stCxn id="2" idx="4"/>
            <a:endCxn id="15" idx="0"/>
          </p:cNvCxnSpPr>
          <p:nvPr/>
        </p:nvCxnSpPr>
        <p:spPr>
          <a:xfrm>
            <a:off x="1885249" y="2708920"/>
            <a:ext cx="0" cy="4921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stCxn id="15" idx="4"/>
            <a:endCxn id="16" idx="0"/>
          </p:cNvCxnSpPr>
          <p:nvPr/>
        </p:nvCxnSpPr>
        <p:spPr>
          <a:xfrm flipH="1">
            <a:off x="1882702" y="4604876"/>
            <a:ext cx="2547" cy="501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rostokąt zaokrąglony 21"/>
          <p:cNvSpPr/>
          <p:nvPr/>
        </p:nvSpPr>
        <p:spPr>
          <a:xfrm>
            <a:off x="4701388" y="3189065"/>
            <a:ext cx="4089722" cy="1427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Z</a:t>
            </a:r>
            <a:r>
              <a:rPr lang="pl-PL" dirty="0" smtClean="0"/>
              <a:t>achowanie lub </a:t>
            </a:r>
            <a:r>
              <a:rPr lang="pl-PL" dirty="0"/>
              <a:t>zespół zachowań, do których podmiot jest zobowiązany (oraz czasem również dobro, którego zachowanie dotyczy)</a:t>
            </a:r>
          </a:p>
        </p:txBody>
      </p:sp>
      <p:cxnSp>
        <p:nvCxnSpPr>
          <p:cNvPr id="20" name="Łącznik prosty 19"/>
          <p:cNvCxnSpPr>
            <a:stCxn id="15" idx="6"/>
            <a:endCxn id="22" idx="1"/>
          </p:cNvCxnSpPr>
          <p:nvPr/>
        </p:nvCxnSpPr>
        <p:spPr>
          <a:xfrm flipV="1">
            <a:off x="3175844" y="3902977"/>
            <a:ext cx="15255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zaokrąglony 26"/>
          <p:cNvSpPr/>
          <p:nvPr/>
        </p:nvSpPr>
        <p:spPr>
          <a:xfrm>
            <a:off x="5106498" y="5329729"/>
            <a:ext cx="2705861" cy="957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uprawnienia i obowiązki stron</a:t>
            </a:r>
          </a:p>
        </p:txBody>
      </p:sp>
      <p:cxnSp>
        <p:nvCxnSpPr>
          <p:cNvPr id="28" name="Łącznik prosty 27"/>
          <p:cNvCxnSpPr>
            <a:stCxn id="16" idx="6"/>
            <a:endCxn id="27" idx="1"/>
          </p:cNvCxnSpPr>
          <p:nvPr/>
        </p:nvCxnSpPr>
        <p:spPr>
          <a:xfrm flipV="1">
            <a:off x="3173297" y="5808658"/>
            <a:ext cx="193320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017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źwigar">
  <a:themeElements>
    <a:clrScheme name="Dźwigar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Dźwi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źwigar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źwigar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4852</TotalTime>
  <Words>1101</Words>
  <Application>Microsoft Office PowerPoint</Application>
  <PresentationFormat>Pokaz na ekranie (4:3)</PresentationFormat>
  <Paragraphs>318</Paragraphs>
  <Slides>22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Arial</vt:lpstr>
      <vt:lpstr>Bookman Old Style</vt:lpstr>
      <vt:lpstr>Calibri</vt:lpstr>
      <vt:lpstr>Times New Roman</vt:lpstr>
      <vt:lpstr>Verdana</vt:lpstr>
      <vt:lpstr>Wingdings</vt:lpstr>
      <vt:lpstr>Dźwigar</vt:lpstr>
      <vt:lpstr>Prezentacja programu PowerPoint</vt:lpstr>
      <vt:lpstr>     </vt:lpstr>
      <vt:lpstr> Stosunek cywilnoprawny   </vt:lpstr>
      <vt:lpstr>  Stosunek prawny  </vt:lpstr>
      <vt:lpstr>Stosunki prawne</vt:lpstr>
      <vt:lpstr>  Rodzaje możliwych zachowań  </vt:lpstr>
      <vt:lpstr>  Uprawnienie   </vt:lpstr>
      <vt:lpstr>  </vt:lpstr>
      <vt:lpstr> Elementy stosunku prawnego  </vt:lpstr>
      <vt:lpstr>Zdarzenie prawne </vt:lpstr>
      <vt:lpstr> Postacie normatywne uprawnień  </vt:lpstr>
      <vt:lpstr>Rodzaje praw podmiotowych </vt:lpstr>
      <vt:lpstr>Typy praw podmiotowych </vt:lpstr>
      <vt:lpstr> Nabycie i utrata prawa podmiotowego  </vt:lpstr>
      <vt:lpstr>Sposoby nabycia prawa podmiotowego </vt:lpstr>
      <vt:lpstr>Sukcesja</vt:lpstr>
      <vt:lpstr>Utrata prawa podmiotowego </vt:lpstr>
      <vt:lpstr> Wykonanie prawa podmiotowego  </vt:lpstr>
      <vt:lpstr>Kolizja praw podmiotowych  </vt:lpstr>
      <vt:lpstr>Ochrona praw podmiotowych</vt:lpstr>
      <vt:lpstr>Nadużycie prawa podmiotowego</vt:lpstr>
      <vt:lpstr>Prezentacja programu PowerPoint</vt:lpstr>
    </vt:vector>
  </TitlesOfParts>
  <Company>AGH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Największe katastrofy  przemysłowe w Polsce i na świecie. Przyczyny i skutki.</dc:title>
  <dc:creator>Kłapouchy</dc:creator>
  <cp:lastModifiedBy>Wenusi Kr</cp:lastModifiedBy>
  <cp:revision>521</cp:revision>
  <dcterms:created xsi:type="dcterms:W3CDTF">2004-11-17T18:00:27Z</dcterms:created>
  <dcterms:modified xsi:type="dcterms:W3CDTF">2020-04-03T20:18:23Z</dcterms:modified>
</cp:coreProperties>
</file>