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1"/>
  </p:handoutMasterIdLst>
  <p:sldIdLst>
    <p:sldId id="256" r:id="rId2"/>
    <p:sldId id="320" r:id="rId3"/>
    <p:sldId id="257" r:id="rId4"/>
    <p:sldId id="258" r:id="rId5"/>
    <p:sldId id="268" r:id="rId6"/>
    <p:sldId id="276" r:id="rId7"/>
    <p:sldId id="316" r:id="rId8"/>
    <p:sldId id="334" r:id="rId9"/>
    <p:sldId id="336" r:id="rId10"/>
    <p:sldId id="321" r:id="rId11"/>
    <p:sldId id="337" r:id="rId12"/>
    <p:sldId id="333" r:id="rId13"/>
    <p:sldId id="338" r:id="rId14"/>
    <p:sldId id="327" r:id="rId15"/>
    <p:sldId id="339" r:id="rId16"/>
    <p:sldId id="328" r:id="rId17"/>
    <p:sldId id="347" r:id="rId18"/>
    <p:sldId id="340" r:id="rId19"/>
    <p:sldId id="329" r:id="rId20"/>
    <p:sldId id="341" r:id="rId21"/>
    <p:sldId id="330" r:id="rId22"/>
    <p:sldId id="342" r:id="rId23"/>
    <p:sldId id="332" r:id="rId24"/>
    <p:sldId id="343" r:id="rId25"/>
    <p:sldId id="325" r:id="rId26"/>
    <p:sldId id="344" r:id="rId27"/>
    <p:sldId id="331" r:id="rId28"/>
    <p:sldId id="317" r:id="rId29"/>
    <p:sldId id="318" r:id="rId30"/>
    <p:sldId id="322" r:id="rId31"/>
    <p:sldId id="323" r:id="rId32"/>
    <p:sldId id="270" r:id="rId33"/>
    <p:sldId id="272" r:id="rId34"/>
    <p:sldId id="274" r:id="rId35"/>
    <p:sldId id="275" r:id="rId36"/>
    <p:sldId id="277" r:id="rId37"/>
    <p:sldId id="278" r:id="rId38"/>
    <p:sldId id="279" r:id="rId39"/>
    <p:sldId id="280" r:id="rId40"/>
    <p:sldId id="282" r:id="rId41"/>
    <p:sldId id="289" r:id="rId42"/>
    <p:sldId id="293" r:id="rId43"/>
    <p:sldId id="269" r:id="rId44"/>
    <p:sldId id="281" r:id="rId45"/>
    <p:sldId id="284" r:id="rId46"/>
    <p:sldId id="294" r:id="rId47"/>
    <p:sldId id="296" r:id="rId48"/>
    <p:sldId id="297" r:id="rId49"/>
    <p:sldId id="298" r:id="rId50"/>
    <p:sldId id="299" r:id="rId51"/>
    <p:sldId id="300" r:id="rId52"/>
    <p:sldId id="315" r:id="rId53"/>
    <p:sldId id="335" r:id="rId54"/>
    <p:sldId id="301" r:id="rId55"/>
    <p:sldId id="302" r:id="rId56"/>
    <p:sldId id="303" r:id="rId57"/>
    <p:sldId id="304" r:id="rId58"/>
    <p:sldId id="305" r:id="rId59"/>
    <p:sldId id="306" r:id="rId60"/>
    <p:sldId id="307" r:id="rId61"/>
    <p:sldId id="266" r:id="rId62"/>
    <p:sldId id="273" r:id="rId63"/>
    <p:sldId id="271" r:id="rId64"/>
    <p:sldId id="259" r:id="rId65"/>
    <p:sldId id="263" r:id="rId66"/>
    <p:sldId id="264" r:id="rId67"/>
    <p:sldId id="267" r:id="rId68"/>
    <p:sldId id="326" r:id="rId69"/>
    <p:sldId id="290" r:id="rId70"/>
    <p:sldId id="288" r:id="rId71"/>
    <p:sldId id="314" r:id="rId72"/>
    <p:sldId id="291" r:id="rId73"/>
    <p:sldId id="309" r:id="rId74"/>
    <p:sldId id="310" r:id="rId75"/>
    <p:sldId id="311" r:id="rId76"/>
    <p:sldId id="312" r:id="rId77"/>
    <p:sldId id="308" r:id="rId78"/>
    <p:sldId id="292" r:id="rId79"/>
    <p:sldId id="313" r:id="rId80"/>
    <p:sldId id="261" r:id="rId81"/>
    <p:sldId id="260" r:id="rId82"/>
    <p:sldId id="262" r:id="rId83"/>
    <p:sldId id="283" r:id="rId84"/>
    <p:sldId id="285" r:id="rId85"/>
    <p:sldId id="346" r:id="rId86"/>
    <p:sldId id="286" r:id="rId87"/>
    <p:sldId id="345" r:id="rId88"/>
    <p:sldId id="287" r:id="rId89"/>
    <p:sldId id="324" r:id="rId90"/>
  </p:sldIdLst>
  <p:sldSz cx="9144000" cy="6858000" type="screen4x3"/>
  <p:notesSz cx="10018713" cy="688498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40596" cy="34474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75808" y="0"/>
            <a:ext cx="4340594" cy="344740"/>
          </a:xfrm>
          <a:prstGeom prst="rect">
            <a:avLst/>
          </a:prstGeom>
        </p:spPr>
        <p:txBody>
          <a:bodyPr vert="horz" lIns="91440" tIns="45720" rIns="91440" bIns="45720" rtlCol="0"/>
          <a:lstStyle>
            <a:lvl1pPr algn="r">
              <a:defRPr sz="1200"/>
            </a:lvl1pPr>
          </a:lstStyle>
          <a:p>
            <a:fld id="{5E0CB8C7-571A-4ABC-905E-0339F6830662}" type="datetimeFigureOut">
              <a:rPr lang="pl-PL" smtClean="0"/>
              <a:t>2020-04-15</a:t>
            </a:fld>
            <a:endParaRPr lang="pl-PL"/>
          </a:p>
        </p:txBody>
      </p:sp>
      <p:sp>
        <p:nvSpPr>
          <p:cNvPr id="4" name="Symbol zastępczy stopki 3"/>
          <p:cNvSpPr>
            <a:spLocks noGrp="1"/>
          </p:cNvSpPr>
          <p:nvPr>
            <p:ph type="ftr" sz="quarter" idx="2"/>
          </p:nvPr>
        </p:nvSpPr>
        <p:spPr>
          <a:xfrm>
            <a:off x="1" y="6539157"/>
            <a:ext cx="4340596" cy="34474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75808" y="6539157"/>
            <a:ext cx="4340594" cy="344740"/>
          </a:xfrm>
          <a:prstGeom prst="rect">
            <a:avLst/>
          </a:prstGeom>
        </p:spPr>
        <p:txBody>
          <a:bodyPr vert="horz" lIns="91440" tIns="45720" rIns="91440" bIns="45720" rtlCol="0" anchor="b"/>
          <a:lstStyle>
            <a:lvl1pPr algn="r">
              <a:defRPr sz="1200"/>
            </a:lvl1pPr>
          </a:lstStyle>
          <a:p>
            <a:fld id="{2F661E54-2AA8-42DC-8728-8EF68262B268}" type="slidenum">
              <a:rPr lang="pl-PL" smtClean="0"/>
              <a:t>‹#›</a:t>
            </a:fld>
            <a:endParaRPr lang="pl-PL"/>
          </a:p>
        </p:txBody>
      </p:sp>
    </p:spTree>
    <p:extLst>
      <p:ext uri="{BB962C8B-B14F-4D97-AF65-F5344CB8AC3E}">
        <p14:creationId xmlns:p14="http://schemas.microsoft.com/office/powerpoint/2010/main" val="15191743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2F8F725C-2F0E-4713-89BB-E2EFE44D34F8}" type="datetimeFigureOut">
              <a:rPr lang="pl-PL" smtClean="0"/>
              <a:t>2020-04-15</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A5309036-A1E0-4910-B6BC-0105A0A4E872}"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5309036-A1E0-4910-B6BC-0105A0A4E872}"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5309036-A1E0-4910-B6BC-0105A0A4E872}"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5309036-A1E0-4910-B6BC-0105A0A4E872}"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A5309036-A1E0-4910-B6BC-0105A0A4E872}"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5309036-A1E0-4910-B6BC-0105A0A4E872}"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A5309036-A1E0-4910-B6BC-0105A0A4E872}"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A5309036-A1E0-4910-B6BC-0105A0A4E872}"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2F8F725C-2F0E-4713-89BB-E2EFE44D34F8}" type="datetimeFigureOut">
              <a:rPr lang="pl-PL" smtClean="0"/>
              <a:t>2020-04-15</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A5309036-A1E0-4910-B6BC-0105A0A4E872}"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2F8F725C-2F0E-4713-89BB-E2EFE44D34F8}" type="datetimeFigureOut">
              <a:rPr lang="pl-PL" smtClean="0"/>
              <a:t>2020-04-15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A5309036-A1E0-4910-B6BC-0105A0A4E872}"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2F8F725C-2F0E-4713-89BB-E2EFE44D34F8}" type="datetimeFigureOut">
              <a:rPr lang="pl-PL" smtClean="0"/>
              <a:t>2020-04-15</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A5309036-A1E0-4910-B6BC-0105A0A4E872}"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F8F725C-2F0E-4713-89BB-E2EFE44D34F8}" type="datetimeFigureOut">
              <a:rPr lang="pl-PL" smtClean="0"/>
              <a:t>2020-04-15</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5309036-A1E0-4910-B6BC-0105A0A4E872}"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t>Ochrona pracy</a:t>
            </a:r>
            <a:endParaRPr lang="pl-PL" b="1" dirty="0"/>
          </a:p>
        </p:txBody>
      </p:sp>
    </p:spTree>
    <p:extLst>
      <p:ext uri="{BB962C8B-B14F-4D97-AF65-F5344CB8AC3E}">
        <p14:creationId xmlns:p14="http://schemas.microsoft.com/office/powerpoint/2010/main" val="836489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268760"/>
            <a:ext cx="9144000" cy="5589240"/>
          </a:xfrm>
        </p:spPr>
        <p:txBody>
          <a:bodyPr>
            <a:normAutofit fontScale="92500" lnSpcReduction="10000"/>
          </a:bodyPr>
          <a:lstStyle/>
          <a:p>
            <a:pPr marL="109728" indent="0" algn="just">
              <a:lnSpc>
                <a:spcPct val="150000"/>
              </a:lnSpc>
              <a:buNone/>
            </a:pPr>
            <a:endParaRPr lang="pl-PL" dirty="0" smtClean="0"/>
          </a:p>
          <a:p>
            <a:pPr algn="just">
              <a:lnSpc>
                <a:spcPct val="150000"/>
              </a:lnSpc>
            </a:pPr>
            <a:r>
              <a:rPr lang="pl-PL" dirty="0"/>
              <a:t>Zapewnienie przez pracodawcę by budowa lub przebudowa obiektu budowlanego, w którym przewiduje się pomieszczenia pracy, uwzględniała wymagania bezpieczeństwa i higieny pracy,</a:t>
            </a:r>
          </a:p>
          <a:p>
            <a:pPr algn="just">
              <a:lnSpc>
                <a:spcPct val="150000"/>
              </a:lnSpc>
            </a:pPr>
            <a:r>
              <a:rPr lang="pl-PL" dirty="0"/>
              <a:t>Gwarantowanie pomieszczeń pracy odpowiednich do rodzaju pracy i liczby zatrudnionych,</a:t>
            </a:r>
          </a:p>
          <a:p>
            <a:pPr algn="just">
              <a:lnSpc>
                <a:spcPct val="150000"/>
              </a:lnSpc>
            </a:pPr>
            <a:r>
              <a:rPr lang="pl-PL" dirty="0"/>
              <a:t> Utrzymanie budynków i pomieszczeń pracy oraz związanych z nimi terenów i urządzeń w stanie zapewniającym bezpieczne i higieniczne warunki pracy.</a:t>
            </a:r>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obiektów budowlanych i pomieszczeń pracy</a:t>
            </a:r>
            <a:endParaRPr lang="pl-PL" dirty="0"/>
          </a:p>
        </p:txBody>
      </p:sp>
    </p:spTree>
    <p:extLst>
      <p:ext uri="{BB962C8B-B14F-4D97-AF65-F5344CB8AC3E}">
        <p14:creationId xmlns:p14="http://schemas.microsoft.com/office/powerpoint/2010/main" val="425965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Obowiązki pracodawcy dotyczące maszyn i innych urządzeń technicznych zostały uregulowane w art. 215 – 219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maszyn i innych urządzeń technicznych</a:t>
            </a:r>
            <a:endParaRPr lang="pl-PL" dirty="0"/>
          </a:p>
        </p:txBody>
      </p:sp>
    </p:spTree>
    <p:extLst>
      <p:ext uri="{BB962C8B-B14F-4D97-AF65-F5344CB8AC3E}">
        <p14:creationId xmlns:p14="http://schemas.microsoft.com/office/powerpoint/2010/main" val="866403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92500" lnSpcReduction="20000"/>
          </a:bodyPr>
          <a:lstStyle/>
          <a:p>
            <a:pPr algn="just"/>
            <a:r>
              <a:rPr lang="pl-PL" dirty="0"/>
              <a:t>Pracodawca jest obowiązany zapewnić, aby stosowane maszyny i inne urządzenia techniczne</a:t>
            </a:r>
            <a:r>
              <a:rPr lang="pl-PL" dirty="0" smtClean="0"/>
              <a:t>:</a:t>
            </a:r>
            <a:endParaRPr lang="pl-PL" dirty="0"/>
          </a:p>
          <a:p>
            <a:pPr marL="109728" indent="0" algn="just">
              <a:buNone/>
            </a:pPr>
            <a:r>
              <a:rPr lang="pl-PL" dirty="0"/>
              <a:t>1)	zapewniały bezpieczne i higieniczne warunki pracy, w szczególności zabezpieczały pracownika przed urazami, działaniem niebezpiecznych substancji chemicznych, porażeniem prądem elektrycznym, nadmiernym hałasem, działaniem drgań mechanicznych i promieniowania oraz szkodliwym i niebezpiecznym działaniem innych czynników środowiska pracy;</a:t>
            </a:r>
          </a:p>
          <a:p>
            <a:pPr marL="109728" indent="0" algn="just">
              <a:buNone/>
            </a:pPr>
            <a:r>
              <a:rPr lang="pl-PL" dirty="0"/>
              <a:t>2)	uwzględniały zasady ergonomii.</a:t>
            </a:r>
          </a:p>
          <a:p>
            <a:pPr algn="just"/>
            <a:r>
              <a:rPr lang="pl-PL" dirty="0"/>
              <a:t>	Pracodawca wyposaża w odpowiednie zabezpieczenia maszyny i inne urządzenia techniczne, które nie spełniają wymagań </a:t>
            </a:r>
            <a:r>
              <a:rPr lang="pl-PL" dirty="0" smtClean="0"/>
              <a:t>bhp, określonych </a:t>
            </a:r>
            <a:r>
              <a:rPr lang="pl-PL" dirty="0"/>
              <a:t>w art. </a:t>
            </a:r>
            <a:r>
              <a:rPr lang="pl-PL" dirty="0" smtClean="0"/>
              <a:t>215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maszyn i innych urządzeń technicznych</a:t>
            </a:r>
            <a:endParaRPr lang="pl-PL" dirty="0"/>
          </a:p>
        </p:txBody>
      </p:sp>
    </p:spTree>
    <p:extLst>
      <p:ext uri="{BB962C8B-B14F-4D97-AF65-F5344CB8AC3E}">
        <p14:creationId xmlns:p14="http://schemas.microsoft.com/office/powerpoint/2010/main" val="4244732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Obowiązki pracodawcy dotyczące szkolenia pracowników zostały uregulowane w art. 237 (2) – 237 (5)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szkolenia pracowników </a:t>
            </a:r>
            <a:endParaRPr lang="pl-PL" dirty="0"/>
          </a:p>
        </p:txBody>
      </p:sp>
    </p:spTree>
    <p:extLst>
      <p:ext uri="{BB962C8B-B14F-4D97-AF65-F5344CB8AC3E}">
        <p14:creationId xmlns:p14="http://schemas.microsoft.com/office/powerpoint/2010/main" val="400777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92500" lnSpcReduction="20000"/>
          </a:bodyPr>
          <a:lstStyle/>
          <a:p>
            <a:pPr algn="just"/>
            <a:r>
              <a:rPr lang="pl-PL" dirty="0"/>
              <a:t>Obowiązek zapewnienia przeszkolenia pracownika w zakresie bhp przed dopuszczeniem go do pracy,</a:t>
            </a:r>
          </a:p>
          <a:p>
            <a:pPr algn="just"/>
            <a:r>
              <a:rPr lang="pl-PL" dirty="0"/>
              <a:t>Prowadzenie okresowych szkoleń dotyczących </a:t>
            </a:r>
            <a:r>
              <a:rPr lang="pl-PL" dirty="0" smtClean="0"/>
              <a:t>bhp (co do zasady),</a:t>
            </a:r>
            <a:endParaRPr lang="pl-PL" dirty="0"/>
          </a:p>
          <a:p>
            <a:pPr algn="just"/>
            <a:r>
              <a:rPr lang="pl-PL" dirty="0"/>
              <a:t>Zaznajamianie pracowników z przepisami i zasadami bhp dotyczącymi wykonywanych przez nich prac,</a:t>
            </a:r>
          </a:p>
          <a:p>
            <a:pPr algn="just"/>
            <a:r>
              <a:rPr lang="pl-PL" dirty="0"/>
              <a:t>Wydawanie szczegółowych instrukcji i wskazówek dotyczących bezpieczeństwa i higieny pracy na stanowisku </a:t>
            </a:r>
            <a:r>
              <a:rPr lang="pl-PL" dirty="0" smtClean="0"/>
              <a:t>pracy,</a:t>
            </a:r>
          </a:p>
          <a:p>
            <a:pPr algn="just"/>
            <a:r>
              <a:rPr lang="pl-PL" dirty="0"/>
              <a:t>O</a:t>
            </a:r>
            <a:r>
              <a:rPr lang="pl-PL" dirty="0" smtClean="0"/>
              <a:t>bowiązany odbycia przez pracodawcę szkolenia </a:t>
            </a:r>
            <a:r>
              <a:rPr lang="pl-PL" dirty="0"/>
              <a:t>w dziedzinie bezpieczeństwa i higieny pracy w zakresie niezbędnym do wykonywania ciążących na nim obowiązków. Szkolenie to powinno być okresowo </a:t>
            </a:r>
            <a:r>
              <a:rPr lang="pl-PL" dirty="0" smtClean="0"/>
              <a:t>powtarzane.</a:t>
            </a: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szkolenia pracowników</a:t>
            </a:r>
            <a:endParaRPr lang="pl-PL" dirty="0"/>
          </a:p>
        </p:txBody>
      </p:sp>
    </p:spTree>
    <p:extLst>
      <p:ext uri="{BB962C8B-B14F-4D97-AF65-F5344CB8AC3E}">
        <p14:creationId xmlns:p14="http://schemas.microsoft.com/office/powerpoint/2010/main" val="1851282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Obowiązki pracodawcy dotyczące profilaktycznej ochrony zdrowia zostały uregulowane w art. 226 – 233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profilaktycznej ochrony zdrowia</a:t>
            </a:r>
            <a:endParaRPr lang="pl-PL" dirty="0"/>
          </a:p>
        </p:txBody>
      </p:sp>
    </p:spTree>
    <p:extLst>
      <p:ext uri="{BB962C8B-B14F-4D97-AF65-F5344CB8AC3E}">
        <p14:creationId xmlns:p14="http://schemas.microsoft.com/office/powerpoint/2010/main" val="2952588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92500" lnSpcReduction="20000"/>
          </a:bodyPr>
          <a:lstStyle/>
          <a:p>
            <a:pPr algn="just"/>
            <a:r>
              <a:rPr lang="pl-PL" dirty="0" smtClean="0"/>
              <a:t>Kierowanie pracowników na badania lekarskie:</a:t>
            </a:r>
          </a:p>
          <a:p>
            <a:pPr marL="109728" indent="0" algn="just">
              <a:buNone/>
            </a:pPr>
            <a:r>
              <a:rPr lang="pl-PL" dirty="0" smtClean="0"/>
              <a:t>- badania wstępne,</a:t>
            </a:r>
          </a:p>
          <a:p>
            <a:pPr algn="just">
              <a:buFontTx/>
              <a:buChar char="-"/>
            </a:pPr>
            <a:r>
              <a:rPr lang="pl-PL" dirty="0"/>
              <a:t>b</a:t>
            </a:r>
            <a:r>
              <a:rPr lang="pl-PL" dirty="0" smtClean="0"/>
              <a:t>adania okresowe,</a:t>
            </a:r>
          </a:p>
          <a:p>
            <a:pPr algn="just">
              <a:buFontTx/>
              <a:buChar char="-"/>
            </a:pPr>
            <a:r>
              <a:rPr lang="pl-PL" dirty="0"/>
              <a:t>b</a:t>
            </a:r>
            <a:r>
              <a:rPr lang="pl-PL" dirty="0" smtClean="0"/>
              <a:t>adania kontrolne,</a:t>
            </a:r>
          </a:p>
          <a:p>
            <a:pPr algn="just"/>
            <a:r>
              <a:rPr lang="pl-PL" dirty="0" smtClean="0"/>
              <a:t>Stosowanie środków zapobiegających </a:t>
            </a:r>
            <a:r>
              <a:rPr lang="pl-PL" dirty="0"/>
              <a:t>chorobom zawodowym i innym chorobom związanym z wykonywaną pracą</a:t>
            </a:r>
            <a:r>
              <a:rPr lang="pl-PL" dirty="0" smtClean="0"/>
              <a:t>,</a:t>
            </a:r>
          </a:p>
          <a:p>
            <a:pPr algn="just"/>
            <a:r>
              <a:rPr lang="pl-PL" dirty="0" smtClean="0"/>
              <a:t>Powinność oceny </a:t>
            </a:r>
            <a:r>
              <a:rPr lang="pl-PL" dirty="0"/>
              <a:t>i </a:t>
            </a:r>
            <a:r>
              <a:rPr lang="pl-PL" dirty="0" smtClean="0"/>
              <a:t>dokumentowania ryzyka zawodowego związanego </a:t>
            </a:r>
            <a:r>
              <a:rPr lang="pl-PL" dirty="0"/>
              <a:t>z wykonywaną pracą oraz </a:t>
            </a:r>
            <a:r>
              <a:rPr lang="pl-PL" dirty="0" smtClean="0"/>
              <a:t>stosowania niezbędnych środków profilaktycznych zmniejszających ryzyko,</a:t>
            </a:r>
            <a:endParaRPr lang="pl-PL" dirty="0"/>
          </a:p>
          <a:p>
            <a:pPr algn="just"/>
            <a:r>
              <a:rPr lang="pl-PL" dirty="0" smtClean="0"/>
              <a:t>Powinność informowania </a:t>
            </a:r>
            <a:r>
              <a:rPr lang="pl-PL" dirty="0"/>
              <a:t>pracowników o ryzyku zawodowym, które wiąże się z wykonywaną pracą, oraz o zasadach ochrony przed zagrożeniami.</a:t>
            </a:r>
          </a:p>
        </p:txBody>
      </p:sp>
      <p:sp>
        <p:nvSpPr>
          <p:cNvPr id="3" name="Tytuł 2"/>
          <p:cNvSpPr>
            <a:spLocks noGrp="1"/>
          </p:cNvSpPr>
          <p:nvPr>
            <p:ph type="title"/>
          </p:nvPr>
        </p:nvSpPr>
        <p:spPr/>
        <p:txBody>
          <a:bodyPr>
            <a:normAutofit fontScale="90000"/>
          </a:bodyPr>
          <a:lstStyle/>
          <a:p>
            <a:pPr algn="ctr"/>
            <a:r>
              <a:rPr lang="pl-PL" dirty="0" smtClean="0"/>
              <a:t>Obowiązki dotyczące profilaktycznej ochrony zdrowia</a:t>
            </a:r>
            <a:endParaRPr lang="pl-PL" dirty="0"/>
          </a:p>
        </p:txBody>
      </p:sp>
    </p:spTree>
    <p:extLst>
      <p:ext uri="{BB962C8B-B14F-4D97-AF65-F5344CB8AC3E}">
        <p14:creationId xmlns:p14="http://schemas.microsoft.com/office/powerpoint/2010/main" val="1546566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70000" lnSpcReduction="20000"/>
          </a:bodyPr>
          <a:lstStyle/>
          <a:p>
            <a:pPr algn="just">
              <a:lnSpc>
                <a:spcPct val="150000"/>
              </a:lnSpc>
            </a:pPr>
            <a:r>
              <a:rPr lang="pl-PL" dirty="0" smtClean="0"/>
              <a:t>Przeniesienie na podstawie orzeczenia lekarskiego pracownika, który stał się niezdolny do dotychczasowej pracy wskutek wypadku przy pracy lub choroby zawodowej i nie został uznany za niezdolnego, do pracy do innej odpowiedniej pracy,</a:t>
            </a:r>
          </a:p>
          <a:p>
            <a:pPr algn="just">
              <a:lnSpc>
                <a:spcPct val="150000"/>
              </a:lnSpc>
            </a:pPr>
            <a:r>
              <a:rPr lang="pl-PL" dirty="0" smtClean="0"/>
              <a:t>Przeniesienie na podstawie orzeczenia lekarskiego pracownika, u którego stwierdzono objawy choroby zawodowej, do innej pracy nienarażającej go na działanie czynnika chorobowego,  </a:t>
            </a:r>
          </a:p>
          <a:p>
            <a:pPr algn="just">
              <a:lnSpc>
                <a:spcPct val="150000"/>
              </a:lnSpc>
            </a:pPr>
            <a:r>
              <a:rPr lang="pl-PL" dirty="0" smtClean="0"/>
              <a:t>Zapewnienie </a:t>
            </a:r>
            <a:r>
              <a:rPr lang="pl-PL" dirty="0"/>
              <a:t>pracownikom zatrudnionym w warunkach szczególnie uciążliwych, nieodpłatnie, </a:t>
            </a:r>
            <a:r>
              <a:rPr lang="pl-PL" dirty="0" smtClean="0"/>
              <a:t>odpowiednich posiłków </a:t>
            </a:r>
            <a:r>
              <a:rPr lang="pl-PL" dirty="0"/>
              <a:t>i </a:t>
            </a:r>
            <a:r>
              <a:rPr lang="pl-PL" dirty="0" smtClean="0"/>
              <a:t>napojów, </a:t>
            </a:r>
            <a:r>
              <a:rPr lang="pl-PL" dirty="0"/>
              <a:t>jeżeli jest to niezbędne ze względów </a:t>
            </a:r>
            <a:r>
              <a:rPr lang="pl-PL" dirty="0" smtClean="0"/>
              <a:t>profilaktycznych,</a:t>
            </a:r>
          </a:p>
          <a:p>
            <a:pPr algn="just">
              <a:lnSpc>
                <a:spcPct val="150000"/>
              </a:lnSpc>
            </a:pPr>
            <a:r>
              <a:rPr lang="pl-PL" dirty="0" smtClean="0"/>
              <a:t>Zapewnienie </a:t>
            </a:r>
            <a:r>
              <a:rPr lang="pl-PL" dirty="0"/>
              <a:t>pracownikom </a:t>
            </a:r>
            <a:r>
              <a:rPr lang="pl-PL" dirty="0" smtClean="0"/>
              <a:t>odpowiednich urządzeń higieniczno-sanitarnych </a:t>
            </a:r>
            <a:r>
              <a:rPr lang="pl-PL" dirty="0"/>
              <a:t>oraz </a:t>
            </a:r>
            <a:r>
              <a:rPr lang="pl-PL" dirty="0" smtClean="0"/>
              <a:t>dostarczanie niezbędnych środków </a:t>
            </a:r>
            <a:r>
              <a:rPr lang="pl-PL" dirty="0"/>
              <a:t>higieny osobistej.</a:t>
            </a:r>
          </a:p>
          <a:p>
            <a:endParaRPr lang="pl-PL" dirty="0"/>
          </a:p>
          <a:p>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profilaktycznej ochrony zdrowia</a:t>
            </a:r>
            <a:endParaRPr lang="pl-PL" dirty="0"/>
          </a:p>
        </p:txBody>
      </p:sp>
    </p:spTree>
    <p:extLst>
      <p:ext uri="{BB962C8B-B14F-4D97-AF65-F5344CB8AC3E}">
        <p14:creationId xmlns:p14="http://schemas.microsoft.com/office/powerpoint/2010/main" val="3471497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51520" y="1700808"/>
            <a:ext cx="8686800" cy="5157192"/>
          </a:xfrm>
        </p:spPr>
        <p:txBody>
          <a:bodyPr/>
          <a:lstStyle/>
          <a:p>
            <a:pPr marL="109728" indent="0" algn="just">
              <a:lnSpc>
                <a:spcPct val="150000"/>
              </a:lnSpc>
              <a:buNone/>
            </a:pPr>
            <a:r>
              <a:rPr lang="pl-PL" dirty="0" smtClean="0"/>
              <a:t>Obowiązki pracodawcy związane z wypadkami przy pracy i chorobami zawodowymi uregulowane zostały w art. 234 – 237 (1)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związane z wypadkami przy pracy i chorobami zawodowymi</a:t>
            </a:r>
            <a:endParaRPr lang="pl-PL" dirty="0"/>
          </a:p>
        </p:txBody>
      </p:sp>
    </p:spTree>
    <p:extLst>
      <p:ext uri="{BB962C8B-B14F-4D97-AF65-F5344CB8AC3E}">
        <p14:creationId xmlns:p14="http://schemas.microsoft.com/office/powerpoint/2010/main" val="2149272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628800"/>
            <a:ext cx="9144000" cy="5229200"/>
          </a:xfrm>
        </p:spPr>
        <p:txBody>
          <a:bodyPr>
            <a:normAutofit fontScale="55000" lnSpcReduction="20000"/>
          </a:bodyPr>
          <a:lstStyle/>
          <a:p>
            <a:pPr marL="109728" indent="0" algn="just">
              <a:lnSpc>
                <a:spcPct val="160000"/>
              </a:lnSpc>
              <a:buNone/>
            </a:pPr>
            <a:r>
              <a:rPr lang="pl-PL" dirty="0"/>
              <a:t>Powinności określające sposób postępowania pracodawcy w razie wypadku przy pracy lub choroby zawodowej:</a:t>
            </a:r>
          </a:p>
          <a:p>
            <a:pPr algn="just">
              <a:lnSpc>
                <a:spcPct val="160000"/>
              </a:lnSpc>
            </a:pPr>
            <a:r>
              <a:rPr lang="pl-PL" dirty="0"/>
              <a:t>Zawiadomienie </a:t>
            </a:r>
            <a:r>
              <a:rPr lang="pl-PL" dirty="0" smtClean="0"/>
              <a:t>właściwego okręgowego </a:t>
            </a:r>
            <a:r>
              <a:rPr lang="pl-PL" dirty="0"/>
              <a:t>inspektora pracy i prokuratora o śmiertelnym, ciężkim lub zbiorowym </a:t>
            </a:r>
            <a:r>
              <a:rPr lang="pl-PL" dirty="0" smtClean="0"/>
              <a:t>wypadku oraz </a:t>
            </a:r>
            <a:r>
              <a:rPr lang="pl-PL" dirty="0"/>
              <a:t>o każdym innym wypadku, który wywołał wymienione skutki, mającym związek z pracą, jeżeli może być uznany za wypadek przy pracy</a:t>
            </a:r>
          </a:p>
          <a:p>
            <a:pPr algn="just">
              <a:lnSpc>
                <a:spcPct val="160000"/>
              </a:lnSpc>
            </a:pPr>
            <a:r>
              <a:rPr lang="pl-PL" dirty="0"/>
              <a:t>Zawiadomienie </a:t>
            </a:r>
            <a:r>
              <a:rPr lang="pl-PL" dirty="0" smtClean="0"/>
              <a:t>właściwego państwowego inspektora </a:t>
            </a:r>
            <a:r>
              <a:rPr lang="pl-PL" dirty="0"/>
              <a:t>sanitarnego </a:t>
            </a:r>
            <a:r>
              <a:rPr lang="pl-PL" dirty="0" smtClean="0"/>
              <a:t>i właściwego </a:t>
            </a:r>
            <a:r>
              <a:rPr lang="pl-PL" dirty="0"/>
              <a:t>okręgowego inspektora pracy o rozpoznanej chorobie zawodowej, </a:t>
            </a:r>
          </a:p>
          <a:p>
            <a:pPr algn="just">
              <a:lnSpc>
                <a:spcPct val="160000"/>
              </a:lnSpc>
            </a:pPr>
            <a:r>
              <a:rPr lang="pl-PL" dirty="0"/>
              <a:t>Ustalenie przyczyn i okoliczności wypadku lub choroby </a:t>
            </a:r>
          </a:p>
          <a:p>
            <a:pPr marL="109728" indent="0" algn="just">
              <a:lnSpc>
                <a:spcPct val="160000"/>
              </a:lnSpc>
              <a:buNone/>
            </a:pPr>
            <a:r>
              <a:rPr lang="pl-PL" dirty="0"/>
              <a:t>Powinności nakazujące podjęcie określonych działań zapobiegawczych:</a:t>
            </a:r>
          </a:p>
          <a:p>
            <a:pPr algn="just">
              <a:lnSpc>
                <a:spcPct val="160000"/>
              </a:lnSpc>
            </a:pPr>
            <a:r>
              <a:rPr lang="pl-PL" dirty="0"/>
              <a:t>Podjęcie działań eliminujących lub ograniczających zagrożenie powstawania wypadków przy pracy lub chorób zawodowych,</a:t>
            </a:r>
          </a:p>
          <a:p>
            <a:pPr algn="just">
              <a:lnSpc>
                <a:spcPct val="160000"/>
              </a:lnSpc>
            </a:pPr>
            <a:r>
              <a:rPr lang="pl-PL" dirty="0"/>
              <a:t>Prowadzenie rejestrów tych wypadków lub chorób, analizowanie przyczyn ich powstania itp.</a:t>
            </a:r>
          </a:p>
          <a:p>
            <a:pPr marL="109728" indent="0">
              <a:buNone/>
            </a:pP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związane z wypadkami przy pracy i chorobami zawodowymi</a:t>
            </a:r>
            <a:endParaRPr lang="pl-PL" dirty="0"/>
          </a:p>
        </p:txBody>
      </p:sp>
    </p:spTree>
    <p:extLst>
      <p:ext uri="{BB962C8B-B14F-4D97-AF65-F5344CB8AC3E}">
        <p14:creationId xmlns:p14="http://schemas.microsoft.com/office/powerpoint/2010/main" val="11540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196752"/>
            <a:ext cx="8928992" cy="5544616"/>
          </a:xfrm>
        </p:spPr>
        <p:txBody>
          <a:bodyPr>
            <a:normAutofit fontScale="92500" lnSpcReduction="10000"/>
          </a:bodyPr>
          <a:lstStyle/>
          <a:p>
            <a:pPr marL="109728" indent="0" algn="just">
              <a:lnSpc>
                <a:spcPct val="150000"/>
              </a:lnSpc>
              <a:buNone/>
            </a:pPr>
            <a:r>
              <a:rPr lang="pl-PL" dirty="0" smtClean="0"/>
              <a:t>Pojęcie ochrony pracy w znaczeniu funkcjonalnym akcentujące tzw. ochronną funkcję prawa pracy rozumianą jako pewną prawidłowość działania tej gałęzi, polegającą na takim ukształtowaniu treści przepisów i ich charakteru, by ustalić warunki pracy w sposób jak najbardziej zabezpieczający prawa i interesy zatrudnionych.</a:t>
            </a:r>
          </a:p>
          <a:p>
            <a:pPr marL="109728" indent="0" algn="just">
              <a:lnSpc>
                <a:spcPct val="150000"/>
              </a:lnSpc>
              <a:buNone/>
            </a:pPr>
            <a:r>
              <a:rPr lang="pl-PL" dirty="0"/>
              <a:t>Funkcję taką pełnią przepisy o ochronie wynagrodzenia, ochronie trwałości stosunku pracy, o czasie pracy, urlopach wypoczynkowych itp.</a:t>
            </a:r>
          </a:p>
          <a:p>
            <a:pPr marL="109728" indent="0" algn="just">
              <a:lnSpc>
                <a:spcPct val="150000"/>
              </a:lnSpc>
              <a:buNone/>
            </a:pPr>
            <a:endParaRPr lang="pl-PL" dirty="0"/>
          </a:p>
        </p:txBody>
      </p:sp>
      <p:sp>
        <p:nvSpPr>
          <p:cNvPr id="3" name="Tytuł 2"/>
          <p:cNvSpPr>
            <a:spLocks noGrp="1"/>
          </p:cNvSpPr>
          <p:nvPr>
            <p:ph type="title"/>
          </p:nvPr>
        </p:nvSpPr>
        <p:spPr/>
        <p:txBody>
          <a:bodyPr/>
          <a:lstStyle/>
          <a:p>
            <a:pPr algn="ctr"/>
            <a:r>
              <a:rPr lang="pl-PL" dirty="0" smtClean="0"/>
              <a:t>Pojęcie ochrony pracy</a:t>
            </a:r>
            <a:endParaRPr lang="pl-PL" dirty="0"/>
          </a:p>
        </p:txBody>
      </p:sp>
    </p:spTree>
    <p:extLst>
      <p:ext uri="{BB962C8B-B14F-4D97-AF65-F5344CB8AC3E}">
        <p14:creationId xmlns:p14="http://schemas.microsoft.com/office/powerpoint/2010/main" val="3875434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56792"/>
            <a:ext cx="8229600" cy="5112568"/>
          </a:xfrm>
        </p:spPr>
        <p:txBody>
          <a:bodyPr/>
          <a:lstStyle/>
          <a:p>
            <a:pPr marL="109728" indent="0" algn="just">
              <a:lnSpc>
                <a:spcPct val="150000"/>
              </a:lnSpc>
              <a:buNone/>
            </a:pPr>
            <a:r>
              <a:rPr lang="pl-PL" dirty="0" smtClean="0"/>
              <a:t>Obowiązki pracodawcy dotyczące środków ochrony indywidualnej oraz odzieży i obuwia roboczego zostały uregulowane w art. 237 (6) – 237 (10)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a:t>Obowiązki dotyczące środków ochrony indywidualnej oraz odzieży i obuwia roboczego</a:t>
            </a:r>
          </a:p>
        </p:txBody>
      </p:sp>
    </p:spTree>
    <p:extLst>
      <p:ext uri="{BB962C8B-B14F-4D97-AF65-F5344CB8AC3E}">
        <p14:creationId xmlns:p14="http://schemas.microsoft.com/office/powerpoint/2010/main" val="678072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700808"/>
            <a:ext cx="9144000" cy="5157192"/>
          </a:xfrm>
        </p:spPr>
        <p:txBody>
          <a:bodyPr>
            <a:normAutofit fontScale="55000" lnSpcReduction="20000"/>
          </a:bodyPr>
          <a:lstStyle/>
          <a:p>
            <a:pPr algn="just">
              <a:lnSpc>
                <a:spcPct val="150000"/>
              </a:lnSpc>
            </a:pPr>
            <a:r>
              <a:rPr lang="pl-PL" dirty="0"/>
              <a:t>Obowiązek dostarczenia pracownikom nieodpłatnie środków ochrony </a:t>
            </a:r>
            <a:r>
              <a:rPr lang="pl-PL" dirty="0" smtClean="0"/>
              <a:t>indywidualnej </a:t>
            </a:r>
            <a:r>
              <a:rPr lang="pl-PL" dirty="0"/>
              <a:t>zabezpieczających przed działaniem niebezpiecznych i szkodliwych dla zdrowia czynników występujących w środowisku pracy oraz </a:t>
            </a:r>
            <a:r>
              <a:rPr lang="pl-PL" dirty="0" smtClean="0"/>
              <a:t>informowania </a:t>
            </a:r>
            <a:r>
              <a:rPr lang="pl-PL" dirty="0"/>
              <a:t>o sposobie posługiwania się </a:t>
            </a:r>
            <a:r>
              <a:rPr lang="pl-PL" dirty="0" smtClean="0"/>
              <a:t>nimi;</a:t>
            </a:r>
          </a:p>
          <a:p>
            <a:pPr algn="just">
              <a:lnSpc>
                <a:spcPct val="150000"/>
              </a:lnSpc>
            </a:pPr>
            <a:r>
              <a:rPr lang="pl-PL" dirty="0" smtClean="0"/>
              <a:t>Obowiązek dostarczenia </a:t>
            </a:r>
            <a:r>
              <a:rPr lang="pl-PL" dirty="0"/>
              <a:t>pracownikowi nieodpłatnie </a:t>
            </a:r>
            <a:r>
              <a:rPr lang="pl-PL" dirty="0" smtClean="0"/>
              <a:t>odzieży </a:t>
            </a:r>
            <a:r>
              <a:rPr lang="pl-PL" dirty="0"/>
              <a:t>i </a:t>
            </a:r>
            <a:r>
              <a:rPr lang="pl-PL" dirty="0" smtClean="0"/>
              <a:t>obuwia roboczego:</a:t>
            </a:r>
          </a:p>
          <a:p>
            <a:pPr marL="109728" indent="0" algn="just">
              <a:lnSpc>
                <a:spcPct val="150000"/>
              </a:lnSpc>
              <a:buNone/>
            </a:pPr>
            <a:r>
              <a:rPr lang="pl-PL" dirty="0" smtClean="0"/>
              <a:t>1</a:t>
            </a:r>
            <a:r>
              <a:rPr lang="pl-PL" dirty="0"/>
              <a:t>)	jeżeli odzież własna pracownika może ulec zniszczeniu lub znacznemu zabrudzeniu;</a:t>
            </a:r>
          </a:p>
          <a:p>
            <a:pPr marL="109728" indent="0" algn="just">
              <a:lnSpc>
                <a:spcPct val="150000"/>
              </a:lnSpc>
              <a:buNone/>
            </a:pPr>
            <a:r>
              <a:rPr lang="pl-PL" dirty="0" smtClean="0"/>
              <a:t>2) ze </a:t>
            </a:r>
            <a:r>
              <a:rPr lang="pl-PL" dirty="0"/>
              <a:t>względu na wymagania technologiczne, sanitarne lub bezpieczeństwa i higieny pracy</a:t>
            </a:r>
            <a:r>
              <a:rPr lang="pl-PL" dirty="0" smtClean="0"/>
              <a:t>.</a:t>
            </a:r>
          </a:p>
          <a:p>
            <a:pPr marL="109728" indent="0" algn="just">
              <a:lnSpc>
                <a:spcPct val="150000"/>
              </a:lnSpc>
              <a:buNone/>
            </a:pPr>
            <a:r>
              <a:rPr lang="pl-PL" dirty="0"/>
              <a:t>Pracodawca może ustalić stanowiska, na których dopuszcza się używanie przez pracowników, za ich zgodą, własnej odzieży i obuwia roboczego, spełniających wymagania bezpieczeństwa i higieny </a:t>
            </a:r>
            <a:r>
              <a:rPr lang="pl-PL" dirty="0" smtClean="0"/>
              <a:t>pracy. </a:t>
            </a:r>
            <a:r>
              <a:rPr lang="pl-PL" dirty="0"/>
              <a:t>N</a:t>
            </a:r>
            <a:r>
              <a:rPr lang="pl-PL" dirty="0" smtClean="0"/>
              <a:t>ie </a:t>
            </a:r>
            <a:r>
              <a:rPr lang="pl-PL" dirty="0"/>
              <a:t>dotyczy </a:t>
            </a:r>
            <a:r>
              <a:rPr lang="pl-PL" dirty="0" smtClean="0"/>
              <a:t>to stanowisk</a:t>
            </a:r>
            <a:r>
              <a:rPr lang="pl-PL" dirty="0"/>
              <a:t>, na których są wykonywane prace związane z bezpośrednią obsługą maszyn i innych urządzeń technicznych albo prace powodujące intensywne brudzenie lub skażenie odzieży i obuwia roboczego środkami chemicznymi lub promieniotwórczymi albo materiałami biologicznie </a:t>
            </a:r>
            <a:r>
              <a:rPr lang="pl-PL" dirty="0" smtClean="0"/>
              <a:t>zakaźnymi. Pracownikowi </a:t>
            </a:r>
            <a:r>
              <a:rPr lang="pl-PL" dirty="0"/>
              <a:t>używającemu własnej odzieży i obuwia roboczego, </a:t>
            </a:r>
            <a:r>
              <a:rPr lang="pl-PL" dirty="0" smtClean="0"/>
              <a:t>pracodawca </a:t>
            </a:r>
            <a:r>
              <a:rPr lang="pl-PL" dirty="0"/>
              <a:t>wypłaca ekwiwalent pieniężny w wysokości uwzględniającej ich aktualne ceny.</a:t>
            </a:r>
          </a:p>
          <a:p>
            <a:pPr algn="just">
              <a:lnSpc>
                <a:spcPct val="150000"/>
              </a:lnSpc>
            </a:pPr>
            <a:r>
              <a:rPr lang="pl-PL" dirty="0"/>
              <a:t>Zakaz dopuszczania pracownika do pracy bez środków ochrony </a:t>
            </a:r>
            <a:r>
              <a:rPr lang="pl-PL" dirty="0" smtClean="0"/>
              <a:t>indywidualnej oraz odzieży i obuwia roboczego.</a:t>
            </a:r>
            <a:endParaRPr lang="pl-PL" dirty="0"/>
          </a:p>
          <a:p>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środków ochrony indywidualnej oraz odzieży i obuwia roboczego</a:t>
            </a:r>
            <a:endParaRPr lang="pl-PL" dirty="0"/>
          </a:p>
        </p:txBody>
      </p:sp>
    </p:spTree>
    <p:extLst>
      <p:ext uri="{BB962C8B-B14F-4D97-AF65-F5344CB8AC3E}">
        <p14:creationId xmlns:p14="http://schemas.microsoft.com/office/powerpoint/2010/main" val="1080717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916832"/>
            <a:ext cx="8928992" cy="4824536"/>
          </a:xfrm>
        </p:spPr>
        <p:txBody>
          <a:bodyPr/>
          <a:lstStyle/>
          <a:p>
            <a:pPr marL="109728" indent="0" algn="just">
              <a:lnSpc>
                <a:spcPct val="150000"/>
              </a:lnSpc>
              <a:buNone/>
            </a:pPr>
            <a:r>
              <a:rPr lang="pl-PL" dirty="0" smtClean="0"/>
              <a:t>Obowiązki pracodawcy dotyczące czynników oraz procesów pracy stwarzających szczególne zagrożenia dla zdrowia lub życia zostały uregulowane w art. 220 – 225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a:t>Obowiązki dotyczące czynników oraz procesów pracy stwarzających szczególne zagrożenia dla zdrowia lub życia</a:t>
            </a:r>
          </a:p>
        </p:txBody>
      </p:sp>
    </p:spTree>
    <p:extLst>
      <p:ext uri="{BB962C8B-B14F-4D97-AF65-F5344CB8AC3E}">
        <p14:creationId xmlns:p14="http://schemas.microsoft.com/office/powerpoint/2010/main" val="74271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844824"/>
            <a:ext cx="9144000" cy="5013176"/>
          </a:xfrm>
        </p:spPr>
        <p:txBody>
          <a:bodyPr>
            <a:normAutofit fontScale="92500" lnSpcReduction="20000"/>
          </a:bodyPr>
          <a:lstStyle/>
          <a:p>
            <a:pPr algn="just">
              <a:lnSpc>
                <a:spcPct val="150000"/>
              </a:lnSpc>
            </a:pPr>
            <a:r>
              <a:rPr lang="pl-PL" dirty="0"/>
              <a:t>Obejmują zasady dopuszczalności stosowania materiałów i procesów technologicznych,</a:t>
            </a:r>
          </a:p>
          <a:p>
            <a:pPr algn="just">
              <a:lnSpc>
                <a:spcPct val="150000"/>
              </a:lnSpc>
            </a:pPr>
            <a:r>
              <a:rPr lang="pl-PL" dirty="0"/>
              <a:t>Zasady stosowania substancji chemicznych,</a:t>
            </a:r>
          </a:p>
          <a:p>
            <a:pPr algn="just">
              <a:lnSpc>
                <a:spcPct val="150000"/>
              </a:lnSpc>
            </a:pPr>
            <a:r>
              <a:rPr lang="pl-PL" dirty="0"/>
              <a:t>Zasady postępowania w razie zatrudnienia pracowników w warunkach narażenia na działanie czynników rakotwórczych, mutagennych i szkodliwych czynników biologicznych,</a:t>
            </a:r>
          </a:p>
          <a:p>
            <a:pPr algn="just">
              <a:lnSpc>
                <a:spcPct val="150000"/>
              </a:lnSpc>
            </a:pPr>
            <a:r>
              <a:rPr lang="pl-PL" dirty="0"/>
              <a:t>Nakaz ochrony pracownika przed promieniowaniem jonizującym</a:t>
            </a:r>
          </a:p>
          <a:p>
            <a:endParaRPr lang="pl-PL" dirty="0"/>
          </a:p>
        </p:txBody>
      </p:sp>
      <p:sp>
        <p:nvSpPr>
          <p:cNvPr id="3" name="Tytuł 2"/>
          <p:cNvSpPr>
            <a:spLocks noGrp="1"/>
          </p:cNvSpPr>
          <p:nvPr>
            <p:ph type="title"/>
          </p:nvPr>
        </p:nvSpPr>
        <p:spPr/>
        <p:txBody>
          <a:bodyPr>
            <a:normAutofit fontScale="90000"/>
          </a:bodyPr>
          <a:lstStyle/>
          <a:p>
            <a:pPr algn="ctr"/>
            <a:r>
              <a:rPr lang="pl-PL" dirty="0"/>
              <a:t>Obowiązki dotyczące czynników oraz procesów pracy stwarzających szczególne zagrożenia dla zdrowia lub życia</a:t>
            </a:r>
          </a:p>
        </p:txBody>
      </p:sp>
    </p:spTree>
    <p:extLst>
      <p:ext uri="{BB962C8B-B14F-4D97-AF65-F5344CB8AC3E}">
        <p14:creationId xmlns:p14="http://schemas.microsoft.com/office/powerpoint/2010/main" val="1827516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700808"/>
            <a:ext cx="9144000" cy="5040560"/>
          </a:xfrm>
        </p:spPr>
        <p:txBody>
          <a:bodyPr/>
          <a:lstStyle/>
          <a:p>
            <a:pPr marL="109728" indent="0" algn="just">
              <a:lnSpc>
                <a:spcPct val="150000"/>
              </a:lnSpc>
              <a:buNone/>
            </a:pPr>
            <a:r>
              <a:rPr lang="pl-PL" dirty="0" smtClean="0"/>
              <a:t>Obowiązki pracodawcy dotyczące powołania służby bezpieczeństwa i higieny pracy zostały uregulowane w art. 237 (11)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powołania służby bezpieczeństwa i higieny pracy</a:t>
            </a:r>
            <a:endParaRPr lang="pl-PL" dirty="0"/>
          </a:p>
        </p:txBody>
      </p:sp>
    </p:spTree>
    <p:extLst>
      <p:ext uri="{BB962C8B-B14F-4D97-AF65-F5344CB8AC3E}">
        <p14:creationId xmlns:p14="http://schemas.microsoft.com/office/powerpoint/2010/main" val="2712404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628800"/>
            <a:ext cx="8928992" cy="5229200"/>
          </a:xfrm>
        </p:spPr>
        <p:txBody>
          <a:bodyPr>
            <a:normAutofit fontScale="77500" lnSpcReduction="20000"/>
          </a:bodyPr>
          <a:lstStyle/>
          <a:p>
            <a:pPr marL="109728" indent="0" algn="just">
              <a:buNone/>
            </a:pPr>
            <a:r>
              <a:rPr lang="pl-PL" dirty="0"/>
              <a:t>Pracodawca zatrudniający więcej niż 100 pracowników tworzy służbę bezpieczeństwa i higieny </a:t>
            </a:r>
            <a:r>
              <a:rPr lang="pl-PL" dirty="0" smtClean="0"/>
              <a:t>pracy, </a:t>
            </a:r>
            <a:r>
              <a:rPr lang="pl-PL" dirty="0"/>
              <a:t>pełniącą funkcje doradcze i kontrolne w zakresie bezpieczeństwa i higieny pracy, zaś pracodawca zatrudniający do 100 pracowników powierza wykonywanie zadań służby bhp pracownikowi zatrudnionemu przy innej pracy. Pracodawca posiadający ukończone szkolenie niezbędne do wykonywania zadań służby bhp może sam wykonywać zadania tej służby, jeżeli:</a:t>
            </a:r>
          </a:p>
          <a:p>
            <a:pPr marL="109728" indent="0" algn="just">
              <a:buNone/>
            </a:pPr>
            <a:r>
              <a:rPr lang="pl-PL" dirty="0"/>
              <a:t>1)	zatrudnia do 10 pracowników albo</a:t>
            </a:r>
          </a:p>
          <a:p>
            <a:pPr marL="109728" indent="0" algn="just">
              <a:buNone/>
            </a:pPr>
            <a:r>
              <a:rPr lang="pl-PL" dirty="0"/>
              <a:t>2)	zatrudnia do 50 pracowników i jest zakwalifikowany do grupy działalności, dla której ustalono nie wyższą niż trzecia kategorię ryzyka w rozumieniu przepisów o ubezpieczeniu społecznym z tytułu wypadków przy pracy i chorób zawodowych.</a:t>
            </a:r>
          </a:p>
          <a:p>
            <a:pPr marL="109728" indent="0" algn="just">
              <a:buNone/>
            </a:pPr>
            <a:r>
              <a:rPr lang="pl-PL" dirty="0" smtClean="0"/>
              <a:t>Pracodawca </a:t>
            </a:r>
            <a:r>
              <a:rPr lang="pl-PL" dirty="0"/>
              <a:t>- w przypadku braku kompetentnych pracowników - może powierzyć wykonywanie zadań służby bhp specjalistom spoza zakładu pracy.</a:t>
            </a:r>
          </a:p>
        </p:txBody>
      </p:sp>
      <p:sp>
        <p:nvSpPr>
          <p:cNvPr id="3" name="Tytuł 2"/>
          <p:cNvSpPr>
            <a:spLocks noGrp="1"/>
          </p:cNvSpPr>
          <p:nvPr>
            <p:ph type="title"/>
          </p:nvPr>
        </p:nvSpPr>
        <p:spPr/>
        <p:txBody>
          <a:bodyPr>
            <a:normAutofit fontScale="90000"/>
          </a:bodyPr>
          <a:lstStyle/>
          <a:p>
            <a:pPr algn="ctr"/>
            <a:r>
              <a:rPr lang="pl-PL" dirty="0" smtClean="0"/>
              <a:t>Obowiązki dotyczące powołania służby bezpieczeństwa i higieny pracy</a:t>
            </a:r>
            <a:endParaRPr lang="pl-PL" dirty="0"/>
          </a:p>
        </p:txBody>
      </p:sp>
    </p:spTree>
    <p:extLst>
      <p:ext uri="{BB962C8B-B14F-4D97-AF65-F5344CB8AC3E}">
        <p14:creationId xmlns:p14="http://schemas.microsoft.com/office/powerpoint/2010/main" val="333945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Obowiązki pracodawcy dotyczące konsultacji w zakresie bhp oraz powołania komisji bhp zostały uregulowane w art. 237 (11a) – 237 (13a).</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Obowiązek konsultacji w zakresie bhp oraz powołania komisji bhp </a:t>
            </a:r>
            <a:endParaRPr lang="pl-PL" dirty="0"/>
          </a:p>
        </p:txBody>
      </p:sp>
    </p:spTree>
    <p:extLst>
      <p:ext uri="{BB962C8B-B14F-4D97-AF65-F5344CB8AC3E}">
        <p14:creationId xmlns:p14="http://schemas.microsoft.com/office/powerpoint/2010/main" val="1580845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556792"/>
            <a:ext cx="9144000" cy="5301208"/>
          </a:xfrm>
        </p:spPr>
        <p:txBody>
          <a:bodyPr>
            <a:normAutofit fontScale="85000" lnSpcReduction="20000"/>
          </a:bodyPr>
          <a:lstStyle/>
          <a:p>
            <a:pPr algn="just"/>
            <a:r>
              <a:rPr lang="pl-PL" dirty="0"/>
              <a:t>Pracodawca konsultuje z pracownikami i ich przedstawicielami wszystkie działania </a:t>
            </a:r>
            <a:r>
              <a:rPr lang="pl-PL" dirty="0" smtClean="0"/>
              <a:t>związane </a:t>
            </a:r>
            <a:r>
              <a:rPr lang="pl-PL" dirty="0"/>
              <a:t>z bezpieczeństwem i higieną </a:t>
            </a:r>
            <a:r>
              <a:rPr lang="pl-PL" dirty="0" smtClean="0"/>
              <a:t>pracy.</a:t>
            </a:r>
          </a:p>
          <a:p>
            <a:pPr algn="just"/>
            <a:r>
              <a:rPr lang="pl-PL" dirty="0"/>
              <a:t>Pracodawcy zatrudniający więcej niż 250 pracowników powołują komisję bhp, jako swoje organy doradcze i opiniodawcze, zajmujące się dokonywaniem przeglądów warunków pracy, okresową oceną stanu bezpieczeństwa i higieny pracy, opiniowaniem podejmowanych przez pracodawcę środków zapobiegających wypadkom przy pracy i chorobom zawodowym, formułowaniem wniosków dotyczących poprawy warunków pracy oraz współdziałaniem z pracodawcą w realizacji jego obowiązków w zakresie bhp.</a:t>
            </a:r>
          </a:p>
          <a:p>
            <a:pPr algn="just"/>
            <a:r>
              <a:rPr lang="pl-PL" dirty="0"/>
              <a:t>W skład komisji wchodzą w równej liczbie przedstawiciele pracodawcy, w tym pracownicy służby bhp, lekarz sprawujący </a:t>
            </a:r>
            <a:r>
              <a:rPr lang="pl-PL" dirty="0" smtClean="0"/>
              <a:t>profilaktyczną opiekę </a:t>
            </a:r>
            <a:r>
              <a:rPr lang="pl-PL" dirty="0"/>
              <a:t>zdrowotną nad pracownikami oraz przedstawiciele pracowników </a:t>
            </a:r>
            <a:r>
              <a:rPr lang="pl-PL" dirty="0" smtClean="0"/>
              <a:t>w </a:t>
            </a:r>
            <a:r>
              <a:rPr lang="pl-PL" dirty="0"/>
              <a:t>tym społeczny inspektor pracy.</a:t>
            </a:r>
          </a:p>
          <a:p>
            <a:pPr algn="just"/>
            <a:endParaRPr lang="pl-PL" dirty="0"/>
          </a:p>
        </p:txBody>
      </p:sp>
      <p:sp>
        <p:nvSpPr>
          <p:cNvPr id="3" name="Tytuł 2"/>
          <p:cNvSpPr>
            <a:spLocks noGrp="1"/>
          </p:cNvSpPr>
          <p:nvPr>
            <p:ph type="title"/>
          </p:nvPr>
        </p:nvSpPr>
        <p:spPr/>
        <p:txBody>
          <a:bodyPr>
            <a:normAutofit fontScale="90000"/>
          </a:bodyPr>
          <a:lstStyle/>
          <a:p>
            <a:pPr algn="ctr"/>
            <a:r>
              <a:rPr lang="pl-PL" dirty="0" smtClean="0"/>
              <a:t>Obowiązek konsultacji w zakresie bhp oraz powołania komisji bhp</a:t>
            </a:r>
            <a:endParaRPr lang="pl-PL" dirty="0"/>
          </a:p>
        </p:txBody>
      </p:sp>
    </p:spTree>
    <p:extLst>
      <p:ext uri="{BB962C8B-B14F-4D97-AF65-F5344CB8AC3E}">
        <p14:creationId xmlns:p14="http://schemas.microsoft.com/office/powerpoint/2010/main" val="2538631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62500" lnSpcReduction="20000"/>
          </a:bodyPr>
          <a:lstStyle/>
          <a:p>
            <a:pPr marL="109728" indent="0" algn="just">
              <a:buNone/>
            </a:pPr>
            <a:r>
              <a:rPr lang="pl-PL" dirty="0"/>
              <a:t>Podstawowym obowiązkiem pracownika jest przestrzeganie przepisów i zasad bezpieczeństwa i higieny pracy </a:t>
            </a:r>
            <a:r>
              <a:rPr lang="pl-PL" dirty="0" smtClean="0"/>
              <a:t>(art</a:t>
            </a:r>
            <a:r>
              <a:rPr lang="pl-PL" dirty="0"/>
              <a:t>. 211).</a:t>
            </a:r>
          </a:p>
          <a:p>
            <a:pPr marL="109728" indent="0" algn="just">
              <a:buNone/>
            </a:pPr>
            <a:r>
              <a:rPr lang="pl-PL" dirty="0"/>
              <a:t>Do szczegółowych obowiązków </a:t>
            </a:r>
            <a:r>
              <a:rPr lang="pl-PL" dirty="0" smtClean="0"/>
              <a:t>pracownika z </a:t>
            </a:r>
            <a:r>
              <a:rPr lang="pl-PL" dirty="0"/>
              <a:t>zakresu bhp zaliczamy:</a:t>
            </a:r>
          </a:p>
          <a:p>
            <a:pPr algn="just"/>
            <a:r>
              <a:rPr lang="pl-PL" dirty="0" smtClean="0"/>
              <a:t>znajomość </a:t>
            </a:r>
            <a:r>
              <a:rPr lang="pl-PL" dirty="0"/>
              <a:t>przepisów i zasad bhp,</a:t>
            </a:r>
          </a:p>
          <a:p>
            <a:pPr algn="just"/>
            <a:r>
              <a:rPr lang="pl-PL" dirty="0" smtClean="0"/>
              <a:t>udział </a:t>
            </a:r>
            <a:r>
              <a:rPr lang="pl-PL" dirty="0"/>
              <a:t>w szkoleniach i instruktażach z tego zakresu,</a:t>
            </a:r>
          </a:p>
          <a:p>
            <a:pPr algn="just"/>
            <a:r>
              <a:rPr lang="pl-PL" dirty="0" smtClean="0"/>
              <a:t>poddawanie </a:t>
            </a:r>
            <a:r>
              <a:rPr lang="pl-PL" dirty="0"/>
              <a:t>się wymaganym egzaminom sprawdzającym,</a:t>
            </a:r>
          </a:p>
          <a:p>
            <a:pPr algn="just"/>
            <a:r>
              <a:rPr lang="pl-PL" dirty="0" smtClean="0"/>
              <a:t>wykonywanie </a:t>
            </a:r>
            <a:r>
              <a:rPr lang="pl-PL" dirty="0"/>
              <a:t>pracy w sposób zgodny z przepisami i zasadami bhp,</a:t>
            </a:r>
          </a:p>
          <a:p>
            <a:pPr algn="just"/>
            <a:r>
              <a:rPr lang="pl-PL" dirty="0" smtClean="0"/>
              <a:t>stosowanie </a:t>
            </a:r>
            <a:r>
              <a:rPr lang="pl-PL" dirty="0"/>
              <a:t>się do wydawanych w tym zakresie poleceń i wskazówek przełożonych,</a:t>
            </a:r>
          </a:p>
          <a:p>
            <a:pPr algn="just"/>
            <a:r>
              <a:rPr lang="pl-PL" dirty="0" smtClean="0"/>
              <a:t>dbanie </a:t>
            </a:r>
            <a:r>
              <a:rPr lang="pl-PL" dirty="0"/>
              <a:t>o należyty stan maszyn, urządzeń, narzędzi i sprzętu  oraz o porządek i ład w miejscu pracy,</a:t>
            </a:r>
          </a:p>
          <a:p>
            <a:pPr algn="just"/>
            <a:r>
              <a:rPr lang="pl-PL" dirty="0" smtClean="0"/>
              <a:t>stosowanie </a:t>
            </a:r>
            <a:r>
              <a:rPr lang="pl-PL" dirty="0"/>
              <a:t>środków ochrony zbiorowej oraz używanie środków ochrony indywidualnej zgodnie z przeznaczeniem,</a:t>
            </a:r>
          </a:p>
          <a:p>
            <a:pPr algn="just"/>
            <a:r>
              <a:rPr lang="pl-PL" dirty="0" smtClean="0"/>
              <a:t>poddawanie </a:t>
            </a:r>
            <a:r>
              <a:rPr lang="pl-PL" dirty="0"/>
              <a:t>się wstępnym, okresowym, kontrolnym oraz innym zaleconym badaniom lekarskim i stosowanie się do wskazań lekarskich itp</a:t>
            </a:r>
            <a:r>
              <a:rPr lang="pl-PL" dirty="0" smtClean="0"/>
              <a:t>.</a:t>
            </a:r>
          </a:p>
          <a:p>
            <a:pPr algn="just"/>
            <a:r>
              <a:rPr lang="pl-PL" dirty="0" smtClean="0"/>
              <a:t>niezwłoczne zawiadomienie </a:t>
            </a:r>
            <a:r>
              <a:rPr lang="pl-PL" dirty="0"/>
              <a:t>przełożonego o zauważonym w zakładzie pracy wypadku albo zagrożeniu życia lub zdrowia ludzkiego oraz ostrzec współpracowników, a także inne osoby znajdujące się w rejonie zagrożenia, o grożącym im niebezpieczeństwie;</a:t>
            </a:r>
          </a:p>
          <a:p>
            <a:pPr algn="just"/>
            <a:r>
              <a:rPr lang="pl-PL" dirty="0" smtClean="0"/>
              <a:t>współdziałanie </a:t>
            </a:r>
            <a:r>
              <a:rPr lang="pl-PL" dirty="0"/>
              <a:t>z pracodawcą i przełożonymi w wypełnianiu obowiązków dotyczących bezpieczeństwa i higieny pracy.</a:t>
            </a:r>
          </a:p>
          <a:p>
            <a:endParaRPr lang="pl-PL" dirty="0"/>
          </a:p>
        </p:txBody>
      </p:sp>
      <p:sp>
        <p:nvSpPr>
          <p:cNvPr id="3" name="Tytuł 2"/>
          <p:cNvSpPr>
            <a:spLocks noGrp="1"/>
          </p:cNvSpPr>
          <p:nvPr>
            <p:ph type="title"/>
          </p:nvPr>
        </p:nvSpPr>
        <p:spPr/>
        <p:txBody>
          <a:bodyPr/>
          <a:lstStyle/>
          <a:p>
            <a:pPr algn="ctr"/>
            <a:r>
              <a:rPr lang="pl-PL" dirty="0" smtClean="0"/>
              <a:t>Powszechna ochrona pracy</a:t>
            </a:r>
            <a:endParaRPr lang="pl-PL" dirty="0"/>
          </a:p>
        </p:txBody>
      </p:sp>
    </p:spTree>
    <p:extLst>
      <p:ext uri="{BB962C8B-B14F-4D97-AF65-F5344CB8AC3E}">
        <p14:creationId xmlns:p14="http://schemas.microsoft.com/office/powerpoint/2010/main" val="4162387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Szczególna ochrona pracy</a:t>
            </a:r>
            <a:endParaRPr lang="pl-PL" dirty="0"/>
          </a:p>
        </p:txBody>
      </p:sp>
    </p:spTree>
    <p:extLst>
      <p:ext uri="{BB962C8B-B14F-4D97-AF65-F5344CB8AC3E}">
        <p14:creationId xmlns:p14="http://schemas.microsoft.com/office/powerpoint/2010/main" val="3185902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Zespół przepisów bezpośrednio służących ochronie zdrowia i życia pracowników przed szkodliwym oddziaływaniem czynników pracy.</a:t>
            </a:r>
            <a:endParaRPr lang="pl-PL" dirty="0"/>
          </a:p>
        </p:txBody>
      </p:sp>
      <p:sp>
        <p:nvSpPr>
          <p:cNvPr id="3" name="Tytuł 2"/>
          <p:cNvSpPr>
            <a:spLocks noGrp="1"/>
          </p:cNvSpPr>
          <p:nvPr>
            <p:ph type="title"/>
          </p:nvPr>
        </p:nvSpPr>
        <p:spPr/>
        <p:txBody>
          <a:bodyPr/>
          <a:lstStyle/>
          <a:p>
            <a:pPr algn="ctr"/>
            <a:r>
              <a:rPr lang="pl-PL" dirty="0" smtClean="0"/>
              <a:t>Pojęcie ochrony pracy</a:t>
            </a:r>
            <a:endParaRPr lang="pl-PL" dirty="0"/>
          </a:p>
        </p:txBody>
      </p:sp>
    </p:spTree>
    <p:extLst>
      <p:ext uri="{BB962C8B-B14F-4D97-AF65-F5344CB8AC3E}">
        <p14:creationId xmlns:p14="http://schemas.microsoft.com/office/powerpoint/2010/main" val="2478371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92500" lnSpcReduction="20000"/>
          </a:bodyPr>
          <a:lstStyle/>
          <a:p>
            <a:pPr marL="109728" indent="0" algn="just">
              <a:buNone/>
            </a:pPr>
            <a:r>
              <a:rPr lang="pl-PL" dirty="0"/>
              <a:t>Instytucja szczególnej ochrony pracy opiera się na wyodrębnieniu podmiotowym i odnosi się do osób, których zdolność do pracy oraz zdrowie, ze względu na funkcje biologiczne oraz właściwości psychofizyczne, podlegać </a:t>
            </a:r>
            <a:r>
              <a:rPr lang="pl-PL" dirty="0" smtClean="0"/>
              <a:t>powinny </a:t>
            </a:r>
            <a:r>
              <a:rPr lang="pl-PL" dirty="0"/>
              <a:t>szczególnej </a:t>
            </a:r>
            <a:r>
              <a:rPr lang="pl-PL" dirty="0" smtClean="0"/>
              <a:t>ochronie.</a:t>
            </a:r>
            <a:endParaRPr lang="pl-PL" dirty="0"/>
          </a:p>
          <a:p>
            <a:pPr marL="109728" indent="0" algn="just">
              <a:buNone/>
            </a:pPr>
            <a:r>
              <a:rPr lang="pl-PL" dirty="0"/>
              <a:t>Podmiotami tymi są:</a:t>
            </a:r>
          </a:p>
          <a:p>
            <a:pPr algn="just"/>
            <a:r>
              <a:rPr lang="pl-PL" dirty="0"/>
              <a:t>kobiety,</a:t>
            </a:r>
          </a:p>
          <a:p>
            <a:pPr algn="just"/>
            <a:r>
              <a:rPr lang="pl-PL" dirty="0"/>
              <a:t>młodociani,</a:t>
            </a:r>
          </a:p>
          <a:p>
            <a:pPr algn="just"/>
            <a:r>
              <a:rPr lang="pl-PL" dirty="0"/>
              <a:t>osoby niepełnosprawne,</a:t>
            </a:r>
          </a:p>
          <a:p>
            <a:pPr algn="just"/>
            <a:r>
              <a:rPr lang="pl-PL" dirty="0"/>
              <a:t>dzieci (w sytuacjach gdy wyjątkowo dopuszcza się możliwość świadczenia przez nie pracy)</a:t>
            </a:r>
          </a:p>
          <a:p>
            <a:pPr marL="109728" indent="0" algn="just">
              <a:buNone/>
            </a:pPr>
            <a:r>
              <a:rPr lang="pl-PL" dirty="0"/>
              <a:t>Współcześnie tam gdzie to możliwe  uprawnienia związane z rodzicielstwem rozszerza się na pracowników-ojców.</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Szczególna ochrona pracy</a:t>
            </a:r>
            <a:endParaRPr lang="pl-PL" dirty="0"/>
          </a:p>
        </p:txBody>
      </p:sp>
    </p:spTree>
    <p:extLst>
      <p:ext uri="{BB962C8B-B14F-4D97-AF65-F5344CB8AC3E}">
        <p14:creationId xmlns:p14="http://schemas.microsoft.com/office/powerpoint/2010/main" val="4231798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pl-PL" dirty="0"/>
              <a:t>Ochrona pracy pracownic w ciąży obejmuje:</a:t>
            </a:r>
          </a:p>
          <a:p>
            <a:r>
              <a:rPr lang="pl-PL" dirty="0"/>
              <a:t>zakazy zatrudnienia,</a:t>
            </a:r>
          </a:p>
          <a:p>
            <a:r>
              <a:rPr lang="pl-PL" dirty="0"/>
              <a:t>zakaz wypowiedzenia stosunku pracy,</a:t>
            </a:r>
          </a:p>
          <a:p>
            <a:r>
              <a:rPr lang="pl-PL" dirty="0"/>
              <a:t>zakaz zatrudnienia w godzinach nadliczbowych, w porze nocnej i delegowania poza stałe miejsce pracy,</a:t>
            </a:r>
          </a:p>
          <a:p>
            <a:r>
              <a:rPr lang="pl-PL" dirty="0"/>
              <a:t>obowiązek przeniesienia do innej pracy,</a:t>
            </a:r>
          </a:p>
          <a:p>
            <a:r>
              <a:rPr lang="pl-PL" dirty="0"/>
              <a:t>obowiązek zwolnienia od pracy na badania lekarskie.</a:t>
            </a:r>
          </a:p>
          <a:p>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2914138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Zakaz wypowiadania stosunku pracy pracownicom w okresie ciąży i urlopu macierzyńskiego ma na celu zapewnienie im spokoju i stabilizacji życiowej. </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127300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340768"/>
            <a:ext cx="8229600" cy="5517232"/>
          </a:xfrm>
        </p:spPr>
        <p:txBody>
          <a:bodyPr>
            <a:normAutofit fontScale="92500"/>
          </a:bodyPr>
          <a:lstStyle/>
          <a:p>
            <a:pPr marL="109728" indent="0" algn="just">
              <a:lnSpc>
                <a:spcPct val="150000"/>
              </a:lnSpc>
              <a:buNone/>
            </a:pPr>
            <a:r>
              <a:rPr lang="pl-PL" dirty="0" smtClean="0"/>
              <a:t>Pracodawca nie może wypowiedzieć ani rozwiązać umowy o pracę w okresie ciąży, a także w okresie urlopu macierzyńskiego pracownicy, chyba że:</a:t>
            </a:r>
          </a:p>
          <a:p>
            <a:pPr algn="just">
              <a:lnSpc>
                <a:spcPct val="150000"/>
              </a:lnSpc>
            </a:pPr>
            <a:r>
              <a:rPr lang="pl-PL" dirty="0" smtClean="0"/>
              <a:t> zachodzą przyczyny uzasadniające rozwiązanie umowy o pracę bez wypowiedzenia z jej winy i </a:t>
            </a:r>
          </a:p>
          <a:p>
            <a:pPr algn="just">
              <a:lnSpc>
                <a:spcPct val="150000"/>
              </a:lnSpc>
            </a:pPr>
            <a:r>
              <a:rPr lang="pl-PL" dirty="0" smtClean="0"/>
              <a:t>reprezentująca pracownicę zakładowa organizacja związkowa wyraziła zgodę na rozwiązanie umowy.  </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4007182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044016"/>
          </a:xfrm>
        </p:spPr>
        <p:txBody>
          <a:bodyPr>
            <a:normAutofit fontScale="92500" lnSpcReduction="10000"/>
          </a:bodyPr>
          <a:lstStyle/>
          <a:p>
            <a:pPr marL="109728" indent="0" algn="just">
              <a:lnSpc>
                <a:spcPct val="150000"/>
              </a:lnSpc>
              <a:buNone/>
            </a:pPr>
            <a:r>
              <a:rPr lang="pl-PL" dirty="0" smtClean="0"/>
              <a:t>Ochrona ta jest węższa w przypadku umów terminowych.</a:t>
            </a:r>
          </a:p>
          <a:p>
            <a:pPr marL="109728" indent="0" algn="just">
              <a:lnSpc>
                <a:spcPct val="150000"/>
              </a:lnSpc>
              <a:buNone/>
            </a:pPr>
            <a:r>
              <a:rPr lang="pl-PL" dirty="0" smtClean="0"/>
              <a:t>Umowa zawarta na czas określony albo na okres próbny przekraczający jeden miesiąc, która uległaby rozwiązaniu po upływie 3 miesiąca ciąży, ulega przedłużaniu do dnia porodu.   </a:t>
            </a:r>
          </a:p>
          <a:p>
            <a:pPr marL="109728" indent="0" algn="just">
              <a:lnSpc>
                <a:spcPct val="150000"/>
              </a:lnSpc>
              <a:buNone/>
            </a:pPr>
            <a:r>
              <a:rPr lang="pl-PL" dirty="0" smtClean="0"/>
              <a:t>Z wyłączeniem umowy o pracę na czas określony zawartej w celu zastępstwa pracownika w czasie jego usprawiedliwionej nieobecności w pracy.</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3745677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Przepisów dotyczących ochrony trwałości umowy o pracę w okresie ciąży i urlopu macierzyńskiego nie stosuje się, gdy zawarto umowę o pracę na okres próbny nieprzekraczający jednego miesiąca.</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40983095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77500" lnSpcReduction="20000"/>
          </a:bodyPr>
          <a:lstStyle/>
          <a:p>
            <a:pPr marL="109728" indent="0" algn="just">
              <a:lnSpc>
                <a:spcPct val="160000"/>
              </a:lnSpc>
              <a:buNone/>
            </a:pPr>
            <a:r>
              <a:rPr lang="pl-PL" dirty="0" smtClean="0"/>
              <a:t>Przepisów dotyczących ochrony trwałości umowy o pracę w okresie ciąży i urlopu macierzyńskiego nie stosuje się w razie, gdy:</a:t>
            </a:r>
          </a:p>
          <a:p>
            <a:pPr algn="just">
              <a:lnSpc>
                <a:spcPct val="160000"/>
              </a:lnSpc>
            </a:pPr>
            <a:r>
              <a:rPr lang="pl-PL" dirty="0"/>
              <a:t>z</a:t>
            </a:r>
            <a:r>
              <a:rPr lang="pl-PL" dirty="0" smtClean="0"/>
              <a:t>achodzą przyczyny uzasadniające rozwiązanie umowy o pracę bez wypowiedzenia z winy pracownicy i reprezentująca ją zakładowa organizacja związku wyraziła zgodę na rozwiązanie umowy o pracę;</a:t>
            </a:r>
          </a:p>
          <a:p>
            <a:pPr algn="just">
              <a:lnSpc>
                <a:spcPct val="160000"/>
              </a:lnSpc>
            </a:pPr>
            <a:r>
              <a:rPr lang="pl-PL" dirty="0"/>
              <a:t>z</a:t>
            </a:r>
            <a:r>
              <a:rPr lang="pl-PL" dirty="0" smtClean="0"/>
              <a:t>awarto umowę na okres próbny nieprzekraczający jednego miesiąca;</a:t>
            </a:r>
          </a:p>
          <a:p>
            <a:pPr algn="just">
              <a:lnSpc>
                <a:spcPct val="160000"/>
              </a:lnSpc>
            </a:pPr>
            <a:r>
              <a:rPr lang="pl-PL" dirty="0"/>
              <a:t>u</a:t>
            </a:r>
            <a:r>
              <a:rPr lang="pl-PL" dirty="0" smtClean="0"/>
              <a:t>mowa uległaby rozwiązaniu z mocy prawa przed upływem 3 miesiąca ciąży pracownicy; </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1112641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lstStyle/>
          <a:p>
            <a:pPr algn="just">
              <a:lnSpc>
                <a:spcPct val="150000"/>
              </a:lnSpc>
            </a:pPr>
            <a:r>
              <a:rPr lang="pl-PL" dirty="0"/>
              <a:t>z</a:t>
            </a:r>
            <a:r>
              <a:rPr lang="pl-PL" dirty="0" smtClean="0"/>
              <a:t>awarto umowę o pracę na czas określony w celu zastępstwa pracownika w czasie jego usprawiedliwionej nieobecności;</a:t>
            </a:r>
          </a:p>
          <a:p>
            <a:pPr algn="just">
              <a:lnSpc>
                <a:spcPct val="150000"/>
              </a:lnSpc>
            </a:pPr>
            <a:r>
              <a:rPr lang="pl-PL" dirty="0"/>
              <a:t>r</a:t>
            </a:r>
            <a:r>
              <a:rPr lang="pl-PL" dirty="0" smtClean="0"/>
              <a:t>ozwiązanie umowy o pracę za wypowiedzeniem nastąpiło w związku z ogłoszeniem upadłości lub likwidacji pracodawcy.</a:t>
            </a:r>
            <a:endParaRPr lang="pl-PL" dirty="0"/>
          </a:p>
        </p:txBody>
      </p:sp>
    </p:spTree>
    <p:extLst>
      <p:ext uri="{BB962C8B-B14F-4D97-AF65-F5344CB8AC3E}">
        <p14:creationId xmlns:p14="http://schemas.microsoft.com/office/powerpoint/2010/main" val="6357094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109728" indent="0" algn="just">
              <a:lnSpc>
                <a:spcPct val="150000"/>
              </a:lnSpc>
              <a:buNone/>
            </a:pPr>
            <a:r>
              <a:rPr lang="pl-PL" dirty="0" smtClean="0"/>
              <a:t>Zakaz zatrudnienia kobiety w ciąży: </a:t>
            </a:r>
          </a:p>
          <a:p>
            <a:pPr algn="just">
              <a:lnSpc>
                <a:spcPct val="150000"/>
              </a:lnSpc>
            </a:pPr>
            <a:r>
              <a:rPr lang="pl-PL" dirty="0" smtClean="0"/>
              <a:t>w godzinach nadliczbowych oraz </a:t>
            </a:r>
          </a:p>
          <a:p>
            <a:pPr algn="just">
              <a:lnSpc>
                <a:spcPct val="150000"/>
              </a:lnSpc>
            </a:pPr>
            <a:r>
              <a:rPr lang="pl-PL" dirty="0" smtClean="0"/>
              <a:t>w porze nocnej.</a:t>
            </a:r>
          </a:p>
          <a:p>
            <a:pPr marL="109728" indent="0" algn="just">
              <a:lnSpc>
                <a:spcPct val="150000"/>
              </a:lnSpc>
              <a:buNone/>
            </a:pPr>
            <a:endParaRPr lang="pl-PL" dirty="0" smtClean="0"/>
          </a:p>
          <a:p>
            <a:pPr marL="109728" indent="0" algn="just">
              <a:lnSpc>
                <a:spcPct val="150000"/>
              </a:lnSpc>
              <a:buNone/>
            </a:pPr>
            <a:r>
              <a:rPr lang="pl-PL" dirty="0" smtClean="0"/>
              <a:t>Pracownicy w ciąży nie wolno bez jej zgody</a:t>
            </a:r>
          </a:p>
          <a:p>
            <a:pPr algn="just">
              <a:lnSpc>
                <a:spcPct val="150000"/>
              </a:lnSpc>
            </a:pPr>
            <a:r>
              <a:rPr lang="pl-PL" dirty="0" smtClean="0"/>
              <a:t> delegować poza stałe miejsce pracy ani</a:t>
            </a:r>
          </a:p>
          <a:p>
            <a:pPr algn="just">
              <a:lnSpc>
                <a:spcPct val="150000"/>
              </a:lnSpc>
            </a:pPr>
            <a:r>
              <a:rPr lang="pl-PL" dirty="0" smtClean="0"/>
              <a:t> zatrudniać w systemie czasu pracy, o którym mowa w art. 139 </a:t>
            </a:r>
            <a:r>
              <a:rPr lang="pl-PL" dirty="0" err="1" smtClean="0"/>
              <a:t>k.p</a:t>
            </a:r>
            <a:r>
              <a:rPr lang="pl-PL" dirty="0" smtClean="0"/>
              <a:t>. </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2805177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70000" lnSpcReduction="20000"/>
          </a:bodyPr>
          <a:lstStyle/>
          <a:p>
            <a:pPr marL="109728" indent="0" algn="just">
              <a:lnSpc>
                <a:spcPct val="150000"/>
              </a:lnSpc>
              <a:buNone/>
            </a:pPr>
            <a:r>
              <a:rPr lang="pl-PL" dirty="0" smtClean="0"/>
              <a:t>Pracodawca zatrudniający pracownicę w porze nocnej jest obowiązany na okres jej ciąży:</a:t>
            </a:r>
          </a:p>
          <a:p>
            <a:pPr algn="just">
              <a:lnSpc>
                <a:spcPct val="150000"/>
              </a:lnSpc>
            </a:pPr>
            <a:r>
              <a:rPr lang="pl-PL" dirty="0"/>
              <a:t>z</a:t>
            </a:r>
            <a:r>
              <a:rPr lang="pl-PL" dirty="0" smtClean="0"/>
              <a:t>mienić rozkład czasu pracy w sposób umożliwiający wykonywanie pracy poza porą nocną, a jeżeli jest to niemożliwe lub niecelowe,</a:t>
            </a:r>
          </a:p>
          <a:p>
            <a:pPr algn="just">
              <a:lnSpc>
                <a:spcPct val="150000"/>
              </a:lnSpc>
            </a:pPr>
            <a:r>
              <a:rPr lang="pl-PL" dirty="0"/>
              <a:t>p</a:t>
            </a:r>
            <a:r>
              <a:rPr lang="pl-PL" dirty="0" smtClean="0"/>
              <a:t>rzenieść pracownicę do innej pracy, której wykonywanie nie wymaga pracy w porze nocnej; </a:t>
            </a:r>
          </a:p>
          <a:p>
            <a:pPr marL="109728" indent="0" algn="just">
              <a:lnSpc>
                <a:spcPct val="150000"/>
              </a:lnSpc>
              <a:buNone/>
            </a:pPr>
            <a:r>
              <a:rPr lang="pl-PL" dirty="0" smtClean="0"/>
              <a:t>W przypadku, gdy zmiana rozkładu czasu pracy lub przeniesienie do innej pracy spowoduje obniżenie wynagrodzenia pracownicy przysługuje dodatek wyrównawczy. </a:t>
            </a:r>
          </a:p>
          <a:p>
            <a:pPr algn="just">
              <a:lnSpc>
                <a:spcPct val="150000"/>
              </a:lnSpc>
            </a:pPr>
            <a:r>
              <a:rPr lang="pl-PL" dirty="0"/>
              <a:t>w</a:t>
            </a:r>
            <a:r>
              <a:rPr lang="pl-PL" dirty="0" smtClean="0"/>
              <a:t> razie braku takich możliwości pracodawca jest obowiązany zwolnić pracownicę na czas niezbędny z obowiązku świadczenia pracy. W okresie zwolnienia z obowiązku świadczenia pracy pracownicy przysługuje prawo do wynagrodzenia. </a:t>
            </a:r>
          </a:p>
          <a:p>
            <a:endParaRPr lang="pl-PL" dirty="0" smtClean="0"/>
          </a:p>
          <a:p>
            <a:endParaRPr lang="pl-PL" dirty="0" smtClean="0"/>
          </a:p>
          <a:p>
            <a:pPr marL="109728" indent="0">
              <a:buNone/>
            </a:pP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4285107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lstStyle/>
          <a:p>
            <a:pPr marL="109728" indent="0" algn="just">
              <a:lnSpc>
                <a:spcPct val="150000"/>
              </a:lnSpc>
              <a:buNone/>
            </a:pPr>
            <a:r>
              <a:rPr lang="pl-PL" u="sng" dirty="0" smtClean="0"/>
              <a:t>Powszechna ochrona pracy</a:t>
            </a:r>
          </a:p>
          <a:p>
            <a:pPr algn="just">
              <a:lnSpc>
                <a:spcPct val="150000"/>
              </a:lnSpc>
            </a:pPr>
            <a:r>
              <a:rPr lang="pl-PL" dirty="0" smtClean="0"/>
              <a:t>przepisy zapewniające bezpieczne i higieniczne warunki pracy dla wszystkich zatrudnionych</a:t>
            </a:r>
          </a:p>
          <a:p>
            <a:pPr marL="109728" indent="0" algn="just">
              <a:lnSpc>
                <a:spcPct val="150000"/>
              </a:lnSpc>
              <a:buNone/>
            </a:pPr>
            <a:r>
              <a:rPr lang="pl-PL" u="sng" dirty="0" smtClean="0"/>
              <a:t>Szczególna ochrona pracy</a:t>
            </a:r>
          </a:p>
          <a:p>
            <a:pPr algn="just">
              <a:lnSpc>
                <a:spcPct val="150000"/>
              </a:lnSpc>
            </a:pPr>
            <a:r>
              <a:rPr lang="pl-PL" dirty="0" smtClean="0"/>
              <a:t> przepisy dotyczące wyodrębnionych ze względu na płeć, wiek, wychowywanie dzieci i stan psychofizyczny zatrudnionych</a:t>
            </a:r>
            <a:endParaRPr lang="pl-PL" dirty="0"/>
          </a:p>
        </p:txBody>
      </p:sp>
    </p:spTree>
    <p:extLst>
      <p:ext uri="{BB962C8B-B14F-4D97-AF65-F5344CB8AC3E}">
        <p14:creationId xmlns:p14="http://schemas.microsoft.com/office/powerpoint/2010/main" val="34400324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85000" lnSpcReduction="10000"/>
          </a:bodyPr>
          <a:lstStyle/>
          <a:p>
            <a:pPr marL="109728" indent="0" algn="just">
              <a:lnSpc>
                <a:spcPct val="150000"/>
              </a:lnSpc>
              <a:buNone/>
            </a:pPr>
            <a:r>
              <a:rPr lang="pl-PL" dirty="0" smtClean="0"/>
              <a:t>Zatrudnienie pracownicy w ciąży lub karmiącej piersią przy pracy wymienionej w przepisach wydanych na podstawie art. </a:t>
            </a:r>
            <a:r>
              <a:rPr lang="pl-PL" dirty="0"/>
              <a:t>176 </a:t>
            </a:r>
            <a:r>
              <a:rPr lang="pl-PL" dirty="0" smtClean="0"/>
              <a:t>§ 2 </a:t>
            </a:r>
            <a:r>
              <a:rPr lang="pl-PL" dirty="0" err="1" smtClean="0"/>
              <a:t>k.p</a:t>
            </a:r>
            <a:r>
              <a:rPr lang="pl-PL" dirty="0" smtClean="0"/>
              <a:t>., wzbronionej takiej pracownicy bez względu na stopień narażenia na czynniki szkodliwe dla zdrowia lub niebezpieczne, powoduje obowiązek pracodawcy polegający na:</a:t>
            </a:r>
          </a:p>
          <a:p>
            <a:pPr algn="just">
              <a:lnSpc>
                <a:spcPct val="150000"/>
              </a:lnSpc>
            </a:pPr>
            <a:r>
              <a:rPr lang="pl-PL" dirty="0" smtClean="0"/>
              <a:t>przeniesieniu pracownicy do innej pracy, a jeżeli jest to niemożliwe,</a:t>
            </a:r>
          </a:p>
          <a:p>
            <a:pPr algn="just">
              <a:lnSpc>
                <a:spcPct val="150000"/>
              </a:lnSpc>
            </a:pPr>
            <a:r>
              <a:rPr lang="pl-PL" dirty="0" smtClean="0"/>
              <a:t>zwolnieniu pracownicy z obowiązku </a:t>
            </a:r>
            <a:r>
              <a:rPr lang="pl-PL" dirty="0"/>
              <a:t>ś</a:t>
            </a:r>
            <a:r>
              <a:rPr lang="pl-PL" dirty="0" smtClean="0"/>
              <a:t>wiadczenia pracy na czas niezbędny,</a:t>
            </a:r>
          </a:p>
          <a:p>
            <a:pPr marL="109728" indent="0" algn="just">
              <a:lnSpc>
                <a:spcPct val="150000"/>
              </a:lnSpc>
              <a:buNone/>
            </a:pP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36939684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62500" lnSpcReduction="20000"/>
          </a:bodyPr>
          <a:lstStyle/>
          <a:p>
            <a:pPr marL="109728" indent="0" algn="just">
              <a:lnSpc>
                <a:spcPct val="150000"/>
              </a:lnSpc>
              <a:buNone/>
            </a:pPr>
            <a:r>
              <a:rPr lang="pl-PL" dirty="0"/>
              <a:t>Zatrudnienie pracownicy w ciąży lub karmiącej piersią </a:t>
            </a:r>
            <a:r>
              <a:rPr lang="pl-PL" dirty="0" smtClean="0"/>
              <a:t>przy pozostałych pracach wymienionych w przepisach wydanych </a:t>
            </a:r>
            <a:r>
              <a:rPr lang="pl-PL" dirty="0"/>
              <a:t>na podstawie art. 176 § 2 </a:t>
            </a:r>
            <a:r>
              <a:rPr lang="pl-PL" dirty="0" err="1"/>
              <a:t>k.p</a:t>
            </a:r>
            <a:r>
              <a:rPr lang="pl-PL" dirty="0" smtClean="0"/>
              <a:t>. oraz pracach niewskazanych ze względu na przeciwwskazania zdrowotne wynikające z orzeczenia lekarskiego stwarza po stronie pracodawcy obowiązek:</a:t>
            </a:r>
          </a:p>
          <a:p>
            <a:pPr algn="just">
              <a:lnSpc>
                <a:spcPct val="150000"/>
              </a:lnSpc>
            </a:pPr>
            <a:r>
              <a:rPr lang="pl-PL" dirty="0"/>
              <a:t>d</a:t>
            </a:r>
            <a:r>
              <a:rPr lang="pl-PL" dirty="0" smtClean="0"/>
              <a:t>ostosowania warunków pracy do wymagań określonych w tych przepisach;</a:t>
            </a:r>
          </a:p>
          <a:p>
            <a:pPr algn="just">
              <a:lnSpc>
                <a:spcPct val="150000"/>
              </a:lnSpc>
            </a:pPr>
            <a:r>
              <a:rPr lang="pl-PL" dirty="0"/>
              <a:t>o</a:t>
            </a:r>
            <a:r>
              <a:rPr lang="pl-PL" dirty="0" smtClean="0"/>
              <a:t>graniczenia czasu pracy tak, aby wyeliminować zagrożenie dla </a:t>
            </a:r>
            <a:r>
              <a:rPr lang="pl-PL" dirty="0"/>
              <a:t>z</a:t>
            </a:r>
            <a:r>
              <a:rPr lang="pl-PL" dirty="0" smtClean="0"/>
              <a:t>drowia lub bezpieczeństwa pracownicy;</a:t>
            </a:r>
          </a:p>
          <a:p>
            <a:pPr marL="109728" indent="0" algn="just">
              <a:lnSpc>
                <a:spcPct val="150000"/>
              </a:lnSpc>
              <a:buNone/>
            </a:pPr>
            <a:r>
              <a:rPr lang="pl-PL" dirty="0"/>
              <a:t>j</a:t>
            </a:r>
            <a:r>
              <a:rPr lang="pl-PL" dirty="0" smtClean="0"/>
              <a:t>eżeli jest to niemożliwe lub niecelowe</a:t>
            </a:r>
          </a:p>
          <a:p>
            <a:pPr algn="just">
              <a:lnSpc>
                <a:spcPct val="150000"/>
              </a:lnSpc>
            </a:pPr>
            <a:r>
              <a:rPr lang="pl-PL" dirty="0" smtClean="0"/>
              <a:t>przeniesienia pracownicy do innej pracy;</a:t>
            </a:r>
          </a:p>
          <a:p>
            <a:pPr marL="109728" indent="0" algn="just">
              <a:lnSpc>
                <a:spcPct val="150000"/>
              </a:lnSpc>
              <a:buNone/>
            </a:pPr>
            <a:r>
              <a:rPr lang="pl-PL" dirty="0"/>
              <a:t>a</a:t>
            </a:r>
            <a:r>
              <a:rPr lang="pl-PL" dirty="0" smtClean="0"/>
              <a:t> w razie braku takiej możliwości</a:t>
            </a:r>
          </a:p>
          <a:p>
            <a:pPr algn="just">
              <a:lnSpc>
                <a:spcPct val="150000"/>
              </a:lnSpc>
            </a:pPr>
            <a:r>
              <a:rPr lang="pl-PL" dirty="0"/>
              <a:t>z</a:t>
            </a:r>
            <a:r>
              <a:rPr lang="pl-PL" dirty="0" smtClean="0"/>
              <a:t>wolnienia z obowiązku świadczenia pracy na czas niezbędny.  </a:t>
            </a:r>
            <a:endParaRPr lang="pl-PL" dirty="0"/>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208420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lstStyle/>
          <a:p>
            <a:pPr marL="109728" indent="0" algn="just">
              <a:buNone/>
            </a:pPr>
            <a:r>
              <a:rPr lang="pl-PL" dirty="0"/>
              <a:t>W razie gdy zmiana warunków pracy na dotychczas zajmowanym stanowisku pracy, skrócenie czasu pracy lub przeniesienie pracownicy do innej pracy powoduje obniżenie wynagrodzenia, pracownicy przysługuje dodatek wyrównawczy.</a:t>
            </a:r>
          </a:p>
          <a:p>
            <a:pPr marL="109728" indent="0" algn="just">
              <a:buNone/>
            </a:pPr>
            <a:endParaRPr lang="pl-PL" dirty="0"/>
          </a:p>
          <a:p>
            <a:pPr marL="109728" indent="0" algn="just">
              <a:buNone/>
            </a:pPr>
            <a:r>
              <a:rPr lang="pl-PL" dirty="0" smtClean="0"/>
              <a:t>Pracownica </a:t>
            </a:r>
            <a:r>
              <a:rPr lang="pl-PL" dirty="0"/>
              <a:t>w okresie zwolnienia z obowiązku świadczenia pracy zachowuje prawo do dotychczasowego wynagrodzenia.</a:t>
            </a:r>
          </a:p>
        </p:txBody>
      </p:sp>
      <p:sp>
        <p:nvSpPr>
          <p:cNvPr id="3" name="Tytuł 2"/>
          <p:cNvSpPr>
            <a:spLocks noGrp="1"/>
          </p:cNvSpPr>
          <p:nvPr>
            <p:ph type="title"/>
          </p:nvPr>
        </p:nvSpPr>
        <p:spPr/>
        <p:txBody>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19590565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Rozporządzenie Rady Ministrów z dnia </a:t>
            </a:r>
            <a:r>
              <a:rPr lang="pl-PL" dirty="0"/>
              <a:t>3 kwietnia 2017 r. w sprawie wykazu prac uciążliwych, niebezpiecznych lub szkodliwych dla zdrowia kobiet w ciąży i kobiet karmiących dziecko </a:t>
            </a:r>
            <a:r>
              <a:rPr lang="pl-PL" dirty="0" smtClean="0"/>
              <a:t>piersią.</a:t>
            </a:r>
            <a:endParaRPr lang="pl-PL" dirty="0"/>
          </a:p>
        </p:txBody>
      </p:sp>
      <p:sp>
        <p:nvSpPr>
          <p:cNvPr id="3" name="Tytuł 2"/>
          <p:cNvSpPr>
            <a:spLocks noGrp="1"/>
          </p:cNvSpPr>
          <p:nvPr>
            <p:ph type="title"/>
          </p:nvPr>
        </p:nvSpPr>
        <p:spPr/>
        <p:txBody>
          <a:bodyPr>
            <a:normAutofit/>
          </a:bodyPr>
          <a:lstStyle/>
          <a:p>
            <a:pPr algn="ctr"/>
            <a:r>
              <a:rPr lang="pl-PL" dirty="0" smtClean="0"/>
              <a:t>Ochrona pracy kobiet w ciąży</a:t>
            </a:r>
            <a:endParaRPr lang="pl-PL" dirty="0"/>
          </a:p>
        </p:txBody>
      </p:sp>
    </p:spTree>
    <p:extLst>
      <p:ext uri="{BB962C8B-B14F-4D97-AF65-F5344CB8AC3E}">
        <p14:creationId xmlns:p14="http://schemas.microsoft.com/office/powerpoint/2010/main" val="16443564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smtClean="0"/>
              <a:t>Pracodawca ma obowiązek udzielić pracownicy ciężarnej zwolnienia od pracy na zalecone przez lekarza badania lekarskie przeprowadzane w związku z ciążą, jeżeli badania te nie mogą być przeprowadzane poza godzinami pracy.</a:t>
            </a:r>
          </a:p>
          <a:p>
            <a:pPr marL="109728" indent="0" algn="just">
              <a:lnSpc>
                <a:spcPct val="150000"/>
              </a:lnSpc>
              <a:buNone/>
            </a:pPr>
            <a:endParaRPr lang="pl-PL" dirty="0"/>
          </a:p>
          <a:p>
            <a:pPr marL="109728" indent="0" algn="just">
              <a:lnSpc>
                <a:spcPct val="150000"/>
              </a:lnSpc>
              <a:buNone/>
            </a:pPr>
            <a:r>
              <a:rPr lang="pl-PL" dirty="0" smtClean="0"/>
              <a:t>Za czas nieobecności w pracy z tego powodu pracownica zachowuje prawo do wynagrodzenia.</a:t>
            </a:r>
            <a:endParaRPr lang="pl-PL" dirty="0"/>
          </a:p>
        </p:txBody>
      </p:sp>
      <p:sp>
        <p:nvSpPr>
          <p:cNvPr id="3" name="Tytuł 2"/>
          <p:cNvSpPr>
            <a:spLocks noGrp="1"/>
          </p:cNvSpPr>
          <p:nvPr>
            <p:ph type="title"/>
          </p:nvPr>
        </p:nvSpPr>
        <p:spPr/>
        <p:txBody>
          <a:bodyPr/>
          <a:lstStyle/>
          <a:p>
            <a:pPr algn="ctr"/>
            <a:r>
              <a:rPr lang="pl-PL" dirty="0" smtClean="0"/>
              <a:t>Ochrona pracownicy w ciąży</a:t>
            </a:r>
            <a:endParaRPr lang="pl-PL" dirty="0"/>
          </a:p>
        </p:txBody>
      </p:sp>
    </p:spTree>
    <p:extLst>
      <p:ext uri="{BB962C8B-B14F-4D97-AF65-F5344CB8AC3E}">
        <p14:creationId xmlns:p14="http://schemas.microsoft.com/office/powerpoint/2010/main" val="4130149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00808"/>
            <a:ext cx="8229600" cy="4306483"/>
          </a:xfrm>
        </p:spPr>
        <p:txBody>
          <a:bodyPr/>
          <a:lstStyle/>
          <a:p>
            <a:pPr algn="just">
              <a:lnSpc>
                <a:spcPct val="150000"/>
              </a:lnSpc>
            </a:pPr>
            <a:r>
              <a:rPr lang="pl-PL" dirty="0"/>
              <a:t>u</a:t>
            </a:r>
            <a:r>
              <a:rPr lang="pl-PL" dirty="0" smtClean="0"/>
              <a:t>rlop macierzyński;</a:t>
            </a:r>
          </a:p>
          <a:p>
            <a:pPr algn="just">
              <a:lnSpc>
                <a:spcPct val="150000"/>
              </a:lnSpc>
            </a:pPr>
            <a:r>
              <a:rPr lang="pl-PL" dirty="0" smtClean="0"/>
              <a:t>urlop na warunkach urlopu macierzyńskiego;</a:t>
            </a:r>
          </a:p>
          <a:p>
            <a:pPr algn="just">
              <a:lnSpc>
                <a:spcPct val="150000"/>
              </a:lnSpc>
            </a:pPr>
            <a:r>
              <a:rPr lang="pl-PL" dirty="0"/>
              <a:t>u</a:t>
            </a:r>
            <a:r>
              <a:rPr lang="pl-PL" dirty="0" smtClean="0"/>
              <a:t>rlop rodzicielski;</a:t>
            </a:r>
          </a:p>
          <a:p>
            <a:pPr algn="just">
              <a:lnSpc>
                <a:spcPct val="150000"/>
              </a:lnSpc>
            </a:pPr>
            <a:r>
              <a:rPr lang="pl-PL" dirty="0"/>
              <a:t>u</a:t>
            </a:r>
            <a:r>
              <a:rPr lang="pl-PL" dirty="0" smtClean="0"/>
              <a:t>rlop ojcowski;</a:t>
            </a:r>
          </a:p>
          <a:p>
            <a:pPr algn="just">
              <a:lnSpc>
                <a:spcPct val="150000"/>
              </a:lnSpc>
            </a:pPr>
            <a:r>
              <a:rPr lang="pl-PL" dirty="0" smtClean="0"/>
              <a:t>urlop wychowawczy</a:t>
            </a:r>
            <a:endParaRPr lang="pl-PL" dirty="0"/>
          </a:p>
        </p:txBody>
      </p:sp>
      <p:sp>
        <p:nvSpPr>
          <p:cNvPr id="3" name="Tytuł 2"/>
          <p:cNvSpPr>
            <a:spLocks noGrp="1"/>
          </p:cNvSpPr>
          <p:nvPr>
            <p:ph type="title"/>
          </p:nvPr>
        </p:nvSpPr>
        <p:spPr/>
        <p:txBody>
          <a:bodyPr>
            <a:normAutofit fontScale="90000"/>
          </a:bodyPr>
          <a:lstStyle/>
          <a:p>
            <a:pPr algn="ctr"/>
            <a:r>
              <a:rPr lang="pl-PL" dirty="0" smtClean="0"/>
              <a:t>Uprawnienia związane z rodzicielstwem i opieką nad dzieckiem</a:t>
            </a:r>
            <a:endParaRPr lang="pl-PL" dirty="0"/>
          </a:p>
        </p:txBody>
      </p:sp>
    </p:spTree>
    <p:extLst>
      <p:ext uri="{BB962C8B-B14F-4D97-AF65-F5344CB8AC3E}">
        <p14:creationId xmlns:p14="http://schemas.microsoft.com/office/powerpoint/2010/main" val="3814196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lnSpcReduction="10000"/>
          </a:bodyPr>
          <a:lstStyle/>
          <a:p>
            <a:pPr marL="109728" indent="0" algn="just">
              <a:buNone/>
            </a:pPr>
            <a:r>
              <a:rPr lang="pl-PL" dirty="0" smtClean="0"/>
              <a:t>Pracownicy </a:t>
            </a:r>
            <a:r>
              <a:rPr lang="pl-PL" dirty="0"/>
              <a:t>przysługuje urlop macierzyński w wymiarze:</a:t>
            </a:r>
          </a:p>
          <a:p>
            <a:pPr algn="just"/>
            <a:r>
              <a:rPr lang="pl-PL" dirty="0" smtClean="0"/>
              <a:t>20 </a:t>
            </a:r>
            <a:r>
              <a:rPr lang="pl-PL" dirty="0"/>
              <a:t>tygodni - w przypadku urodzenia jednego dziecka przy jednym porodzie;</a:t>
            </a:r>
          </a:p>
          <a:p>
            <a:pPr algn="just"/>
            <a:r>
              <a:rPr lang="pl-PL" dirty="0" smtClean="0"/>
              <a:t>31 </a:t>
            </a:r>
            <a:r>
              <a:rPr lang="pl-PL" dirty="0"/>
              <a:t>tygodni - w przypadku urodzenia dwojga dzieci przy jednym porodzie;</a:t>
            </a:r>
          </a:p>
          <a:p>
            <a:pPr algn="just"/>
            <a:r>
              <a:rPr lang="pl-PL" dirty="0" smtClean="0"/>
              <a:t>33 </a:t>
            </a:r>
            <a:r>
              <a:rPr lang="pl-PL" dirty="0"/>
              <a:t>tygodni - w przypadku urodzenia trojga dzieci przy jednym porodzie;</a:t>
            </a:r>
          </a:p>
          <a:p>
            <a:pPr algn="just"/>
            <a:r>
              <a:rPr lang="pl-PL" dirty="0" smtClean="0"/>
              <a:t>35 </a:t>
            </a:r>
            <a:r>
              <a:rPr lang="pl-PL" dirty="0"/>
              <a:t>tygodni - w przypadku urodzenia czworga dzieci przy jednym porodzie;</a:t>
            </a:r>
          </a:p>
          <a:p>
            <a:pPr algn="just"/>
            <a:r>
              <a:rPr lang="pl-PL" dirty="0" smtClean="0"/>
              <a:t>37 </a:t>
            </a:r>
            <a:r>
              <a:rPr lang="pl-PL" dirty="0"/>
              <a:t>tygodni - w przypadku urodzenia pięciorga i więcej dzieci przy jednym porodzie.</a:t>
            </a:r>
          </a:p>
        </p:txBody>
      </p:sp>
      <p:sp>
        <p:nvSpPr>
          <p:cNvPr id="3" name="Tytuł 2"/>
          <p:cNvSpPr>
            <a:spLocks noGrp="1"/>
          </p:cNvSpPr>
          <p:nvPr>
            <p:ph type="title"/>
          </p:nvPr>
        </p:nvSpPr>
        <p:spPr/>
        <p:txBody>
          <a:bodyPr/>
          <a:lstStyle/>
          <a:p>
            <a:pPr algn="ctr"/>
            <a:r>
              <a:rPr lang="pl-PL" dirty="0" smtClean="0"/>
              <a:t>Urlop macierzyński </a:t>
            </a:r>
            <a:endParaRPr lang="pl-PL" dirty="0"/>
          </a:p>
        </p:txBody>
      </p:sp>
    </p:spTree>
    <p:extLst>
      <p:ext uri="{BB962C8B-B14F-4D97-AF65-F5344CB8AC3E}">
        <p14:creationId xmlns:p14="http://schemas.microsoft.com/office/powerpoint/2010/main" val="1336458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a:t>Przed przewidywaną datą porodu pracownica może wykorzystać nie więcej niż 6 tygodni urlopu macierzyńskiego.</a:t>
            </a:r>
          </a:p>
          <a:p>
            <a:pPr marL="109728" indent="0" algn="just">
              <a:lnSpc>
                <a:spcPct val="150000"/>
              </a:lnSpc>
              <a:buNone/>
            </a:pPr>
            <a:endParaRPr lang="pl-PL" dirty="0"/>
          </a:p>
          <a:p>
            <a:pPr marL="109728" indent="0" algn="just">
              <a:lnSpc>
                <a:spcPct val="150000"/>
              </a:lnSpc>
              <a:buNone/>
            </a:pPr>
            <a:r>
              <a:rPr lang="pl-PL" dirty="0" smtClean="0"/>
              <a:t>Po </a:t>
            </a:r>
            <a:r>
              <a:rPr lang="pl-PL" dirty="0"/>
              <a:t>porodzie przysługuje urlop macierzyński niewykorzystany przed porodem aż do wyczerpania wymiaru, o którym mowa w </a:t>
            </a:r>
            <a:r>
              <a:rPr lang="pl-PL" dirty="0" smtClean="0"/>
              <a:t>art. 180 § 1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Urlop macierzyński</a:t>
            </a:r>
            <a:endParaRPr lang="pl-PL" dirty="0"/>
          </a:p>
        </p:txBody>
      </p:sp>
    </p:spTree>
    <p:extLst>
      <p:ext uri="{BB962C8B-B14F-4D97-AF65-F5344CB8AC3E}">
        <p14:creationId xmlns:p14="http://schemas.microsoft.com/office/powerpoint/2010/main" val="4157684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ctr"/>
            <a:r>
              <a:rPr lang="pl-PL" dirty="0" smtClean="0"/>
              <a:t>Urlop macierzyński</a:t>
            </a:r>
            <a:endParaRPr lang="pl-PL" dirty="0"/>
          </a:p>
        </p:txBody>
      </p:sp>
      <p:sp>
        <p:nvSpPr>
          <p:cNvPr id="4" name="Symbol zastępczy zawartości 3"/>
          <p:cNvSpPr>
            <a:spLocks noGrp="1"/>
          </p:cNvSpPr>
          <p:nvPr>
            <p:ph idx="1"/>
          </p:nvPr>
        </p:nvSpPr>
        <p:spPr>
          <a:xfrm>
            <a:off x="457200" y="1481328"/>
            <a:ext cx="8229600" cy="5188032"/>
          </a:xfrm>
        </p:spPr>
        <p:txBody>
          <a:bodyPr>
            <a:normAutofit lnSpcReduction="10000"/>
          </a:bodyPr>
          <a:lstStyle/>
          <a:p>
            <a:pPr marL="109728" indent="0" algn="just">
              <a:buNone/>
            </a:pPr>
            <a:r>
              <a:rPr lang="pl-PL" dirty="0"/>
              <a:t>Pracownica, po wykorzystaniu po porodzie co najmniej 14 tygodni urlopu macierzyńskiego, ma prawo zrezygnować z pozostałej części tego urlopu i powrócić do pracy, jeżeli:</a:t>
            </a:r>
          </a:p>
          <a:p>
            <a:pPr algn="just"/>
            <a:r>
              <a:rPr lang="pl-PL" dirty="0" smtClean="0"/>
              <a:t> </a:t>
            </a:r>
            <a:r>
              <a:rPr lang="pl-PL" dirty="0"/>
              <a:t>pozostałą część urlopu macierzyńskiego wykorzysta pracownik - ojciec wychowujący dziecko;</a:t>
            </a:r>
          </a:p>
          <a:p>
            <a:pPr algn="just"/>
            <a:r>
              <a:rPr lang="pl-PL" dirty="0"/>
              <a:t> </a:t>
            </a:r>
            <a:r>
              <a:rPr lang="pl-PL" dirty="0" smtClean="0"/>
              <a:t>przez </a:t>
            </a:r>
            <a:r>
              <a:rPr lang="pl-PL" dirty="0"/>
              <a:t>okres odpowiadający okresowi, który pozostał do końca urlopu macierzyńskiego, osobistą opiekę nad dzieckiem będzie sprawował ubezpieczony - ojciec dziecka, który w celu sprawowania tej opieki przerwał działalność zarobkową.</a:t>
            </a:r>
          </a:p>
        </p:txBody>
      </p:sp>
    </p:spTree>
    <p:extLst>
      <p:ext uri="{BB962C8B-B14F-4D97-AF65-F5344CB8AC3E}">
        <p14:creationId xmlns:p14="http://schemas.microsoft.com/office/powerpoint/2010/main" val="16510787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260040"/>
          </a:xfrm>
        </p:spPr>
        <p:txBody>
          <a:bodyPr>
            <a:normAutofit fontScale="92500" lnSpcReduction="20000"/>
          </a:bodyPr>
          <a:lstStyle/>
          <a:p>
            <a:pPr marL="109728" indent="0" algn="just">
              <a:buNone/>
            </a:pPr>
            <a:r>
              <a:rPr lang="pl-PL" dirty="0" smtClean="0"/>
              <a:t>Przepisy art. </a:t>
            </a:r>
            <a:r>
              <a:rPr lang="pl-PL" dirty="0"/>
              <a:t>180 § 5- 17 przewidują szereg sytuacji, w których uprawnienie do części urlopu macierzyńskiego służy pracownikowi ojcu albo innemu pracownikowi będącemu członkiem najbliższej rodziny</a:t>
            </a:r>
            <a:r>
              <a:rPr lang="pl-PL" dirty="0" smtClean="0"/>
              <a:t>.</a:t>
            </a:r>
          </a:p>
          <a:p>
            <a:pPr marL="109728" indent="0" algn="just">
              <a:buNone/>
            </a:pPr>
            <a:endParaRPr lang="pl-PL" dirty="0"/>
          </a:p>
          <a:p>
            <a:pPr marL="109728" indent="0" algn="just">
              <a:buNone/>
            </a:pPr>
            <a:r>
              <a:rPr lang="pl-PL" dirty="0"/>
              <a:t>Ponadto kodeks pracy szczegółowo normuje udzielanie urlopów macierzyńskich w razie urodzenia martwego dziecka lub jego zgonu przed upływem 8 tygodni życia </a:t>
            </a:r>
            <a:r>
              <a:rPr lang="pl-PL" dirty="0" smtClean="0"/>
              <a:t>lub po upływie 8 tygodni życia (art</a:t>
            </a:r>
            <a:r>
              <a:rPr lang="pl-PL" dirty="0"/>
              <a:t>. 180 (1) § 1 i </a:t>
            </a:r>
            <a:r>
              <a:rPr lang="pl-PL" dirty="0" smtClean="0"/>
              <a:t>2 </a:t>
            </a:r>
            <a:r>
              <a:rPr lang="pl-PL" dirty="0" err="1" smtClean="0"/>
              <a:t>k.p</a:t>
            </a:r>
            <a:r>
              <a:rPr lang="pl-PL" dirty="0" smtClean="0"/>
              <a:t>.), </a:t>
            </a:r>
            <a:r>
              <a:rPr lang="pl-PL" dirty="0"/>
              <a:t>urodzenia dziecka wymagającego opieki szpitalnej (art. </a:t>
            </a:r>
            <a:r>
              <a:rPr lang="pl-PL" dirty="0" smtClean="0"/>
              <a:t>181 </a:t>
            </a:r>
            <a:r>
              <a:rPr lang="pl-PL" dirty="0" err="1" smtClean="0"/>
              <a:t>k.p</a:t>
            </a:r>
            <a:r>
              <a:rPr lang="pl-PL" dirty="0" smtClean="0"/>
              <a:t>.) </a:t>
            </a:r>
            <a:r>
              <a:rPr lang="pl-PL" dirty="0"/>
              <a:t>lub w razie porzucenia dziecka przez pracownicę lub umieszczenia dziecka, na podstawie orzeczenia sądu, w pieczy zastępczej, w zakładzie opiekuńczo </a:t>
            </a:r>
            <a:r>
              <a:rPr lang="pl-PL" dirty="0" smtClean="0"/>
              <a:t>- leczniczym</a:t>
            </a:r>
            <a:r>
              <a:rPr lang="pl-PL" dirty="0"/>
              <a:t>, w zakładzie </a:t>
            </a:r>
            <a:r>
              <a:rPr lang="pl-PL" dirty="0" smtClean="0"/>
              <a:t>pielęgnacyjno -</a:t>
            </a:r>
            <a:r>
              <a:rPr lang="pl-PL" dirty="0"/>
              <a:t>opiekuńczym albo w zakładzie rehabilitacji leczniczej (art. 182)</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Urlop macierzyński</a:t>
            </a:r>
            <a:endParaRPr lang="pl-PL" dirty="0"/>
          </a:p>
        </p:txBody>
      </p:sp>
    </p:spTree>
    <p:extLst>
      <p:ext uri="{BB962C8B-B14F-4D97-AF65-F5344CB8AC3E}">
        <p14:creationId xmlns:p14="http://schemas.microsoft.com/office/powerpoint/2010/main" val="238790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a:bodyPr>
          <a:lstStyle/>
          <a:p>
            <a:pPr marL="109728" indent="0" algn="just">
              <a:lnSpc>
                <a:spcPct val="150000"/>
              </a:lnSpc>
              <a:buNone/>
            </a:pPr>
            <a:r>
              <a:rPr lang="pl-PL" dirty="0" smtClean="0"/>
              <a:t>Podstawowa zasada prawa pracy </a:t>
            </a:r>
          </a:p>
          <a:p>
            <a:pPr marL="109728" indent="0" algn="just">
              <a:lnSpc>
                <a:spcPct val="150000"/>
              </a:lnSpc>
              <a:buNone/>
            </a:pPr>
            <a:r>
              <a:rPr lang="pl-PL" dirty="0" smtClean="0"/>
              <a:t>Pracodawca jest obowiązany zapewnić pracownikom bezpieczne i higieniczne warunki pracy (art. 15 </a:t>
            </a:r>
            <a:r>
              <a:rPr lang="pl-PL" dirty="0" err="1" smtClean="0"/>
              <a:t>k.p</a:t>
            </a:r>
            <a:r>
              <a:rPr lang="pl-PL" dirty="0" smtClean="0"/>
              <a:t>.)</a:t>
            </a:r>
          </a:p>
          <a:p>
            <a:pPr marL="109728" indent="0" algn="just">
              <a:lnSpc>
                <a:spcPct val="150000"/>
              </a:lnSpc>
              <a:buNone/>
            </a:pPr>
            <a:endParaRPr lang="pl-PL" dirty="0"/>
          </a:p>
        </p:txBody>
      </p:sp>
      <p:sp>
        <p:nvSpPr>
          <p:cNvPr id="3" name="Tytuł 2"/>
          <p:cNvSpPr>
            <a:spLocks noGrp="1"/>
          </p:cNvSpPr>
          <p:nvPr>
            <p:ph type="title"/>
          </p:nvPr>
        </p:nvSpPr>
        <p:spPr/>
        <p:txBody>
          <a:bodyPr/>
          <a:lstStyle/>
          <a:p>
            <a:pPr algn="ctr"/>
            <a:r>
              <a:rPr lang="pl-PL" dirty="0" smtClean="0"/>
              <a:t>Powszechna ochrona pracy</a:t>
            </a:r>
            <a:endParaRPr lang="pl-PL" dirty="0"/>
          </a:p>
        </p:txBody>
      </p:sp>
    </p:spTree>
    <p:extLst>
      <p:ext uri="{BB962C8B-B14F-4D97-AF65-F5344CB8AC3E}">
        <p14:creationId xmlns:p14="http://schemas.microsoft.com/office/powerpoint/2010/main" val="1363567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62500" lnSpcReduction="20000"/>
          </a:bodyPr>
          <a:lstStyle/>
          <a:p>
            <a:pPr marL="109728" indent="0" algn="just">
              <a:buNone/>
            </a:pPr>
            <a:r>
              <a:rPr lang="pl-PL" dirty="0"/>
              <a:t>Pracownik, który przyjął dziecko na wychowanie i wystąpił do sądu opiekuńczego z wnioskiem o wszczęcie postępowania w sprawie przysposobienia dziecka lub który przyjął dziecko na wychowanie jako rodzina zastępcza, z wyjątkiem rodziny zastępczej zawodowej, ma prawo do urlopu na warunkach urlopu macierzyńskiego w wymiarze:</a:t>
            </a:r>
          </a:p>
          <a:p>
            <a:pPr marL="109728" indent="0" algn="just">
              <a:buNone/>
            </a:pPr>
            <a:r>
              <a:rPr lang="pl-PL" dirty="0"/>
              <a:t>1) </a:t>
            </a:r>
            <a:r>
              <a:rPr lang="pl-PL" dirty="0" smtClean="0"/>
              <a:t>20 </a:t>
            </a:r>
            <a:r>
              <a:rPr lang="pl-PL" dirty="0"/>
              <a:t>tygodni - w przypadku przyjęcia jednego dziecka,</a:t>
            </a:r>
          </a:p>
          <a:p>
            <a:pPr marL="109728" indent="0" algn="just">
              <a:buNone/>
            </a:pPr>
            <a:r>
              <a:rPr lang="pl-PL" dirty="0" smtClean="0"/>
              <a:t>2) 31 </a:t>
            </a:r>
            <a:r>
              <a:rPr lang="pl-PL" dirty="0"/>
              <a:t>tygodni - w przypadku jednoczesnego przyjęcia dwojga dzieci,</a:t>
            </a:r>
          </a:p>
          <a:p>
            <a:pPr marL="109728" indent="0" algn="just">
              <a:buNone/>
            </a:pPr>
            <a:r>
              <a:rPr lang="pl-PL" dirty="0"/>
              <a:t>3) </a:t>
            </a:r>
            <a:r>
              <a:rPr lang="pl-PL" dirty="0" smtClean="0"/>
              <a:t>33 </a:t>
            </a:r>
            <a:r>
              <a:rPr lang="pl-PL" dirty="0"/>
              <a:t>tygodni - w przypadku jednoczesnego przyjęcia trojga dzieci,</a:t>
            </a:r>
          </a:p>
          <a:p>
            <a:pPr marL="109728" indent="0" algn="just">
              <a:buNone/>
            </a:pPr>
            <a:r>
              <a:rPr lang="pl-PL" dirty="0" smtClean="0"/>
              <a:t>4) 35 </a:t>
            </a:r>
            <a:r>
              <a:rPr lang="pl-PL" dirty="0"/>
              <a:t>tygodni - w przypadku jednoczesnego przyjęcia czworga dzieci,</a:t>
            </a:r>
          </a:p>
          <a:p>
            <a:pPr marL="109728" indent="0" algn="just">
              <a:buNone/>
            </a:pPr>
            <a:r>
              <a:rPr lang="pl-PL" dirty="0" smtClean="0"/>
              <a:t>5) 37 </a:t>
            </a:r>
            <a:r>
              <a:rPr lang="pl-PL" dirty="0"/>
              <a:t>tygodni - w przypadku jednoczesnego przyjęcia pięciorga i więcej dzieci</a:t>
            </a:r>
          </a:p>
          <a:p>
            <a:pPr algn="just">
              <a:buFontTx/>
              <a:buChar char="-"/>
            </a:pPr>
            <a:r>
              <a:rPr lang="pl-PL" dirty="0" smtClean="0"/>
              <a:t>nie </a:t>
            </a:r>
            <a:r>
              <a:rPr lang="pl-PL" dirty="0"/>
              <a:t>dłużej jednak niż do ukończenia przez dziecko 7 roku życia, a w przypadku dziecka, wobec którego podjęto decyzję o odroczeniu obowiązku szkolnego, nie dłużej niż do ukończenia przez nie 10 roku życia</a:t>
            </a:r>
            <a:r>
              <a:rPr lang="pl-PL" dirty="0" smtClean="0"/>
              <a:t>.</a:t>
            </a:r>
          </a:p>
          <a:p>
            <a:pPr marL="109728" indent="0" algn="just">
              <a:buNone/>
            </a:pPr>
            <a:r>
              <a:rPr lang="pl-PL" dirty="0"/>
              <a:t>Jeżeli pracownik</a:t>
            </a:r>
            <a:r>
              <a:rPr lang="pl-PL"/>
              <a:t>, </a:t>
            </a:r>
            <a:r>
              <a:rPr lang="pl-PL" smtClean="0"/>
              <a:t>przyjął </a:t>
            </a:r>
            <a:r>
              <a:rPr lang="pl-PL" dirty="0"/>
              <a:t>dziecko w wieku do 7 roku życia, a w przypadku dziecka, wobec którego podjęto decyzję o odroczeniu obowiązku szkolnego, do 10 roku życia, ma prawo do 9 tygodni urlopu na warunkach urlopu macierzyńskiego.</a:t>
            </a:r>
          </a:p>
        </p:txBody>
      </p:sp>
      <p:sp>
        <p:nvSpPr>
          <p:cNvPr id="3" name="Tytuł 2"/>
          <p:cNvSpPr>
            <a:spLocks noGrp="1"/>
          </p:cNvSpPr>
          <p:nvPr>
            <p:ph type="title"/>
          </p:nvPr>
        </p:nvSpPr>
        <p:spPr/>
        <p:txBody>
          <a:bodyPr>
            <a:normAutofit fontScale="90000"/>
          </a:bodyPr>
          <a:lstStyle/>
          <a:p>
            <a:pPr algn="ctr"/>
            <a:r>
              <a:rPr lang="pl-PL" dirty="0" smtClean="0"/>
              <a:t>Urlop na warunkach urlopu macierzyńskiego </a:t>
            </a:r>
            <a:endParaRPr lang="pl-PL" dirty="0"/>
          </a:p>
        </p:txBody>
      </p:sp>
    </p:spTree>
    <p:extLst>
      <p:ext uri="{BB962C8B-B14F-4D97-AF65-F5344CB8AC3E}">
        <p14:creationId xmlns:p14="http://schemas.microsoft.com/office/powerpoint/2010/main" val="7574657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lnSpcReduction="10000"/>
          </a:bodyPr>
          <a:lstStyle/>
          <a:p>
            <a:pPr marL="109728" indent="0" algn="just">
              <a:buNone/>
            </a:pPr>
            <a:r>
              <a:rPr lang="pl-PL" dirty="0" smtClean="0"/>
              <a:t>Po </a:t>
            </a:r>
            <a:r>
              <a:rPr lang="pl-PL" dirty="0"/>
              <a:t>wykorzystaniu urlopu macierzyńskiego albo zasiłku macierzyńskiego za okres odpowiadający okresowi urlopu macierzyńskiego pracownik ma prawo do urlopu rodzicielskiego w wymiarze do:</a:t>
            </a:r>
          </a:p>
          <a:p>
            <a:pPr algn="just"/>
            <a:r>
              <a:rPr lang="pl-PL" dirty="0" smtClean="0"/>
              <a:t>32 </a:t>
            </a:r>
            <a:r>
              <a:rPr lang="pl-PL" dirty="0"/>
              <a:t>tygodni - w </a:t>
            </a:r>
            <a:r>
              <a:rPr lang="pl-PL" dirty="0" smtClean="0"/>
              <a:t>przypadku urodzenia jednego dziecka przy jednym porodzie;</a:t>
            </a:r>
          </a:p>
          <a:p>
            <a:pPr algn="just"/>
            <a:r>
              <a:rPr lang="pl-PL" dirty="0" smtClean="0"/>
              <a:t>34 </a:t>
            </a:r>
            <a:r>
              <a:rPr lang="pl-PL" dirty="0"/>
              <a:t>tygodni - w </a:t>
            </a:r>
            <a:r>
              <a:rPr lang="pl-PL" dirty="0" smtClean="0"/>
              <a:t>przypadkach urodzenia dwojga i więcej dzieci przy jednym porodzie.</a:t>
            </a:r>
          </a:p>
          <a:p>
            <a:pPr marL="109728" indent="0" algn="just">
              <a:buNone/>
            </a:pPr>
            <a:r>
              <a:rPr lang="pl-PL" dirty="0" smtClean="0"/>
              <a:t> </a:t>
            </a:r>
          </a:p>
          <a:p>
            <a:pPr marL="109728" indent="0" algn="just">
              <a:buNone/>
            </a:pPr>
            <a:r>
              <a:rPr lang="pl-PL" dirty="0" smtClean="0"/>
              <a:t>Urlop </a:t>
            </a:r>
            <a:r>
              <a:rPr lang="pl-PL" dirty="0"/>
              <a:t>w </a:t>
            </a:r>
            <a:r>
              <a:rPr lang="pl-PL" dirty="0" smtClean="0"/>
              <a:t>wymiarze tym </a:t>
            </a:r>
            <a:r>
              <a:rPr lang="pl-PL" dirty="0"/>
              <a:t>przysługuje łącznie obojgu rodzicom </a:t>
            </a:r>
            <a:r>
              <a:rPr lang="pl-PL" dirty="0" smtClean="0"/>
              <a:t>dziecka, którzy mogą korzystać z niego jednocześnie. </a:t>
            </a:r>
            <a:endParaRPr lang="pl-PL" dirty="0"/>
          </a:p>
        </p:txBody>
      </p:sp>
      <p:sp>
        <p:nvSpPr>
          <p:cNvPr id="3" name="Tytuł 2"/>
          <p:cNvSpPr>
            <a:spLocks noGrp="1"/>
          </p:cNvSpPr>
          <p:nvPr>
            <p:ph type="title"/>
          </p:nvPr>
        </p:nvSpPr>
        <p:spPr/>
        <p:txBody>
          <a:bodyPr/>
          <a:lstStyle/>
          <a:p>
            <a:pPr algn="ctr"/>
            <a:r>
              <a:rPr lang="pl-PL" dirty="0" smtClean="0"/>
              <a:t>Urlop rodzicielski </a:t>
            </a:r>
            <a:endParaRPr lang="pl-PL" dirty="0"/>
          </a:p>
        </p:txBody>
      </p:sp>
    </p:spTree>
    <p:extLst>
      <p:ext uri="{BB962C8B-B14F-4D97-AF65-F5344CB8AC3E}">
        <p14:creationId xmlns:p14="http://schemas.microsoft.com/office/powerpoint/2010/main" val="3462837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Urlop rodzicielski jest udzielany jednorazowo albo w częściach nie później niż do zakończenia roku kalendarzowego, w którym dziecko kończy 6 rok życia.</a:t>
            </a:r>
          </a:p>
        </p:txBody>
      </p:sp>
      <p:sp>
        <p:nvSpPr>
          <p:cNvPr id="3" name="Tytuł 2"/>
          <p:cNvSpPr>
            <a:spLocks noGrp="1"/>
          </p:cNvSpPr>
          <p:nvPr>
            <p:ph type="title"/>
          </p:nvPr>
        </p:nvSpPr>
        <p:spPr/>
        <p:txBody>
          <a:bodyPr/>
          <a:lstStyle/>
          <a:p>
            <a:pPr algn="ctr"/>
            <a:r>
              <a:rPr lang="pl-PL" dirty="0" smtClean="0"/>
              <a:t>Urlop rodzicielski</a:t>
            </a:r>
            <a:endParaRPr lang="pl-PL" dirty="0"/>
          </a:p>
        </p:txBody>
      </p:sp>
    </p:spTree>
    <p:extLst>
      <p:ext uri="{BB962C8B-B14F-4D97-AF65-F5344CB8AC3E}">
        <p14:creationId xmlns:p14="http://schemas.microsoft.com/office/powerpoint/2010/main" val="25647607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481328"/>
            <a:ext cx="8928992" cy="5376672"/>
          </a:xfrm>
        </p:spPr>
        <p:txBody>
          <a:bodyPr>
            <a:normAutofit fontScale="85000" lnSpcReduction="10000"/>
          </a:bodyPr>
          <a:lstStyle/>
          <a:p>
            <a:pPr marL="109728" indent="0" algn="just">
              <a:buNone/>
            </a:pPr>
            <a:r>
              <a:rPr lang="pl-PL" dirty="0"/>
              <a:t>Pracownik, który przyjął dziecko na wychowanie i wystąpił do sądu opiekuńczego z wnioskiem o wszczęcie postępowania w sprawie przysposobienia dziecka lub który przyjął dziecko na wychowanie jako rodzina zastępcza, z wyjątkiem rodziny zastępczej zawodowej, ma prawo do urlopu rodzicielskiego, przysługującego po wykorzystaniu urlopu na warunkach urlopu macierzyńskiego albo zasiłku macierzyńskiego za okres odpowiadający okresowi urlopu na warunkach urlopu macierzyńskiego, w wymiarze do:</a:t>
            </a:r>
          </a:p>
          <a:p>
            <a:pPr marL="109728" indent="0" algn="just">
              <a:buNone/>
            </a:pPr>
            <a:r>
              <a:rPr lang="pl-PL" dirty="0"/>
              <a:t>1)	32 tygodni - w przypadku, o którym mowa </a:t>
            </a:r>
            <a:r>
              <a:rPr lang="pl-PL" dirty="0" smtClean="0"/>
              <a:t>w art. 182 </a:t>
            </a:r>
            <a:r>
              <a:rPr lang="pl-PL" dirty="0"/>
              <a:t>§ 1 pkt </a:t>
            </a:r>
            <a:r>
              <a:rPr lang="pl-PL" dirty="0" smtClean="0"/>
              <a:t>1k.p.;</a:t>
            </a:r>
            <a:endParaRPr lang="pl-PL" dirty="0"/>
          </a:p>
          <a:p>
            <a:pPr marL="109728" indent="0" algn="just">
              <a:buNone/>
            </a:pPr>
            <a:r>
              <a:rPr lang="pl-PL" dirty="0"/>
              <a:t>2)	34 tygodni - w przypadkach, o których mowa </a:t>
            </a:r>
            <a:r>
              <a:rPr lang="pl-PL" dirty="0" smtClean="0"/>
              <a:t>w art. 183 </a:t>
            </a:r>
            <a:r>
              <a:rPr lang="pl-PL" dirty="0"/>
              <a:t>§ 1 pkt 2-5;</a:t>
            </a:r>
          </a:p>
          <a:p>
            <a:pPr marL="109728" indent="0" algn="just">
              <a:buNone/>
            </a:pPr>
            <a:r>
              <a:rPr lang="pl-PL" dirty="0"/>
              <a:t>3)	29 tygodni - w przypadku, o którym mowa </a:t>
            </a:r>
            <a:r>
              <a:rPr lang="pl-PL" dirty="0" smtClean="0"/>
              <a:t>w art. 183 </a:t>
            </a:r>
            <a:r>
              <a:rPr lang="pl-PL" dirty="0"/>
              <a:t>§ 3.</a:t>
            </a:r>
          </a:p>
        </p:txBody>
      </p:sp>
      <p:sp>
        <p:nvSpPr>
          <p:cNvPr id="3" name="Tytuł 2"/>
          <p:cNvSpPr>
            <a:spLocks noGrp="1"/>
          </p:cNvSpPr>
          <p:nvPr>
            <p:ph type="title"/>
          </p:nvPr>
        </p:nvSpPr>
        <p:spPr/>
        <p:txBody>
          <a:bodyPr/>
          <a:lstStyle/>
          <a:p>
            <a:pPr algn="ctr"/>
            <a:r>
              <a:rPr lang="pl-PL" dirty="0" smtClean="0"/>
              <a:t>Urlop rodzicielski</a:t>
            </a:r>
            <a:endParaRPr lang="pl-PL" dirty="0"/>
          </a:p>
        </p:txBody>
      </p:sp>
    </p:spTree>
    <p:extLst>
      <p:ext uri="{BB962C8B-B14F-4D97-AF65-F5344CB8AC3E}">
        <p14:creationId xmlns:p14="http://schemas.microsoft.com/office/powerpoint/2010/main" val="4042858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lnSpcReduction="20000"/>
          </a:bodyPr>
          <a:lstStyle/>
          <a:p>
            <a:pPr marL="109728" indent="0" algn="just">
              <a:buNone/>
            </a:pPr>
            <a:r>
              <a:rPr lang="pl-PL" dirty="0"/>
              <a:t>Pracownik - ojciec wychowujący dziecko ma prawo do urlopu ojcowskiego w wymiarze do 2 tygodni, nie dłużej jednak niż:</a:t>
            </a:r>
          </a:p>
          <a:p>
            <a:pPr algn="just"/>
            <a:r>
              <a:rPr lang="pl-PL" dirty="0" smtClean="0"/>
              <a:t> </a:t>
            </a:r>
            <a:r>
              <a:rPr lang="pl-PL" dirty="0"/>
              <a:t>do ukończenia przez dziecko 24 miesiąca życia albo</a:t>
            </a:r>
          </a:p>
          <a:p>
            <a:pPr algn="just"/>
            <a:r>
              <a:rPr lang="pl-PL" dirty="0" smtClean="0"/>
              <a:t> do </a:t>
            </a:r>
            <a:r>
              <a:rPr lang="pl-PL" dirty="0"/>
              <a:t>upływu 24 miesięcy od </a:t>
            </a:r>
            <a:r>
              <a:rPr lang="pl-PL" dirty="0" smtClean="0"/>
              <a:t>dnia uprawomocnienia </a:t>
            </a:r>
            <a:r>
              <a:rPr lang="pl-PL" dirty="0"/>
              <a:t>się postanowienia orzekającego przysposobienie dziecka i nie dłużej niż do ukończenia przez dziecko 7 roku życia, a w przypadku dziecka, wobec którego podjęto decyzję o odroczeniu obowiązku szkolnego, nie dłużej niż do ukończenia przez nie 10 roku życia.</a:t>
            </a:r>
          </a:p>
          <a:p>
            <a:pPr marL="109728" indent="0" algn="just">
              <a:buNone/>
            </a:pPr>
            <a:r>
              <a:rPr lang="pl-PL" dirty="0" smtClean="0"/>
              <a:t>Urlop </a:t>
            </a:r>
            <a:r>
              <a:rPr lang="pl-PL" dirty="0"/>
              <a:t>ojcowski może być wykorzystany jednorazowo albo nie więcej niż w 2 częściach, z których żadna nie może być krótsza niż tydzień.</a:t>
            </a:r>
          </a:p>
        </p:txBody>
      </p:sp>
      <p:sp>
        <p:nvSpPr>
          <p:cNvPr id="3" name="Tytuł 2"/>
          <p:cNvSpPr>
            <a:spLocks noGrp="1"/>
          </p:cNvSpPr>
          <p:nvPr>
            <p:ph type="title"/>
          </p:nvPr>
        </p:nvSpPr>
        <p:spPr/>
        <p:txBody>
          <a:bodyPr/>
          <a:lstStyle/>
          <a:p>
            <a:pPr algn="ctr"/>
            <a:r>
              <a:rPr lang="pl-PL" dirty="0" smtClean="0"/>
              <a:t>Urlop ojcowski</a:t>
            </a:r>
            <a:endParaRPr lang="pl-PL" dirty="0"/>
          </a:p>
        </p:txBody>
      </p:sp>
    </p:spTree>
    <p:extLst>
      <p:ext uri="{BB962C8B-B14F-4D97-AF65-F5344CB8AC3E}">
        <p14:creationId xmlns:p14="http://schemas.microsoft.com/office/powerpoint/2010/main" val="871000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661248"/>
          </a:xfrm>
        </p:spPr>
        <p:txBody>
          <a:bodyPr>
            <a:normAutofit fontScale="70000" lnSpcReduction="20000"/>
          </a:bodyPr>
          <a:lstStyle/>
          <a:p>
            <a:pPr marL="109728" indent="0" algn="just">
              <a:buNone/>
            </a:pPr>
            <a:r>
              <a:rPr lang="pl-PL" dirty="0"/>
              <a:t>Pracownik zatrudniony co najmniej 6 miesięcy ma prawo do urlopu wychowawczego w celu sprawowania osobistej opieki nad dzieckiem. Do sześciomiesięcznego okresu zatrudnienia wlicza się poprzednie okresy zatrudnienia</a:t>
            </a:r>
            <a:r>
              <a:rPr lang="pl-PL" dirty="0" smtClean="0"/>
              <a:t>.</a:t>
            </a:r>
          </a:p>
          <a:p>
            <a:pPr marL="109728" indent="0" algn="just">
              <a:buNone/>
            </a:pPr>
            <a:endParaRPr lang="pl-PL" dirty="0"/>
          </a:p>
          <a:p>
            <a:pPr marL="109728" indent="0" algn="just">
              <a:buNone/>
            </a:pPr>
            <a:r>
              <a:rPr lang="pl-PL" dirty="0" smtClean="0"/>
              <a:t>Wymiar </a:t>
            </a:r>
            <a:r>
              <a:rPr lang="pl-PL" dirty="0"/>
              <a:t>urlopu wychowawczego wynosi do 36 miesięcy. Urlop jest udzielany na okres nie dłuższy niż do zakończenia roku kalendarzowego, w którym dziecko kończy 6 rok życia</a:t>
            </a:r>
            <a:r>
              <a:rPr lang="pl-PL" dirty="0" smtClean="0"/>
              <a:t>.</a:t>
            </a:r>
          </a:p>
          <a:p>
            <a:pPr marL="109728" indent="0" algn="just">
              <a:buNone/>
            </a:pPr>
            <a:endParaRPr lang="pl-PL" dirty="0"/>
          </a:p>
          <a:p>
            <a:pPr marL="109728" indent="0" algn="just">
              <a:buNone/>
            </a:pPr>
            <a:r>
              <a:rPr lang="pl-PL" dirty="0" smtClean="0"/>
              <a:t>Jeżeli </a:t>
            </a:r>
            <a:r>
              <a:rPr lang="pl-PL" dirty="0"/>
              <a:t>z powodu stanu zdrowia potwierdzonego orzeczeniem o niepełnosprawności lub stopniu niepełnosprawności dziecko wymaga osobistej opieki pracownika, niezależnie od </a:t>
            </a:r>
            <a:r>
              <a:rPr lang="pl-PL" dirty="0" smtClean="0"/>
              <a:t>tego urlopu </a:t>
            </a:r>
            <a:r>
              <a:rPr lang="pl-PL" dirty="0"/>
              <a:t>może być udzielony urlop wychowawczy w wymiarze do 36 miesięcy, jednak na okres nie dłuższy niż do ukończenia przez dziecko 18 roku życia</a:t>
            </a:r>
            <a:r>
              <a:rPr lang="pl-PL" dirty="0" smtClean="0"/>
              <a:t>.</a:t>
            </a:r>
          </a:p>
          <a:p>
            <a:pPr marL="109728" indent="0" algn="just">
              <a:buNone/>
            </a:pPr>
            <a:endParaRPr lang="pl-PL" dirty="0"/>
          </a:p>
          <a:p>
            <a:pPr marL="109728" indent="0" algn="just">
              <a:buNone/>
            </a:pPr>
            <a:r>
              <a:rPr lang="pl-PL" dirty="0" smtClean="0"/>
              <a:t>Urlopy </a:t>
            </a:r>
            <a:r>
              <a:rPr lang="pl-PL" dirty="0"/>
              <a:t>w </a:t>
            </a:r>
            <a:r>
              <a:rPr lang="pl-PL" dirty="0" smtClean="0"/>
              <a:t>wymiarach</a:t>
            </a:r>
            <a:r>
              <a:rPr lang="pl-PL" dirty="0"/>
              <a:t> </a:t>
            </a:r>
            <a:r>
              <a:rPr lang="pl-PL" dirty="0" smtClean="0"/>
              <a:t>tych </a:t>
            </a:r>
            <a:r>
              <a:rPr lang="pl-PL" dirty="0"/>
              <a:t>przysługują łącznie obojgu rodzicom lub opiekunom dziecka</a:t>
            </a:r>
            <a:r>
              <a:rPr lang="pl-PL" dirty="0" smtClean="0"/>
              <a:t>.</a:t>
            </a:r>
          </a:p>
          <a:p>
            <a:pPr marL="109728" indent="0" algn="just">
              <a:buNone/>
            </a:pPr>
            <a:endParaRPr lang="pl-PL" dirty="0"/>
          </a:p>
          <a:p>
            <a:pPr marL="109728" indent="0" algn="just">
              <a:buNone/>
            </a:pPr>
            <a:r>
              <a:rPr lang="pl-PL" dirty="0" smtClean="0"/>
              <a:t>Każdemu </a:t>
            </a:r>
            <a:r>
              <a:rPr lang="pl-PL" dirty="0"/>
              <a:t>z rodziców lub opiekunów dziecka przysługuje wyłączne prawo do jednego miesiąca urlopu wychowawczego z wymiaru </a:t>
            </a:r>
            <a:r>
              <a:rPr lang="pl-PL" dirty="0" smtClean="0"/>
              <a:t>urlopu określonego w art. 186 § 2 i 3 </a:t>
            </a:r>
            <a:r>
              <a:rPr lang="pl-PL" dirty="0" err="1" smtClean="0"/>
              <a:t>k.p</a:t>
            </a:r>
            <a:r>
              <a:rPr lang="pl-PL" dirty="0" smtClean="0"/>
              <a:t>. </a:t>
            </a:r>
            <a:r>
              <a:rPr lang="pl-PL" dirty="0"/>
              <a:t>Prawa tego nie można przenieść na drugiego z rodziców lub opiekunów </a:t>
            </a:r>
            <a:r>
              <a:rPr lang="pl-PL" dirty="0" smtClean="0"/>
              <a:t>dziecka</a:t>
            </a:r>
            <a:endParaRPr lang="pl-PL" dirty="0"/>
          </a:p>
        </p:txBody>
      </p:sp>
      <p:sp>
        <p:nvSpPr>
          <p:cNvPr id="3" name="Tytuł 2"/>
          <p:cNvSpPr>
            <a:spLocks noGrp="1"/>
          </p:cNvSpPr>
          <p:nvPr>
            <p:ph type="title"/>
          </p:nvPr>
        </p:nvSpPr>
        <p:spPr/>
        <p:txBody>
          <a:bodyPr/>
          <a:lstStyle/>
          <a:p>
            <a:pPr algn="ctr"/>
            <a:r>
              <a:rPr lang="pl-PL" dirty="0" smtClean="0"/>
              <a:t>Urlop wychowawczy</a:t>
            </a:r>
            <a:endParaRPr lang="pl-PL" dirty="0"/>
          </a:p>
        </p:txBody>
      </p:sp>
    </p:spTree>
    <p:extLst>
      <p:ext uri="{BB962C8B-B14F-4D97-AF65-F5344CB8AC3E}">
        <p14:creationId xmlns:p14="http://schemas.microsoft.com/office/powerpoint/2010/main" val="40332269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661248"/>
          </a:xfrm>
        </p:spPr>
        <p:txBody>
          <a:bodyPr>
            <a:normAutofit fontScale="70000" lnSpcReduction="20000"/>
          </a:bodyPr>
          <a:lstStyle/>
          <a:p>
            <a:pPr marL="109728" indent="0" algn="just">
              <a:lnSpc>
                <a:spcPct val="150000"/>
              </a:lnSpc>
              <a:buNone/>
            </a:pPr>
            <a:r>
              <a:rPr lang="pl-PL" dirty="0" smtClean="0"/>
              <a:t>Z urlopu </a:t>
            </a:r>
            <a:r>
              <a:rPr lang="pl-PL" dirty="0"/>
              <a:t>wychowawczego mogą jednocześnie korzystać oboje rodzice lub opiekunowie dziecka. W takim przypadku łączny wymiar urlopu wychowawczego nie może przekraczać </a:t>
            </a:r>
            <a:r>
              <a:rPr lang="pl-PL" dirty="0" smtClean="0"/>
              <a:t>wymiaru</a:t>
            </a:r>
            <a:r>
              <a:rPr lang="pl-PL" dirty="0"/>
              <a:t>, </a:t>
            </a:r>
            <a:r>
              <a:rPr lang="pl-PL" dirty="0" smtClean="0"/>
              <a:t>o którym mowa powyżej.</a:t>
            </a:r>
          </a:p>
          <a:p>
            <a:pPr marL="109728" indent="0" algn="just">
              <a:lnSpc>
                <a:spcPct val="150000"/>
              </a:lnSpc>
              <a:buNone/>
            </a:pPr>
            <a:endParaRPr lang="pl-PL" dirty="0" smtClean="0"/>
          </a:p>
          <a:p>
            <a:pPr marL="109728" indent="0" algn="just">
              <a:lnSpc>
                <a:spcPct val="150000"/>
              </a:lnSpc>
              <a:buNone/>
            </a:pPr>
            <a:r>
              <a:rPr lang="pl-PL" dirty="0"/>
              <a:t>Rodzic dziecka ma prawo do urlopu wychowawczego w wymiarze do 36 miesięcy, jeżeli:</a:t>
            </a:r>
          </a:p>
          <a:p>
            <a:pPr algn="just">
              <a:lnSpc>
                <a:spcPct val="150000"/>
              </a:lnSpc>
            </a:pPr>
            <a:r>
              <a:rPr lang="pl-PL" dirty="0" smtClean="0"/>
              <a:t>drugi </a:t>
            </a:r>
            <a:r>
              <a:rPr lang="pl-PL" dirty="0"/>
              <a:t>rodzic dziecka nie żyje,</a:t>
            </a:r>
          </a:p>
          <a:p>
            <a:pPr algn="just">
              <a:lnSpc>
                <a:spcPct val="150000"/>
              </a:lnSpc>
            </a:pPr>
            <a:r>
              <a:rPr lang="pl-PL" dirty="0" smtClean="0"/>
              <a:t>drugiemu </a:t>
            </a:r>
            <a:r>
              <a:rPr lang="pl-PL" dirty="0"/>
              <a:t>rodzicowi dziecka nie przysługuje władza rodzicielska,</a:t>
            </a:r>
          </a:p>
          <a:p>
            <a:pPr algn="just">
              <a:lnSpc>
                <a:spcPct val="150000"/>
              </a:lnSpc>
            </a:pPr>
            <a:r>
              <a:rPr lang="pl-PL" dirty="0" smtClean="0"/>
              <a:t>drugi </a:t>
            </a:r>
            <a:r>
              <a:rPr lang="pl-PL" dirty="0"/>
              <a:t>rodzic dziecka został pozbawiony władzy rodzicielskiej albo taka władza uległa ograniczeniu lub zawieszeniu</a:t>
            </a:r>
            <a:r>
              <a:rPr lang="pl-PL" dirty="0" smtClean="0"/>
              <a:t>.</a:t>
            </a:r>
          </a:p>
          <a:p>
            <a:pPr algn="just">
              <a:lnSpc>
                <a:spcPct val="150000"/>
              </a:lnSpc>
            </a:pPr>
            <a:endParaRPr lang="pl-PL" dirty="0" smtClean="0"/>
          </a:p>
          <a:p>
            <a:pPr marL="109728" indent="0" algn="just">
              <a:lnSpc>
                <a:spcPct val="150000"/>
              </a:lnSpc>
              <a:buNone/>
            </a:pPr>
            <a:r>
              <a:rPr lang="pl-PL" dirty="0"/>
              <a:t>Jeżeli dziecko pozostaje pod opieką jednego opiekuna przysługuje mu urlop wychowawczy w wymiarze do 36 </a:t>
            </a:r>
            <a:r>
              <a:rPr lang="pl-PL" dirty="0" smtClean="0"/>
              <a:t>miesięcy.</a:t>
            </a:r>
            <a:endParaRPr lang="pl-PL" dirty="0"/>
          </a:p>
        </p:txBody>
      </p:sp>
      <p:sp>
        <p:nvSpPr>
          <p:cNvPr id="3" name="Tytuł 2"/>
          <p:cNvSpPr>
            <a:spLocks noGrp="1"/>
          </p:cNvSpPr>
          <p:nvPr>
            <p:ph type="title"/>
          </p:nvPr>
        </p:nvSpPr>
        <p:spPr/>
        <p:txBody>
          <a:bodyPr/>
          <a:lstStyle/>
          <a:p>
            <a:pPr algn="ctr"/>
            <a:r>
              <a:rPr lang="pl-PL" dirty="0" smtClean="0"/>
              <a:t>Urlop wychowawczy</a:t>
            </a:r>
            <a:endParaRPr lang="pl-PL" dirty="0"/>
          </a:p>
        </p:txBody>
      </p:sp>
    </p:spTree>
    <p:extLst>
      <p:ext uri="{BB962C8B-B14F-4D97-AF65-F5344CB8AC3E}">
        <p14:creationId xmlns:p14="http://schemas.microsoft.com/office/powerpoint/2010/main" val="28552404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lnSpc>
                <a:spcPct val="150000"/>
              </a:lnSpc>
            </a:pPr>
            <a:r>
              <a:rPr lang="pl-PL" dirty="0" smtClean="0"/>
              <a:t>przerwa </a:t>
            </a:r>
            <a:r>
              <a:rPr lang="pl-PL" dirty="0"/>
              <a:t>na karmienie dziecka piersią,</a:t>
            </a:r>
          </a:p>
          <a:p>
            <a:pPr algn="just">
              <a:lnSpc>
                <a:spcPct val="150000"/>
              </a:lnSpc>
            </a:pPr>
            <a:r>
              <a:rPr lang="pl-PL" dirty="0" smtClean="0"/>
              <a:t>zwolnienie </a:t>
            </a:r>
            <a:r>
              <a:rPr lang="pl-PL" dirty="0"/>
              <a:t>od pracy w celu wychowywania dziecka,</a:t>
            </a:r>
          </a:p>
          <a:p>
            <a:pPr algn="just">
              <a:lnSpc>
                <a:spcPct val="150000"/>
              </a:lnSpc>
            </a:pPr>
            <a:r>
              <a:rPr lang="pl-PL" dirty="0" smtClean="0"/>
              <a:t>zakaz </a:t>
            </a:r>
            <a:r>
              <a:rPr lang="pl-PL" dirty="0"/>
              <a:t>zatrudniania w godzinach nadliczbowych i porze nocnej oraz delegowania poza stałe miejsce </a:t>
            </a:r>
            <a:r>
              <a:rPr lang="pl-PL" dirty="0" smtClean="0"/>
              <a:t>pracy.</a:t>
            </a:r>
            <a:endParaRPr lang="pl-PL" dirty="0"/>
          </a:p>
          <a:p>
            <a:endParaRPr lang="pl-PL" dirty="0"/>
          </a:p>
        </p:txBody>
      </p:sp>
      <p:sp>
        <p:nvSpPr>
          <p:cNvPr id="3" name="Tytuł 2"/>
          <p:cNvSpPr>
            <a:spLocks noGrp="1"/>
          </p:cNvSpPr>
          <p:nvPr>
            <p:ph type="title"/>
          </p:nvPr>
        </p:nvSpPr>
        <p:spPr/>
        <p:txBody>
          <a:bodyPr>
            <a:normAutofit fontScale="90000"/>
          </a:bodyPr>
          <a:lstStyle/>
          <a:p>
            <a:pPr algn="ctr"/>
            <a:r>
              <a:rPr lang="pl-PL" dirty="0" smtClean="0"/>
              <a:t>Inne świadczenia związane z rodzicielstwem </a:t>
            </a:r>
            <a:endParaRPr lang="pl-PL" dirty="0"/>
          </a:p>
        </p:txBody>
      </p:sp>
    </p:spTree>
    <p:extLst>
      <p:ext uri="{BB962C8B-B14F-4D97-AF65-F5344CB8AC3E}">
        <p14:creationId xmlns:p14="http://schemas.microsoft.com/office/powerpoint/2010/main" val="8651433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6192688"/>
          </a:xfrm>
        </p:spPr>
        <p:txBody>
          <a:bodyPr/>
          <a:lstStyle/>
          <a:p>
            <a:pPr marL="109728" indent="0" algn="just">
              <a:buNone/>
            </a:pPr>
            <a:r>
              <a:rPr lang="pl-PL" dirty="0"/>
              <a:t>Pracownica karmiąca dziecko piersią ma prawo do dwóch półgodzinnych przerw w pracy wliczonych do czasu </a:t>
            </a:r>
            <a:r>
              <a:rPr lang="pl-PL" dirty="0" smtClean="0"/>
              <a:t>pracy.</a:t>
            </a:r>
          </a:p>
          <a:p>
            <a:pPr marL="109728" indent="0" algn="just">
              <a:buNone/>
            </a:pPr>
            <a:endParaRPr lang="pl-PL" dirty="0"/>
          </a:p>
          <a:p>
            <a:pPr marL="109728" indent="0" algn="just">
              <a:buNone/>
            </a:pPr>
            <a:r>
              <a:rPr lang="pl-PL" dirty="0"/>
              <a:t>Pracownica karmiąca więcej niż jedno dziecko ma prawo do dwóch przerw po 45 minut każda. Przerwy na karmienie mogą być na wniosek pracownicy udzielone łącznie</a:t>
            </a:r>
            <a:r>
              <a:rPr lang="pl-PL" dirty="0" smtClean="0"/>
              <a:t>.</a:t>
            </a:r>
          </a:p>
          <a:p>
            <a:pPr marL="109728" indent="0" algn="just">
              <a:buNone/>
            </a:pPr>
            <a:endParaRPr lang="pl-PL" dirty="0"/>
          </a:p>
          <a:p>
            <a:pPr marL="109728" indent="0" algn="just">
              <a:buNone/>
            </a:pPr>
            <a:r>
              <a:rPr lang="pl-PL" dirty="0"/>
              <a:t>Pracownicy zatrudnionej przez czas krótszy niż 4 godziny dziennie, przerwy na karmienie nie przysługują. Jeżeli czas pracy pracownicy nie przekracza  6 godzin dziennie, przysługuje jej jedna przerwa na karmienie (art. 187 </a:t>
            </a:r>
            <a:r>
              <a:rPr lang="pl-PL" dirty="0" err="1"/>
              <a:t>k.p</a:t>
            </a:r>
            <a:r>
              <a:rPr lang="pl-PL" dirty="0" smtClean="0"/>
              <a:t>.). </a:t>
            </a:r>
            <a:endParaRPr lang="pl-PL" dirty="0"/>
          </a:p>
          <a:p>
            <a:pPr marL="109728" indent="0">
              <a:buNone/>
            </a:pPr>
            <a:endParaRPr lang="pl-PL" dirty="0"/>
          </a:p>
        </p:txBody>
      </p:sp>
    </p:spTree>
    <p:extLst>
      <p:ext uri="{BB962C8B-B14F-4D97-AF65-F5344CB8AC3E}">
        <p14:creationId xmlns:p14="http://schemas.microsoft.com/office/powerpoint/2010/main" val="19540957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6192688"/>
          </a:xfrm>
        </p:spPr>
        <p:txBody>
          <a:bodyPr>
            <a:normAutofit fontScale="92500" lnSpcReduction="10000"/>
          </a:bodyPr>
          <a:lstStyle/>
          <a:p>
            <a:pPr marL="109728" indent="0" algn="just">
              <a:lnSpc>
                <a:spcPct val="150000"/>
              </a:lnSpc>
              <a:buNone/>
            </a:pPr>
            <a:r>
              <a:rPr lang="pl-PL" dirty="0"/>
              <a:t>Pracownikowi wychowującemu przynajmniej jedno dziecko w wieku do 14 lat przysługuje w ciągu roku kalendarzowego zwolnienie od pracy wymiarze 16 godzin albo dwóch dni z zachowaniem prawa do wynagrodzenia</a:t>
            </a:r>
            <a:r>
              <a:rPr lang="pl-PL" dirty="0" smtClean="0"/>
              <a:t>.</a:t>
            </a:r>
          </a:p>
          <a:p>
            <a:pPr marL="109728" indent="0" algn="just">
              <a:lnSpc>
                <a:spcPct val="150000"/>
              </a:lnSpc>
              <a:buNone/>
            </a:pPr>
            <a:r>
              <a:rPr lang="pl-PL" dirty="0"/>
              <a:t>Zwolnienie od pracy, </a:t>
            </a:r>
            <a:r>
              <a:rPr lang="pl-PL" dirty="0" smtClean="0"/>
              <a:t>udzielane </a:t>
            </a:r>
            <a:r>
              <a:rPr lang="pl-PL" dirty="0"/>
              <a:t>w wymiarze godzinowym, dla pracownika zatrudnionego w niepełnym wymiarze czasu pracy ustala się proporcjonalnie do wymiaru czasu pracy tego pracownika. Niepełną godzinę zwolnienia od pracy zaokrągla się w górę do pełnej godziny.</a:t>
            </a:r>
            <a:endParaRPr lang="pl-PL" dirty="0" smtClean="0"/>
          </a:p>
          <a:p>
            <a:pPr marL="109728" indent="0" algn="just">
              <a:lnSpc>
                <a:spcPct val="150000"/>
              </a:lnSpc>
              <a:buNone/>
            </a:pPr>
            <a:endParaRPr lang="pl-PL" dirty="0"/>
          </a:p>
          <a:p>
            <a:pPr marL="109728" indent="0">
              <a:buNone/>
            </a:pPr>
            <a:endParaRPr lang="pl-PL" dirty="0"/>
          </a:p>
        </p:txBody>
      </p:sp>
    </p:spTree>
    <p:extLst>
      <p:ext uri="{BB962C8B-B14F-4D97-AF65-F5344CB8AC3E}">
        <p14:creationId xmlns:p14="http://schemas.microsoft.com/office/powerpoint/2010/main" val="1885264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Dział dziesiąty (art. 207 – 237 (15)) </a:t>
            </a:r>
            <a:r>
              <a:rPr lang="pl-PL" dirty="0" err="1" smtClean="0"/>
              <a:t>k.p</a:t>
            </a:r>
            <a:r>
              <a:rPr lang="pl-PL" dirty="0" smtClean="0"/>
              <a:t>. określa reguły dotyczące bezpieczeństwa i higieny pracy oraz prawa i obowiązki poszczególnych podmiotów z tym związane.</a:t>
            </a:r>
            <a:endParaRPr lang="pl-PL" dirty="0"/>
          </a:p>
        </p:txBody>
      </p:sp>
      <p:sp>
        <p:nvSpPr>
          <p:cNvPr id="3" name="Tytuł 2"/>
          <p:cNvSpPr>
            <a:spLocks noGrp="1"/>
          </p:cNvSpPr>
          <p:nvPr>
            <p:ph type="title"/>
          </p:nvPr>
        </p:nvSpPr>
        <p:spPr/>
        <p:txBody>
          <a:bodyPr/>
          <a:lstStyle/>
          <a:p>
            <a:pPr algn="ctr"/>
            <a:r>
              <a:rPr lang="pl-PL" dirty="0" smtClean="0"/>
              <a:t>Powszechna ochrona pracy</a:t>
            </a:r>
            <a:endParaRPr lang="pl-PL" dirty="0"/>
          </a:p>
        </p:txBody>
      </p:sp>
    </p:spTree>
    <p:extLst>
      <p:ext uri="{BB962C8B-B14F-4D97-AF65-F5344CB8AC3E}">
        <p14:creationId xmlns:p14="http://schemas.microsoft.com/office/powerpoint/2010/main" val="13438010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764704"/>
            <a:ext cx="8229600" cy="5242587"/>
          </a:xfrm>
        </p:spPr>
        <p:txBody>
          <a:bodyPr/>
          <a:lstStyle/>
          <a:p>
            <a:pPr marL="109728" indent="0" algn="just">
              <a:lnSpc>
                <a:spcPct val="150000"/>
              </a:lnSpc>
              <a:buNone/>
            </a:pPr>
            <a:r>
              <a:rPr lang="pl-PL" dirty="0"/>
              <a:t>Pracownika opiekującego się dzieckiem do lat 4 nie wolno bez jego zgody zatrudniać w godzinach nadliczbowych, w porze nocnej, w systemie </a:t>
            </a:r>
            <a:r>
              <a:rPr lang="pl-PL" dirty="0" smtClean="0"/>
              <a:t>czasu pracy </a:t>
            </a:r>
            <a:r>
              <a:rPr lang="pl-PL" dirty="0"/>
              <a:t>ustalonego w art. 139 </a:t>
            </a:r>
            <a:r>
              <a:rPr lang="pl-PL" dirty="0" err="1"/>
              <a:t>k.p</a:t>
            </a:r>
            <a:r>
              <a:rPr lang="pl-PL" dirty="0"/>
              <a:t>., ani delegować poza stałe miejsce pracy</a:t>
            </a:r>
            <a:r>
              <a:rPr lang="pl-PL" dirty="0" smtClean="0"/>
              <a:t>.</a:t>
            </a:r>
            <a:endParaRPr lang="pl-PL" dirty="0"/>
          </a:p>
        </p:txBody>
      </p:sp>
    </p:spTree>
    <p:extLst>
      <p:ext uri="{BB962C8B-B14F-4D97-AF65-F5344CB8AC3E}">
        <p14:creationId xmlns:p14="http://schemas.microsoft.com/office/powerpoint/2010/main" val="39250690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endParaRPr lang="pl-PL" dirty="0"/>
          </a:p>
          <a:p>
            <a:pPr marL="109728" indent="0" algn="just">
              <a:lnSpc>
                <a:spcPct val="150000"/>
              </a:lnSpc>
              <a:buNone/>
            </a:pPr>
            <a:r>
              <a:rPr lang="pl-PL" dirty="0"/>
              <a:t>Pracownica, która początkowo nie kwestionowała wypowiedzenia jej </a:t>
            </a:r>
            <a:r>
              <a:rPr lang="pl-PL" dirty="0" smtClean="0"/>
              <a:t>umowy </a:t>
            </a:r>
            <a:r>
              <a:rPr lang="pl-PL" dirty="0"/>
              <a:t>o pracę, może żądać uznania tej czynności za bezskuteczną, gdy po </a:t>
            </a:r>
            <a:r>
              <a:rPr lang="pl-PL" dirty="0" smtClean="0"/>
              <a:t>dokonaniu </a:t>
            </a:r>
            <a:r>
              <a:rPr lang="pl-PL" dirty="0"/>
              <a:t>wypowiedzenia okazało się, że jest w ciąży lub gdy w okresie </a:t>
            </a:r>
            <a:r>
              <a:rPr lang="pl-PL" dirty="0" smtClean="0"/>
              <a:t>wypowiedzenia </a:t>
            </a:r>
            <a:r>
              <a:rPr lang="pl-PL" dirty="0"/>
              <a:t>zaszła w ciążę. </a:t>
            </a:r>
          </a:p>
          <a:p>
            <a:endParaRPr lang="pl-PL" dirty="0"/>
          </a:p>
        </p:txBody>
      </p:sp>
      <p:sp>
        <p:nvSpPr>
          <p:cNvPr id="3" name="Tytuł 2"/>
          <p:cNvSpPr>
            <a:spLocks noGrp="1"/>
          </p:cNvSpPr>
          <p:nvPr>
            <p:ph type="title"/>
          </p:nvPr>
        </p:nvSpPr>
        <p:spPr/>
        <p:txBody>
          <a:bodyPr>
            <a:normAutofit fontScale="90000"/>
          </a:bodyPr>
          <a:lstStyle/>
          <a:p>
            <a:pPr algn="ctr"/>
            <a:r>
              <a:rPr lang="pl-PL" dirty="0" smtClean="0"/>
              <a:t>Wyrok  Sądu Najwyższego z dnia 29 marca 2001 r., I PKN 330/00</a:t>
            </a:r>
            <a:endParaRPr lang="pl-PL" dirty="0"/>
          </a:p>
        </p:txBody>
      </p:sp>
    </p:spTree>
    <p:extLst>
      <p:ext uri="{BB962C8B-B14F-4D97-AF65-F5344CB8AC3E}">
        <p14:creationId xmlns:p14="http://schemas.microsoft.com/office/powerpoint/2010/main" val="13727668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Pracownica, która nie wiedząc, że jest w ciąży, złożyła oświadczenie </a:t>
            </a:r>
            <a:r>
              <a:rPr lang="pl-PL" dirty="0" smtClean="0"/>
              <a:t>woli zmierzające </a:t>
            </a:r>
            <a:r>
              <a:rPr lang="pl-PL" dirty="0"/>
              <a:t>do rozwiązania umowy o pracę może się uchylić od skutków </a:t>
            </a:r>
            <a:r>
              <a:rPr lang="pl-PL" dirty="0" smtClean="0"/>
              <a:t>tego oświadczenia </a:t>
            </a:r>
            <a:r>
              <a:rPr lang="pl-PL" dirty="0"/>
              <a:t>niezależnie od tego, czy błąd został wywołany przez </a:t>
            </a:r>
            <a:r>
              <a:rPr lang="pl-PL" dirty="0" smtClean="0"/>
              <a:t>pracodawcę, czy </a:t>
            </a:r>
            <a:r>
              <a:rPr lang="pl-PL" dirty="0"/>
              <a:t>wiedział on o błędzie lub mógł go z łatwością zauważyć.</a:t>
            </a:r>
          </a:p>
        </p:txBody>
      </p:sp>
      <p:sp>
        <p:nvSpPr>
          <p:cNvPr id="3" name="Tytuł 2"/>
          <p:cNvSpPr>
            <a:spLocks noGrp="1"/>
          </p:cNvSpPr>
          <p:nvPr>
            <p:ph type="title"/>
          </p:nvPr>
        </p:nvSpPr>
        <p:spPr/>
        <p:txBody>
          <a:bodyPr>
            <a:normAutofit fontScale="90000"/>
          </a:bodyPr>
          <a:lstStyle/>
          <a:p>
            <a:pPr algn="ctr"/>
            <a:r>
              <a:rPr lang="pl-PL" dirty="0" smtClean="0"/>
              <a:t>Wyrok Sądu Najwyższego z dnia 19 marca 2002 r., I PKN 156/01</a:t>
            </a:r>
            <a:endParaRPr lang="pl-PL" dirty="0"/>
          </a:p>
        </p:txBody>
      </p:sp>
    </p:spTree>
    <p:extLst>
      <p:ext uri="{BB962C8B-B14F-4D97-AF65-F5344CB8AC3E}">
        <p14:creationId xmlns:p14="http://schemas.microsoft.com/office/powerpoint/2010/main" val="26428752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Pracownica</a:t>
            </a:r>
            <a:r>
              <a:rPr lang="pl-PL" dirty="0"/>
              <a:t>, której stosunek pracy został rozwiązany za porozumieniem </a:t>
            </a:r>
            <a:br>
              <a:rPr lang="pl-PL" dirty="0"/>
            </a:br>
            <a:r>
              <a:rPr lang="pl-PL" dirty="0"/>
              <a:t>stron nie może skutecznie powoływać się na ochronę wynikającą z art. 177 § 3 </a:t>
            </a:r>
            <a:br>
              <a:rPr lang="pl-PL" dirty="0"/>
            </a:br>
            <a:r>
              <a:rPr lang="pl-PL" dirty="0"/>
              <a:t>KP, jeżeli jej oświadczenie woli o rozwiązaniu umowy o pracę w tym trybie nie </a:t>
            </a:r>
            <a:br>
              <a:rPr lang="pl-PL" dirty="0"/>
            </a:br>
            <a:r>
              <a:rPr lang="pl-PL" dirty="0"/>
              <a:t>było dotknięte wadą. </a:t>
            </a:r>
          </a:p>
        </p:txBody>
      </p:sp>
      <p:sp>
        <p:nvSpPr>
          <p:cNvPr id="3" name="Tytuł 2"/>
          <p:cNvSpPr>
            <a:spLocks noGrp="1"/>
          </p:cNvSpPr>
          <p:nvPr>
            <p:ph type="title"/>
          </p:nvPr>
        </p:nvSpPr>
        <p:spPr/>
        <p:txBody>
          <a:bodyPr>
            <a:normAutofit fontScale="90000"/>
          </a:bodyPr>
          <a:lstStyle/>
          <a:p>
            <a:r>
              <a:rPr lang="pl-PL" dirty="0" smtClean="0"/>
              <a:t>Wyrok Sądu Najwyższego z dnia 10 listopada 1998 r., I PKN 431/98</a:t>
            </a:r>
            <a:endParaRPr lang="pl-PL" dirty="0"/>
          </a:p>
        </p:txBody>
      </p:sp>
    </p:spTree>
    <p:extLst>
      <p:ext uri="{BB962C8B-B14F-4D97-AF65-F5344CB8AC3E}">
        <p14:creationId xmlns:p14="http://schemas.microsoft.com/office/powerpoint/2010/main" val="18304278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endParaRPr lang="pl-PL" dirty="0" smtClean="0"/>
          </a:p>
          <a:p>
            <a:pPr marL="109728" indent="0" algn="just">
              <a:lnSpc>
                <a:spcPct val="150000"/>
              </a:lnSpc>
              <a:buNone/>
            </a:pPr>
            <a:r>
              <a:rPr lang="pl-PL" dirty="0" smtClean="0"/>
              <a:t>Młodociany jest osoba, która ukończyła 15 lat, a nie przekroczyła 18 lat. </a:t>
            </a: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37510477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Szczególna ochrona pracy młodocianych jest konieczna:</a:t>
            </a:r>
          </a:p>
          <a:p>
            <a:pPr algn="just">
              <a:lnSpc>
                <a:spcPct val="150000"/>
              </a:lnSpc>
            </a:pPr>
            <a:r>
              <a:rPr lang="pl-PL" dirty="0"/>
              <a:t>z</a:t>
            </a:r>
            <a:r>
              <a:rPr lang="pl-PL" dirty="0" smtClean="0"/>
              <a:t>e względów zdrowotnych;</a:t>
            </a:r>
          </a:p>
          <a:p>
            <a:pPr algn="just">
              <a:lnSpc>
                <a:spcPct val="150000"/>
              </a:lnSpc>
            </a:pPr>
            <a:r>
              <a:rPr lang="pl-PL" dirty="0"/>
              <a:t>w</a:t>
            </a:r>
            <a:r>
              <a:rPr lang="pl-PL" dirty="0" smtClean="0"/>
              <a:t> celu zapewnienia możliwości kształcenia się.</a:t>
            </a: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14472081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Na ochronę pracy młodocianych składa się:</a:t>
            </a:r>
          </a:p>
          <a:p>
            <a:pPr algn="just">
              <a:lnSpc>
                <a:spcPct val="150000"/>
              </a:lnSpc>
            </a:pPr>
            <a:r>
              <a:rPr lang="pl-PL" dirty="0"/>
              <a:t>c</a:t>
            </a:r>
            <a:r>
              <a:rPr lang="pl-PL" dirty="0" smtClean="0"/>
              <a:t>o do zasady zakaz zatrudniania osób, które nie ukończyły 15 lat;</a:t>
            </a:r>
          </a:p>
          <a:p>
            <a:pPr algn="just">
              <a:lnSpc>
                <a:spcPct val="150000"/>
              </a:lnSpc>
            </a:pPr>
            <a:r>
              <a:rPr lang="pl-PL" dirty="0"/>
              <a:t>s</a:t>
            </a:r>
            <a:r>
              <a:rPr lang="pl-PL" dirty="0" smtClean="0"/>
              <a:t>zczególne zasady zawierania umów o pracę;</a:t>
            </a:r>
          </a:p>
          <a:p>
            <a:pPr algn="just">
              <a:lnSpc>
                <a:spcPct val="150000"/>
              </a:lnSpc>
            </a:pPr>
            <a:r>
              <a:rPr lang="pl-PL" dirty="0"/>
              <a:t>s</a:t>
            </a:r>
            <a:r>
              <a:rPr lang="pl-PL" dirty="0" smtClean="0"/>
              <a:t>zczególna ochrona zdrowia;</a:t>
            </a:r>
          </a:p>
          <a:p>
            <a:pPr algn="just">
              <a:lnSpc>
                <a:spcPct val="150000"/>
              </a:lnSpc>
            </a:pPr>
            <a:r>
              <a:rPr lang="pl-PL" dirty="0"/>
              <a:t>o</a:t>
            </a:r>
            <a:r>
              <a:rPr lang="pl-PL" dirty="0" smtClean="0"/>
              <a:t>chrona trwałości zatrudnienia.</a:t>
            </a:r>
          </a:p>
          <a:p>
            <a:pPr marL="109728" indent="0" algn="just">
              <a:buNone/>
            </a:pPr>
            <a:endParaRPr lang="pl-PL" dirty="0"/>
          </a:p>
          <a:p>
            <a:pPr marL="109728" indent="0" algn="just">
              <a:buNone/>
            </a:pPr>
            <a:endParaRPr lang="pl-PL" dirty="0" smtClean="0"/>
          </a:p>
          <a:p>
            <a:pPr>
              <a:buFont typeface="Wingdings" pitchFamily="2" charset="2"/>
              <a:buChar char="ü"/>
            </a:pP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14075589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Zatrudnienie osób, które ukończyły 15 lat jest dopuszczalne tylko wtedy, gdy:</a:t>
            </a:r>
          </a:p>
          <a:p>
            <a:pPr algn="just">
              <a:lnSpc>
                <a:spcPct val="150000"/>
              </a:lnSpc>
            </a:pPr>
            <a:r>
              <a:rPr lang="pl-PL" dirty="0"/>
              <a:t>ukończyli co najmniej ośmioletnią szkołę podstawową;</a:t>
            </a:r>
          </a:p>
          <a:p>
            <a:pPr algn="just">
              <a:lnSpc>
                <a:spcPct val="150000"/>
              </a:lnSpc>
            </a:pPr>
            <a:r>
              <a:rPr lang="pl-PL" dirty="0"/>
              <a:t>przedstawią świadectwo lekarskie stwierdzające, że praca danego rodzaju nie zagraża ich zdrowiu.</a:t>
            </a:r>
          </a:p>
          <a:p>
            <a:endParaRPr lang="pl-PL" dirty="0"/>
          </a:p>
        </p:txBody>
      </p:sp>
      <p:sp>
        <p:nvSpPr>
          <p:cNvPr id="3" name="Tytuł 2"/>
          <p:cNvSpPr>
            <a:spLocks noGrp="1"/>
          </p:cNvSpPr>
          <p:nvPr>
            <p:ph type="title"/>
          </p:nvPr>
        </p:nvSpPr>
        <p:spPr/>
        <p:txBody>
          <a:bodyPr/>
          <a:lstStyle/>
          <a:p>
            <a:pPr algn="ctr"/>
            <a:r>
              <a:rPr lang="pl-PL" dirty="0" smtClean="0"/>
              <a:t>Ochrona pracy młodocianych </a:t>
            </a:r>
            <a:endParaRPr lang="pl-PL" dirty="0"/>
          </a:p>
        </p:txBody>
      </p:sp>
    </p:spTree>
    <p:extLst>
      <p:ext uri="{BB962C8B-B14F-4D97-AF65-F5344CB8AC3E}">
        <p14:creationId xmlns:p14="http://schemas.microsoft.com/office/powerpoint/2010/main" val="10943713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481328"/>
            <a:ext cx="8928992" cy="5376672"/>
          </a:xfrm>
        </p:spPr>
        <p:txBody>
          <a:bodyPr>
            <a:normAutofit fontScale="47500" lnSpcReduction="20000"/>
          </a:bodyPr>
          <a:lstStyle/>
          <a:p>
            <a:pPr marL="109728" indent="0" algn="just">
              <a:lnSpc>
                <a:spcPct val="170000"/>
              </a:lnSpc>
              <a:buNone/>
            </a:pPr>
            <a:r>
              <a:rPr lang="pl-PL" dirty="0"/>
              <a:t>	Z osobą, która ukończyła 15 lat i nie ukończyła ośmioletniej szkoły podstawowej, może być, na wniosek jej przedstawiciela ustawowego lub opiekuna, zawarta umowa o pracę w celu przygotowania zawodowego odbywanego w formie przyuczenia do wykonywania określonej pracy, jeżeli:</a:t>
            </a:r>
          </a:p>
          <a:p>
            <a:pPr marL="109728" indent="0" algn="just">
              <a:lnSpc>
                <a:spcPct val="170000"/>
              </a:lnSpc>
              <a:buNone/>
            </a:pPr>
            <a:r>
              <a:rPr lang="pl-PL" dirty="0"/>
              <a:t>1)	została ona przyjęta do oddziału przysposabiającego do pracy utworzonego w ośmioletniej szkole podstawowej albo</a:t>
            </a:r>
          </a:p>
          <a:p>
            <a:pPr marL="109728" indent="0" algn="just">
              <a:lnSpc>
                <a:spcPct val="170000"/>
              </a:lnSpc>
              <a:buNone/>
            </a:pPr>
            <a:r>
              <a:rPr lang="pl-PL" dirty="0" smtClean="0"/>
              <a:t>2) uzyskała </a:t>
            </a:r>
            <a:r>
              <a:rPr lang="pl-PL" dirty="0"/>
              <a:t>zezwolenie dyrektora ośmioletniej szkoły podstawowej, w której obwodzie mieszka, na spełnianie obowiązku szkolnego poza szkołą oraz uzyskała pozytywną opinię poradni psychologiczno-pedagogicznej</a:t>
            </a:r>
            <a:r>
              <a:rPr lang="pl-PL" dirty="0" smtClean="0"/>
              <a:t>.</a:t>
            </a:r>
          </a:p>
          <a:p>
            <a:pPr marL="624078" indent="-514350" algn="just">
              <a:lnSpc>
                <a:spcPct val="170000"/>
              </a:lnSpc>
              <a:buAutoNum type="arabicParenR" startAt="2"/>
            </a:pPr>
            <a:endParaRPr lang="pl-PL" dirty="0"/>
          </a:p>
          <a:p>
            <a:pPr marL="109728" indent="0" algn="just">
              <a:lnSpc>
                <a:spcPct val="170000"/>
              </a:lnSpc>
              <a:buNone/>
            </a:pPr>
            <a:r>
              <a:rPr lang="pl-PL" dirty="0"/>
              <a:t>	Z osobą, która ukończyła 15 lat i nie ukończyła ośmioletniej szkoły podstawowej, spełniającą obowiązek szkolny poza szkołą, może być, po ukończeniu przez nią przygotowania zawodowego w formie przyuczenia do wykonywania określonej pracy, zawarta umowa o pracę w celu przygotowania zawodowego w formie nauki zawodu. Przepis </a:t>
            </a:r>
            <a:r>
              <a:rPr lang="pl-PL" dirty="0" smtClean="0"/>
              <a:t>190 § 2(6) pkt </a:t>
            </a:r>
            <a:r>
              <a:rPr lang="pl-PL" dirty="0"/>
              <a:t>2 stosuje się odpowiednio.</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1869757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Młodociany nieposiadający kwalifikacji zawodowych może być zatrudniony tylko w celu przygotowania zawodowego.</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575915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55000" lnSpcReduction="20000"/>
          </a:bodyPr>
          <a:lstStyle/>
          <a:p>
            <a:pPr marL="109728" indent="0" algn="just">
              <a:lnSpc>
                <a:spcPct val="170000"/>
              </a:lnSpc>
              <a:buNone/>
            </a:pPr>
            <a:r>
              <a:rPr lang="pl-PL" dirty="0"/>
              <a:t>W ramach obowiązków pracodawcy w dziedzinie bhp należy wyróżnić:</a:t>
            </a:r>
          </a:p>
          <a:p>
            <a:pPr algn="just">
              <a:lnSpc>
                <a:spcPct val="170000"/>
              </a:lnSpc>
            </a:pPr>
            <a:r>
              <a:rPr lang="pl-PL" dirty="0" smtClean="0"/>
              <a:t>obowiązki </a:t>
            </a:r>
            <a:r>
              <a:rPr lang="pl-PL" dirty="0"/>
              <a:t>podstawowe,</a:t>
            </a:r>
          </a:p>
          <a:p>
            <a:pPr algn="just">
              <a:lnSpc>
                <a:spcPct val="170000"/>
              </a:lnSpc>
            </a:pPr>
            <a:r>
              <a:rPr lang="pl-PL" dirty="0" smtClean="0"/>
              <a:t>obowiązki </a:t>
            </a:r>
            <a:r>
              <a:rPr lang="pl-PL" dirty="0"/>
              <a:t>dotyczące obiektów budowlanych i pomieszczeń pracy,</a:t>
            </a:r>
          </a:p>
          <a:p>
            <a:pPr algn="just">
              <a:lnSpc>
                <a:spcPct val="170000"/>
              </a:lnSpc>
            </a:pPr>
            <a:r>
              <a:rPr lang="pl-PL" dirty="0" smtClean="0"/>
              <a:t>obowiązki </a:t>
            </a:r>
            <a:r>
              <a:rPr lang="pl-PL" dirty="0"/>
              <a:t>dotyczące maszyn i innych urządzeń technicznych,</a:t>
            </a:r>
          </a:p>
          <a:p>
            <a:pPr algn="just">
              <a:lnSpc>
                <a:spcPct val="170000"/>
              </a:lnSpc>
            </a:pPr>
            <a:r>
              <a:rPr lang="pl-PL" dirty="0" smtClean="0"/>
              <a:t>obowiązki </a:t>
            </a:r>
            <a:r>
              <a:rPr lang="pl-PL" dirty="0"/>
              <a:t>dotyczące czynników i procesów pracy stwarzających szczególne zagrożenie dla zdrowia lub życia,</a:t>
            </a:r>
          </a:p>
          <a:p>
            <a:pPr algn="just">
              <a:lnSpc>
                <a:spcPct val="170000"/>
              </a:lnSpc>
            </a:pPr>
            <a:r>
              <a:rPr lang="pl-PL" dirty="0" smtClean="0"/>
              <a:t>obowiązki </a:t>
            </a:r>
            <a:r>
              <a:rPr lang="pl-PL" dirty="0"/>
              <a:t>dotyczące profilaktycznej ochrony zdrowia,</a:t>
            </a:r>
          </a:p>
          <a:p>
            <a:pPr algn="just">
              <a:lnSpc>
                <a:spcPct val="170000"/>
              </a:lnSpc>
            </a:pPr>
            <a:r>
              <a:rPr lang="pl-PL" dirty="0" smtClean="0"/>
              <a:t>obowiązki </a:t>
            </a:r>
            <a:r>
              <a:rPr lang="pl-PL" dirty="0"/>
              <a:t>związane z wypadkami przy pracy i chorobami zawodowymi,</a:t>
            </a:r>
          </a:p>
          <a:p>
            <a:pPr algn="just">
              <a:lnSpc>
                <a:spcPct val="170000"/>
              </a:lnSpc>
            </a:pPr>
            <a:r>
              <a:rPr lang="pl-PL" dirty="0" smtClean="0"/>
              <a:t>obowiązki </a:t>
            </a:r>
            <a:r>
              <a:rPr lang="pl-PL" dirty="0"/>
              <a:t>dotyczące szkolenia pracowników,</a:t>
            </a:r>
          </a:p>
          <a:p>
            <a:pPr algn="just">
              <a:lnSpc>
                <a:spcPct val="170000"/>
              </a:lnSpc>
            </a:pPr>
            <a:r>
              <a:rPr lang="pl-PL" dirty="0" smtClean="0"/>
              <a:t>obowiązki </a:t>
            </a:r>
            <a:r>
              <a:rPr lang="pl-PL" dirty="0"/>
              <a:t>dotyczące środków ochrony indywidualnej oraz odzieży i obuwia roboczego,</a:t>
            </a:r>
          </a:p>
          <a:p>
            <a:pPr algn="just">
              <a:lnSpc>
                <a:spcPct val="170000"/>
              </a:lnSpc>
            </a:pPr>
            <a:r>
              <a:rPr lang="pl-PL" dirty="0" smtClean="0"/>
              <a:t>obowiązek </a:t>
            </a:r>
            <a:r>
              <a:rPr lang="pl-PL" dirty="0"/>
              <a:t>powołania służby bhp,</a:t>
            </a:r>
          </a:p>
          <a:p>
            <a:pPr algn="just">
              <a:lnSpc>
                <a:spcPct val="170000"/>
              </a:lnSpc>
            </a:pPr>
            <a:r>
              <a:rPr lang="pl-PL" dirty="0" smtClean="0"/>
              <a:t>obowiązek </a:t>
            </a:r>
            <a:r>
              <a:rPr lang="pl-PL" dirty="0"/>
              <a:t>konsultacji w zakresie bhp oraz powołania komisji bhp</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Powszechna ochrona pracy </a:t>
            </a:r>
            <a:endParaRPr lang="pl-PL" dirty="0"/>
          </a:p>
        </p:txBody>
      </p:sp>
    </p:spTree>
    <p:extLst>
      <p:ext uri="{BB962C8B-B14F-4D97-AF65-F5344CB8AC3E}">
        <p14:creationId xmlns:p14="http://schemas.microsoft.com/office/powerpoint/2010/main" val="30949238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Do zawierania i rozwiązywania z młodocianymi umów o pracę w celu przygotowania zawodowego mają zastosowanie przepisy kodeksu dotyczące umów o pracę na czas nieokreślony ze zmianami przewidzianymi w art. 195 i </a:t>
            </a:r>
            <a:r>
              <a:rPr lang="pl-PL" dirty="0" smtClean="0"/>
              <a:t>196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37916406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ctr"/>
            <a:r>
              <a:rPr lang="pl-PL" dirty="0" smtClean="0"/>
              <a:t>Ochrona pracy młodocianych</a:t>
            </a:r>
            <a:endParaRPr lang="pl-PL" dirty="0"/>
          </a:p>
        </p:txBody>
      </p:sp>
      <p:sp>
        <p:nvSpPr>
          <p:cNvPr id="4" name="Symbol zastępczy zawartości 3"/>
          <p:cNvSpPr>
            <a:spLocks noGrp="1"/>
          </p:cNvSpPr>
          <p:nvPr>
            <p:ph idx="1"/>
          </p:nvPr>
        </p:nvSpPr>
        <p:spPr>
          <a:xfrm>
            <a:off x="457200" y="1481328"/>
            <a:ext cx="8229600" cy="5188032"/>
          </a:xfrm>
        </p:spPr>
        <p:txBody>
          <a:bodyPr/>
          <a:lstStyle/>
          <a:p>
            <a:pPr marL="109728" indent="0" algn="just">
              <a:buNone/>
            </a:pPr>
            <a:r>
              <a:rPr lang="pl-PL" dirty="0"/>
              <a:t>Umowa o pracę w celu przygotowania zawodowego powinna określać w szczególności:</a:t>
            </a:r>
          </a:p>
          <a:p>
            <a:pPr algn="just"/>
            <a:r>
              <a:rPr lang="pl-PL" dirty="0" smtClean="0"/>
              <a:t> </a:t>
            </a:r>
            <a:r>
              <a:rPr lang="pl-PL" dirty="0"/>
              <a:t>rodzaj przygotowania zawodowego (nauka zawodu lub przyuczenie do wykonywania określonej pracy);</a:t>
            </a:r>
          </a:p>
          <a:p>
            <a:pPr algn="just"/>
            <a:r>
              <a:rPr lang="pl-PL" dirty="0" smtClean="0"/>
              <a:t> </a:t>
            </a:r>
            <a:r>
              <a:rPr lang="pl-PL" dirty="0"/>
              <a:t>czas trwania i miejsce odbywania przygotowania zawodowego;</a:t>
            </a:r>
          </a:p>
          <a:p>
            <a:pPr algn="just"/>
            <a:r>
              <a:rPr lang="pl-PL" dirty="0" smtClean="0"/>
              <a:t>  </a:t>
            </a:r>
            <a:r>
              <a:rPr lang="pl-PL" dirty="0"/>
              <a:t>sposób dokształcania teoretycznego;</a:t>
            </a:r>
          </a:p>
          <a:p>
            <a:pPr algn="just"/>
            <a:r>
              <a:rPr lang="pl-PL" dirty="0" smtClean="0"/>
              <a:t> </a:t>
            </a:r>
            <a:r>
              <a:rPr lang="pl-PL" dirty="0"/>
              <a:t>wysokość wynagrodzenia.</a:t>
            </a:r>
          </a:p>
        </p:txBody>
      </p:sp>
    </p:spTree>
    <p:extLst>
      <p:ext uri="{BB962C8B-B14F-4D97-AF65-F5344CB8AC3E}">
        <p14:creationId xmlns:p14="http://schemas.microsoft.com/office/powerpoint/2010/main" val="39153114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lgn="just">
              <a:lnSpc>
                <a:spcPct val="150000"/>
              </a:lnSpc>
              <a:buNone/>
            </a:pPr>
            <a:r>
              <a:rPr lang="pl-PL" dirty="0" smtClean="0"/>
              <a:t>Na szczególną ochronę zdrowia młodocianych składa się:</a:t>
            </a:r>
          </a:p>
          <a:p>
            <a:pPr algn="just">
              <a:lnSpc>
                <a:spcPct val="150000"/>
              </a:lnSpc>
            </a:pPr>
            <a:r>
              <a:rPr lang="pl-PL" dirty="0"/>
              <a:t>z</a:t>
            </a:r>
            <a:r>
              <a:rPr lang="pl-PL" dirty="0" smtClean="0"/>
              <a:t>akaz zatrudniania przy pracach wzbronionych młodocianym</a:t>
            </a:r>
          </a:p>
          <a:p>
            <a:pPr algn="just">
              <a:lnSpc>
                <a:spcPct val="150000"/>
              </a:lnSpc>
            </a:pPr>
            <a:r>
              <a:rPr lang="pl-PL" dirty="0"/>
              <a:t>s</a:t>
            </a:r>
            <a:r>
              <a:rPr lang="pl-PL" dirty="0" smtClean="0"/>
              <a:t>zczególna regulacja czasu pracy;</a:t>
            </a:r>
          </a:p>
          <a:p>
            <a:pPr algn="just">
              <a:lnSpc>
                <a:spcPct val="150000"/>
              </a:lnSpc>
            </a:pPr>
            <a:r>
              <a:rPr lang="pl-PL" dirty="0"/>
              <a:t>s</a:t>
            </a:r>
            <a:r>
              <a:rPr lang="pl-PL" dirty="0" smtClean="0"/>
              <a:t>pecjalne prawo do wypoczynku;</a:t>
            </a:r>
          </a:p>
          <a:p>
            <a:pPr algn="just">
              <a:lnSpc>
                <a:spcPct val="150000"/>
              </a:lnSpc>
            </a:pPr>
            <a:r>
              <a:rPr lang="pl-PL" dirty="0"/>
              <a:t>o</a:t>
            </a:r>
            <a:r>
              <a:rPr lang="pl-PL" dirty="0" smtClean="0"/>
              <a:t>bowiązek poddawania się badaniom lekarskim.</a:t>
            </a: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21097734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Nie wolno zatrudniać młodocianych przy pracach wzbronionych, których wykaz ustala w drodze rozporządzenia Rada </a:t>
            </a:r>
            <a:r>
              <a:rPr lang="pl-PL" dirty="0" smtClean="0"/>
              <a:t>Ministrów.</a:t>
            </a:r>
            <a:endParaRPr lang="pl-PL" dirty="0"/>
          </a:p>
        </p:txBody>
      </p:sp>
      <p:sp>
        <p:nvSpPr>
          <p:cNvPr id="3" name="Tytuł 2"/>
          <p:cNvSpPr>
            <a:spLocks noGrp="1"/>
          </p:cNvSpPr>
          <p:nvPr>
            <p:ph type="title"/>
          </p:nvPr>
        </p:nvSpPr>
        <p:spPr/>
        <p:txBody>
          <a:bodyPr/>
          <a:lstStyle/>
          <a:p>
            <a:pPr algn="ctr"/>
            <a:r>
              <a:rPr lang="pl-PL" dirty="0" smtClean="0"/>
              <a:t>Ochrona pracy młodocianych </a:t>
            </a:r>
            <a:endParaRPr lang="pl-PL" dirty="0"/>
          </a:p>
        </p:txBody>
      </p:sp>
    </p:spTree>
    <p:extLst>
      <p:ext uri="{BB962C8B-B14F-4D97-AF65-F5344CB8AC3E}">
        <p14:creationId xmlns:p14="http://schemas.microsoft.com/office/powerpoint/2010/main" val="6393827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85000" lnSpcReduction="20000"/>
          </a:bodyPr>
          <a:lstStyle/>
          <a:p>
            <a:pPr marL="109728" indent="0" algn="just">
              <a:buNone/>
            </a:pPr>
            <a:r>
              <a:rPr lang="pl-PL" dirty="0"/>
              <a:t>Młodociany podlega wstępnym badaniom lekarskim przed przyjęciem do pracy oraz badaniom okresowym i kontrolnym w czasie zatrudnienia</a:t>
            </a:r>
            <a:r>
              <a:rPr lang="pl-PL" dirty="0" smtClean="0"/>
              <a:t>.</a:t>
            </a:r>
          </a:p>
          <a:p>
            <a:pPr marL="109728" indent="0" algn="just">
              <a:buNone/>
            </a:pPr>
            <a:endParaRPr lang="pl-PL" dirty="0"/>
          </a:p>
          <a:p>
            <a:pPr marL="109728" indent="0" algn="just">
              <a:buNone/>
            </a:pPr>
            <a:r>
              <a:rPr lang="pl-PL" dirty="0" smtClean="0"/>
              <a:t>Jeżeli </a:t>
            </a:r>
            <a:r>
              <a:rPr lang="pl-PL" dirty="0"/>
              <a:t>lekarz orzeknie, że dana praca zagraża zdrowiu młodocianego, pracodawca jest obowiązany zmienić rodzaj pracy, a gdy nie ma takiej możliwości, niezwłocznie rozwiązać umowę o pracę i wypłacić odszkodowanie w wysokości wynagrodzenia za okres wypowiedzenia. Przepis art. 51 § 2 stosuje się odpowiednio</a:t>
            </a:r>
            <a:r>
              <a:rPr lang="pl-PL" dirty="0" smtClean="0"/>
              <a:t>.</a:t>
            </a:r>
          </a:p>
          <a:p>
            <a:pPr marL="109728" indent="0" algn="just">
              <a:buNone/>
            </a:pPr>
            <a:endParaRPr lang="pl-PL" dirty="0"/>
          </a:p>
          <a:p>
            <a:pPr marL="109728" indent="0" algn="just">
              <a:buNone/>
            </a:pPr>
            <a:r>
              <a:rPr lang="pl-PL" dirty="0" smtClean="0"/>
              <a:t>Pracodawca </a:t>
            </a:r>
            <a:r>
              <a:rPr lang="pl-PL" dirty="0"/>
              <a:t>jest obowiązany przekazać informacje o ryzyku zawodowym, które wiąże się z pracą wykonywaną przez młodocianego, oraz o zasadach ochrony przed zagrożeniami również przedstawicielowi ustawowemu młodocianego.</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4091761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lnSpcReduction="20000"/>
          </a:bodyPr>
          <a:lstStyle/>
          <a:p>
            <a:pPr marL="109728" indent="0" algn="just">
              <a:buNone/>
            </a:pPr>
            <a:r>
              <a:rPr lang="pl-PL" dirty="0"/>
              <a:t>Czas pracy młodocianego w wieku do 16 lat nie może przekraczać 6 godzin na dobę</a:t>
            </a:r>
            <a:r>
              <a:rPr lang="pl-PL" dirty="0" smtClean="0"/>
              <a:t>.</a:t>
            </a:r>
          </a:p>
          <a:p>
            <a:pPr marL="109728" indent="0" algn="just">
              <a:buNone/>
            </a:pPr>
            <a:endParaRPr lang="pl-PL" dirty="0"/>
          </a:p>
          <a:p>
            <a:pPr marL="109728" indent="0" algn="just">
              <a:buNone/>
            </a:pPr>
            <a:r>
              <a:rPr lang="pl-PL" dirty="0" smtClean="0"/>
              <a:t>Czas </a:t>
            </a:r>
            <a:r>
              <a:rPr lang="pl-PL" dirty="0"/>
              <a:t>pracy młodocianego w wieku powyżej 16 lat nie może przekraczać 8 godzin na dobę</a:t>
            </a:r>
            <a:r>
              <a:rPr lang="pl-PL" dirty="0" smtClean="0"/>
              <a:t>.</a:t>
            </a:r>
          </a:p>
          <a:p>
            <a:pPr marL="109728" indent="0" algn="just">
              <a:buNone/>
            </a:pPr>
            <a:endParaRPr lang="pl-PL" dirty="0"/>
          </a:p>
          <a:p>
            <a:pPr marL="109728" indent="0" algn="just">
              <a:buNone/>
            </a:pPr>
            <a:r>
              <a:rPr lang="pl-PL" dirty="0" smtClean="0"/>
              <a:t>Do </a:t>
            </a:r>
            <a:r>
              <a:rPr lang="pl-PL" dirty="0"/>
              <a:t>czasu pracy młodocianego wlicza się czas nauki w wymiarze wynikającym z obowiązkowego programu zajęć szkolnych, bez względu na to, czy odbywa się ona w godzinach pracy</a:t>
            </a:r>
            <a:r>
              <a:rPr lang="pl-PL" dirty="0" smtClean="0"/>
              <a:t>.</a:t>
            </a:r>
          </a:p>
          <a:p>
            <a:pPr marL="109728" indent="0" algn="just">
              <a:buNone/>
            </a:pPr>
            <a:endParaRPr lang="pl-PL" dirty="0"/>
          </a:p>
          <a:p>
            <a:pPr marL="109728" indent="0" algn="just">
              <a:buNone/>
            </a:pPr>
            <a:r>
              <a:rPr lang="pl-PL" dirty="0" smtClean="0"/>
              <a:t>Jeżeli </a:t>
            </a:r>
            <a:r>
              <a:rPr lang="pl-PL" dirty="0"/>
              <a:t>dobowy wymiar czasu pracy młodocianego jest dłuższy niż 4,5 godziny, pracodawca jest obowiązany wprowadzić przerwę w pracy trwającą nieprzerwanie 30 minut, wliczaną do czasu pracy.</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26773326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a:bodyPr>
          <a:lstStyle/>
          <a:p>
            <a:pPr marL="109728" indent="0" algn="just">
              <a:buNone/>
            </a:pPr>
            <a:r>
              <a:rPr lang="pl-PL" dirty="0"/>
              <a:t>Młodocianego nie wolno zatrudniać w godzinach nadliczbowych ani w porze nocnej</a:t>
            </a:r>
            <a:r>
              <a:rPr lang="pl-PL" dirty="0" smtClean="0"/>
              <a:t>.</a:t>
            </a:r>
          </a:p>
          <a:p>
            <a:pPr marL="109728" indent="0" algn="just">
              <a:buNone/>
            </a:pPr>
            <a:endParaRPr lang="pl-PL" dirty="0"/>
          </a:p>
          <a:p>
            <a:pPr marL="109728" indent="0" algn="just">
              <a:buNone/>
            </a:pPr>
            <a:r>
              <a:rPr lang="pl-PL" dirty="0" smtClean="0"/>
              <a:t>Przerwa </a:t>
            </a:r>
            <a:r>
              <a:rPr lang="pl-PL" dirty="0"/>
              <a:t>w pracy młodocianego obejmująca porę nocną powinna trwać nieprzerwanie nie mniej niż 14 godzin</a:t>
            </a:r>
            <a:r>
              <a:rPr lang="pl-PL" dirty="0" smtClean="0"/>
              <a:t>.</a:t>
            </a:r>
          </a:p>
          <a:p>
            <a:pPr marL="109728" indent="0" algn="just">
              <a:buNone/>
            </a:pPr>
            <a:endParaRPr lang="pl-PL" dirty="0"/>
          </a:p>
          <a:p>
            <a:pPr marL="109728" indent="0" algn="just">
              <a:buNone/>
            </a:pPr>
            <a:r>
              <a:rPr lang="pl-PL" dirty="0" smtClean="0"/>
              <a:t>Młodocianemu </a:t>
            </a:r>
            <a:r>
              <a:rPr lang="pl-PL" dirty="0"/>
              <a:t>przysługuje w każdym tygodniu prawo do co najmniej 48 godzin nieprzerwanego odpoczynku, który powinien obejmować niedzielę</a:t>
            </a:r>
            <a:r>
              <a:rPr lang="pl-PL" dirty="0" smtClean="0"/>
              <a:t>.</a:t>
            </a:r>
            <a:endParaRPr lang="pl-PL" dirty="0"/>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17694659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124744"/>
            <a:ext cx="8928992" cy="5733256"/>
          </a:xfrm>
        </p:spPr>
        <p:txBody>
          <a:bodyPr>
            <a:normAutofit fontScale="77500" lnSpcReduction="20000"/>
          </a:bodyPr>
          <a:lstStyle/>
          <a:p>
            <a:pPr marL="109728" indent="0" algn="just">
              <a:buNone/>
            </a:pPr>
            <a:r>
              <a:rPr lang="pl-PL" dirty="0"/>
              <a:t>Młodociany uzyskuje z upływem 6 miesięcy od rozpoczęcia pierwszej pracy prawo do urlopu w wymiarze 12 dni roboczych</a:t>
            </a:r>
            <a:r>
              <a:rPr lang="pl-PL" dirty="0" smtClean="0"/>
              <a:t>.</a:t>
            </a:r>
          </a:p>
          <a:p>
            <a:pPr marL="109728" indent="0" algn="just">
              <a:buNone/>
            </a:pPr>
            <a:endParaRPr lang="pl-PL" dirty="0"/>
          </a:p>
          <a:p>
            <a:pPr marL="109728" indent="0" algn="just">
              <a:buNone/>
            </a:pPr>
            <a:r>
              <a:rPr lang="pl-PL" dirty="0" smtClean="0"/>
              <a:t>Z </a:t>
            </a:r>
            <a:r>
              <a:rPr lang="pl-PL" dirty="0"/>
              <a:t>upływem roku pracy młodociany uzyskuje prawo do urlopu w wymiarze 26 dni roboczych. Jednakże w roku kalendarzowym, w którym kończy on 18 lat, ma prawo do urlopu w wymiarze 20 dni roboczych, jeżeli prawo do urlopu uzyskał przed ukończeniem 18 lat</a:t>
            </a:r>
            <a:r>
              <a:rPr lang="pl-PL" dirty="0" smtClean="0"/>
              <a:t>.</a:t>
            </a:r>
          </a:p>
          <a:p>
            <a:pPr marL="109728" indent="0" algn="just">
              <a:buNone/>
            </a:pPr>
            <a:endParaRPr lang="pl-PL" dirty="0"/>
          </a:p>
          <a:p>
            <a:pPr marL="109728" indent="0" algn="just">
              <a:buNone/>
            </a:pPr>
            <a:r>
              <a:rPr lang="pl-PL" dirty="0" smtClean="0"/>
              <a:t>Młodocianemu </a:t>
            </a:r>
            <a:r>
              <a:rPr lang="pl-PL" dirty="0"/>
              <a:t>uczęszczającemu do szkoły należy udzielić urlopu w okresie ferii szkolnych. Młodocianemu, który nie nabył prawa do </a:t>
            </a:r>
            <a:r>
              <a:rPr lang="pl-PL" dirty="0" smtClean="0"/>
              <a:t>urlopu pracodawca </a:t>
            </a:r>
            <a:r>
              <a:rPr lang="pl-PL" dirty="0"/>
              <a:t>może, na jego wniosek, udzielić zaliczkowo urlopu w okresie ferii szkolnych</a:t>
            </a:r>
            <a:r>
              <a:rPr lang="pl-PL" dirty="0" smtClean="0"/>
              <a:t>.</a:t>
            </a:r>
          </a:p>
          <a:p>
            <a:pPr marL="109728" indent="0" algn="just">
              <a:buNone/>
            </a:pPr>
            <a:endParaRPr lang="pl-PL" dirty="0"/>
          </a:p>
          <a:p>
            <a:pPr marL="109728" indent="0" algn="just">
              <a:buNone/>
            </a:pPr>
            <a:r>
              <a:rPr lang="pl-PL" dirty="0" smtClean="0"/>
              <a:t>Pracodawca </a:t>
            </a:r>
            <a:r>
              <a:rPr lang="pl-PL" dirty="0"/>
              <a:t>jest obowiązany na wniosek młodocianego, ucznia szkoły dla pracujących, udzielić mu w okresie ferii szkolnych urlopu bezpłatnego w </a:t>
            </a:r>
            <a:r>
              <a:rPr lang="pl-PL" dirty="0" smtClean="0"/>
              <a:t>wymiarze nieprzekraczającym </a:t>
            </a:r>
            <a:r>
              <a:rPr lang="pl-PL" dirty="0"/>
              <a:t>łącznie z urlopem wypoczynkowym 2 miesięcy. Okres urlopu bezpłatnego wlicza się do okresu pracy, od którego zależą uprawnienia pracownicze.</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13935655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pPr marL="109728" indent="0" algn="just">
              <a:lnSpc>
                <a:spcPct val="170000"/>
              </a:lnSpc>
              <a:buNone/>
            </a:pPr>
            <a:r>
              <a:rPr lang="pl-PL" dirty="0"/>
              <a:t>Rozwiązanie za wypowiedzeniem umowy o pracę zawartej w celu przygotowania zawodowego dopuszczalne jest tylko w razie:</a:t>
            </a:r>
          </a:p>
          <a:p>
            <a:pPr algn="just">
              <a:lnSpc>
                <a:spcPct val="170000"/>
              </a:lnSpc>
            </a:pPr>
            <a:r>
              <a:rPr lang="pl-PL" dirty="0" smtClean="0"/>
              <a:t>niewypełniania </a:t>
            </a:r>
            <a:r>
              <a:rPr lang="pl-PL" dirty="0"/>
              <a:t>przez młodocianego obowiązków wynikających z umowy o pracę lub obowiązku dokształcania się, pomimo stosowania wobec niego środków wychowawczych;</a:t>
            </a:r>
          </a:p>
          <a:p>
            <a:pPr algn="just">
              <a:lnSpc>
                <a:spcPct val="170000"/>
              </a:lnSpc>
            </a:pPr>
            <a:r>
              <a:rPr lang="pl-PL" dirty="0" smtClean="0"/>
              <a:t>ogłoszenia </a:t>
            </a:r>
            <a:r>
              <a:rPr lang="pl-PL" dirty="0"/>
              <a:t>upadłości lub likwidacji pracodawcy;</a:t>
            </a:r>
          </a:p>
          <a:p>
            <a:pPr algn="just">
              <a:lnSpc>
                <a:spcPct val="170000"/>
              </a:lnSpc>
            </a:pPr>
            <a:r>
              <a:rPr lang="pl-PL" dirty="0" smtClean="0"/>
              <a:t> </a:t>
            </a:r>
            <a:r>
              <a:rPr lang="pl-PL" dirty="0"/>
              <a:t>reorganizacji zakładu pracy uniemożliwiającej kontynuowanie przygotowania zawodowego;</a:t>
            </a:r>
          </a:p>
          <a:p>
            <a:pPr algn="just">
              <a:lnSpc>
                <a:spcPct val="170000"/>
              </a:lnSpc>
            </a:pPr>
            <a:r>
              <a:rPr lang="pl-PL" dirty="0" smtClean="0"/>
              <a:t>stwierdzenia </a:t>
            </a:r>
            <a:r>
              <a:rPr lang="pl-PL" dirty="0"/>
              <a:t>nieprzydatności młodocianego do pracy, w zakresie której odbywa przygotowanie zawodowe.</a:t>
            </a:r>
          </a:p>
        </p:txBody>
      </p:sp>
      <p:sp>
        <p:nvSpPr>
          <p:cNvPr id="3" name="Tytuł 2"/>
          <p:cNvSpPr>
            <a:spLocks noGrp="1"/>
          </p:cNvSpPr>
          <p:nvPr>
            <p:ph type="title"/>
          </p:nvPr>
        </p:nvSpPr>
        <p:spPr/>
        <p:txBody>
          <a:bodyPr/>
          <a:lstStyle/>
          <a:p>
            <a:pPr algn="ctr"/>
            <a:r>
              <a:rPr lang="pl-PL" dirty="0" smtClean="0"/>
              <a:t>Ochrona pracy młodocianych</a:t>
            </a:r>
            <a:endParaRPr lang="pl-PL" dirty="0"/>
          </a:p>
        </p:txBody>
      </p:sp>
    </p:spTree>
    <p:extLst>
      <p:ext uri="{BB962C8B-B14F-4D97-AF65-F5344CB8AC3E}">
        <p14:creationId xmlns:p14="http://schemas.microsoft.com/office/powerpoint/2010/main" val="42357082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Młodociani mogą być zatrudniani na podstawie ,, zwykłych” umów o pracę w następujących przypadkach:</a:t>
            </a:r>
          </a:p>
          <a:p>
            <a:pPr algn="just">
              <a:lnSpc>
                <a:spcPct val="150000"/>
              </a:lnSpc>
            </a:pPr>
            <a:r>
              <a:rPr lang="pl-PL" dirty="0" smtClean="0"/>
              <a:t>przy </a:t>
            </a:r>
            <a:r>
              <a:rPr lang="pl-PL" dirty="0"/>
              <a:t>wykonywaniu prac lekkich,</a:t>
            </a:r>
          </a:p>
          <a:p>
            <a:pPr algn="just">
              <a:lnSpc>
                <a:spcPct val="150000"/>
              </a:lnSpc>
            </a:pPr>
            <a:r>
              <a:rPr lang="pl-PL" dirty="0" smtClean="0"/>
              <a:t>w </a:t>
            </a:r>
            <a:r>
              <a:rPr lang="pl-PL" dirty="0"/>
              <a:t>przypadku młodocianych posiadających kwalifikacje zawodowe</a:t>
            </a:r>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Zatrudnienie w innym celu niż przygotowanie zawodowe</a:t>
            </a:r>
            <a:endParaRPr lang="pl-PL" dirty="0"/>
          </a:p>
        </p:txBody>
      </p:sp>
    </p:spTree>
    <p:extLst>
      <p:ext uri="{BB962C8B-B14F-4D97-AF65-F5344CB8AC3E}">
        <p14:creationId xmlns:p14="http://schemas.microsoft.com/office/powerpoint/2010/main" val="2175052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Podstawowe obowiązki pracodawcy są uregulowane w art. 207 – 209 (3) </a:t>
            </a:r>
            <a:r>
              <a:rPr lang="pl-PL" dirty="0" err="1" smtClean="0"/>
              <a:t>k.p</a:t>
            </a:r>
            <a:r>
              <a:rPr lang="pl-PL" dirty="0" smtClean="0"/>
              <a:t>.  </a:t>
            </a:r>
            <a:endParaRPr lang="pl-PL" dirty="0"/>
          </a:p>
        </p:txBody>
      </p:sp>
      <p:sp>
        <p:nvSpPr>
          <p:cNvPr id="3" name="Tytuł 2"/>
          <p:cNvSpPr>
            <a:spLocks noGrp="1"/>
          </p:cNvSpPr>
          <p:nvPr>
            <p:ph type="title"/>
          </p:nvPr>
        </p:nvSpPr>
        <p:spPr/>
        <p:txBody>
          <a:bodyPr/>
          <a:lstStyle/>
          <a:p>
            <a:pPr algn="ctr"/>
            <a:r>
              <a:rPr lang="pl-PL" dirty="0" smtClean="0"/>
              <a:t>Obowiązki podstawowe</a:t>
            </a:r>
            <a:endParaRPr lang="pl-PL" dirty="0"/>
          </a:p>
        </p:txBody>
      </p:sp>
    </p:spTree>
    <p:extLst>
      <p:ext uri="{BB962C8B-B14F-4D97-AF65-F5344CB8AC3E}">
        <p14:creationId xmlns:p14="http://schemas.microsoft.com/office/powerpoint/2010/main" val="1468961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marL="109728" indent="0" algn="just">
              <a:lnSpc>
                <a:spcPct val="150000"/>
              </a:lnSpc>
              <a:buNone/>
            </a:pPr>
            <a:r>
              <a:rPr lang="pl-PL" dirty="0"/>
              <a:t>Wykonywanie pracy lub innych zajęć zarobkowych przez dziecko do ukończenia przez nie 16 roku życia jest </a:t>
            </a:r>
            <a:r>
              <a:rPr lang="pl-PL" dirty="0" smtClean="0"/>
              <a:t>dozwolone</a:t>
            </a:r>
          </a:p>
          <a:p>
            <a:pPr algn="just">
              <a:lnSpc>
                <a:spcPct val="150000"/>
              </a:lnSpc>
            </a:pPr>
            <a:r>
              <a:rPr lang="pl-PL" dirty="0" smtClean="0"/>
              <a:t> </a:t>
            </a:r>
            <a:r>
              <a:rPr lang="pl-PL" dirty="0"/>
              <a:t>wyłącznie na rzecz podmiotu prowadzącego działalność kulturalną, artystyczną, sportową lub reklamową </a:t>
            </a:r>
            <a:endParaRPr lang="pl-PL" dirty="0" smtClean="0"/>
          </a:p>
          <a:p>
            <a:pPr algn="just">
              <a:lnSpc>
                <a:spcPct val="150000"/>
              </a:lnSpc>
            </a:pPr>
            <a:r>
              <a:rPr lang="pl-PL" dirty="0" smtClean="0"/>
              <a:t>po uzyskaniu uprzedniej </a:t>
            </a:r>
            <a:r>
              <a:rPr lang="pl-PL" dirty="0"/>
              <a:t>zgody przedstawiciela ustawowego lub opiekuna tego dziecka, </a:t>
            </a:r>
            <a:endParaRPr lang="pl-PL" dirty="0" smtClean="0"/>
          </a:p>
          <a:p>
            <a:pPr algn="just">
              <a:lnSpc>
                <a:spcPct val="150000"/>
              </a:lnSpc>
            </a:pPr>
            <a:r>
              <a:rPr lang="pl-PL" dirty="0" smtClean="0"/>
              <a:t>a </a:t>
            </a:r>
            <a:r>
              <a:rPr lang="pl-PL" dirty="0"/>
              <a:t>także zezwolenia właściwego inspektora pracy.</a:t>
            </a:r>
          </a:p>
        </p:txBody>
      </p:sp>
      <p:sp>
        <p:nvSpPr>
          <p:cNvPr id="3" name="Tytuł 2"/>
          <p:cNvSpPr>
            <a:spLocks noGrp="1"/>
          </p:cNvSpPr>
          <p:nvPr>
            <p:ph type="title"/>
          </p:nvPr>
        </p:nvSpPr>
        <p:spPr/>
        <p:txBody>
          <a:bodyPr/>
          <a:lstStyle/>
          <a:p>
            <a:pPr algn="ctr"/>
            <a:r>
              <a:rPr lang="pl-PL" dirty="0" smtClean="0"/>
              <a:t>Ochrona pracy dzieci</a:t>
            </a:r>
            <a:endParaRPr lang="pl-PL" dirty="0"/>
          </a:p>
        </p:txBody>
      </p:sp>
    </p:spTree>
    <p:extLst>
      <p:ext uri="{BB962C8B-B14F-4D97-AF65-F5344CB8AC3E}">
        <p14:creationId xmlns:p14="http://schemas.microsoft.com/office/powerpoint/2010/main" val="6141025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68760"/>
            <a:ext cx="8229600" cy="5472608"/>
          </a:xfrm>
        </p:spPr>
        <p:txBody>
          <a:bodyPr>
            <a:normAutofit fontScale="85000" lnSpcReduction="10000"/>
          </a:bodyPr>
          <a:lstStyle/>
          <a:p>
            <a:pPr marL="109728" indent="0" algn="just">
              <a:lnSpc>
                <a:spcPct val="150000"/>
              </a:lnSpc>
              <a:buNone/>
            </a:pPr>
            <a:r>
              <a:rPr lang="pl-PL" dirty="0" smtClean="0"/>
              <a:t>Właściwy inspektor pracy wydaje zezwolenie na wniosek podmiotu prowadzącego działalność kulturalną, artystyczną, sportową lub reklamową.</a:t>
            </a:r>
          </a:p>
          <a:p>
            <a:pPr marL="109728" indent="0" algn="just">
              <a:lnSpc>
                <a:spcPct val="150000"/>
              </a:lnSpc>
              <a:buNone/>
            </a:pPr>
            <a:endParaRPr lang="pl-PL" dirty="0" smtClean="0"/>
          </a:p>
          <a:p>
            <a:pPr marL="109728" indent="0" algn="just">
              <a:lnSpc>
                <a:spcPct val="150000"/>
              </a:lnSpc>
              <a:buNone/>
            </a:pPr>
            <a:r>
              <a:rPr lang="pl-PL" dirty="0" smtClean="0"/>
              <a:t>Właściwy </a:t>
            </a:r>
            <a:r>
              <a:rPr lang="pl-PL" dirty="0"/>
              <a:t>inspektor pracy odmawia wydania zezwolenia, jeżeli wykonywanie pracy lub innych zajęć </a:t>
            </a:r>
            <a:r>
              <a:rPr lang="pl-PL" dirty="0" smtClean="0"/>
              <a:t>zarobkowych</a:t>
            </a:r>
            <a:endParaRPr lang="pl-PL" dirty="0"/>
          </a:p>
          <a:p>
            <a:pPr marL="109728" indent="0" algn="just">
              <a:lnSpc>
                <a:spcPct val="150000"/>
              </a:lnSpc>
              <a:buNone/>
            </a:pPr>
            <a:r>
              <a:rPr lang="pl-PL" dirty="0"/>
              <a:t>1)  powoduje zagrożenie dla życia, zdrowia i rozwoju psychofizycznego dziecka;</a:t>
            </a:r>
          </a:p>
          <a:p>
            <a:pPr marL="109728" indent="0" algn="just">
              <a:lnSpc>
                <a:spcPct val="150000"/>
              </a:lnSpc>
              <a:buNone/>
            </a:pPr>
            <a:r>
              <a:rPr lang="pl-PL" dirty="0"/>
              <a:t>2)  zagraża wypełnianiu obowiązku szkolnego przez dziecko.</a:t>
            </a:r>
          </a:p>
        </p:txBody>
      </p:sp>
      <p:sp>
        <p:nvSpPr>
          <p:cNvPr id="3" name="Tytuł 2"/>
          <p:cNvSpPr>
            <a:spLocks noGrp="1"/>
          </p:cNvSpPr>
          <p:nvPr>
            <p:ph type="title"/>
          </p:nvPr>
        </p:nvSpPr>
        <p:spPr/>
        <p:txBody>
          <a:bodyPr>
            <a:normAutofit/>
          </a:bodyPr>
          <a:lstStyle/>
          <a:p>
            <a:pPr algn="ctr"/>
            <a:r>
              <a:rPr lang="pl-PL" dirty="0" smtClean="0"/>
              <a:t>Ochrona pracy dzieci</a:t>
            </a:r>
            <a:endParaRPr lang="pl-PL" dirty="0"/>
          </a:p>
        </p:txBody>
      </p:sp>
    </p:spTree>
    <p:extLst>
      <p:ext uri="{BB962C8B-B14F-4D97-AF65-F5344CB8AC3E}">
        <p14:creationId xmlns:p14="http://schemas.microsoft.com/office/powerpoint/2010/main" val="12772241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92500"/>
          </a:bodyPr>
          <a:lstStyle/>
          <a:p>
            <a:pPr marL="109728" indent="0" algn="just">
              <a:lnSpc>
                <a:spcPct val="150000"/>
              </a:lnSpc>
              <a:buNone/>
            </a:pPr>
            <a:r>
              <a:rPr lang="pl-PL" dirty="0"/>
              <a:t>Na wniosek przedstawiciela ustawowego lub opiekuna dziecka właściwy inspektor pracy cofa wydane zezwolenie.</a:t>
            </a:r>
          </a:p>
          <a:p>
            <a:pPr marL="109728" indent="0">
              <a:buNone/>
            </a:pPr>
            <a:endParaRPr lang="pl-PL" dirty="0"/>
          </a:p>
          <a:p>
            <a:pPr marL="109728" indent="0" algn="just">
              <a:lnSpc>
                <a:spcPct val="150000"/>
              </a:lnSpc>
              <a:buNone/>
            </a:pPr>
            <a:r>
              <a:rPr lang="pl-PL" dirty="0" smtClean="0"/>
              <a:t>Właściwy </a:t>
            </a:r>
            <a:r>
              <a:rPr lang="pl-PL" dirty="0"/>
              <a:t>inspektor pracy cofa wydane zezwolenie z urzędu, jeżeli stwierdzi, </a:t>
            </a:r>
            <a:r>
              <a:rPr lang="pl-PL" dirty="0" smtClean="0"/>
              <a:t>że</a:t>
            </a:r>
          </a:p>
          <a:p>
            <a:pPr algn="just">
              <a:lnSpc>
                <a:spcPct val="150000"/>
              </a:lnSpc>
            </a:pPr>
            <a:r>
              <a:rPr lang="pl-PL" dirty="0" smtClean="0"/>
              <a:t>warunki </a:t>
            </a:r>
            <a:r>
              <a:rPr lang="pl-PL" dirty="0"/>
              <a:t>pracy dziecka nie odpowiadają warunkom określonym w wydanym zezwoleniu.</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Ochrona pracy dzieci</a:t>
            </a:r>
            <a:endParaRPr lang="pl-PL" dirty="0"/>
          </a:p>
        </p:txBody>
      </p:sp>
    </p:spTree>
    <p:extLst>
      <p:ext uri="{BB962C8B-B14F-4D97-AF65-F5344CB8AC3E}">
        <p14:creationId xmlns:p14="http://schemas.microsoft.com/office/powerpoint/2010/main" val="17017426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Ustawa </a:t>
            </a:r>
            <a:r>
              <a:rPr lang="pl-PL" dirty="0"/>
              <a:t>z dnia 27 sierpnia 1997 r. o rehabilitacji zawodowej i społecznej oraz zatrudnianiu osób niepełnosprawnych.</a:t>
            </a:r>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27196786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92500" lnSpcReduction="20000"/>
          </a:bodyPr>
          <a:lstStyle/>
          <a:p>
            <a:pPr algn="just">
              <a:lnSpc>
                <a:spcPct val="150000"/>
              </a:lnSpc>
            </a:pPr>
            <a:r>
              <a:rPr lang="pl-PL" dirty="0"/>
              <a:t>Czas pracy osoby niepełnosprawnej nie </a:t>
            </a:r>
            <a:r>
              <a:rPr lang="pl-PL" dirty="0" smtClean="0"/>
              <a:t>może przekraczać </a:t>
            </a:r>
            <a:r>
              <a:rPr lang="pl-PL" dirty="0"/>
              <a:t>8 </a:t>
            </a:r>
            <a:r>
              <a:rPr lang="pl-PL" dirty="0" smtClean="0"/>
              <a:t>godzin na </a:t>
            </a:r>
            <a:r>
              <a:rPr lang="pl-PL" dirty="0"/>
              <a:t>dobę i 40 godzin </a:t>
            </a:r>
            <a:r>
              <a:rPr lang="pl-PL" dirty="0" smtClean="0"/>
              <a:t>tygodniowo;</a:t>
            </a:r>
            <a:endParaRPr lang="pl-PL" dirty="0"/>
          </a:p>
          <a:p>
            <a:pPr algn="just">
              <a:lnSpc>
                <a:spcPct val="150000"/>
              </a:lnSpc>
            </a:pPr>
            <a:r>
              <a:rPr lang="pl-PL" dirty="0" smtClean="0"/>
              <a:t>Czas </a:t>
            </a:r>
            <a:r>
              <a:rPr lang="pl-PL" dirty="0"/>
              <a:t>pracy osoby </a:t>
            </a:r>
            <a:r>
              <a:rPr lang="pl-PL" dirty="0" smtClean="0"/>
              <a:t>niepełnosprawnej zaliczonej </a:t>
            </a:r>
            <a:r>
              <a:rPr lang="pl-PL" dirty="0"/>
              <a:t>do znacznego </a:t>
            </a:r>
            <a:r>
              <a:rPr lang="pl-PL" dirty="0" smtClean="0"/>
              <a:t>lub umiarkowanego </a:t>
            </a:r>
            <a:r>
              <a:rPr lang="pl-PL" dirty="0"/>
              <a:t>stopnia </a:t>
            </a:r>
            <a:r>
              <a:rPr lang="pl-PL" dirty="0" smtClean="0"/>
              <a:t>niepełnosprawności nie </a:t>
            </a:r>
            <a:r>
              <a:rPr lang="pl-PL" dirty="0"/>
              <a:t>może przekraczać 7 godzin na </a:t>
            </a:r>
            <a:r>
              <a:rPr lang="pl-PL" dirty="0" smtClean="0"/>
              <a:t>dobę i </a:t>
            </a:r>
            <a:r>
              <a:rPr lang="pl-PL" dirty="0"/>
              <a:t>35 godzin </a:t>
            </a:r>
            <a:r>
              <a:rPr lang="pl-PL" dirty="0" smtClean="0"/>
              <a:t>tygodniowo;</a:t>
            </a:r>
          </a:p>
          <a:p>
            <a:pPr algn="just">
              <a:lnSpc>
                <a:spcPct val="150000"/>
              </a:lnSpc>
            </a:pPr>
            <a:r>
              <a:rPr lang="pl-PL" dirty="0"/>
              <a:t>Osoba niepełnosprawna </a:t>
            </a:r>
            <a:r>
              <a:rPr lang="pl-PL" dirty="0" smtClean="0"/>
              <a:t>nie </a:t>
            </a:r>
            <a:r>
              <a:rPr lang="pl-PL" dirty="0"/>
              <a:t>może być zatrudniona w porze nocnej i w godzinach nadliczbowych;</a:t>
            </a:r>
          </a:p>
          <a:p>
            <a:pPr algn="just">
              <a:lnSpc>
                <a:spcPct val="150000"/>
              </a:lnSpc>
            </a:pPr>
            <a:endParaRPr lang="pl-PL" dirty="0"/>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39965059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lnSpc>
                <a:spcPct val="150000"/>
              </a:lnSpc>
            </a:pPr>
            <a:r>
              <a:rPr lang="pl-PL" dirty="0" smtClean="0"/>
              <a:t>Ograniczenia te nie obejmują:</a:t>
            </a:r>
          </a:p>
          <a:p>
            <a:pPr marL="109728" indent="0" algn="just">
              <a:lnSpc>
                <a:spcPct val="150000"/>
              </a:lnSpc>
              <a:buNone/>
            </a:pPr>
            <a:r>
              <a:rPr lang="pl-PL" dirty="0" smtClean="0"/>
              <a:t>1) </a:t>
            </a:r>
            <a:r>
              <a:rPr lang="pl-PL" dirty="0"/>
              <a:t>osób zatrudnionych przy pilnowaniu oraz</a:t>
            </a:r>
          </a:p>
          <a:p>
            <a:pPr marL="109728" indent="0" algn="just">
              <a:lnSpc>
                <a:spcPct val="150000"/>
              </a:lnSpc>
              <a:buNone/>
            </a:pPr>
            <a:r>
              <a:rPr lang="pl-PL" dirty="0" smtClean="0"/>
              <a:t>2 )</a:t>
            </a:r>
            <a:r>
              <a:rPr lang="pl-PL" dirty="0"/>
              <a:t>gdy, na wniosek osoby zatrudnionej, lekarz przeprowadzający badania profilaktyczne pracowników lub w razie jego braku lekarz sprawujący opiekę nad tą osobą wyrazi na to zgodę.</a:t>
            </a:r>
          </a:p>
          <a:p>
            <a:endParaRPr lang="pl-PL" dirty="0"/>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680674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a:bodyPr>
          <a:lstStyle/>
          <a:p>
            <a:pPr algn="just">
              <a:lnSpc>
                <a:spcPct val="150000"/>
              </a:lnSpc>
            </a:pPr>
            <a:r>
              <a:rPr lang="pl-PL" dirty="0" smtClean="0"/>
              <a:t>Osoba </a:t>
            </a:r>
            <a:r>
              <a:rPr lang="pl-PL" dirty="0"/>
              <a:t>niepełnosprawna ma prawo do dodatkowej </a:t>
            </a:r>
            <a:r>
              <a:rPr lang="pl-PL" dirty="0" smtClean="0"/>
              <a:t>15 minutowej przerwy wliczanej do czasu pracy;</a:t>
            </a:r>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2260057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lnSpcReduction="10000"/>
          </a:bodyPr>
          <a:lstStyle/>
          <a:p>
            <a:pPr algn="just">
              <a:lnSpc>
                <a:spcPct val="150000"/>
              </a:lnSpc>
            </a:pPr>
            <a:r>
              <a:rPr lang="pl-PL" dirty="0"/>
              <a:t>Osobie zaliczonej do znacznego lub umiarkowanego stopnia niepełnosprawności przysługuje </a:t>
            </a:r>
            <a:r>
              <a:rPr lang="pl-PL" dirty="0" smtClean="0"/>
              <a:t>co do zasady dodatkowy </a:t>
            </a:r>
            <a:r>
              <a:rPr lang="pl-PL" dirty="0"/>
              <a:t>urlop wypoczynkowy w wymiarze 10 dni roboczych w roku kalendarzowym</a:t>
            </a:r>
            <a:r>
              <a:rPr lang="pl-PL" dirty="0" smtClean="0"/>
              <a:t>;</a:t>
            </a:r>
          </a:p>
          <a:p>
            <a:pPr algn="just">
              <a:lnSpc>
                <a:spcPct val="150000"/>
              </a:lnSpc>
            </a:pPr>
            <a:r>
              <a:rPr lang="pl-PL" dirty="0"/>
              <a:t>Prawo do pierwszego urlopu dodatkowego osoba ta nabywa po przepracowaniu jednego roku po dniu zaliczenia jej do jednego z tych stopni </a:t>
            </a:r>
            <a:r>
              <a:rPr lang="pl-PL" dirty="0" smtClean="0"/>
              <a:t>niepełnosprawności</a:t>
            </a:r>
            <a:r>
              <a:rPr lang="pl-PL" dirty="0"/>
              <a:t>;</a:t>
            </a:r>
            <a:endParaRPr lang="pl-PL" dirty="0" smtClean="0"/>
          </a:p>
          <a:p>
            <a:endParaRPr lang="pl-PL" dirty="0"/>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15489444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20000"/>
          </a:bodyPr>
          <a:lstStyle/>
          <a:p>
            <a:pPr algn="just"/>
            <a:r>
              <a:rPr lang="pl-PL" dirty="0"/>
              <a:t>Osoba o znacznym lub umiarkowanym stopniu </a:t>
            </a:r>
            <a:r>
              <a:rPr lang="pl-PL" dirty="0" smtClean="0"/>
              <a:t>niepełnosprawności ma </a:t>
            </a:r>
            <a:r>
              <a:rPr lang="pl-PL" dirty="0"/>
              <a:t>prawo do zwolnienia od pracy z zachowaniem prawa do wynagrodzenia:</a:t>
            </a:r>
          </a:p>
          <a:p>
            <a:pPr algn="just">
              <a:buFont typeface="Arial" pitchFamily="34" charset="0"/>
              <a:buChar char="•"/>
            </a:pPr>
            <a:r>
              <a:rPr lang="pl-PL" dirty="0" smtClean="0"/>
              <a:t>w </a:t>
            </a:r>
            <a:r>
              <a:rPr lang="pl-PL" dirty="0"/>
              <a:t>wymiarze do 21 dni roboczych w celu uczestniczenia w </a:t>
            </a:r>
            <a:r>
              <a:rPr lang="pl-PL" dirty="0" smtClean="0"/>
              <a:t>turnusie rehabilitacyjnym</a:t>
            </a:r>
            <a:r>
              <a:rPr lang="pl-PL" dirty="0"/>
              <a:t>, nie częściej niż raz w roku</a:t>
            </a:r>
            <a:r>
              <a:rPr lang="pl-PL" dirty="0" smtClean="0"/>
              <a:t>,</a:t>
            </a:r>
          </a:p>
          <a:p>
            <a:pPr marL="109728" indent="0" algn="just">
              <a:buNone/>
            </a:pPr>
            <a:r>
              <a:rPr lang="pl-PL" dirty="0" smtClean="0"/>
              <a:t>Łączny wymiar tego zwolnienia i dodatkowego urlopu wypoczynkowego nie może przekraczać 21 dni roboczych w roku kalendarzowym.</a:t>
            </a:r>
          </a:p>
          <a:p>
            <a:pPr algn="just">
              <a:buFont typeface="Arial" pitchFamily="34" charset="0"/>
              <a:buChar char="•"/>
            </a:pPr>
            <a:r>
              <a:rPr lang="pl-PL" dirty="0" smtClean="0"/>
              <a:t>w </a:t>
            </a:r>
            <a:r>
              <a:rPr lang="pl-PL" dirty="0"/>
              <a:t>celu wykonania badań specjalistycznych, zabiegów leczniczych </a:t>
            </a:r>
            <a:r>
              <a:rPr lang="pl-PL" dirty="0" smtClean="0"/>
              <a:t>lub usprawniających</a:t>
            </a:r>
            <a:r>
              <a:rPr lang="pl-PL" dirty="0"/>
              <a:t>, a także w celu uzyskania zaopatrzenia ortopedycznego </a:t>
            </a:r>
            <a:r>
              <a:rPr lang="pl-PL" dirty="0" smtClean="0"/>
              <a:t>lub jego </a:t>
            </a:r>
            <a:r>
              <a:rPr lang="pl-PL" dirty="0"/>
              <a:t>naprawy, jeżeli czynności te nie mogą być wykonane poza godzinami </a:t>
            </a:r>
            <a:r>
              <a:rPr lang="pl-PL" dirty="0" smtClean="0"/>
              <a:t>pracy.</a:t>
            </a:r>
          </a:p>
        </p:txBody>
      </p:sp>
      <p:sp>
        <p:nvSpPr>
          <p:cNvPr id="3" name="Tytuł 2"/>
          <p:cNvSpPr>
            <a:spLocks noGrp="1"/>
          </p:cNvSpPr>
          <p:nvPr>
            <p:ph type="title"/>
          </p:nvPr>
        </p:nvSpPr>
        <p:spPr/>
        <p:txBody>
          <a:bodyPr>
            <a:normAutofit fontScale="90000"/>
          </a:bodyPr>
          <a:lstStyle/>
          <a:p>
            <a:pPr algn="ctr"/>
            <a:r>
              <a:rPr lang="pl-PL" dirty="0" smtClean="0"/>
              <a:t>Ochrona pracy niepełnosprawnych</a:t>
            </a:r>
            <a:endParaRPr lang="pl-PL" dirty="0"/>
          </a:p>
        </p:txBody>
      </p:sp>
    </p:spTree>
    <p:extLst>
      <p:ext uri="{BB962C8B-B14F-4D97-AF65-F5344CB8AC3E}">
        <p14:creationId xmlns:p14="http://schemas.microsoft.com/office/powerpoint/2010/main" val="10310426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1556792"/>
            <a:ext cx="8229600" cy="4525963"/>
          </a:xfrm>
        </p:spPr>
        <p:txBody>
          <a:bodyPr/>
          <a:lstStyle/>
          <a:p>
            <a:pPr algn="just"/>
            <a:r>
              <a:rPr lang="pl-PL" dirty="0"/>
              <a:t>H. </a:t>
            </a:r>
            <a:r>
              <a:rPr lang="pl-PL" dirty="0" err="1"/>
              <a:t>Szurgacz</a:t>
            </a:r>
            <a:r>
              <a:rPr lang="pl-PL" dirty="0"/>
              <a:t>, Z. Kubot, T. Kuczyński, A. Tomanek, </a:t>
            </a:r>
            <a:r>
              <a:rPr lang="pl-PL" i="1" dirty="0"/>
              <a:t>Prawo pracy. Zarys wykładu</a:t>
            </a:r>
            <a:r>
              <a:rPr lang="pl-PL" dirty="0"/>
              <a:t>, Warszawa </a:t>
            </a:r>
            <a:r>
              <a:rPr lang="pl-PL" dirty="0" smtClean="0"/>
              <a:t>2017;</a:t>
            </a:r>
            <a:endParaRPr lang="pl-PL" dirty="0"/>
          </a:p>
          <a:p>
            <a:pPr algn="just"/>
            <a:r>
              <a:rPr lang="pl-PL" dirty="0" smtClean="0"/>
              <a:t>Ustawy z dnia 27 sierpnia 1997 r. o rehabilitacji zawodowej i społecznej oraz zatrudnieniu osób niepełnosprawnych, Dz. U. 2020 poz. 426 ze zm.;</a:t>
            </a:r>
          </a:p>
          <a:p>
            <a:pPr algn="just"/>
            <a:r>
              <a:rPr lang="pl-PL" dirty="0" smtClean="0"/>
              <a:t>Ustawy z dnia 26 czerwca 1974 r. – Kodeks pracy, Dz. U. 2019 poz. 1040 ze zm. </a:t>
            </a:r>
            <a:endParaRPr lang="pl-PL" dirty="0"/>
          </a:p>
        </p:txBody>
      </p:sp>
      <p:sp>
        <p:nvSpPr>
          <p:cNvPr id="3" name="Tytuł 2"/>
          <p:cNvSpPr>
            <a:spLocks noGrp="1"/>
          </p:cNvSpPr>
          <p:nvPr>
            <p:ph type="title"/>
          </p:nvPr>
        </p:nvSpPr>
        <p:spPr/>
        <p:txBody>
          <a:bodyPr/>
          <a:lstStyle/>
          <a:p>
            <a:r>
              <a:rPr lang="pl-PL" dirty="0" smtClean="0"/>
              <a:t>Opracowane na podstawie</a:t>
            </a:r>
            <a:endParaRPr lang="pl-PL" dirty="0"/>
          </a:p>
        </p:txBody>
      </p:sp>
    </p:spTree>
    <p:extLst>
      <p:ext uri="{BB962C8B-B14F-4D97-AF65-F5344CB8AC3E}">
        <p14:creationId xmlns:p14="http://schemas.microsoft.com/office/powerpoint/2010/main" val="2049819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Obowiązki pracodawcy dotyczące obiektów budowlanych i pomieszczeń pracy zostały uregulowane w art. 213 – 214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Obowiązki dotyczące obiektów budowlanych i pomieszczeń pracy</a:t>
            </a:r>
            <a:endParaRPr lang="pl-PL" dirty="0"/>
          </a:p>
        </p:txBody>
      </p:sp>
    </p:spTree>
    <p:extLst>
      <p:ext uri="{BB962C8B-B14F-4D97-AF65-F5344CB8AC3E}">
        <p14:creationId xmlns:p14="http://schemas.microsoft.com/office/powerpoint/2010/main" val="4103586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1313</TotalTime>
  <Words>5044</Words>
  <Application>Microsoft Office PowerPoint</Application>
  <PresentationFormat>Pokaz na ekranie (4:3)</PresentationFormat>
  <Paragraphs>400</Paragraphs>
  <Slides>89</Slides>
  <Notes>0</Notes>
  <HiddenSlides>0</HiddenSlides>
  <MMClips>0</MMClips>
  <ScaleCrop>false</ScaleCrop>
  <HeadingPairs>
    <vt:vector size="4" baseType="variant">
      <vt:variant>
        <vt:lpstr>Motyw</vt:lpstr>
      </vt:variant>
      <vt:variant>
        <vt:i4>1</vt:i4>
      </vt:variant>
      <vt:variant>
        <vt:lpstr>Tytuły slajdów</vt:lpstr>
      </vt:variant>
      <vt:variant>
        <vt:i4>89</vt:i4>
      </vt:variant>
    </vt:vector>
  </HeadingPairs>
  <TitlesOfParts>
    <vt:vector size="90" baseType="lpstr">
      <vt:lpstr>Hol</vt:lpstr>
      <vt:lpstr>Ochrona pracy</vt:lpstr>
      <vt:lpstr>Pojęcie ochrony pracy</vt:lpstr>
      <vt:lpstr>Pojęcie ochrony pracy</vt:lpstr>
      <vt:lpstr>Prezentacja programu PowerPoint</vt:lpstr>
      <vt:lpstr>Powszechna ochrona pracy</vt:lpstr>
      <vt:lpstr>Powszechna ochrona pracy</vt:lpstr>
      <vt:lpstr>Powszechna ochrona pracy </vt:lpstr>
      <vt:lpstr>Obowiązki podstawowe</vt:lpstr>
      <vt:lpstr>Obowiązki dotyczące obiektów budowlanych i pomieszczeń pracy</vt:lpstr>
      <vt:lpstr>Obowiązki dotyczące obiektów budowlanych i pomieszczeń pracy</vt:lpstr>
      <vt:lpstr>Obowiązki dotyczące maszyn i innych urządzeń technicznych</vt:lpstr>
      <vt:lpstr>Obowiązki dotyczące maszyn i innych urządzeń technicznych</vt:lpstr>
      <vt:lpstr>Obowiązki dotyczące szkolenia pracowników </vt:lpstr>
      <vt:lpstr>Obowiązki dotyczące szkolenia pracowników</vt:lpstr>
      <vt:lpstr>Obowiązki dotyczące profilaktycznej ochrony zdrowia</vt:lpstr>
      <vt:lpstr>Obowiązki dotyczące profilaktycznej ochrony zdrowia</vt:lpstr>
      <vt:lpstr>Obowiązki dotyczące profilaktycznej ochrony zdrowia</vt:lpstr>
      <vt:lpstr>Obowiązki związane z wypadkami przy pracy i chorobami zawodowymi</vt:lpstr>
      <vt:lpstr>Obowiązki związane z wypadkami przy pracy i chorobami zawodowymi</vt:lpstr>
      <vt:lpstr>Obowiązki dotyczące środków ochrony indywidualnej oraz odzieży i obuwia roboczego</vt:lpstr>
      <vt:lpstr>Obowiązki dotyczące środków ochrony indywidualnej oraz odzieży i obuwia roboczego</vt:lpstr>
      <vt:lpstr>Obowiązki dotyczące czynników oraz procesów pracy stwarzających szczególne zagrożenia dla zdrowia lub życia</vt:lpstr>
      <vt:lpstr>Obowiązki dotyczące czynników oraz procesów pracy stwarzających szczególne zagrożenia dla zdrowia lub życia</vt:lpstr>
      <vt:lpstr>Obowiązki dotyczące powołania służby bezpieczeństwa i higieny pracy</vt:lpstr>
      <vt:lpstr>Obowiązki dotyczące powołania służby bezpieczeństwa i higieny pracy</vt:lpstr>
      <vt:lpstr>Obowiązek konsultacji w zakresie bhp oraz powołania komisji bhp </vt:lpstr>
      <vt:lpstr>Obowiązek konsultacji w zakresie bhp oraz powołania komisji bhp</vt:lpstr>
      <vt:lpstr>Powszechna ochrona pracy</vt:lpstr>
      <vt:lpstr>Szczególna ochrona pracy</vt:lpstr>
      <vt:lpstr>Szczególna ochrona pracy</vt:lpstr>
      <vt:lpstr>Ochrona pracy kobiet w ciąży</vt:lpstr>
      <vt:lpstr>Ochrona pracy kobiet w ciąży</vt:lpstr>
      <vt:lpstr>Ochrona pracy kobiet w ciąży</vt:lpstr>
      <vt:lpstr>Ochrona pracy kobiet w ciąży</vt:lpstr>
      <vt:lpstr>Ochrona pracy kobiet w ciąży</vt:lpstr>
      <vt:lpstr>Ochrona pracy kobiet w ciąży</vt:lpstr>
      <vt:lpstr>Prezentacja programu PowerPoint</vt:lpstr>
      <vt:lpstr>Ochrona pracy kobiet w ciąży</vt:lpstr>
      <vt:lpstr>Ochrona pracy kobiet w ciąży</vt:lpstr>
      <vt:lpstr>Ochrona pracy kobiet w ciąży</vt:lpstr>
      <vt:lpstr>Ochrona pracy kobiet w ciąży</vt:lpstr>
      <vt:lpstr>Ochrona pracy kobiet w ciąży</vt:lpstr>
      <vt:lpstr>Ochrona pracy kobiet w ciąży</vt:lpstr>
      <vt:lpstr>Ochrona pracownicy w ciąży</vt:lpstr>
      <vt:lpstr>Uprawnienia związane z rodzicielstwem i opieką nad dzieckiem</vt:lpstr>
      <vt:lpstr>Urlop macierzyński </vt:lpstr>
      <vt:lpstr>Urlop macierzyński</vt:lpstr>
      <vt:lpstr>Urlop macierzyński</vt:lpstr>
      <vt:lpstr>Urlop macierzyński</vt:lpstr>
      <vt:lpstr>Urlop na warunkach urlopu macierzyńskiego </vt:lpstr>
      <vt:lpstr>Urlop rodzicielski </vt:lpstr>
      <vt:lpstr>Urlop rodzicielski</vt:lpstr>
      <vt:lpstr>Urlop rodzicielski</vt:lpstr>
      <vt:lpstr>Urlop ojcowski</vt:lpstr>
      <vt:lpstr>Urlop wychowawczy</vt:lpstr>
      <vt:lpstr>Urlop wychowawczy</vt:lpstr>
      <vt:lpstr>Inne świadczenia związane z rodzicielstwem </vt:lpstr>
      <vt:lpstr>Prezentacja programu PowerPoint</vt:lpstr>
      <vt:lpstr>Prezentacja programu PowerPoint</vt:lpstr>
      <vt:lpstr>Prezentacja programu PowerPoint</vt:lpstr>
      <vt:lpstr>Wyrok  Sądu Najwyższego z dnia 29 marca 2001 r., I PKN 330/00</vt:lpstr>
      <vt:lpstr>Wyrok Sądu Najwyższego z dnia 19 marca 2002 r., I PKN 156/01</vt:lpstr>
      <vt:lpstr>Wyrok Sądu Najwyższego z dnia 10 listopada 1998 r., I PKN 431/98</vt:lpstr>
      <vt:lpstr>Ochrona pracy młodocianych</vt:lpstr>
      <vt:lpstr>Ochrona pracy młodocianych</vt:lpstr>
      <vt:lpstr>Ochrona pracy młodocianych</vt:lpstr>
      <vt:lpstr>Ochrona pracy młodocianych </vt:lpstr>
      <vt:lpstr>Ochrona pracy młodocianych</vt:lpstr>
      <vt:lpstr>Ochrona pracy młodocianych</vt:lpstr>
      <vt:lpstr>Ochrona pracy młodocianych</vt:lpstr>
      <vt:lpstr>Ochrona pracy młodocianych</vt:lpstr>
      <vt:lpstr>Ochrona pracy młodocianych</vt:lpstr>
      <vt:lpstr>Ochrona pracy młodocianych </vt:lpstr>
      <vt:lpstr>Ochrona pracy młodocianych</vt:lpstr>
      <vt:lpstr>Ochrona pracy młodocianych</vt:lpstr>
      <vt:lpstr>Ochrona pracy młodocianych</vt:lpstr>
      <vt:lpstr>Ochrona pracy młodocianych</vt:lpstr>
      <vt:lpstr>Ochrona pracy młodocianych</vt:lpstr>
      <vt:lpstr>Zatrudnienie w innym celu niż przygotowanie zawodowe</vt:lpstr>
      <vt:lpstr>Ochrona pracy dzieci</vt:lpstr>
      <vt:lpstr>Ochrona pracy dzieci</vt:lpstr>
      <vt:lpstr>Ochrona pracy dzieci</vt:lpstr>
      <vt:lpstr>Ochrona pracy niepełnosprawnych</vt:lpstr>
      <vt:lpstr>Ochrona pracy niepełnosprawnych</vt:lpstr>
      <vt:lpstr>Ochrona pracy niepełnosprawnych</vt:lpstr>
      <vt:lpstr>Ochrona pracy niepełnosprawnych</vt:lpstr>
      <vt:lpstr>Ochrona pracy niepełnosprawnych</vt:lpstr>
      <vt:lpstr>Ochrona pracy niepełnosprawnych</vt:lpstr>
      <vt:lpstr>Opracowane na podstawie</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264</cp:revision>
  <cp:lastPrinted>2019-04-06T22:36:54Z</cp:lastPrinted>
  <dcterms:created xsi:type="dcterms:W3CDTF">2019-04-06T15:27:53Z</dcterms:created>
  <dcterms:modified xsi:type="dcterms:W3CDTF">2020-04-15T17:21:53Z</dcterms:modified>
</cp:coreProperties>
</file>