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319" r:id="rId5"/>
    <p:sldId id="291" r:id="rId6"/>
    <p:sldId id="320" r:id="rId7"/>
    <p:sldId id="271" r:id="rId8"/>
    <p:sldId id="272" r:id="rId9"/>
    <p:sldId id="299" r:id="rId10"/>
    <p:sldId id="302" r:id="rId11"/>
    <p:sldId id="321" r:id="rId12"/>
    <p:sldId id="323" r:id="rId13"/>
    <p:sldId id="322" r:id="rId14"/>
    <p:sldId id="325" r:id="rId15"/>
    <p:sldId id="260" r:id="rId16"/>
    <p:sldId id="265" r:id="rId17"/>
    <p:sldId id="266" r:id="rId18"/>
    <p:sldId id="324" r:id="rId19"/>
    <p:sldId id="333" r:id="rId20"/>
    <p:sldId id="332" r:id="rId21"/>
    <p:sldId id="334" r:id="rId22"/>
    <p:sldId id="281" r:id="rId23"/>
    <p:sldId id="294" r:id="rId24"/>
    <p:sldId id="295" r:id="rId25"/>
    <p:sldId id="293" r:id="rId26"/>
    <p:sldId id="292" r:id="rId27"/>
    <p:sldId id="296" r:id="rId28"/>
    <p:sldId id="297" r:id="rId29"/>
    <p:sldId id="326" r:id="rId30"/>
    <p:sldId id="307" r:id="rId31"/>
    <p:sldId id="308" r:id="rId32"/>
    <p:sldId id="309" r:id="rId33"/>
    <p:sldId id="300" r:id="rId34"/>
    <p:sldId id="301" r:id="rId35"/>
    <p:sldId id="268" r:id="rId36"/>
    <p:sldId id="269" r:id="rId37"/>
    <p:sldId id="286" r:id="rId38"/>
    <p:sldId id="287" r:id="rId39"/>
    <p:sldId id="270" r:id="rId40"/>
    <p:sldId id="330" r:id="rId41"/>
    <p:sldId id="327" r:id="rId42"/>
    <p:sldId id="331" r:id="rId43"/>
    <p:sldId id="329" r:id="rId44"/>
    <p:sldId id="328" r:id="rId45"/>
    <p:sldId id="274" r:id="rId46"/>
    <p:sldId id="273" r:id="rId47"/>
    <p:sldId id="290" r:id="rId48"/>
    <p:sldId id="276" r:id="rId49"/>
    <p:sldId id="277" r:id="rId50"/>
    <p:sldId id="278" r:id="rId51"/>
    <p:sldId id="279" r:id="rId52"/>
    <p:sldId id="303" r:id="rId53"/>
    <p:sldId id="304" r:id="rId54"/>
    <p:sldId id="312" r:id="rId55"/>
    <p:sldId id="305" r:id="rId56"/>
    <p:sldId id="313" r:id="rId57"/>
    <p:sldId id="310" r:id="rId58"/>
    <p:sldId id="311" r:id="rId59"/>
    <p:sldId id="280" r:id="rId60"/>
    <p:sldId id="275" r:id="rId61"/>
    <p:sldId id="288" r:id="rId62"/>
    <p:sldId id="285" r:id="rId63"/>
    <p:sldId id="282" r:id="rId64"/>
    <p:sldId id="283" r:id="rId65"/>
    <p:sldId id="316" r:id="rId66"/>
    <p:sldId id="284" r:id="rId67"/>
    <p:sldId id="315" r:id="rId68"/>
    <p:sldId id="317" r:id="rId69"/>
    <p:sldId id="289" r:id="rId70"/>
    <p:sldId id="318" r:id="rId71"/>
    <p:sldId id="314" r:id="rId7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8E08CC5C-3950-45CA-A986-DAB464889B5B}" type="datetimeFigureOut">
              <a:rPr lang="pl-PL" smtClean="0"/>
              <a:t>2020-04-23</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CC8A4916-2D28-464A-839A-17FBE6C5E234}"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CC8A4916-2D28-464A-839A-17FBE6C5E234}"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8E08CC5C-3950-45CA-A986-DAB464889B5B}" type="datetimeFigureOut">
              <a:rPr lang="pl-PL" smtClean="0"/>
              <a:t>2020-04-23</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8E08CC5C-3950-45CA-A986-DAB464889B5B}" type="datetimeFigureOut">
              <a:rPr lang="pl-PL" smtClean="0"/>
              <a:t>2020-04-23</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C8A4916-2D28-464A-839A-17FBE6C5E234}"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8E08CC5C-3950-45CA-A986-DAB464889B5B}" type="datetimeFigureOut">
              <a:rPr lang="pl-PL" smtClean="0"/>
              <a:t>2020-04-23</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CC8A4916-2D28-464A-839A-17FBE6C5E234}"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08CC5C-3950-45CA-A986-DAB464889B5B}" type="datetimeFigureOut">
              <a:rPr lang="pl-PL" smtClean="0"/>
              <a:t>2020-04-23</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C8A4916-2D28-464A-839A-17FBE6C5E234}"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467544" y="1196753"/>
            <a:ext cx="7990656" cy="2385610"/>
          </a:xfrm>
        </p:spPr>
        <p:txBody>
          <a:bodyPr>
            <a:normAutofit/>
          </a:bodyPr>
          <a:lstStyle/>
          <a:p>
            <a:r>
              <a:rPr lang="pl-PL" dirty="0" smtClean="0"/>
              <a:t>Wynagrodzenie za pracę i inne świadczenia związane z pracą </a:t>
            </a:r>
            <a:endParaRPr lang="pl-PL" dirty="0"/>
          </a:p>
        </p:txBody>
      </p:sp>
    </p:spTree>
    <p:extLst>
      <p:ext uri="{BB962C8B-B14F-4D97-AF65-F5344CB8AC3E}">
        <p14:creationId xmlns:p14="http://schemas.microsoft.com/office/powerpoint/2010/main" val="76177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92500"/>
          </a:bodyPr>
          <a:lstStyle/>
          <a:p>
            <a:pPr marL="109728" indent="0" algn="just">
              <a:lnSpc>
                <a:spcPct val="150000"/>
              </a:lnSpc>
              <a:buNone/>
            </a:pPr>
            <a:r>
              <a:rPr lang="pl-PL" dirty="0" smtClean="0"/>
              <a:t>Ekwiwalentność wynagrodzenia za pracę. </a:t>
            </a:r>
          </a:p>
          <a:p>
            <a:pPr marL="109728" indent="0" algn="just">
              <a:lnSpc>
                <a:spcPct val="150000"/>
              </a:lnSpc>
              <a:buNone/>
            </a:pPr>
            <a:endParaRPr lang="pl-PL" dirty="0"/>
          </a:p>
          <a:p>
            <a:pPr marL="109728" indent="0" algn="just">
              <a:lnSpc>
                <a:spcPct val="150000"/>
              </a:lnSpc>
              <a:buNone/>
            </a:pPr>
            <a:r>
              <a:rPr lang="pl-PL" dirty="0" smtClean="0"/>
              <a:t>Ekwiwalentność wynagrodzenia za pracę nie jest rozumiana w </a:t>
            </a:r>
            <a:r>
              <a:rPr lang="pl-PL" dirty="0"/>
              <a:t>znaczeniu pełnej równowartości świadczenia pracy i wynagrodzenia, lecz jako ich odpowiedniość do rodzaju pracy i kwalifikacji wymaganych do jej wykonywania </a:t>
            </a:r>
            <a:r>
              <a:rPr lang="pl-PL"/>
              <a:t>oraz </a:t>
            </a:r>
            <a:r>
              <a:rPr lang="pl-PL" smtClean="0"/>
              <a:t>ilości i </a:t>
            </a:r>
            <a:r>
              <a:rPr lang="pl-PL" dirty="0"/>
              <a:t>jakości świadczonej pracy (art. 78 </a:t>
            </a:r>
            <a:r>
              <a:rPr lang="pl-PL" dirty="0" err="1"/>
              <a:t>k.p</a:t>
            </a:r>
            <a:r>
              <a:rPr lang="pl-PL" dirty="0"/>
              <a:t>.)</a:t>
            </a:r>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 </a:t>
            </a:r>
            <a:endParaRPr lang="pl-PL" dirty="0"/>
          </a:p>
        </p:txBody>
      </p:sp>
    </p:spTree>
    <p:extLst>
      <p:ext uri="{BB962C8B-B14F-4D97-AF65-F5344CB8AC3E}">
        <p14:creationId xmlns:p14="http://schemas.microsoft.com/office/powerpoint/2010/main" val="146863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Konstytucja w art. 65 przewidziała minimalne wynagrodzenie za pracę, którego wysokość lub sposób ustalania tej wysokości ma określać ustawa.</a:t>
            </a:r>
            <a:endParaRPr lang="pl-PL" dirty="0"/>
          </a:p>
        </p:txBody>
      </p:sp>
      <p:sp>
        <p:nvSpPr>
          <p:cNvPr id="3" name="Tytuł 2"/>
          <p:cNvSpPr>
            <a:spLocks noGrp="1"/>
          </p:cNvSpPr>
          <p:nvPr>
            <p:ph type="title"/>
          </p:nvPr>
        </p:nvSpPr>
        <p:spPr/>
        <p:txBody>
          <a:bodyPr>
            <a:normAutofit fontScale="90000"/>
          </a:bodyPr>
          <a:lstStyle/>
          <a:p>
            <a:pPr algn="ctr"/>
            <a:r>
              <a:rPr lang="pl-PL" dirty="0" smtClean="0"/>
              <a:t>Konstytucja Rzeczypospolitej Polskiej</a:t>
            </a:r>
            <a:endParaRPr lang="pl-PL" dirty="0"/>
          </a:p>
        </p:txBody>
      </p:sp>
    </p:spTree>
    <p:extLst>
      <p:ext uri="{BB962C8B-B14F-4D97-AF65-F5344CB8AC3E}">
        <p14:creationId xmlns:p14="http://schemas.microsoft.com/office/powerpoint/2010/main" val="779481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458611"/>
          </a:xfrm>
        </p:spPr>
        <p:txBody>
          <a:bodyPr/>
          <a:lstStyle/>
          <a:p>
            <a:pPr marL="109728" indent="0" algn="just">
              <a:lnSpc>
                <a:spcPct val="150000"/>
              </a:lnSpc>
              <a:buNone/>
            </a:pPr>
            <a:r>
              <a:rPr lang="pl-PL" dirty="0" smtClean="0"/>
              <a:t>W wykonaniu art. 65 Konstytucji została wydana ustawa z dnia 10 października 2002 r. o minimalnym wynagrodzeniu za pracę. </a:t>
            </a:r>
            <a:endParaRPr lang="pl-PL" dirty="0"/>
          </a:p>
        </p:txBody>
      </p:sp>
    </p:spTree>
    <p:extLst>
      <p:ext uri="{BB962C8B-B14F-4D97-AF65-F5344CB8AC3E}">
        <p14:creationId xmlns:p14="http://schemas.microsoft.com/office/powerpoint/2010/main" val="1215239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 art. 33 Konstytucji formułującym zasadę równości kobiet i mężczyzn w Rzeczypospolitej Polskiej, w ustępie 2 dokonano konkretyzacji tej zasady, stanowiąc, że kobiety i mężczyźni mają w szczególności prawo do jednakowego wynagrodzenia za pracę jednakowej wartości.   </a:t>
            </a:r>
            <a:endParaRPr lang="pl-PL" dirty="0"/>
          </a:p>
        </p:txBody>
      </p:sp>
      <p:sp>
        <p:nvSpPr>
          <p:cNvPr id="3" name="Tytuł 2"/>
          <p:cNvSpPr>
            <a:spLocks noGrp="1"/>
          </p:cNvSpPr>
          <p:nvPr>
            <p:ph type="title"/>
          </p:nvPr>
        </p:nvSpPr>
        <p:spPr/>
        <p:txBody>
          <a:bodyPr>
            <a:normAutofit fontScale="90000"/>
          </a:bodyPr>
          <a:lstStyle/>
          <a:p>
            <a:pPr algn="ctr"/>
            <a:r>
              <a:rPr lang="pl-PL" dirty="0" smtClean="0"/>
              <a:t>Konstytucja Rzeczypospolitej Polskiej</a:t>
            </a:r>
            <a:endParaRPr lang="pl-PL" dirty="0"/>
          </a:p>
        </p:txBody>
      </p:sp>
    </p:spTree>
    <p:extLst>
      <p:ext uri="{BB962C8B-B14F-4D97-AF65-F5344CB8AC3E}">
        <p14:creationId xmlns:p14="http://schemas.microsoft.com/office/powerpoint/2010/main" val="3776043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 prawa wynagrodzenia za pracę znajdują zastosowanie również inne normy konstytucyjne. </a:t>
            </a:r>
            <a:endParaRPr lang="pl-PL" dirty="0"/>
          </a:p>
        </p:txBody>
      </p:sp>
      <p:sp>
        <p:nvSpPr>
          <p:cNvPr id="3" name="Tytuł 2"/>
          <p:cNvSpPr>
            <a:spLocks noGrp="1"/>
          </p:cNvSpPr>
          <p:nvPr>
            <p:ph type="title"/>
          </p:nvPr>
        </p:nvSpPr>
        <p:spPr/>
        <p:txBody>
          <a:bodyPr>
            <a:normAutofit fontScale="90000"/>
          </a:bodyPr>
          <a:lstStyle/>
          <a:p>
            <a:pPr algn="ctr"/>
            <a:r>
              <a:rPr lang="pl-PL" dirty="0" smtClean="0"/>
              <a:t>Konstytucja Rzeczypospolitej Polskiej</a:t>
            </a:r>
            <a:endParaRPr lang="pl-PL" dirty="0"/>
          </a:p>
        </p:txBody>
      </p:sp>
    </p:spTree>
    <p:extLst>
      <p:ext uri="{BB962C8B-B14F-4D97-AF65-F5344CB8AC3E}">
        <p14:creationId xmlns:p14="http://schemas.microsoft.com/office/powerpoint/2010/main" val="385107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20000"/>
          </a:bodyPr>
          <a:lstStyle/>
          <a:p>
            <a:pPr marL="109728" indent="0" algn="just">
              <a:lnSpc>
                <a:spcPct val="150000"/>
              </a:lnSpc>
              <a:buNone/>
            </a:pPr>
            <a:r>
              <a:rPr lang="pl-PL" dirty="0" smtClean="0"/>
              <a:t>Pracownik ma prawo do godziwego wynagrodzenia za pracę.</a:t>
            </a:r>
          </a:p>
          <a:p>
            <a:pPr marL="109728" indent="0" algn="just">
              <a:lnSpc>
                <a:spcPct val="150000"/>
              </a:lnSpc>
              <a:buNone/>
            </a:pPr>
            <a:endParaRPr lang="pl-PL" dirty="0" smtClean="0"/>
          </a:p>
          <a:p>
            <a:pPr marL="109728" indent="0" algn="just">
              <a:lnSpc>
                <a:spcPct val="150000"/>
              </a:lnSpc>
              <a:buNone/>
            </a:pPr>
            <a:r>
              <a:rPr lang="pl-PL" dirty="0" smtClean="0"/>
              <a:t>Warunki realizacji tego prawa określają:</a:t>
            </a:r>
          </a:p>
          <a:p>
            <a:pPr algn="just">
              <a:lnSpc>
                <a:spcPct val="150000"/>
              </a:lnSpc>
              <a:buFontTx/>
              <a:buChar char="-"/>
            </a:pPr>
            <a:r>
              <a:rPr lang="pl-PL" dirty="0"/>
              <a:t>p</a:t>
            </a:r>
            <a:r>
              <a:rPr lang="pl-PL" dirty="0" smtClean="0"/>
              <a:t>rzepisy prawa pracy;</a:t>
            </a:r>
          </a:p>
          <a:p>
            <a:pPr algn="just">
              <a:lnSpc>
                <a:spcPct val="150000"/>
              </a:lnSpc>
              <a:buFontTx/>
              <a:buChar char="-"/>
            </a:pPr>
            <a:r>
              <a:rPr lang="pl-PL" dirty="0" smtClean="0"/>
              <a:t>polityka państwa w dziedzinie płac (m.in. poprzez ustalanie minimalnego wynagradzania za pracę).  </a:t>
            </a:r>
          </a:p>
          <a:p>
            <a:pPr algn="just">
              <a:lnSpc>
                <a:spcPct val="150000"/>
              </a:lnSpc>
              <a:buFontTx/>
              <a:buChar char="-"/>
            </a:pPr>
            <a:endParaRPr lang="pl-PL" dirty="0" smtClean="0"/>
          </a:p>
          <a:p>
            <a:pPr marL="109728" indent="0" algn="just">
              <a:lnSpc>
                <a:spcPct val="150000"/>
              </a:lnSpc>
              <a:buNone/>
            </a:pPr>
            <a:r>
              <a:rPr lang="pl-PL" dirty="0" smtClean="0"/>
              <a:t>art. 13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Podstawowa zasada prawa pracy</a:t>
            </a:r>
            <a:endParaRPr lang="pl-PL" dirty="0"/>
          </a:p>
        </p:txBody>
      </p:sp>
    </p:spTree>
    <p:extLst>
      <p:ext uri="{BB962C8B-B14F-4D97-AF65-F5344CB8AC3E}">
        <p14:creationId xmlns:p14="http://schemas.microsoft.com/office/powerpoint/2010/main" val="2519740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188032"/>
          </a:xfrm>
        </p:spPr>
        <p:txBody>
          <a:bodyPr>
            <a:normAutofit fontScale="62500" lnSpcReduction="20000"/>
          </a:bodyPr>
          <a:lstStyle/>
          <a:p>
            <a:pPr marL="109728" indent="0" algn="just">
              <a:lnSpc>
                <a:spcPct val="170000"/>
              </a:lnSpc>
              <a:buNone/>
            </a:pPr>
            <a:r>
              <a:rPr lang="pl-PL" dirty="0" smtClean="0"/>
              <a:t>Pracownicy mają prawo do jednakowego wynagrodzenia za jednakową pracę lub za pracę o jednakowej wartości.</a:t>
            </a:r>
          </a:p>
          <a:p>
            <a:pPr marL="109728" indent="0" algn="just">
              <a:lnSpc>
                <a:spcPct val="170000"/>
              </a:lnSpc>
              <a:buNone/>
            </a:pPr>
            <a:endParaRPr lang="pl-PL" dirty="0" smtClean="0"/>
          </a:p>
          <a:p>
            <a:pPr marL="109728" indent="0" algn="just">
              <a:lnSpc>
                <a:spcPct val="170000"/>
              </a:lnSpc>
              <a:buNone/>
            </a:pPr>
            <a:r>
              <a:rPr lang="pl-PL" dirty="0" smtClean="0"/>
              <a:t>Wynagrodzenie obejmuje </a:t>
            </a:r>
            <a:r>
              <a:rPr lang="pl-PL" dirty="0"/>
              <a:t>wszystkie składniki wynagrodzenia, bez względu na ich nazwę i charakter, a także inne świadczenia związane z pracą, przyznawane pracownikom w formie pieniężnej lub w innej formie niż pieniężna</a:t>
            </a:r>
            <a:r>
              <a:rPr lang="pl-PL" dirty="0" smtClean="0"/>
              <a:t>.</a:t>
            </a:r>
          </a:p>
          <a:p>
            <a:pPr marL="109728" indent="0" algn="just">
              <a:lnSpc>
                <a:spcPct val="170000"/>
              </a:lnSpc>
              <a:buNone/>
            </a:pPr>
            <a:endParaRPr lang="pl-PL" dirty="0"/>
          </a:p>
          <a:p>
            <a:pPr marL="109728" indent="0" algn="just">
              <a:lnSpc>
                <a:spcPct val="170000"/>
              </a:lnSpc>
              <a:buNone/>
            </a:pPr>
            <a:r>
              <a:rPr lang="pl-PL" dirty="0" smtClean="0"/>
              <a:t>Pracami </a:t>
            </a:r>
            <a:r>
              <a:rPr lang="pl-PL" dirty="0"/>
              <a:t>o jednakowej wartości są prace, których wykonywanie wymaga od pracowników porównywalnych kwalifikacji zawodowych, potwierdzonych dokumentami przewidzianymi w odrębnych przepisach lub praktyką i doświadczeniem zawodowym, a także porównywalnej odpowiedzialności i wysiłku.</a:t>
            </a:r>
          </a:p>
          <a:p>
            <a:pPr marL="109728" indent="0" algn="just">
              <a:lnSpc>
                <a:spcPct val="170000"/>
              </a:lnSpc>
              <a:buNone/>
            </a:pPr>
            <a:r>
              <a:rPr lang="pl-PL" dirty="0" smtClean="0"/>
              <a:t>art. 18 (3c)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Zasada równego traktowania w zakresie wynagradzania</a:t>
            </a:r>
            <a:endParaRPr lang="pl-PL" dirty="0"/>
          </a:p>
        </p:txBody>
      </p:sp>
    </p:spTree>
    <p:extLst>
      <p:ext uri="{BB962C8B-B14F-4D97-AF65-F5344CB8AC3E}">
        <p14:creationId xmlns:p14="http://schemas.microsoft.com/office/powerpoint/2010/main" val="1838321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274638"/>
            <a:ext cx="8229600" cy="5746650"/>
          </a:xfrm>
        </p:spPr>
        <p:txBody>
          <a:bodyPr/>
          <a:lstStyle/>
          <a:p>
            <a:pPr algn="just">
              <a:lnSpc>
                <a:spcPct val="150000"/>
              </a:lnSpc>
            </a:pPr>
            <a:r>
              <a:rPr lang="pl-PL" dirty="0" smtClean="0"/>
              <a:t>Zasada niedyskryminacji w zatrudnieniu obejmująca również wynagrodzenie – art. 18 (3a) </a:t>
            </a:r>
            <a:r>
              <a:rPr lang="pl-PL" dirty="0" err="1" smtClean="0"/>
              <a:t>k.p</a:t>
            </a:r>
            <a:r>
              <a:rPr lang="pl-PL" dirty="0" smtClean="0"/>
              <a:t>. oraz art. 18 (3b) </a:t>
            </a:r>
            <a:r>
              <a:rPr lang="pl-PL" dirty="0" err="1" smtClean="0"/>
              <a:t>k.p</a:t>
            </a:r>
            <a:r>
              <a:rPr lang="pl-PL" dirty="0" smtClean="0"/>
              <a:t>.</a:t>
            </a:r>
            <a:endParaRPr lang="pl-PL" dirty="0"/>
          </a:p>
        </p:txBody>
      </p:sp>
    </p:spTree>
    <p:extLst>
      <p:ext uri="{BB962C8B-B14F-4D97-AF65-F5344CB8AC3E}">
        <p14:creationId xmlns:p14="http://schemas.microsoft.com/office/powerpoint/2010/main" val="289542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764704"/>
            <a:ext cx="8229600" cy="5242587"/>
          </a:xfrm>
        </p:spPr>
        <p:txBody>
          <a:bodyPr/>
          <a:lstStyle/>
          <a:p>
            <a:pPr marL="109728" indent="0" algn="just">
              <a:lnSpc>
                <a:spcPct val="150000"/>
              </a:lnSpc>
              <a:buNone/>
            </a:pPr>
            <a:r>
              <a:rPr lang="pl-PL" dirty="0" smtClean="0"/>
              <a:t>Wynagrodzenie za pracę i inne świadczenia związane z pracą są uregulowane w dziale trzecim Kodeksu pracy. </a:t>
            </a:r>
            <a:endParaRPr lang="pl-PL" dirty="0"/>
          </a:p>
        </p:txBody>
      </p:sp>
    </p:spTree>
    <p:extLst>
      <p:ext uri="{BB962C8B-B14F-4D97-AF65-F5344CB8AC3E}">
        <p14:creationId xmlns:p14="http://schemas.microsoft.com/office/powerpoint/2010/main" val="1153848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Warunki wynagradzania za pracę i przyznawania innych świadczeń związanych z pracą ustalają układy zbiorowe pracy, zgodnie z przepisami działu </a:t>
            </a:r>
            <a:r>
              <a:rPr lang="pl-PL" dirty="0" smtClean="0"/>
              <a:t>jedenastego Kodeksu pracy, </a:t>
            </a:r>
            <a:r>
              <a:rPr lang="pl-PL" dirty="0"/>
              <a:t>z zastrzeżeniem przepisów art. </a:t>
            </a:r>
            <a:r>
              <a:rPr lang="pl-PL" dirty="0" smtClean="0"/>
              <a:t>77 (2) </a:t>
            </a:r>
            <a:r>
              <a:rPr lang="pl-PL" dirty="0" err="1" smtClean="0"/>
              <a:t>k.p</a:t>
            </a:r>
            <a:r>
              <a:rPr lang="pl-PL" dirty="0" smtClean="0"/>
              <a:t>. - 77 (5)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Układy zbiorowe pracy</a:t>
            </a:r>
            <a:endParaRPr lang="pl-PL" dirty="0"/>
          </a:p>
        </p:txBody>
      </p:sp>
    </p:spTree>
    <p:extLst>
      <p:ext uri="{BB962C8B-B14F-4D97-AF65-F5344CB8AC3E}">
        <p14:creationId xmlns:p14="http://schemas.microsoft.com/office/powerpoint/2010/main" val="249194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044016"/>
          </a:xfrm>
        </p:spPr>
        <p:txBody>
          <a:bodyPr>
            <a:normAutofit fontScale="92500" lnSpcReduction="20000"/>
          </a:bodyPr>
          <a:lstStyle/>
          <a:p>
            <a:pPr marL="109728" indent="0" algn="just">
              <a:lnSpc>
                <a:spcPct val="150000"/>
              </a:lnSpc>
              <a:buNone/>
            </a:pPr>
            <a:r>
              <a:rPr lang="pl-PL" dirty="0" smtClean="0"/>
              <a:t>Kodeks pracy ani inne akty prawne nie zawierają definicji wynagrodzenia za pracę.</a:t>
            </a:r>
          </a:p>
          <a:p>
            <a:pPr marL="109728" indent="0" algn="just">
              <a:buNone/>
            </a:pPr>
            <a:endParaRPr lang="pl-PL" dirty="0"/>
          </a:p>
          <a:p>
            <a:pPr marL="109728" indent="0" algn="just">
              <a:lnSpc>
                <a:spcPct val="150000"/>
              </a:lnSpc>
              <a:buNone/>
            </a:pPr>
            <a:r>
              <a:rPr lang="pl-PL" dirty="0" smtClean="0"/>
              <a:t>W doktrynie przyjmuje się, że wynagrodzenie za pracę to obowiązkowe, majątkowe świadczenie przysparzające pracodawcy na rzecz pracownika, przypadające w zamian za wykonaną pracę oraz okoliczności prawnie równoważne świadczeniu pracy, względnie – określone przepisami okresy niewykonywania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Pojęcie wynagrodzenia za pracę</a:t>
            </a:r>
            <a:endParaRPr lang="pl-PL" dirty="0"/>
          </a:p>
        </p:txBody>
      </p:sp>
    </p:spTree>
    <p:extLst>
      <p:ext uri="{BB962C8B-B14F-4D97-AF65-F5344CB8AC3E}">
        <p14:creationId xmlns:p14="http://schemas.microsoft.com/office/powerpoint/2010/main" val="1651265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24744"/>
            <a:ext cx="9144000" cy="5733256"/>
          </a:xfrm>
        </p:spPr>
        <p:txBody>
          <a:bodyPr>
            <a:normAutofit fontScale="47500" lnSpcReduction="20000"/>
          </a:bodyPr>
          <a:lstStyle/>
          <a:p>
            <a:pPr marL="109728" indent="0" algn="just">
              <a:lnSpc>
                <a:spcPct val="170000"/>
              </a:lnSpc>
              <a:buNone/>
            </a:pPr>
            <a:r>
              <a:rPr lang="pl-PL" dirty="0"/>
              <a:t>Pracodawca zatrudniający co najmniej 50 pracowników, nieobjętych zakładowym układem zbiorowym pracy ani ponadzakładowym układem zbiorowym pracy odpowiadającym wymaganiom określonym </a:t>
            </a:r>
            <a:r>
              <a:rPr lang="pl-PL" dirty="0" smtClean="0"/>
              <a:t>w art. 77 (2) </a:t>
            </a:r>
            <a:r>
              <a:rPr lang="pl-PL" dirty="0"/>
              <a:t>§ </a:t>
            </a:r>
            <a:r>
              <a:rPr lang="pl-PL" dirty="0" smtClean="0"/>
              <a:t>3 </a:t>
            </a:r>
            <a:r>
              <a:rPr lang="pl-PL" dirty="0" err="1" smtClean="0"/>
              <a:t>k.p</a:t>
            </a:r>
            <a:r>
              <a:rPr lang="pl-PL" dirty="0" smtClean="0"/>
              <a:t>., </a:t>
            </a:r>
            <a:r>
              <a:rPr lang="pl-PL" dirty="0"/>
              <a:t>ustala warunki wynagradzania za pracę w regulaminie wynagradzania.</a:t>
            </a:r>
          </a:p>
          <a:p>
            <a:pPr marL="109728" indent="0" algn="just">
              <a:lnSpc>
                <a:spcPct val="170000"/>
              </a:lnSpc>
              <a:buNone/>
            </a:pPr>
            <a:r>
              <a:rPr lang="pl-PL" dirty="0" smtClean="0"/>
              <a:t>Pracodawca </a:t>
            </a:r>
            <a:r>
              <a:rPr lang="pl-PL" dirty="0"/>
              <a:t>zatrudniający mniej niż 50 pracowników, nieobjętych zakładowym układem zbiorowym pracy ani ponadzakładowym układem zbiorowym pracy odpowiadającym wymaganiom określonym w </a:t>
            </a:r>
            <a:r>
              <a:rPr lang="pl-PL" dirty="0" smtClean="0"/>
              <a:t>77 (2) § 3 </a:t>
            </a:r>
            <a:r>
              <a:rPr lang="pl-PL" dirty="0" err="1" smtClean="0"/>
              <a:t>k.p</a:t>
            </a:r>
            <a:r>
              <a:rPr lang="pl-PL" dirty="0" smtClean="0"/>
              <a:t>., </a:t>
            </a:r>
            <a:r>
              <a:rPr lang="pl-PL" dirty="0"/>
              <a:t>może ustalić warunki wynagradzania za pracę w regulaminie wynagradzania.</a:t>
            </a:r>
          </a:p>
          <a:p>
            <a:pPr marL="109728" indent="0" algn="just">
              <a:lnSpc>
                <a:spcPct val="170000"/>
              </a:lnSpc>
              <a:buNone/>
            </a:pPr>
            <a:r>
              <a:rPr lang="pl-PL" dirty="0" smtClean="0"/>
              <a:t>Pracodawca </a:t>
            </a:r>
            <a:r>
              <a:rPr lang="pl-PL" dirty="0"/>
              <a:t>zatrudniający co najmniej 20 i mniej niż 50 pracowników, nieobjętych zakładowym układem zbiorowym pracy ani ponadzakładowym układem zbiorowym pracy odpowiadającym wymaganiom określonym w </a:t>
            </a:r>
            <a:r>
              <a:rPr lang="pl-PL" dirty="0" smtClean="0"/>
              <a:t>77 (2) § 3 </a:t>
            </a:r>
            <a:r>
              <a:rPr lang="pl-PL" dirty="0" err="1" smtClean="0"/>
              <a:t>k.p</a:t>
            </a:r>
            <a:r>
              <a:rPr lang="pl-PL" dirty="0" smtClean="0"/>
              <a:t>., </a:t>
            </a:r>
            <a:r>
              <a:rPr lang="pl-PL" dirty="0"/>
              <a:t>ustala warunki wynagradzania za pracę w regulaminie wynagradzania, jeżeli zakładowa organizacja związkowa wystąpi z wnioskiem o jego ustalenie.</a:t>
            </a:r>
          </a:p>
          <a:p>
            <a:pPr marL="109728" indent="0" algn="just">
              <a:lnSpc>
                <a:spcPct val="170000"/>
              </a:lnSpc>
              <a:buNone/>
            </a:pPr>
            <a:r>
              <a:rPr lang="pl-PL" dirty="0" smtClean="0"/>
              <a:t>W </a:t>
            </a:r>
            <a:r>
              <a:rPr lang="pl-PL" dirty="0"/>
              <a:t>regulaminie wynagradzania pracodawca może ustalić także inne świadczenia związane z pracą i zasady ich przyznawania.</a:t>
            </a:r>
          </a:p>
          <a:p>
            <a:pPr marL="109728" indent="0" algn="just">
              <a:lnSpc>
                <a:spcPct val="170000"/>
              </a:lnSpc>
              <a:buNone/>
            </a:pPr>
            <a:r>
              <a:rPr lang="pl-PL" dirty="0" smtClean="0"/>
              <a:t>Regulamin </a:t>
            </a:r>
            <a:r>
              <a:rPr lang="pl-PL" dirty="0"/>
              <a:t>wynagradzania obowiązuje do czasu objęcia pracowników zakładowym układem zbiorowym pracy lub ponadzakładowym układem zbiorowym pracy ustalającym warunki wynagradzania za pracę oraz przyznawania innych świadczeń związanych z pracą w zakresie i w sposób umożliwiający określanie, na jego podstawie, indywidualnych warunków umów o pracę.</a:t>
            </a:r>
          </a:p>
        </p:txBody>
      </p:sp>
      <p:sp>
        <p:nvSpPr>
          <p:cNvPr id="3" name="Tytuł 2"/>
          <p:cNvSpPr>
            <a:spLocks noGrp="1"/>
          </p:cNvSpPr>
          <p:nvPr>
            <p:ph type="title"/>
          </p:nvPr>
        </p:nvSpPr>
        <p:spPr/>
        <p:txBody>
          <a:bodyPr/>
          <a:lstStyle/>
          <a:p>
            <a:pPr algn="ctr"/>
            <a:r>
              <a:rPr lang="pl-PL" dirty="0" smtClean="0"/>
              <a:t>Regulaminy wynagradzania</a:t>
            </a:r>
            <a:endParaRPr lang="pl-PL" dirty="0"/>
          </a:p>
        </p:txBody>
      </p:sp>
    </p:spTree>
    <p:extLst>
      <p:ext uri="{BB962C8B-B14F-4D97-AF65-F5344CB8AC3E}">
        <p14:creationId xmlns:p14="http://schemas.microsoft.com/office/powerpoint/2010/main" val="3527899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a:t>Regulamin wynagradzania ustala pracodawca. Jeżeli u danego pracodawcy działa zakładowa organizacja związkowa, pracodawca uzgadnia z nią regulamin wynagradzania.</a:t>
            </a:r>
          </a:p>
          <a:p>
            <a:pPr marL="109728" indent="0" algn="just">
              <a:lnSpc>
                <a:spcPct val="150000"/>
              </a:lnSpc>
              <a:buNone/>
            </a:pPr>
            <a:endParaRPr lang="pl-PL" dirty="0"/>
          </a:p>
          <a:p>
            <a:pPr marL="109728" indent="0" algn="just">
              <a:lnSpc>
                <a:spcPct val="150000"/>
              </a:lnSpc>
              <a:buNone/>
            </a:pPr>
            <a:r>
              <a:rPr lang="pl-PL" dirty="0" smtClean="0"/>
              <a:t>Regulamin </a:t>
            </a:r>
            <a:r>
              <a:rPr lang="pl-PL" dirty="0"/>
              <a:t>wynagradzania wchodzi w życie po upływie dwóch tygodni od dnia podania go do wiadomości pracowników, w sposób przyjęty u danego pracodawcy.</a:t>
            </a:r>
          </a:p>
        </p:txBody>
      </p:sp>
      <p:sp>
        <p:nvSpPr>
          <p:cNvPr id="3" name="Tytuł 2"/>
          <p:cNvSpPr>
            <a:spLocks noGrp="1"/>
          </p:cNvSpPr>
          <p:nvPr>
            <p:ph type="title"/>
          </p:nvPr>
        </p:nvSpPr>
        <p:spPr/>
        <p:txBody>
          <a:bodyPr/>
          <a:lstStyle/>
          <a:p>
            <a:pPr algn="ctr"/>
            <a:r>
              <a:rPr lang="pl-PL" dirty="0" smtClean="0"/>
              <a:t>Regulamin wynagradzania</a:t>
            </a:r>
            <a:endParaRPr lang="pl-PL" dirty="0"/>
          </a:p>
        </p:txBody>
      </p:sp>
    </p:spTree>
    <p:extLst>
      <p:ext uri="{BB962C8B-B14F-4D97-AF65-F5344CB8AC3E}">
        <p14:creationId xmlns:p14="http://schemas.microsoft.com/office/powerpoint/2010/main" val="42582602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nSpc>
                <a:spcPct val="150000"/>
              </a:lnSpc>
              <a:buFontTx/>
              <a:buChar char="-"/>
            </a:pPr>
            <a:r>
              <a:rPr lang="pl-PL" dirty="0" smtClean="0"/>
              <a:t>wynagrodzenie zasadnicze;</a:t>
            </a:r>
          </a:p>
          <a:p>
            <a:pPr>
              <a:lnSpc>
                <a:spcPct val="150000"/>
              </a:lnSpc>
              <a:buFontTx/>
              <a:buChar char="-"/>
            </a:pPr>
            <a:r>
              <a:rPr lang="pl-PL" dirty="0"/>
              <a:t>d</a:t>
            </a:r>
            <a:r>
              <a:rPr lang="pl-PL" dirty="0" smtClean="0"/>
              <a:t>odatki stawkowe;</a:t>
            </a:r>
          </a:p>
          <a:p>
            <a:pPr>
              <a:lnSpc>
                <a:spcPct val="150000"/>
              </a:lnSpc>
              <a:buFontTx/>
              <a:buChar char="-"/>
            </a:pPr>
            <a:r>
              <a:rPr lang="pl-PL" dirty="0"/>
              <a:t>d</a:t>
            </a:r>
            <a:r>
              <a:rPr lang="pl-PL" dirty="0" smtClean="0"/>
              <a:t>opłaty;</a:t>
            </a:r>
          </a:p>
          <a:p>
            <a:pPr>
              <a:lnSpc>
                <a:spcPct val="150000"/>
              </a:lnSpc>
              <a:buFontTx/>
              <a:buChar char="-"/>
            </a:pPr>
            <a:r>
              <a:rPr lang="pl-PL" dirty="0" smtClean="0"/>
              <a:t>premie. </a:t>
            </a:r>
          </a:p>
        </p:txBody>
      </p:sp>
      <p:sp>
        <p:nvSpPr>
          <p:cNvPr id="3" name="Tytuł 2"/>
          <p:cNvSpPr>
            <a:spLocks noGrp="1"/>
          </p:cNvSpPr>
          <p:nvPr>
            <p:ph type="title"/>
          </p:nvPr>
        </p:nvSpPr>
        <p:spPr/>
        <p:txBody>
          <a:bodyPr>
            <a:normAutofit fontScale="90000"/>
          </a:bodyPr>
          <a:lstStyle/>
          <a:p>
            <a:pPr algn="ctr"/>
            <a:r>
              <a:rPr lang="pl-PL" dirty="0" smtClean="0"/>
              <a:t>Struktura wynagrodzenia za pracę</a:t>
            </a:r>
            <a:endParaRPr lang="pl-PL" dirty="0"/>
          </a:p>
        </p:txBody>
      </p:sp>
    </p:spTree>
    <p:extLst>
      <p:ext uri="{BB962C8B-B14F-4D97-AF65-F5344CB8AC3E}">
        <p14:creationId xmlns:p14="http://schemas.microsoft.com/office/powerpoint/2010/main" val="4234131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Wynagrodzenie zasadnicze:</a:t>
            </a:r>
          </a:p>
          <a:p>
            <a:pPr algn="just">
              <a:lnSpc>
                <a:spcPct val="150000"/>
              </a:lnSpc>
            </a:pPr>
            <a:r>
              <a:rPr lang="pl-PL" dirty="0" smtClean="0"/>
              <a:t>w złotych za godzinę pracy;</a:t>
            </a:r>
          </a:p>
          <a:p>
            <a:pPr algn="just">
              <a:lnSpc>
                <a:spcPct val="150000"/>
              </a:lnSpc>
            </a:pPr>
            <a:r>
              <a:rPr lang="pl-PL" dirty="0"/>
              <a:t>w</a:t>
            </a:r>
            <a:r>
              <a:rPr lang="pl-PL" dirty="0" smtClean="0"/>
              <a:t> kwocie za miesiąc pracy.</a:t>
            </a:r>
            <a:endParaRPr lang="pl-PL" dirty="0"/>
          </a:p>
        </p:txBody>
      </p:sp>
      <p:sp>
        <p:nvSpPr>
          <p:cNvPr id="3" name="Tytuł 2"/>
          <p:cNvSpPr>
            <a:spLocks noGrp="1"/>
          </p:cNvSpPr>
          <p:nvPr>
            <p:ph type="title"/>
          </p:nvPr>
        </p:nvSpPr>
        <p:spPr/>
        <p:txBody>
          <a:bodyPr/>
          <a:lstStyle/>
          <a:p>
            <a:pPr algn="ctr"/>
            <a:r>
              <a:rPr lang="pl-PL" dirty="0" smtClean="0"/>
              <a:t>Wynagrodzenie zasadnicze</a:t>
            </a:r>
            <a:endParaRPr lang="pl-PL" dirty="0"/>
          </a:p>
        </p:txBody>
      </p:sp>
    </p:spTree>
    <p:extLst>
      <p:ext uri="{BB962C8B-B14F-4D97-AF65-F5344CB8AC3E}">
        <p14:creationId xmlns:p14="http://schemas.microsoft.com/office/powerpoint/2010/main" val="1598241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7500" lnSpcReduction="20000"/>
          </a:bodyPr>
          <a:lstStyle/>
          <a:p>
            <a:pPr marL="109728" indent="0" algn="just">
              <a:lnSpc>
                <a:spcPct val="160000"/>
              </a:lnSpc>
              <a:buNone/>
            </a:pPr>
            <a:r>
              <a:rPr lang="pl-PL" dirty="0" smtClean="0"/>
              <a:t>Wynagrodzenie zasadnicze określa się przy zastosowaniu tzw. systemu taryfowego, który składa się z dwóch elementów: tabeli płac i taryfikatora kwalifikacyjnego. </a:t>
            </a:r>
          </a:p>
          <a:p>
            <a:pPr marL="109728" indent="0" algn="just">
              <a:lnSpc>
                <a:spcPct val="160000"/>
              </a:lnSpc>
              <a:buNone/>
            </a:pPr>
            <a:endParaRPr lang="pl-PL" dirty="0"/>
          </a:p>
          <a:p>
            <a:pPr marL="109728" indent="0" algn="just">
              <a:lnSpc>
                <a:spcPct val="160000"/>
              </a:lnSpc>
              <a:buNone/>
            </a:pPr>
            <a:r>
              <a:rPr lang="pl-PL" dirty="0" smtClean="0"/>
              <a:t>W </a:t>
            </a:r>
            <a:r>
              <a:rPr lang="pl-PL" dirty="0"/>
              <a:t>przypadku pracodawców zatrudniających niewielką liczbę pracowników taryfikacja pracy nie jest niezbędna, jednak ustalone w umowie o pracę wynagrodzenie musi spełniać warunki określone w art. 78 § 1 </a:t>
            </a:r>
            <a:r>
              <a:rPr lang="pl-PL" dirty="0" err="1"/>
              <a:t>k.p</a:t>
            </a:r>
            <a:r>
              <a:rPr lang="pl-PL" dirty="0"/>
              <a:t>. tj. odpowiadać w szczególności rodzajowi wykonywanej pracy i kwalifikacjom wymaganym przy jej wykonywaniu, a także uwzględniać ilość i jakość świadczonej pracy. </a:t>
            </a:r>
          </a:p>
        </p:txBody>
      </p:sp>
      <p:sp>
        <p:nvSpPr>
          <p:cNvPr id="3" name="Tytuł 2"/>
          <p:cNvSpPr>
            <a:spLocks noGrp="1"/>
          </p:cNvSpPr>
          <p:nvPr>
            <p:ph type="title"/>
          </p:nvPr>
        </p:nvSpPr>
        <p:spPr/>
        <p:txBody>
          <a:bodyPr/>
          <a:lstStyle/>
          <a:p>
            <a:pPr algn="ctr"/>
            <a:r>
              <a:rPr lang="pl-PL" dirty="0" smtClean="0"/>
              <a:t>Wynagrodzenie zasadnicze</a:t>
            </a:r>
            <a:endParaRPr lang="pl-PL" dirty="0"/>
          </a:p>
        </p:txBody>
      </p:sp>
    </p:spTree>
    <p:extLst>
      <p:ext uri="{BB962C8B-B14F-4D97-AF65-F5344CB8AC3E}">
        <p14:creationId xmlns:p14="http://schemas.microsoft.com/office/powerpoint/2010/main" val="2767381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pPr algn="ctr"/>
            <a:r>
              <a:rPr lang="pl-PL" dirty="0" smtClean="0"/>
              <a:t>Dodatki stawkowe</a:t>
            </a:r>
            <a:endParaRPr lang="pl-PL" dirty="0"/>
          </a:p>
        </p:txBody>
      </p:sp>
      <p:sp>
        <p:nvSpPr>
          <p:cNvPr id="4" name="Symbol zastępczy zawartości 3"/>
          <p:cNvSpPr>
            <a:spLocks noGrp="1"/>
          </p:cNvSpPr>
          <p:nvPr>
            <p:ph idx="1"/>
          </p:nvPr>
        </p:nvSpPr>
        <p:spPr/>
        <p:txBody>
          <a:bodyPr/>
          <a:lstStyle/>
          <a:p>
            <a:pPr marL="109728" indent="0" algn="just">
              <a:lnSpc>
                <a:spcPct val="150000"/>
              </a:lnSpc>
              <a:buNone/>
            </a:pPr>
            <a:r>
              <a:rPr lang="pl-PL" dirty="0"/>
              <a:t>Dodatki stawkowe </a:t>
            </a:r>
            <a:r>
              <a:rPr lang="pl-PL" dirty="0" smtClean="0"/>
              <a:t>są określenie  </a:t>
            </a:r>
            <a:r>
              <a:rPr lang="pl-PL" dirty="0"/>
              <a:t>w postaci odsetka od stawki osobistego zaszeregowania albo jako ściśle określona kwota.</a:t>
            </a:r>
          </a:p>
          <a:p>
            <a:pPr marL="109728" indent="0">
              <a:buNone/>
            </a:pPr>
            <a:endParaRPr lang="pl-PL" dirty="0"/>
          </a:p>
        </p:txBody>
      </p:sp>
    </p:spTree>
    <p:extLst>
      <p:ext uri="{BB962C8B-B14F-4D97-AF65-F5344CB8AC3E}">
        <p14:creationId xmlns:p14="http://schemas.microsoft.com/office/powerpoint/2010/main" val="1690364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buNone/>
            </a:pPr>
            <a:r>
              <a:rPr lang="pl-PL" dirty="0"/>
              <a:t>Do najczęściej spotykanych dodatków stawkowych należą:</a:t>
            </a:r>
          </a:p>
          <a:p>
            <a:pPr marL="109728" indent="0">
              <a:buNone/>
            </a:pPr>
            <a:endParaRPr lang="pl-PL" dirty="0"/>
          </a:p>
          <a:p>
            <a:pPr marL="109728" indent="0">
              <a:buNone/>
            </a:pPr>
            <a:r>
              <a:rPr lang="pl-PL" dirty="0"/>
              <a:t>- dodatek funkcyjny,</a:t>
            </a:r>
          </a:p>
          <a:p>
            <a:pPr marL="109728" indent="0">
              <a:buNone/>
            </a:pPr>
            <a:endParaRPr lang="pl-PL" dirty="0"/>
          </a:p>
          <a:p>
            <a:pPr marL="109728" indent="0">
              <a:buNone/>
            </a:pPr>
            <a:r>
              <a:rPr lang="pl-PL" dirty="0"/>
              <a:t>- dodatek stażowy,</a:t>
            </a:r>
          </a:p>
          <a:p>
            <a:pPr marL="109728" indent="0">
              <a:buNone/>
            </a:pPr>
            <a:endParaRPr lang="pl-PL" dirty="0"/>
          </a:p>
          <a:p>
            <a:pPr marL="109728" indent="0">
              <a:buNone/>
            </a:pPr>
            <a:r>
              <a:rPr lang="pl-PL" dirty="0"/>
              <a:t>- dodatek za pracę w warunkach szkodliwych dla zdrowia i niebezpiecznych,</a:t>
            </a:r>
          </a:p>
          <a:p>
            <a:pPr marL="109728" indent="0">
              <a:buNone/>
            </a:pPr>
            <a:endParaRPr lang="pl-PL" dirty="0"/>
          </a:p>
          <a:p>
            <a:pPr marL="109728" indent="0">
              <a:buNone/>
            </a:pPr>
            <a:r>
              <a:rPr lang="pl-PL" dirty="0"/>
              <a:t>- dodatek za pracę nocną</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Dodatki stawkowe</a:t>
            </a:r>
            <a:endParaRPr lang="pl-PL" dirty="0"/>
          </a:p>
        </p:txBody>
      </p:sp>
    </p:spTree>
    <p:extLst>
      <p:ext uri="{BB962C8B-B14F-4D97-AF65-F5344CB8AC3E}">
        <p14:creationId xmlns:p14="http://schemas.microsoft.com/office/powerpoint/2010/main" val="28835628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Dopłaty </a:t>
            </a:r>
            <a:r>
              <a:rPr lang="pl-PL" dirty="0"/>
              <a:t>stanowią składnik wynagrodzenia przysługujący za zadanie dodatkowe lub zwiększone w porównaniu z tym, co stanowi normalne zadanie </a:t>
            </a:r>
            <a:r>
              <a:rPr lang="pl-PL" dirty="0" smtClean="0"/>
              <a:t>pracownika np. wynagrodzenie za pracę w godzinach nadliczbowych.</a:t>
            </a:r>
          </a:p>
          <a:p>
            <a:pPr marL="109728" indent="0" algn="just">
              <a:lnSpc>
                <a:spcPct val="150000"/>
              </a:lnSpc>
              <a:buNone/>
            </a:pP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Dopłaty</a:t>
            </a:r>
            <a:endParaRPr lang="pl-PL" dirty="0"/>
          </a:p>
        </p:txBody>
      </p:sp>
    </p:spTree>
    <p:extLst>
      <p:ext uri="{BB962C8B-B14F-4D97-AF65-F5344CB8AC3E}">
        <p14:creationId xmlns:p14="http://schemas.microsoft.com/office/powerpoint/2010/main" val="847700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92500"/>
          </a:bodyPr>
          <a:lstStyle/>
          <a:p>
            <a:pPr marL="109728" indent="0" algn="just">
              <a:lnSpc>
                <a:spcPct val="150000"/>
              </a:lnSpc>
              <a:buNone/>
            </a:pPr>
            <a:r>
              <a:rPr lang="pl-PL" dirty="0"/>
              <a:t>Istota premii polega na zagwarantowaniu pracownikowi dodatkowego wynagrodzenia, określonego zwykle w odsetku od wynagrodzenia podstawowego, za osiągnięcie określonych z góry rezultatów w zakresie wyników jego pracy: ilościowych, jakościowych, oszczędności, terminowości, a nawet postawy pracownika w określonym</a:t>
            </a:r>
            <a:r>
              <a:rPr lang="pl-PL" dirty="0" smtClean="0"/>
              <a:t>, </a:t>
            </a:r>
            <a:r>
              <a:rPr lang="pl-PL" dirty="0"/>
              <a:t>przedziale okresu zatrudnienia.</a:t>
            </a:r>
          </a:p>
          <a:p>
            <a:pPr marL="109728" indent="0">
              <a:buNone/>
            </a:pPr>
            <a:endParaRPr lang="pl-PL" dirty="0"/>
          </a:p>
        </p:txBody>
      </p:sp>
      <p:sp>
        <p:nvSpPr>
          <p:cNvPr id="3" name="Tytuł 2"/>
          <p:cNvSpPr>
            <a:spLocks noGrp="1"/>
          </p:cNvSpPr>
          <p:nvPr>
            <p:ph type="title"/>
          </p:nvPr>
        </p:nvSpPr>
        <p:spPr/>
        <p:txBody>
          <a:bodyPr/>
          <a:lstStyle/>
          <a:p>
            <a:pPr algn="ctr"/>
            <a:r>
              <a:rPr lang="pl-PL" dirty="0" smtClean="0"/>
              <a:t>Premie</a:t>
            </a:r>
            <a:endParaRPr lang="pl-PL" dirty="0"/>
          </a:p>
        </p:txBody>
      </p:sp>
    </p:spTree>
    <p:extLst>
      <p:ext uri="{BB962C8B-B14F-4D97-AF65-F5344CB8AC3E}">
        <p14:creationId xmlns:p14="http://schemas.microsoft.com/office/powerpoint/2010/main" val="2097620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Wysokość wynagrodzenia może być przedmiotem negocjacji </a:t>
            </a:r>
            <a:r>
              <a:rPr lang="pl-PL" dirty="0" smtClean="0"/>
              <a:t>stron.</a:t>
            </a:r>
            <a:endParaRPr lang="pl-PL" dirty="0"/>
          </a:p>
        </p:txBody>
      </p:sp>
      <p:sp>
        <p:nvSpPr>
          <p:cNvPr id="3" name="Tytuł 2"/>
          <p:cNvSpPr>
            <a:spLocks noGrp="1"/>
          </p:cNvSpPr>
          <p:nvPr>
            <p:ph type="title"/>
          </p:nvPr>
        </p:nvSpPr>
        <p:spPr/>
        <p:txBody>
          <a:bodyPr>
            <a:normAutofit fontScale="90000"/>
          </a:bodyPr>
          <a:lstStyle/>
          <a:p>
            <a:pPr algn="ctr"/>
            <a:r>
              <a:rPr lang="pl-PL" dirty="0" smtClean="0"/>
              <a:t>Ustalenie wynagrodzenia za pracę</a:t>
            </a:r>
            <a:endParaRPr lang="pl-PL" dirty="0"/>
          </a:p>
        </p:txBody>
      </p:sp>
    </p:spTree>
    <p:extLst>
      <p:ext uri="{BB962C8B-B14F-4D97-AF65-F5344CB8AC3E}">
        <p14:creationId xmlns:p14="http://schemas.microsoft.com/office/powerpoint/2010/main" val="2145837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188032"/>
          </a:xfrm>
        </p:spPr>
        <p:txBody>
          <a:bodyPr>
            <a:normAutofit fontScale="92500" lnSpcReduction="10000"/>
          </a:bodyPr>
          <a:lstStyle/>
          <a:p>
            <a:pPr marL="109728" indent="0" algn="just">
              <a:lnSpc>
                <a:spcPct val="150000"/>
              </a:lnSpc>
              <a:buNone/>
            </a:pPr>
            <a:r>
              <a:rPr lang="pl-PL" dirty="0"/>
              <a:t>Wynagrodzenie stanowi istotny element zatrudnienia w ramach stosunku pracy. </a:t>
            </a:r>
          </a:p>
          <a:p>
            <a:pPr marL="109728" indent="0" algn="just">
              <a:lnSpc>
                <a:spcPct val="150000"/>
              </a:lnSpc>
              <a:buNone/>
            </a:pPr>
            <a:endParaRPr lang="pl-PL" dirty="0" smtClean="0"/>
          </a:p>
          <a:p>
            <a:pPr marL="109728" indent="0" algn="just">
              <a:lnSpc>
                <a:spcPct val="150000"/>
              </a:lnSpc>
              <a:buNone/>
            </a:pPr>
            <a:r>
              <a:rPr lang="pl-PL" dirty="0" smtClean="0"/>
              <a:t>Przez </a:t>
            </a:r>
            <a:r>
              <a:rPr lang="pl-PL" dirty="0"/>
              <a:t>nawiązanie stosunku pracy pracownik zobowiązuje się do wykonywania pracy określonego rodzaju na rzecz pracodawcy i pod jego kierownictwem oraz w miejscu i czasie wyznaczonym przez pracodawcę, a pracodawca - do zatrudniania pracownika za wynagrodzeniem</a:t>
            </a:r>
            <a:r>
              <a:rPr lang="pl-PL" dirty="0" smtClean="0"/>
              <a:t>. (art. 22 § 1 </a:t>
            </a:r>
            <a:r>
              <a:rPr lang="pl-PL" dirty="0" err="1" smtClean="0"/>
              <a:t>k.p</a:t>
            </a:r>
            <a:r>
              <a:rPr lang="pl-PL" dirty="0" smtClean="0"/>
              <a:t>.)</a:t>
            </a:r>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1338305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Wynagrodzenie za pracę powinno być tak ustalone, aby odpowiadało w szczególności rodzajowi wykonywanej pracy i kwalifikacjom wymaganym przy jej wykonywaniu, a także uwzględniało ilość i jakość świadczonej </a:t>
            </a:r>
            <a:r>
              <a:rPr lang="pl-PL" dirty="0" smtClean="0"/>
              <a:t>pracy (art. 78 § 1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Ustalenie wynagrodzenia za pracę</a:t>
            </a:r>
            <a:endParaRPr lang="pl-PL" dirty="0"/>
          </a:p>
        </p:txBody>
      </p:sp>
    </p:spTree>
    <p:extLst>
      <p:ext uri="{BB962C8B-B14F-4D97-AF65-F5344CB8AC3E}">
        <p14:creationId xmlns:p14="http://schemas.microsoft.com/office/powerpoint/2010/main" val="2716536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70000" lnSpcReduction="20000"/>
          </a:bodyPr>
          <a:lstStyle/>
          <a:p>
            <a:pPr marL="109728" indent="0" algn="just">
              <a:lnSpc>
                <a:spcPct val="170000"/>
              </a:lnSpc>
              <a:buNone/>
            </a:pPr>
            <a:r>
              <a:rPr lang="pl-PL" dirty="0"/>
              <a:t>Indywidualna zmiana uprawnień płacowych:</a:t>
            </a:r>
          </a:p>
          <a:p>
            <a:pPr marL="109728" indent="0" algn="just">
              <a:lnSpc>
                <a:spcPct val="170000"/>
              </a:lnSpc>
              <a:buNone/>
            </a:pPr>
            <a:endParaRPr lang="pl-PL" dirty="0"/>
          </a:p>
          <a:p>
            <a:pPr algn="just">
              <a:lnSpc>
                <a:spcPct val="170000"/>
              </a:lnSpc>
            </a:pPr>
            <a:r>
              <a:rPr lang="pl-PL" dirty="0" smtClean="0"/>
              <a:t>zmiana </a:t>
            </a:r>
            <a:r>
              <a:rPr lang="pl-PL" dirty="0"/>
              <a:t>warunków wynagradzania na korzyść, jeżeli nie jest związana ze zmianą </a:t>
            </a:r>
            <a:r>
              <a:rPr lang="pl-PL" dirty="0" smtClean="0"/>
              <a:t>(poszerzeniem) zakresu czynności </a:t>
            </a:r>
            <a:r>
              <a:rPr lang="pl-PL" dirty="0"/>
              <a:t>względnie zwiększeniem odpowiedzialności, nie wymaga </a:t>
            </a:r>
            <a:r>
              <a:rPr lang="pl-PL" dirty="0" smtClean="0"/>
              <a:t>zastosowania </a:t>
            </a:r>
            <a:r>
              <a:rPr lang="pl-PL" dirty="0"/>
              <a:t>wypowiedzenia dotychczasowych warunków pracy,</a:t>
            </a:r>
          </a:p>
          <a:p>
            <a:pPr marL="109728" indent="0" algn="just">
              <a:lnSpc>
                <a:spcPct val="170000"/>
              </a:lnSpc>
              <a:buNone/>
            </a:pPr>
            <a:endParaRPr lang="pl-PL" dirty="0"/>
          </a:p>
          <a:p>
            <a:pPr algn="just">
              <a:lnSpc>
                <a:spcPct val="170000"/>
              </a:lnSpc>
            </a:pPr>
            <a:r>
              <a:rPr lang="pl-PL" dirty="0"/>
              <a:t>z</a:t>
            </a:r>
            <a:r>
              <a:rPr lang="pl-PL" dirty="0" smtClean="0"/>
              <a:t>miana warunków wynagradzania dokonana </a:t>
            </a:r>
            <a:r>
              <a:rPr lang="pl-PL" dirty="0"/>
              <a:t>na niekorzyść </a:t>
            </a:r>
            <a:r>
              <a:rPr lang="pl-PL" dirty="0" smtClean="0"/>
              <a:t>wymaga </a:t>
            </a:r>
            <a:r>
              <a:rPr lang="pl-PL" dirty="0"/>
              <a:t>zastosowania wypowiedzenia warunków dotychczasowych i zaproponowania warunków </a:t>
            </a:r>
            <a:r>
              <a:rPr lang="pl-PL" dirty="0" smtClean="0"/>
              <a:t>nowych. (art. 42 </a:t>
            </a:r>
            <a:r>
              <a:rPr lang="pl-PL" dirty="0" err="1" smtClean="0"/>
              <a:t>k.p</a:t>
            </a:r>
            <a:r>
              <a:rPr lang="pl-PL" dirty="0" smtClean="0"/>
              <a:t>.)</a:t>
            </a: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Zmiana uprawnień płacowych</a:t>
            </a:r>
            <a:endParaRPr lang="pl-PL" dirty="0"/>
          </a:p>
        </p:txBody>
      </p:sp>
    </p:spTree>
    <p:extLst>
      <p:ext uri="{BB962C8B-B14F-4D97-AF65-F5344CB8AC3E}">
        <p14:creationId xmlns:p14="http://schemas.microsoft.com/office/powerpoint/2010/main" val="25136298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24744"/>
            <a:ext cx="9144000" cy="5733256"/>
          </a:xfrm>
        </p:spPr>
        <p:txBody>
          <a:bodyPr>
            <a:normAutofit fontScale="55000" lnSpcReduction="20000"/>
          </a:bodyPr>
          <a:lstStyle/>
          <a:p>
            <a:pPr marL="109728" indent="0" algn="just">
              <a:lnSpc>
                <a:spcPct val="170000"/>
              </a:lnSpc>
              <a:buNone/>
            </a:pPr>
            <a:r>
              <a:rPr lang="pl-PL" dirty="0"/>
              <a:t>Zbiorowa zmiana uprawnień płacowych:</a:t>
            </a:r>
          </a:p>
          <a:p>
            <a:pPr marL="109728" indent="0" algn="just">
              <a:lnSpc>
                <a:spcPct val="170000"/>
              </a:lnSpc>
              <a:buNone/>
            </a:pPr>
            <a:endParaRPr lang="pl-PL" dirty="0"/>
          </a:p>
          <a:p>
            <a:pPr algn="just">
              <a:lnSpc>
                <a:spcPct val="170000"/>
              </a:lnSpc>
            </a:pPr>
            <a:r>
              <a:rPr lang="pl-PL" dirty="0"/>
              <a:t>z</a:t>
            </a:r>
            <a:r>
              <a:rPr lang="pl-PL" dirty="0" smtClean="0"/>
              <a:t>biorowa </a:t>
            </a:r>
            <a:r>
              <a:rPr lang="pl-PL" dirty="0"/>
              <a:t>zmiana wynagrodzenia za pracę na korzyść może być wynikiem zmiany układu zbiorowego protokołem dodatkowym lub wprowadzenia nowego układu. Zgodnie z art. 241 (13) </a:t>
            </a:r>
            <a:r>
              <a:rPr lang="pl-PL" dirty="0" smtClean="0"/>
              <a:t>§ 1 </a:t>
            </a:r>
            <a:r>
              <a:rPr lang="pl-PL" dirty="0" err="1"/>
              <a:t>k.p</a:t>
            </a:r>
            <a:r>
              <a:rPr lang="pl-PL" dirty="0"/>
              <a:t>. korzystniejsze postanowienia układu z dniem jego wejścia w życie zastępują z mocy prawa wynikające z dotychczasowym przepisów prawa pracy warunki umowy o pracę lub innego aktu stanowiącego podstawę nawiązania stosunku </a:t>
            </a:r>
            <a:r>
              <a:rPr lang="pl-PL" dirty="0" smtClean="0"/>
              <a:t>pracy;</a:t>
            </a:r>
            <a:endParaRPr lang="pl-PL" dirty="0"/>
          </a:p>
          <a:p>
            <a:pPr marL="109728" indent="0" algn="just">
              <a:lnSpc>
                <a:spcPct val="170000"/>
              </a:lnSpc>
              <a:buNone/>
            </a:pPr>
            <a:endParaRPr lang="pl-PL" dirty="0"/>
          </a:p>
          <a:p>
            <a:pPr algn="just">
              <a:lnSpc>
                <a:spcPct val="170000"/>
              </a:lnSpc>
            </a:pPr>
            <a:r>
              <a:rPr lang="pl-PL" dirty="0"/>
              <a:t>z</a:t>
            </a:r>
            <a:r>
              <a:rPr lang="pl-PL" dirty="0" smtClean="0"/>
              <a:t>biorowa </a:t>
            </a:r>
            <a:r>
              <a:rPr lang="pl-PL" dirty="0"/>
              <a:t>zmiana na niekorzyść może wynikać ze zmiany lub wprowadzenia nowego układu zbiorowego pracy. Zgodnie z art. 241 (13) § 2 </a:t>
            </a:r>
            <a:r>
              <a:rPr lang="pl-PL" dirty="0" err="1"/>
              <a:t>k.p</a:t>
            </a:r>
            <a:r>
              <a:rPr lang="pl-PL" dirty="0"/>
              <a:t>. postanowienia układu mniej korzystne dla pracowników wprowadza się w drodze wypowiedzenia pracownikowi dotychczasowych warunków umowy o pracę lub innego aktu stanowiącego podstawę nawiązania stosunku </a:t>
            </a:r>
            <a:r>
              <a:rPr lang="pl-PL" dirty="0" smtClean="0"/>
              <a:t>pracy. </a:t>
            </a: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Zmiana uprawnień płacowych</a:t>
            </a:r>
            <a:endParaRPr lang="pl-PL" dirty="0"/>
          </a:p>
        </p:txBody>
      </p:sp>
    </p:spTree>
    <p:extLst>
      <p:ext uri="{BB962C8B-B14F-4D97-AF65-F5344CB8AC3E}">
        <p14:creationId xmlns:p14="http://schemas.microsoft.com/office/powerpoint/2010/main" val="25197107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Dwie metody wynagradzania za pracę:</a:t>
            </a:r>
          </a:p>
          <a:p>
            <a:pPr algn="just">
              <a:lnSpc>
                <a:spcPct val="150000"/>
              </a:lnSpc>
            </a:pPr>
            <a:r>
              <a:rPr lang="pl-PL" dirty="0"/>
              <a:t>c</a:t>
            </a:r>
            <a:r>
              <a:rPr lang="pl-PL" dirty="0" smtClean="0"/>
              <a:t>zasowa metoda wynagradzania – wynika z przepracowanego czasu pracy, stanowi iloczyn czasu pracy i stawki wynagrodzenia;</a:t>
            </a:r>
          </a:p>
          <a:p>
            <a:pPr algn="just">
              <a:lnSpc>
                <a:spcPct val="150000"/>
              </a:lnSpc>
            </a:pPr>
            <a:r>
              <a:rPr lang="pl-PL" dirty="0"/>
              <a:t>w</a:t>
            </a:r>
            <a:r>
              <a:rPr lang="pl-PL" dirty="0" smtClean="0"/>
              <a:t>ynikowa metoda wynagradzania – wynika z ilościowych rezultatów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Metody wynagradzania za pracę</a:t>
            </a:r>
            <a:endParaRPr lang="pl-PL" dirty="0"/>
          </a:p>
        </p:txBody>
      </p:sp>
    </p:spTree>
    <p:extLst>
      <p:ext uri="{BB962C8B-B14F-4D97-AF65-F5344CB8AC3E}">
        <p14:creationId xmlns:p14="http://schemas.microsoft.com/office/powerpoint/2010/main" val="40562248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pl-PL" dirty="0"/>
              <a:t>Formami wynikowej metody wynagradzania są:</a:t>
            </a:r>
          </a:p>
          <a:p>
            <a:pPr marL="109728" indent="0">
              <a:buNone/>
            </a:pPr>
            <a:endParaRPr lang="pl-PL" dirty="0"/>
          </a:p>
          <a:p>
            <a:pPr marL="109728" indent="0">
              <a:buNone/>
            </a:pPr>
            <a:r>
              <a:rPr lang="pl-PL" dirty="0"/>
              <a:t>- akord,</a:t>
            </a:r>
          </a:p>
          <a:p>
            <a:pPr marL="109728" indent="0">
              <a:buNone/>
            </a:pPr>
            <a:endParaRPr lang="pl-PL" dirty="0"/>
          </a:p>
          <a:p>
            <a:pPr marL="109728" indent="0">
              <a:buNone/>
            </a:pPr>
            <a:r>
              <a:rPr lang="pl-PL" dirty="0"/>
              <a:t>- wynagrodzenie </a:t>
            </a:r>
            <a:r>
              <a:rPr lang="pl-PL" dirty="0" smtClean="0"/>
              <a:t>prowizyjne.</a:t>
            </a: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Metody wynagradzania za pracę</a:t>
            </a:r>
            <a:endParaRPr lang="pl-PL" dirty="0"/>
          </a:p>
        </p:txBody>
      </p:sp>
    </p:spTree>
    <p:extLst>
      <p:ext uri="{BB962C8B-B14F-4D97-AF65-F5344CB8AC3E}">
        <p14:creationId xmlns:p14="http://schemas.microsoft.com/office/powerpoint/2010/main" val="19086957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Wynagrodzenia gwarancyjne przypadają pracownikowi w związku z pozostawieniem do dyspozycji pracodawcy swojej siły roboczej.  </a:t>
            </a:r>
            <a:endParaRPr lang="pl-PL" dirty="0"/>
          </a:p>
        </p:txBody>
      </p:sp>
      <p:sp>
        <p:nvSpPr>
          <p:cNvPr id="3" name="Tytuł 2"/>
          <p:cNvSpPr>
            <a:spLocks noGrp="1"/>
          </p:cNvSpPr>
          <p:nvPr>
            <p:ph type="title"/>
          </p:nvPr>
        </p:nvSpPr>
        <p:spPr/>
        <p:txBody>
          <a:bodyPr/>
          <a:lstStyle/>
          <a:p>
            <a:pPr algn="ctr"/>
            <a:r>
              <a:rPr lang="pl-PL" dirty="0" smtClean="0"/>
              <a:t>Wynagrodzenie gwarancyjne </a:t>
            </a:r>
            <a:endParaRPr lang="pl-PL" dirty="0"/>
          </a:p>
        </p:txBody>
      </p:sp>
    </p:spTree>
    <p:extLst>
      <p:ext uri="{BB962C8B-B14F-4D97-AF65-F5344CB8AC3E}">
        <p14:creationId xmlns:p14="http://schemas.microsoft.com/office/powerpoint/2010/main" val="33527517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lnSpc>
                <a:spcPct val="150000"/>
              </a:lnSpc>
            </a:pPr>
            <a:r>
              <a:rPr lang="pl-PL" dirty="0"/>
              <a:t>w</a:t>
            </a:r>
            <a:r>
              <a:rPr lang="pl-PL" dirty="0" smtClean="0"/>
              <a:t>ynagrodzenie za gotowość do pracy (art. 81 § 1 </a:t>
            </a:r>
            <a:r>
              <a:rPr lang="pl-PL" dirty="0" err="1" smtClean="0"/>
              <a:t>k.p</a:t>
            </a:r>
            <a:r>
              <a:rPr lang="pl-PL" dirty="0" smtClean="0"/>
              <a:t>.);</a:t>
            </a:r>
          </a:p>
          <a:p>
            <a:pPr algn="just">
              <a:lnSpc>
                <a:spcPct val="150000"/>
              </a:lnSpc>
            </a:pPr>
            <a:r>
              <a:rPr lang="pl-PL" dirty="0"/>
              <a:t>w</a:t>
            </a:r>
            <a:r>
              <a:rPr lang="pl-PL" dirty="0" smtClean="0"/>
              <a:t>ynagrodzenie za przestój (art. 81 § 2 - 4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Dwa rodzaje wynagrodzeń gwarancyjnych:</a:t>
            </a:r>
            <a:endParaRPr lang="pl-PL" dirty="0"/>
          </a:p>
        </p:txBody>
      </p:sp>
    </p:spTree>
    <p:extLst>
      <p:ext uri="{BB962C8B-B14F-4D97-AF65-F5344CB8AC3E}">
        <p14:creationId xmlns:p14="http://schemas.microsoft.com/office/powerpoint/2010/main" val="37668011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lnSpcReduction="10000"/>
          </a:bodyPr>
          <a:lstStyle/>
          <a:p>
            <a:pPr marL="109728" indent="0" algn="just">
              <a:buNone/>
            </a:pPr>
            <a:r>
              <a:rPr lang="pl-PL" dirty="0"/>
              <a:t>Pracownikowi za czas niewykonywania pracy, jeżeli był gotów do jej wykonywania, a doznał przeszkód z przyczyn dotyczących pracodawcy, przysługuje wynagrodzenie wynikające z jego osobistego zaszeregowania, określonego stawką godzinową lub miesięczną, a jeżeli taki składnik wynagrodzenia nie został wyodrębniony przy określaniu warunków wynagradzania - 60% wynagrodzenia. W każdym przypadku wynagrodzenie to nie może być jednak niższe od wysokości minimalnego wynagrodzenia za pracę, ustalanego na podstawie odrębnych przepisów.</a:t>
            </a:r>
          </a:p>
        </p:txBody>
      </p:sp>
      <p:sp>
        <p:nvSpPr>
          <p:cNvPr id="3" name="Tytuł 2"/>
          <p:cNvSpPr>
            <a:spLocks noGrp="1"/>
          </p:cNvSpPr>
          <p:nvPr>
            <p:ph type="title"/>
          </p:nvPr>
        </p:nvSpPr>
        <p:spPr/>
        <p:txBody>
          <a:bodyPr>
            <a:normAutofit fontScale="90000"/>
          </a:bodyPr>
          <a:lstStyle/>
          <a:p>
            <a:pPr algn="ctr"/>
            <a:r>
              <a:rPr lang="pl-PL" dirty="0" smtClean="0"/>
              <a:t>Wynagrodzenie za gotowość do pracy</a:t>
            </a:r>
            <a:endParaRPr lang="pl-PL" dirty="0"/>
          </a:p>
        </p:txBody>
      </p:sp>
    </p:spTree>
    <p:extLst>
      <p:ext uri="{BB962C8B-B14F-4D97-AF65-F5344CB8AC3E}">
        <p14:creationId xmlns:p14="http://schemas.microsoft.com/office/powerpoint/2010/main" val="13091912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8964488" cy="5661248"/>
          </a:xfrm>
        </p:spPr>
        <p:txBody>
          <a:bodyPr>
            <a:normAutofit fontScale="77500" lnSpcReduction="20000"/>
          </a:bodyPr>
          <a:lstStyle/>
          <a:p>
            <a:pPr marL="109728" indent="0" algn="just">
              <a:buNone/>
            </a:pPr>
            <a:r>
              <a:rPr lang="pl-PL" dirty="0"/>
              <a:t>Wynagrodzenie, o którym mowa w </a:t>
            </a:r>
            <a:r>
              <a:rPr lang="pl-PL" dirty="0" smtClean="0"/>
              <a:t>art. 81 § 1 </a:t>
            </a:r>
            <a:r>
              <a:rPr lang="pl-PL" dirty="0" err="1" smtClean="0"/>
              <a:t>k.p</a:t>
            </a:r>
            <a:r>
              <a:rPr lang="pl-PL" dirty="0" smtClean="0"/>
              <a:t>., przysługuje również </a:t>
            </a:r>
            <a:r>
              <a:rPr lang="pl-PL" dirty="0"/>
              <a:t>pracownikowi za czas niezawinionego przez niego przestoju. Jeżeli przestój nastąpił z winy pracownika, wynagrodzenie nie przysługuje</a:t>
            </a:r>
            <a:r>
              <a:rPr lang="pl-PL" dirty="0" smtClean="0"/>
              <a:t>.</a:t>
            </a:r>
          </a:p>
          <a:p>
            <a:pPr marL="109728" indent="0" algn="just">
              <a:buNone/>
            </a:pPr>
            <a:endParaRPr lang="pl-PL" dirty="0"/>
          </a:p>
          <a:p>
            <a:pPr marL="109728" indent="0" algn="just">
              <a:buNone/>
            </a:pPr>
            <a:r>
              <a:rPr lang="pl-PL" dirty="0" smtClean="0"/>
              <a:t>Pracodawca </a:t>
            </a:r>
            <a:r>
              <a:rPr lang="pl-PL" dirty="0"/>
              <a:t>może na czas przestoju powierzyć pracownikowi inną odpowiednią pracę, za której wykonanie przysługuje wynagrodzenie przewidziane za tę pracę, nie niższe jednak od wynagrodzenia ustalonego zgodnie </a:t>
            </a:r>
            <a:r>
              <a:rPr lang="pl-PL" dirty="0" smtClean="0"/>
              <a:t>z art. 81 </a:t>
            </a:r>
            <a:r>
              <a:rPr lang="pl-PL" dirty="0"/>
              <a:t>§ </a:t>
            </a:r>
            <a:r>
              <a:rPr lang="pl-PL" dirty="0" smtClean="0"/>
              <a:t>1 </a:t>
            </a:r>
            <a:r>
              <a:rPr lang="pl-PL" dirty="0" err="1" smtClean="0"/>
              <a:t>k.p</a:t>
            </a:r>
            <a:r>
              <a:rPr lang="pl-PL" dirty="0" smtClean="0"/>
              <a:t>. </a:t>
            </a:r>
            <a:r>
              <a:rPr lang="pl-PL" dirty="0"/>
              <a:t>Jeżeli przestój nastąpił z winy pracownika, przysługuje wyłącznie wynagrodzenie przewidziane za wykonaną pracę</a:t>
            </a:r>
            <a:r>
              <a:rPr lang="pl-PL" dirty="0" smtClean="0"/>
              <a:t>.</a:t>
            </a:r>
          </a:p>
          <a:p>
            <a:pPr marL="109728" indent="0" algn="just">
              <a:buNone/>
            </a:pPr>
            <a:endParaRPr lang="pl-PL" dirty="0"/>
          </a:p>
          <a:p>
            <a:pPr marL="109728" indent="0" algn="just">
              <a:buNone/>
            </a:pPr>
            <a:r>
              <a:rPr lang="pl-PL" dirty="0" smtClean="0"/>
              <a:t>Wynagrodzenie </a:t>
            </a:r>
            <a:r>
              <a:rPr lang="pl-PL" dirty="0"/>
              <a:t>za czas przestoju spowodowanego warunkami atmosferycznymi przysługuje pracownikowi zatrudnionemu przy pracach uzależnionych od tych warunków, jeżeli przepisy prawa pracy tak stanowią. W razie powierzenia pracownikowi na czas takiego przestoju innej pracy, przysługuje mu wynagrodzenie przewidziane za wykonaną pracę, chyba że przepisy prawa pracy przewidują stosowanie zasad określonych </a:t>
            </a:r>
            <a:r>
              <a:rPr lang="pl-PL" dirty="0" smtClean="0"/>
              <a:t>w art. 81 </a:t>
            </a:r>
            <a:r>
              <a:rPr lang="pl-PL" dirty="0"/>
              <a:t>§ </a:t>
            </a:r>
            <a:r>
              <a:rPr lang="pl-PL" dirty="0" smtClean="0"/>
              <a:t>3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Wynagrodzenie za przestój</a:t>
            </a:r>
            <a:endParaRPr lang="pl-PL" dirty="0"/>
          </a:p>
        </p:txBody>
      </p:sp>
    </p:spTree>
    <p:extLst>
      <p:ext uri="{BB962C8B-B14F-4D97-AF65-F5344CB8AC3E}">
        <p14:creationId xmlns:p14="http://schemas.microsoft.com/office/powerpoint/2010/main" val="1577398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92500" lnSpcReduction="20000"/>
          </a:bodyPr>
          <a:lstStyle/>
          <a:p>
            <a:pPr algn="just"/>
            <a:r>
              <a:rPr lang="pl-PL" dirty="0"/>
              <a:t>w</a:t>
            </a:r>
            <a:r>
              <a:rPr lang="pl-PL" dirty="0" smtClean="0"/>
              <a:t>ynagrodzenie za czas zwolnienia od pracy </a:t>
            </a:r>
            <a:r>
              <a:rPr lang="pl-PL" dirty="0"/>
              <a:t>na poszukiwanie pracy w okresie wypowiedzenia (art. 37 </a:t>
            </a:r>
            <a:r>
              <a:rPr lang="pl-PL" dirty="0" err="1"/>
              <a:t>k.p</a:t>
            </a:r>
            <a:r>
              <a:rPr lang="pl-PL" dirty="0" smtClean="0"/>
              <a:t>.);</a:t>
            </a:r>
            <a:endParaRPr lang="pl-PL" dirty="0"/>
          </a:p>
          <a:p>
            <a:pPr algn="just"/>
            <a:r>
              <a:rPr lang="pl-PL" dirty="0" smtClean="0"/>
              <a:t>wynagrodzenie za czas niezdolności do pracy </a:t>
            </a:r>
            <a:r>
              <a:rPr lang="pl-PL" dirty="0"/>
              <a:t>(art. 92 </a:t>
            </a:r>
            <a:r>
              <a:rPr lang="pl-PL" dirty="0" err="1"/>
              <a:t>k.p</a:t>
            </a:r>
            <a:r>
              <a:rPr lang="pl-PL" dirty="0"/>
              <a:t>.)</a:t>
            </a:r>
          </a:p>
          <a:p>
            <a:pPr algn="just"/>
            <a:r>
              <a:rPr lang="pl-PL" dirty="0" smtClean="0"/>
              <a:t>wynagrodzenie </a:t>
            </a:r>
            <a:r>
              <a:rPr lang="pl-PL" dirty="0"/>
              <a:t>urlopowe (art. 172 </a:t>
            </a:r>
            <a:r>
              <a:rPr lang="pl-PL" dirty="0" err="1"/>
              <a:t>k.p</a:t>
            </a:r>
            <a:r>
              <a:rPr lang="pl-PL" dirty="0"/>
              <a:t>.)</a:t>
            </a:r>
          </a:p>
          <a:p>
            <a:pPr algn="just"/>
            <a:r>
              <a:rPr lang="pl-PL" dirty="0" smtClean="0"/>
              <a:t>wynagrodzenie za czas zwolnień od pracy pracownicy ciężarnej na przeprowadzenie zleconych przez lekarza badań lekarskich w związku z </a:t>
            </a:r>
            <a:r>
              <a:rPr lang="pl-PL" dirty="0" smtClean="0"/>
              <a:t>ciążą (</a:t>
            </a:r>
            <a:r>
              <a:rPr lang="pl-PL" dirty="0" smtClean="0"/>
              <a:t>185 </a:t>
            </a:r>
            <a:r>
              <a:rPr lang="pl-PL" dirty="0"/>
              <a:t>§ 2 </a:t>
            </a:r>
            <a:r>
              <a:rPr lang="pl-PL" dirty="0" err="1"/>
              <a:t>k.p</a:t>
            </a:r>
            <a:r>
              <a:rPr lang="pl-PL" dirty="0"/>
              <a:t>.)</a:t>
            </a:r>
          </a:p>
          <a:p>
            <a:pPr algn="just"/>
            <a:r>
              <a:rPr lang="pl-PL" dirty="0"/>
              <a:t>w</a:t>
            </a:r>
            <a:r>
              <a:rPr lang="pl-PL" dirty="0" smtClean="0"/>
              <a:t>ynagrodzenie za czas zwolnień od pracy pracowników wychowujących co najmniej jedno dziecko w wieku do 14 lat (art</a:t>
            </a:r>
            <a:r>
              <a:rPr lang="pl-PL" dirty="0"/>
              <a:t>. 188 </a:t>
            </a:r>
            <a:r>
              <a:rPr lang="pl-PL" dirty="0" err="1"/>
              <a:t>k.p</a:t>
            </a:r>
            <a:r>
              <a:rPr lang="pl-PL" dirty="0" smtClean="0"/>
              <a:t>.);</a:t>
            </a:r>
          </a:p>
          <a:p>
            <a:pPr algn="just"/>
            <a:r>
              <a:rPr lang="pl-PL" dirty="0" smtClean="0"/>
              <a:t>deputaty</a:t>
            </a:r>
            <a:endParaRPr lang="pl-PL" dirty="0"/>
          </a:p>
          <a:p>
            <a:endParaRPr lang="pl-PL" dirty="0"/>
          </a:p>
        </p:txBody>
      </p:sp>
      <p:sp>
        <p:nvSpPr>
          <p:cNvPr id="3" name="Tytuł 2"/>
          <p:cNvSpPr>
            <a:spLocks noGrp="1"/>
          </p:cNvSpPr>
          <p:nvPr>
            <p:ph type="title"/>
          </p:nvPr>
        </p:nvSpPr>
        <p:spPr/>
        <p:txBody>
          <a:bodyPr>
            <a:normAutofit/>
          </a:bodyPr>
          <a:lstStyle/>
          <a:p>
            <a:pPr algn="ctr"/>
            <a:r>
              <a:rPr lang="pl-PL" dirty="0" smtClean="0"/>
              <a:t>Wynagrodzenia socjalne:</a:t>
            </a:r>
            <a:endParaRPr lang="pl-PL" dirty="0"/>
          </a:p>
        </p:txBody>
      </p:sp>
    </p:spTree>
    <p:extLst>
      <p:ext uri="{BB962C8B-B14F-4D97-AF65-F5344CB8AC3E}">
        <p14:creationId xmlns:p14="http://schemas.microsoft.com/office/powerpoint/2010/main" val="306012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260040"/>
          </a:xfrm>
        </p:spPr>
        <p:txBody>
          <a:bodyPr/>
          <a:lstStyle/>
          <a:p>
            <a:pPr marL="109728" indent="0" algn="just">
              <a:lnSpc>
                <a:spcPct val="150000"/>
              </a:lnSpc>
              <a:buNone/>
            </a:pPr>
            <a:r>
              <a:rPr lang="pl-PL" dirty="0" smtClean="0"/>
              <a:t>Wynagrodzenie ma charakter roszczeniowy.</a:t>
            </a:r>
          </a:p>
          <a:p>
            <a:pPr marL="109728" indent="0" algn="just">
              <a:lnSpc>
                <a:spcPct val="150000"/>
              </a:lnSpc>
              <a:buNone/>
            </a:pPr>
            <a:endParaRPr lang="pl-PL" dirty="0" smtClean="0"/>
          </a:p>
          <a:p>
            <a:pPr marL="109728" indent="0" algn="just">
              <a:lnSpc>
                <a:spcPct val="150000"/>
              </a:lnSpc>
              <a:buNone/>
            </a:pPr>
            <a:r>
              <a:rPr lang="pl-PL" dirty="0"/>
              <a:t>Pracownik ma prawo do </a:t>
            </a:r>
            <a:r>
              <a:rPr lang="pl-PL" dirty="0" smtClean="0"/>
              <a:t>wynagrodzenia. Prawo do wynagrodzenia ma charakter bezwzględny i nie jest zależne od sytuacji materialnej pracodawcy. </a:t>
            </a: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25038907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16024"/>
          </a:xfrm>
        </p:spPr>
        <p:txBody>
          <a:bodyPr>
            <a:normAutofit fontScale="77500" lnSpcReduction="20000"/>
          </a:bodyPr>
          <a:lstStyle/>
          <a:p>
            <a:pPr marL="109728" indent="0" algn="just">
              <a:lnSpc>
                <a:spcPct val="160000"/>
              </a:lnSpc>
              <a:buNone/>
            </a:pPr>
            <a:r>
              <a:rPr lang="pl-PL" dirty="0"/>
              <a:t>W okresie co najmniej dwutygodniowego wypowiedzenia umowy o pracę dokonanego przez pracodawcę pracownikowi przysługuje zwolnienie na poszukiwanie pracy, z zachowaniem prawa do wynagrodzenia.</a:t>
            </a:r>
          </a:p>
          <a:p>
            <a:pPr marL="109728" indent="0" algn="just">
              <a:lnSpc>
                <a:spcPct val="160000"/>
              </a:lnSpc>
              <a:buNone/>
            </a:pPr>
            <a:r>
              <a:rPr lang="pl-PL" dirty="0" smtClean="0"/>
              <a:t>Wymiar </a:t>
            </a:r>
            <a:r>
              <a:rPr lang="pl-PL" dirty="0"/>
              <a:t>zwolnienia wynosi:</a:t>
            </a:r>
          </a:p>
          <a:p>
            <a:pPr marL="109728" indent="0" algn="just">
              <a:lnSpc>
                <a:spcPct val="160000"/>
              </a:lnSpc>
              <a:buNone/>
            </a:pPr>
            <a:r>
              <a:rPr lang="pl-PL" dirty="0"/>
              <a:t>1)	2 dni robocze - w okresie dwutygodniowego i jednomiesięcznego wypowiedzenia;</a:t>
            </a:r>
          </a:p>
          <a:p>
            <a:pPr marL="109728" indent="0" algn="just">
              <a:lnSpc>
                <a:spcPct val="160000"/>
              </a:lnSpc>
              <a:buNone/>
            </a:pPr>
            <a:r>
              <a:rPr lang="pl-PL" dirty="0"/>
              <a:t>2)	3 dni robocze - w okresie trzymiesięcznego wypowiedzenia, także w przypadku jego skrócenia na podstawie art. </a:t>
            </a:r>
            <a:r>
              <a:rPr lang="pl-PL" dirty="0" smtClean="0"/>
              <a:t>36 (1) </a:t>
            </a:r>
            <a:r>
              <a:rPr lang="pl-PL" dirty="0"/>
              <a:t>§ </a:t>
            </a:r>
            <a:r>
              <a:rPr lang="pl-PL" dirty="0" smtClean="0"/>
              <a:t>1 </a:t>
            </a:r>
            <a:r>
              <a:rPr lang="pl-PL" dirty="0" err="1" smtClean="0"/>
              <a:t>k.p</a:t>
            </a:r>
            <a:r>
              <a:rPr lang="pl-PL" dirty="0" smtClean="0"/>
              <a:t>.</a:t>
            </a:r>
            <a:endParaRPr lang="pl-PL" dirty="0"/>
          </a:p>
        </p:txBody>
      </p:sp>
      <p:sp>
        <p:nvSpPr>
          <p:cNvPr id="3" name="Tytuł 2"/>
          <p:cNvSpPr>
            <a:spLocks noGrp="1"/>
          </p:cNvSpPr>
          <p:nvPr>
            <p:ph type="title"/>
          </p:nvPr>
        </p:nvSpPr>
        <p:spPr/>
        <p:txBody>
          <a:bodyPr/>
          <a:lstStyle/>
          <a:p>
            <a:pPr algn="ctr"/>
            <a:r>
              <a:rPr lang="pl-PL" dirty="0" smtClean="0"/>
              <a:t>Wynagrodzenie socjalne</a:t>
            </a:r>
            <a:endParaRPr lang="pl-PL" dirty="0"/>
          </a:p>
        </p:txBody>
      </p:sp>
    </p:spTree>
    <p:extLst>
      <p:ext uri="{BB962C8B-B14F-4D97-AF65-F5344CB8AC3E}">
        <p14:creationId xmlns:p14="http://schemas.microsoft.com/office/powerpoint/2010/main" val="29637999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96752"/>
            <a:ext cx="9144000" cy="5661248"/>
          </a:xfrm>
        </p:spPr>
        <p:txBody>
          <a:bodyPr>
            <a:normAutofit fontScale="47500" lnSpcReduction="20000"/>
          </a:bodyPr>
          <a:lstStyle/>
          <a:p>
            <a:pPr marL="109728" indent="0" algn="just">
              <a:lnSpc>
                <a:spcPct val="170000"/>
              </a:lnSpc>
              <a:buNone/>
            </a:pPr>
            <a:r>
              <a:rPr lang="pl-PL" dirty="0"/>
              <a:t>Za czas niezdolności pracownika do pracy wskutek:</a:t>
            </a:r>
          </a:p>
          <a:p>
            <a:pPr marL="109728" indent="0" algn="just">
              <a:lnSpc>
                <a:spcPct val="170000"/>
              </a:lnSpc>
              <a:buNone/>
            </a:pPr>
            <a:r>
              <a:rPr lang="pl-PL" dirty="0"/>
              <a:t>1)	choroby lub odosobnienia w związku z chorobą zakaźną - trwającej łącznie do 33 dni w ciągu roku kalendarzowego, a w przypadku pracownika, który ukończył 50 rok życia - trwającej łącznie do 14 dni w ciągu roku kalendarzowego - pracownik zachowuje prawo do 80% wynagrodzenia, chyba że obowiązujące u danego pracodawcy przepisy prawa pracy przewidują wyższe wynagrodzenie z tego tytułu;</a:t>
            </a:r>
          </a:p>
          <a:p>
            <a:pPr marL="109728" indent="0" algn="just">
              <a:lnSpc>
                <a:spcPct val="170000"/>
              </a:lnSpc>
              <a:buNone/>
            </a:pPr>
            <a:r>
              <a:rPr lang="pl-PL" dirty="0"/>
              <a:t>2)	wypadku w drodze do pracy lub z pracy albo choroby przypadającej w czasie ciąży - w okresie wskazanym w pkt 1 - pracownik zachowuje prawo do 100% wynagrodzenia;</a:t>
            </a:r>
          </a:p>
          <a:p>
            <a:pPr marL="109728" indent="0" algn="just">
              <a:lnSpc>
                <a:spcPct val="170000"/>
              </a:lnSpc>
              <a:buNone/>
            </a:pPr>
            <a:r>
              <a:rPr lang="pl-PL" dirty="0"/>
              <a:t>3)	poddania się niezbędnym badaniom lekarskim przewidzianym dla kandydatów na dawców komórek, tkanek i narządów oraz poddania się zabiegowi pobrania komórek, tkanek i narządów - w okresie wskazanym w pkt 1 - pracownik zachowuje prawo do 100% wynagrodzenia.</a:t>
            </a:r>
          </a:p>
          <a:p>
            <a:pPr marL="109728" indent="0" algn="just">
              <a:lnSpc>
                <a:spcPct val="170000"/>
              </a:lnSpc>
              <a:buNone/>
            </a:pPr>
            <a:r>
              <a:rPr lang="pl-PL" dirty="0" smtClean="0"/>
              <a:t>Wynagrodzenie chorobowe oblicza </a:t>
            </a:r>
            <a:r>
              <a:rPr lang="pl-PL" dirty="0"/>
              <a:t>się według zasad obowiązujących przy ustalaniu podstawy wymiaru zasiłku chorobowego i wypłaca za każdy dzień niezdolności do pracy, nie wyłączając dni wolnych od pracy.</a:t>
            </a:r>
          </a:p>
          <a:p>
            <a:pPr marL="109728" indent="0" algn="just">
              <a:lnSpc>
                <a:spcPct val="170000"/>
              </a:lnSpc>
              <a:buNone/>
            </a:pPr>
            <a:r>
              <a:rPr lang="pl-PL" dirty="0" smtClean="0"/>
              <a:t>Wynagrodzenie chorobowe</a:t>
            </a:r>
            <a:endParaRPr lang="pl-PL" dirty="0"/>
          </a:p>
          <a:p>
            <a:pPr marL="109728" indent="0" algn="just">
              <a:lnSpc>
                <a:spcPct val="170000"/>
              </a:lnSpc>
              <a:buNone/>
            </a:pPr>
            <a:r>
              <a:rPr lang="pl-PL" dirty="0"/>
              <a:t>1)	nie ulega obniżeniu w przypadku ograniczenia podstawy wymiaru zasiłku chorobowego;</a:t>
            </a:r>
          </a:p>
          <a:p>
            <a:pPr marL="109728" indent="0" algn="just">
              <a:lnSpc>
                <a:spcPct val="170000"/>
              </a:lnSpc>
              <a:buNone/>
            </a:pPr>
            <a:r>
              <a:rPr lang="pl-PL" dirty="0"/>
              <a:t>2)	nie przysługuje w przypadkach, w których pracownik nie ma prawa do zasiłku chorobowego.</a:t>
            </a:r>
          </a:p>
        </p:txBody>
      </p:sp>
      <p:sp>
        <p:nvSpPr>
          <p:cNvPr id="3" name="Tytuł 2"/>
          <p:cNvSpPr>
            <a:spLocks noGrp="1"/>
          </p:cNvSpPr>
          <p:nvPr>
            <p:ph type="title"/>
          </p:nvPr>
        </p:nvSpPr>
        <p:spPr/>
        <p:txBody>
          <a:bodyPr/>
          <a:lstStyle/>
          <a:p>
            <a:pPr algn="ctr"/>
            <a:r>
              <a:rPr lang="pl-PL" dirty="0" smtClean="0"/>
              <a:t>Wynagrodzenie socjalne</a:t>
            </a:r>
            <a:endParaRPr lang="pl-PL" dirty="0"/>
          </a:p>
        </p:txBody>
      </p:sp>
    </p:spTree>
    <p:extLst>
      <p:ext uri="{BB962C8B-B14F-4D97-AF65-F5344CB8AC3E}">
        <p14:creationId xmlns:p14="http://schemas.microsoft.com/office/powerpoint/2010/main" val="3874248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a:t>Za czas urlopu pracownikowi przysługuje wynagrodzenie, jakie by otrzymał, gdyby w tym czasie pracował. Zmienne składniki wynagrodzenia mogą być obliczane na podstawie przeciętnego wynagrodzenia z okresu 3 miesięcy poprzedzających miesiąc rozpoczęcia urlopu; w przypadkach znacznego wahania wysokości wynagrodzenia okres ten może być przedłużony do 12 miesięcy.</a:t>
            </a:r>
          </a:p>
        </p:txBody>
      </p:sp>
      <p:sp>
        <p:nvSpPr>
          <p:cNvPr id="3" name="Tytuł 2"/>
          <p:cNvSpPr>
            <a:spLocks noGrp="1"/>
          </p:cNvSpPr>
          <p:nvPr>
            <p:ph type="title"/>
          </p:nvPr>
        </p:nvSpPr>
        <p:spPr/>
        <p:txBody>
          <a:bodyPr/>
          <a:lstStyle/>
          <a:p>
            <a:pPr algn="ctr"/>
            <a:r>
              <a:rPr lang="pl-PL" dirty="0" smtClean="0"/>
              <a:t>Wynagrodzenie socjalne</a:t>
            </a:r>
            <a:endParaRPr lang="pl-PL" dirty="0"/>
          </a:p>
        </p:txBody>
      </p:sp>
    </p:spTree>
    <p:extLst>
      <p:ext uri="{BB962C8B-B14F-4D97-AF65-F5344CB8AC3E}">
        <p14:creationId xmlns:p14="http://schemas.microsoft.com/office/powerpoint/2010/main" val="7139576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lgn="just">
              <a:lnSpc>
                <a:spcPct val="150000"/>
              </a:lnSpc>
              <a:buNone/>
            </a:pPr>
            <a:r>
              <a:rPr lang="pl-PL" dirty="0"/>
              <a:t>Pracodawca jest obowiązany udzielać pracownicy ciężarnej zwolnień od pracy na zalecone przez lekarza badania lekarskie przeprowadzane w związku z ciążą, jeżeli badania te nie mogą być przeprowadzone poza godzinami pracy. Za czas nieobecności w pracy z tego powodu pracownica zachowuje prawo do wynagrodzenia.</a:t>
            </a:r>
          </a:p>
        </p:txBody>
      </p:sp>
      <p:sp>
        <p:nvSpPr>
          <p:cNvPr id="3" name="Tytuł 2"/>
          <p:cNvSpPr>
            <a:spLocks noGrp="1"/>
          </p:cNvSpPr>
          <p:nvPr>
            <p:ph type="title"/>
          </p:nvPr>
        </p:nvSpPr>
        <p:spPr/>
        <p:txBody>
          <a:bodyPr/>
          <a:lstStyle/>
          <a:p>
            <a:pPr algn="ctr"/>
            <a:r>
              <a:rPr lang="pl-PL" dirty="0" smtClean="0"/>
              <a:t>Wynagrodzenie socjalne</a:t>
            </a:r>
            <a:endParaRPr lang="pl-PL" dirty="0"/>
          </a:p>
        </p:txBody>
      </p:sp>
    </p:spTree>
    <p:extLst>
      <p:ext uri="{BB962C8B-B14F-4D97-AF65-F5344CB8AC3E}">
        <p14:creationId xmlns:p14="http://schemas.microsoft.com/office/powerpoint/2010/main" val="37913345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188032"/>
          </a:xfrm>
        </p:spPr>
        <p:txBody>
          <a:bodyPr>
            <a:normAutofit fontScale="77500" lnSpcReduction="20000"/>
          </a:bodyPr>
          <a:lstStyle/>
          <a:p>
            <a:pPr marL="109728" indent="0" algn="just">
              <a:lnSpc>
                <a:spcPct val="170000"/>
              </a:lnSpc>
              <a:buNone/>
            </a:pPr>
            <a:r>
              <a:rPr lang="pl-PL" dirty="0"/>
              <a:t>Pracownikowi wychowującemu przynajmniej jedno dziecko w wieku do 14 lat przysługuje w ciągu roku kalendarzowego zwolnienie od pracy w wymiarze 16 godzin albo 2 dni, z zachowaniem prawa do wynagrodzenia.</a:t>
            </a:r>
          </a:p>
          <a:p>
            <a:pPr marL="109728" indent="0" algn="just">
              <a:lnSpc>
                <a:spcPct val="170000"/>
              </a:lnSpc>
              <a:buNone/>
            </a:pPr>
            <a:endParaRPr lang="pl-PL" dirty="0" smtClean="0"/>
          </a:p>
          <a:p>
            <a:pPr marL="109728" indent="0" algn="just">
              <a:lnSpc>
                <a:spcPct val="170000"/>
              </a:lnSpc>
              <a:buNone/>
            </a:pPr>
            <a:r>
              <a:rPr lang="pl-PL" dirty="0" smtClean="0"/>
              <a:t>Zwolnienie </a:t>
            </a:r>
            <a:r>
              <a:rPr lang="pl-PL" dirty="0"/>
              <a:t>od pracy, </a:t>
            </a:r>
            <a:r>
              <a:rPr lang="pl-PL" dirty="0" smtClean="0"/>
              <a:t>udzielane </a:t>
            </a:r>
            <a:r>
              <a:rPr lang="pl-PL" dirty="0"/>
              <a:t>w wymiarze godzinowym, dla pracownika zatrudnionego w niepełnym wymiarze czasu pracy ustala się proporcjonalnie do wymiaru czasu pracy tego pracownika. Niepełną godzinę zwolnienia od pracy zaokrągla się w górę do pełnej godziny.</a:t>
            </a:r>
          </a:p>
        </p:txBody>
      </p:sp>
      <p:sp>
        <p:nvSpPr>
          <p:cNvPr id="3" name="Tytuł 2"/>
          <p:cNvSpPr>
            <a:spLocks noGrp="1"/>
          </p:cNvSpPr>
          <p:nvPr>
            <p:ph type="title"/>
          </p:nvPr>
        </p:nvSpPr>
        <p:spPr/>
        <p:txBody>
          <a:bodyPr/>
          <a:lstStyle/>
          <a:p>
            <a:pPr algn="ctr"/>
            <a:r>
              <a:rPr lang="pl-PL" dirty="0" smtClean="0"/>
              <a:t>Wynagrodzenie socjalne</a:t>
            </a:r>
            <a:endParaRPr lang="pl-PL" dirty="0"/>
          </a:p>
        </p:txBody>
      </p:sp>
    </p:spTree>
    <p:extLst>
      <p:ext uri="{BB962C8B-B14F-4D97-AF65-F5344CB8AC3E}">
        <p14:creationId xmlns:p14="http://schemas.microsoft.com/office/powerpoint/2010/main" val="23949409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77500" lnSpcReduction="20000"/>
          </a:bodyPr>
          <a:lstStyle/>
          <a:p>
            <a:pPr marL="109728" indent="0" algn="just">
              <a:lnSpc>
                <a:spcPct val="150000"/>
              </a:lnSpc>
              <a:buNone/>
            </a:pPr>
            <a:r>
              <a:rPr lang="pl-PL" dirty="0" smtClean="0"/>
              <a:t>Prawna ochrona wynagrodzenia za pracę obejmuje regulacje prawne dotyczące:</a:t>
            </a:r>
          </a:p>
          <a:p>
            <a:pPr algn="just">
              <a:lnSpc>
                <a:spcPct val="150000"/>
              </a:lnSpc>
              <a:buFontTx/>
              <a:buChar char="-"/>
            </a:pPr>
            <a:r>
              <a:rPr lang="pl-PL" dirty="0" smtClean="0"/>
              <a:t>terminu wypłaty wynagrodzenia;</a:t>
            </a:r>
          </a:p>
          <a:p>
            <a:pPr algn="just">
              <a:lnSpc>
                <a:spcPct val="150000"/>
              </a:lnSpc>
              <a:buFontTx/>
              <a:buChar char="-"/>
            </a:pPr>
            <a:r>
              <a:rPr lang="pl-PL" dirty="0"/>
              <a:t>m</a:t>
            </a:r>
            <a:r>
              <a:rPr lang="pl-PL" dirty="0" smtClean="0"/>
              <a:t>iejsca wypłaty wynagrodzenia;</a:t>
            </a:r>
          </a:p>
          <a:p>
            <a:pPr algn="just">
              <a:lnSpc>
                <a:spcPct val="150000"/>
              </a:lnSpc>
              <a:buFontTx/>
              <a:buChar char="-"/>
            </a:pPr>
            <a:r>
              <a:rPr lang="pl-PL" dirty="0" smtClean="0"/>
              <a:t>formy wypłaty wynagrodzenia;</a:t>
            </a:r>
          </a:p>
          <a:p>
            <a:pPr algn="just">
              <a:lnSpc>
                <a:spcPct val="150000"/>
              </a:lnSpc>
              <a:buFontTx/>
              <a:buChar char="-"/>
            </a:pPr>
            <a:r>
              <a:rPr lang="pl-PL" dirty="0"/>
              <a:t>s</a:t>
            </a:r>
            <a:r>
              <a:rPr lang="pl-PL" dirty="0" smtClean="0"/>
              <a:t>posobu wypłaty wynagrodzenia; </a:t>
            </a:r>
          </a:p>
          <a:p>
            <a:pPr marL="109728" indent="0" algn="just">
              <a:lnSpc>
                <a:spcPct val="150000"/>
              </a:lnSpc>
              <a:buNone/>
            </a:pPr>
            <a:r>
              <a:rPr lang="pl-PL" dirty="0" smtClean="0"/>
              <a:t>- ograniczenia swobody dysponowania wynagrodzeniem;</a:t>
            </a:r>
          </a:p>
          <a:p>
            <a:pPr algn="just">
              <a:lnSpc>
                <a:spcPct val="150000"/>
              </a:lnSpc>
              <a:buFontTx/>
              <a:buChar char="-"/>
            </a:pPr>
            <a:r>
              <a:rPr lang="pl-PL" dirty="0" smtClean="0"/>
              <a:t>ograniczenia dopuszczalności dokonywania potrąceń z wynagrodzenia;</a:t>
            </a:r>
          </a:p>
          <a:p>
            <a:pPr algn="just">
              <a:lnSpc>
                <a:spcPct val="150000"/>
              </a:lnSpc>
              <a:buFontTx/>
              <a:buChar char="-"/>
            </a:pPr>
            <a:r>
              <a:rPr lang="pl-PL" dirty="0" smtClean="0"/>
              <a:t>ochrony </a:t>
            </a:r>
            <a:r>
              <a:rPr lang="pl-PL" dirty="0" err="1" smtClean="0"/>
              <a:t>karnowykroczeniowej</a:t>
            </a:r>
            <a:r>
              <a:rPr lang="pl-PL" dirty="0" smtClean="0"/>
              <a:t>.</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41166841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Pracownik nie może zrzec się prawa do wynagrodzenia ani przenieść tego prawa na inną osobę (art. 84 </a:t>
            </a:r>
            <a:r>
              <a:rPr lang="pl-PL" dirty="0" err="1" smtClean="0"/>
              <a:t>k.p</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8360760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260040"/>
          </a:xfrm>
        </p:spPr>
        <p:txBody>
          <a:bodyPr>
            <a:normAutofit fontScale="85000" lnSpcReduction="10000"/>
          </a:bodyPr>
          <a:lstStyle/>
          <a:p>
            <a:pPr marL="109728" indent="0" algn="just">
              <a:lnSpc>
                <a:spcPct val="150000"/>
              </a:lnSpc>
              <a:buNone/>
            </a:pPr>
            <a:r>
              <a:rPr lang="pl-PL" dirty="0"/>
              <a:t>Jeżeli jeden z małżonków pozostających we wspólnym pożyciu nie spełnia ciążącego na nim obowiązku przyczyniania się do zaspokajania potrzeb rodziny, sąd może nakazać, ażeby wynagrodzenie za pracę albo inne należności przypadające temu małżonkowi były w całości lub w części wypłacane do rąk drugiego </a:t>
            </a:r>
            <a:r>
              <a:rPr lang="pl-PL" dirty="0" smtClean="0"/>
              <a:t>małżonka (</a:t>
            </a:r>
            <a:r>
              <a:rPr lang="pl-PL" dirty="0" smtClean="0"/>
              <a:t>art. 28 </a:t>
            </a:r>
            <a:r>
              <a:rPr lang="pl-PL" dirty="0" err="1" smtClean="0"/>
              <a:t>k.r.o</a:t>
            </a:r>
            <a:r>
              <a:rPr lang="pl-PL" dirty="0" smtClean="0"/>
              <a:t>.). </a:t>
            </a:r>
          </a:p>
          <a:p>
            <a:pPr marL="109728" indent="0" algn="just">
              <a:lnSpc>
                <a:spcPct val="150000"/>
              </a:lnSpc>
              <a:buNone/>
            </a:pPr>
            <a:r>
              <a:rPr lang="pl-PL" dirty="0" smtClean="0"/>
              <a:t>Nakaz ten zachowuje </a:t>
            </a:r>
            <a:r>
              <a:rPr lang="pl-PL" dirty="0"/>
              <a:t>moc mimo ustania po jego wydaniu wspólnego pożycia małżonków. Sąd może jednak na wniosek każdego z małżonków nakaz ten zmienić albo uchylić.</a:t>
            </a:r>
            <a:r>
              <a:rPr lang="pl-PL" dirty="0" smtClean="0"/>
              <a:t>                                                                               </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23259356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188032"/>
          </a:xfrm>
        </p:spPr>
        <p:txBody>
          <a:bodyPr>
            <a:normAutofit fontScale="70000" lnSpcReduction="20000"/>
          </a:bodyPr>
          <a:lstStyle/>
          <a:p>
            <a:pPr marL="109728" indent="0" algn="just">
              <a:lnSpc>
                <a:spcPct val="170000"/>
              </a:lnSpc>
              <a:buNone/>
            </a:pPr>
            <a:r>
              <a:rPr lang="pl-PL" dirty="0" smtClean="0"/>
              <a:t>Wypłaty wynagrodzenia za pracę dokonuje się co najmniej raz w miesiącu, w stałym i ustalonym z góry terminie.</a:t>
            </a:r>
          </a:p>
          <a:p>
            <a:pPr marL="109728" indent="0" algn="just">
              <a:lnSpc>
                <a:spcPct val="170000"/>
              </a:lnSpc>
              <a:buNone/>
            </a:pPr>
            <a:r>
              <a:rPr lang="pl-PL" dirty="0" smtClean="0"/>
              <a:t>Wynagrodzenie za pracę płatne raz w miesiącu wypłaca się z dołu, niezwłocznie po ustaleniu jego pełnej wysokości, nie później jednak niż w ciągu pierwszych 10 dni następnego miesiąca kalendarzowego.</a:t>
            </a:r>
          </a:p>
          <a:p>
            <a:pPr marL="109728" indent="0" algn="just">
              <a:lnSpc>
                <a:spcPct val="170000"/>
              </a:lnSpc>
              <a:buNone/>
            </a:pPr>
            <a:r>
              <a:rPr lang="pl-PL" dirty="0" smtClean="0"/>
              <a:t>Jeżeli ustalony dzień wypłaty wynagrodzenia za pracę jest dniem wolnym od pracy, wynagrodzenie wypłaca się w dniu poprzedzającym. </a:t>
            </a:r>
          </a:p>
          <a:p>
            <a:pPr marL="109728" indent="0" algn="just">
              <a:lnSpc>
                <a:spcPct val="170000"/>
              </a:lnSpc>
              <a:buNone/>
            </a:pPr>
            <a:r>
              <a:rPr lang="pl-PL" dirty="0"/>
              <a:t>Składniki wynagrodzenia za pracę, przysługujące pracownikowi za okresy dłuższe niż jeden miesiąc, wypłaca się z dołu w terminach określonych w przepisach prawa pracy.</a:t>
            </a:r>
            <a:endParaRPr lang="pl-PL" dirty="0" smtClean="0"/>
          </a:p>
          <a:p>
            <a:pPr marL="109728" indent="0" algn="just">
              <a:lnSpc>
                <a:spcPct val="150000"/>
              </a:lnSpc>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173904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algn="just">
              <a:lnSpc>
                <a:spcPct val="150000"/>
              </a:lnSpc>
              <a:buNone/>
            </a:pPr>
            <a:r>
              <a:rPr lang="pl-PL" dirty="0" smtClean="0"/>
              <a:t>Wypłaty wynagrodzenia dokonuje się w formie pieniężnej. </a:t>
            </a:r>
          </a:p>
          <a:p>
            <a:pPr marL="109728" indent="0" algn="just">
              <a:lnSpc>
                <a:spcPct val="150000"/>
              </a:lnSpc>
              <a:buNone/>
            </a:pPr>
            <a:r>
              <a:rPr lang="pl-PL" dirty="0" smtClean="0"/>
              <a:t>Częściowe spełnienie wynagrodzenia w innej formie niż pieniężna jest dopuszczalne tylko wówczas, gdy przewidują to:</a:t>
            </a:r>
          </a:p>
          <a:p>
            <a:pPr marL="109728" indent="0" algn="just">
              <a:lnSpc>
                <a:spcPct val="150000"/>
              </a:lnSpc>
              <a:buNone/>
            </a:pPr>
            <a:r>
              <a:rPr lang="pl-PL" dirty="0" smtClean="0"/>
              <a:t>~ ustawowe przepisy prawa pracy;</a:t>
            </a:r>
          </a:p>
          <a:p>
            <a:pPr marL="109728" indent="0" algn="just">
              <a:lnSpc>
                <a:spcPct val="150000"/>
              </a:lnSpc>
              <a:buNone/>
            </a:pPr>
            <a:r>
              <a:rPr lang="pl-PL" dirty="0" smtClean="0"/>
              <a:t>~ układy zbiorowe pracy.</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36812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188032"/>
          </a:xfrm>
        </p:spPr>
        <p:txBody>
          <a:bodyPr/>
          <a:lstStyle/>
          <a:p>
            <a:pPr marL="109728" indent="0" algn="just">
              <a:lnSpc>
                <a:spcPct val="150000"/>
              </a:lnSpc>
              <a:buNone/>
            </a:pPr>
            <a:r>
              <a:rPr lang="pl-PL" dirty="0" smtClean="0"/>
              <a:t>Wynagrodzenie ma charakter majątkowy.</a:t>
            </a:r>
          </a:p>
          <a:p>
            <a:pPr marL="109728" indent="0" algn="just">
              <a:lnSpc>
                <a:spcPct val="150000"/>
              </a:lnSpc>
              <a:buNone/>
            </a:pPr>
            <a:endParaRPr lang="pl-PL" dirty="0" smtClean="0"/>
          </a:p>
          <a:p>
            <a:pPr marL="109728" indent="0" algn="just">
              <a:lnSpc>
                <a:spcPct val="150000"/>
              </a:lnSpc>
              <a:buNone/>
            </a:pPr>
            <a:r>
              <a:rPr lang="pl-PL" dirty="0" smtClean="0"/>
              <a:t>Wypłaty </a:t>
            </a:r>
            <a:r>
              <a:rPr lang="pl-PL" dirty="0"/>
              <a:t>wynagrodzenia dokonuje się w formie pieniężnej; częściowe spełnienie wynagrodzenia w innej formie niż pieniężna jest dopuszczalne tylko wówczas, gdy przewidują to ustawowe przepisy prawa pracy lub układ zbiorowy pracy</a:t>
            </a:r>
            <a:r>
              <a:rPr lang="pl-PL" dirty="0" smtClean="0"/>
              <a:t>. (art. 86 § 2 </a:t>
            </a:r>
            <a:r>
              <a:rPr lang="pl-PL" dirty="0" err="1" smtClean="0"/>
              <a:t>k.p</a:t>
            </a:r>
            <a:r>
              <a:rPr lang="pl-PL" dirty="0" smtClean="0"/>
              <a:t>.)</a:t>
            </a:r>
            <a:endParaRPr lang="pl-PL" dirty="0"/>
          </a:p>
        </p:txBody>
      </p:sp>
      <p:sp>
        <p:nvSpPr>
          <p:cNvPr id="4" name="Tytuł 3"/>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38674144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Wypłata wynagrodzenia jest dokonywana na wskazany przez płatnika rachunek płatniczy, chyba że pracownik złożył w postaci papierowej lub elektronicznej wniosek o wypłatę wynagrodzenia do rąk własnych.</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386351609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Dopuszczalność dokonywania potrąceń z wynagrodzenia za pracę została uregulowana w art. 87 – 91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9275052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normAutofit fontScale="85000" lnSpcReduction="20000"/>
          </a:bodyPr>
          <a:lstStyle/>
          <a:p>
            <a:pPr marL="109728" indent="0" algn="just">
              <a:buNone/>
            </a:pPr>
            <a:r>
              <a:rPr lang="pl-PL" dirty="0"/>
              <a:t>Z wynagrodzenia za pracę - po odliczeniu składek na ubezpieczenia społeczne, zaliczki na podatek dochodowy od osób fizycznych oraz wpłat dokonywanych do pracowniczego planu kapitałowego, w rozumieniu ustawy z dnia 4 października 2018 r. o pracowniczych planach </a:t>
            </a:r>
            <a:r>
              <a:rPr lang="pl-PL" dirty="0" smtClean="0"/>
              <a:t>kapitałowych, </a:t>
            </a:r>
            <a:r>
              <a:rPr lang="pl-PL" dirty="0"/>
              <a:t>jeżeli pracownik nie zrezygnował z ich dokonywania - podlegają potrąceniu tylko następujące należności:</a:t>
            </a:r>
          </a:p>
          <a:p>
            <a:pPr marL="109728" indent="0" algn="just">
              <a:buNone/>
            </a:pPr>
            <a:r>
              <a:rPr lang="pl-PL" dirty="0"/>
              <a:t>1)  sumy egzekwowane na mocy tytułów wykonawczych na zaspokojenie świadczeń alimentacyjnych;</a:t>
            </a:r>
          </a:p>
          <a:p>
            <a:pPr marL="109728" indent="0" algn="just">
              <a:buNone/>
            </a:pPr>
            <a:r>
              <a:rPr lang="pl-PL" dirty="0"/>
              <a:t>2)  sumy egzekwowane na mocy tytułów wykonawczych na pokrycie należności innych niż świadczenia alimentacyjne;</a:t>
            </a:r>
          </a:p>
          <a:p>
            <a:pPr marL="109728" indent="0" algn="just">
              <a:buNone/>
            </a:pPr>
            <a:r>
              <a:rPr lang="pl-PL" dirty="0"/>
              <a:t>3)  zaliczki pieniężne udzielone pracownikowi;</a:t>
            </a:r>
          </a:p>
          <a:p>
            <a:pPr marL="109728" indent="0" algn="just">
              <a:buNone/>
            </a:pPr>
            <a:r>
              <a:rPr lang="pl-PL" dirty="0" smtClean="0"/>
              <a:t>4) kary </a:t>
            </a:r>
            <a:r>
              <a:rPr lang="pl-PL" dirty="0"/>
              <a:t>pieniężne przewidziane w art. </a:t>
            </a:r>
            <a:r>
              <a:rPr lang="pl-PL" dirty="0" smtClean="0"/>
              <a:t>108 </a:t>
            </a:r>
            <a:r>
              <a:rPr lang="pl-PL" dirty="0" err="1" smtClean="0"/>
              <a:t>k.p</a:t>
            </a:r>
            <a:r>
              <a:rPr lang="pl-PL" dirty="0" smtClean="0"/>
              <a:t>.</a:t>
            </a:r>
          </a:p>
          <a:p>
            <a:pPr marL="109728" indent="0" algn="just">
              <a:buNone/>
            </a:pPr>
            <a:r>
              <a:rPr lang="pl-PL" dirty="0"/>
              <a:t>Potrąceń dokonuje się we wskazanej powyżej kolejności</a:t>
            </a:r>
          </a:p>
          <a:p>
            <a:pPr marL="624078" indent="-514350" algn="just">
              <a:buAutoNum type="arabicParenR" startAt="4"/>
            </a:pPr>
            <a:endParaRPr lang="pl-PL" dirty="0" smtClean="0"/>
          </a:p>
          <a:p>
            <a:pPr marL="624078" indent="-514350" algn="just">
              <a:buAutoNum type="arabicParenR" startAt="4"/>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6934428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r>
              <a:rPr lang="pl-PL" dirty="0"/>
              <a:t>Potrąceń dokonuje się w następujących granicach:</a:t>
            </a:r>
          </a:p>
          <a:p>
            <a:pPr marL="109728" indent="0">
              <a:buNone/>
            </a:pPr>
            <a:endParaRPr lang="pl-PL" dirty="0"/>
          </a:p>
          <a:p>
            <a:r>
              <a:rPr lang="pl-PL" dirty="0" smtClean="0"/>
              <a:t>w </a:t>
            </a:r>
            <a:r>
              <a:rPr lang="pl-PL" dirty="0"/>
              <a:t>razie egzekucji świadczeń alimentacyjnych - do wysokości 3/5 wynagrodzenia;</a:t>
            </a:r>
          </a:p>
          <a:p>
            <a:pPr marL="109728" indent="0">
              <a:buNone/>
            </a:pPr>
            <a:endParaRPr lang="pl-PL" dirty="0"/>
          </a:p>
          <a:p>
            <a:r>
              <a:rPr lang="pl-PL" dirty="0" smtClean="0"/>
              <a:t> </a:t>
            </a:r>
            <a:r>
              <a:rPr lang="pl-PL" dirty="0"/>
              <a:t>w razie egzekucji innych należności lub potrąceń zaliczek pieniężnych - do wysokości połowy </a:t>
            </a:r>
            <a:r>
              <a:rPr lang="pl-PL" dirty="0" smtClean="0"/>
              <a:t>wynagrodzenia.</a:t>
            </a:r>
            <a:endParaRPr lang="pl-PL" dirty="0"/>
          </a:p>
          <a:p>
            <a:pPr marL="109728" indent="0">
              <a:buNone/>
            </a:pPr>
            <a:endParaRPr lang="pl-PL" dirty="0"/>
          </a:p>
          <a:p>
            <a:pPr marL="109728" indent="0">
              <a:buNone/>
            </a:pPr>
            <a:endParaRPr lang="pl-PL" dirty="0"/>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6832386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376672"/>
          </a:xfrm>
        </p:spPr>
        <p:txBody>
          <a:bodyPr>
            <a:normAutofit fontScale="47500" lnSpcReduction="20000"/>
          </a:bodyPr>
          <a:lstStyle/>
          <a:p>
            <a:pPr marL="109728" indent="0" algn="just">
              <a:lnSpc>
                <a:spcPct val="170000"/>
              </a:lnSpc>
              <a:buNone/>
            </a:pPr>
            <a:r>
              <a:rPr lang="pl-PL" dirty="0"/>
              <a:t>Potrącenia, o których mowa w </a:t>
            </a:r>
            <a:r>
              <a:rPr lang="pl-PL" dirty="0" smtClean="0"/>
              <a:t>art. 87 § </a:t>
            </a:r>
            <a:r>
              <a:rPr lang="pl-PL" dirty="0"/>
              <a:t>1 pkt 2 i </a:t>
            </a:r>
            <a:r>
              <a:rPr lang="pl-PL" dirty="0" smtClean="0"/>
              <a:t>3 (sumy egzekwowane na mocy tytułów wykonawczych na pokrycie należności innych niż świadczenia alimentacyjne, zaliczki pieniężne udzielone pracownikowi), </a:t>
            </a:r>
            <a:r>
              <a:rPr lang="pl-PL" dirty="0"/>
              <a:t>nie mogą w sumie przekraczać połowy wynagrodzenia, a łącznie z potrąceniami, o których mowa w </a:t>
            </a:r>
            <a:r>
              <a:rPr lang="pl-PL" dirty="0" smtClean="0"/>
              <a:t>art. 87 § </a:t>
            </a:r>
            <a:r>
              <a:rPr lang="pl-PL" dirty="0"/>
              <a:t>1 pkt 1 </a:t>
            </a:r>
            <a:r>
              <a:rPr lang="pl-PL" dirty="0" smtClean="0"/>
              <a:t>(sumy egzekwowane na mocy tytułów wykonawczych na zaspokojenie świadczeń alimentacyjnych)- </a:t>
            </a:r>
            <a:r>
              <a:rPr lang="pl-PL" dirty="0"/>
              <a:t>trzech piątych wynagrodzenia. Niezależnie od tych potrąceń kary pieniężne potrąca się w granicach określonych w art. 108.</a:t>
            </a:r>
          </a:p>
          <a:p>
            <a:pPr marL="109728" indent="0" algn="just">
              <a:lnSpc>
                <a:spcPct val="170000"/>
              </a:lnSpc>
              <a:buNone/>
            </a:pPr>
            <a:r>
              <a:rPr lang="pl-PL" dirty="0" smtClean="0"/>
              <a:t>Nagroda </a:t>
            </a:r>
            <a:r>
              <a:rPr lang="pl-PL" dirty="0"/>
              <a:t>z zakładowego funduszu nagród, dodatkowe wynagrodzenie roczne oraz należności przysługujące pracownikom z tytułu udziału w zysku lub w nadwyżce bilansowej podlegają egzekucji na zaspokojenie świadczeń alimentacyjnych do pełnej wysokości.</a:t>
            </a:r>
          </a:p>
          <a:p>
            <a:pPr marL="109728" indent="0" algn="just">
              <a:lnSpc>
                <a:spcPct val="170000"/>
              </a:lnSpc>
              <a:buNone/>
            </a:pPr>
            <a:r>
              <a:rPr lang="pl-PL" dirty="0" smtClean="0"/>
              <a:t>Z </a:t>
            </a:r>
            <a:r>
              <a:rPr lang="pl-PL" dirty="0"/>
              <a:t>wynagrodzenia za pracę odlicza się, w pełnej wysokości, kwoty wypłacone w poprzednim terminie płatności za okres nieobecności w pracy, za który pracownik nie zachowuje prawa do wynagrodzenia.</a:t>
            </a:r>
          </a:p>
          <a:p>
            <a:pPr marL="109728" indent="0" algn="just">
              <a:lnSpc>
                <a:spcPct val="170000"/>
              </a:lnSpc>
              <a:buNone/>
            </a:pPr>
            <a:r>
              <a:rPr lang="pl-PL" dirty="0" smtClean="0"/>
              <a:t>Potrąceń </a:t>
            </a:r>
            <a:r>
              <a:rPr lang="pl-PL" dirty="0"/>
              <a:t>należności z wynagrodzenia pracownika w miesiącu, w którym są wypłacane składniki wynagrodzenia za okresy dłuższe niż 1 miesiąc, dokonuje się od łącznej kwoty wynagrodzenia uwzględniającej te składniki wynagrodzenia.</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 </a:t>
            </a:r>
            <a:endParaRPr lang="pl-PL" dirty="0"/>
          </a:p>
        </p:txBody>
      </p:sp>
    </p:spTree>
    <p:extLst>
      <p:ext uri="{BB962C8B-B14F-4D97-AF65-F5344CB8AC3E}">
        <p14:creationId xmlns:p14="http://schemas.microsoft.com/office/powerpoint/2010/main" val="17370736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
        <p:nvSpPr>
          <p:cNvPr id="4" name="Symbol zastępczy zawartości 3"/>
          <p:cNvSpPr>
            <a:spLocks noGrp="1"/>
          </p:cNvSpPr>
          <p:nvPr>
            <p:ph idx="1"/>
          </p:nvPr>
        </p:nvSpPr>
        <p:spPr>
          <a:xfrm>
            <a:off x="457200" y="1481328"/>
            <a:ext cx="8229600" cy="5260040"/>
          </a:xfrm>
        </p:spPr>
        <p:txBody>
          <a:bodyPr>
            <a:normAutofit fontScale="70000" lnSpcReduction="20000"/>
          </a:bodyPr>
          <a:lstStyle/>
          <a:p>
            <a:pPr marL="109728" indent="0" algn="just">
              <a:buNone/>
            </a:pPr>
            <a:r>
              <a:rPr lang="pl-PL" dirty="0" smtClean="0"/>
              <a:t>Wolna </a:t>
            </a:r>
            <a:r>
              <a:rPr lang="pl-PL" dirty="0"/>
              <a:t>od potrąceń jest kwota wynagrodzenia za pracę w wysokości:</a:t>
            </a:r>
          </a:p>
          <a:p>
            <a:pPr marL="109728" indent="0" algn="just">
              <a:buNone/>
            </a:pPr>
            <a:r>
              <a:rPr lang="pl-PL" dirty="0" smtClean="0"/>
              <a:t>1) minimalnego </a:t>
            </a:r>
            <a:r>
              <a:rPr lang="pl-PL" dirty="0"/>
              <a:t>wynagrodzenia za pracę, ustalanego na podstawie odrębnych przepisów, przysługującego pracownikom zatrudnionym w pełnym wymiarze czasu pracy, po odliczeniu składek na ubezpieczenia społeczne, zaliczki na podatek dochodowy od osób fizycznych oraz wpłat dokonywanych do pracowniczego planu kapitałowego, jeżeli pracownik nie zrezygnował z ich dokonywania - przy potrącaniu sum egzekwowanych na mocy tytułów wykonawczych na pokrycie należności innych niż świadczenia alimentacyjne;</a:t>
            </a:r>
          </a:p>
          <a:p>
            <a:pPr marL="109728" indent="0" algn="just">
              <a:buNone/>
            </a:pPr>
            <a:r>
              <a:rPr lang="pl-PL" dirty="0" smtClean="0"/>
              <a:t>2) 75</a:t>
            </a:r>
            <a:r>
              <a:rPr lang="pl-PL" dirty="0"/>
              <a:t>% wynagrodzenia określonego w pkt 1 - przy potrącaniu zaliczek pieniężnych udzielonych pracownikowi;</a:t>
            </a:r>
          </a:p>
          <a:p>
            <a:pPr marL="109728" indent="0" algn="just">
              <a:buNone/>
            </a:pPr>
            <a:r>
              <a:rPr lang="pl-PL" dirty="0" smtClean="0"/>
              <a:t>3) 90</a:t>
            </a:r>
            <a:r>
              <a:rPr lang="pl-PL" dirty="0"/>
              <a:t>% wynagrodzenia określonego w pkt 1 - przy potrącaniu kar pieniężnych przewidzianych w art. </a:t>
            </a:r>
            <a:r>
              <a:rPr lang="pl-PL" dirty="0" smtClean="0"/>
              <a:t>108 </a:t>
            </a:r>
            <a:r>
              <a:rPr lang="pl-PL" dirty="0" err="1" smtClean="0"/>
              <a:t>k.p</a:t>
            </a:r>
            <a:r>
              <a:rPr lang="pl-PL" dirty="0" smtClean="0"/>
              <a:t>.</a:t>
            </a:r>
          </a:p>
          <a:p>
            <a:pPr marL="109728" indent="0" algn="just">
              <a:buNone/>
            </a:pPr>
            <a:endParaRPr lang="pl-PL" dirty="0" smtClean="0"/>
          </a:p>
          <a:p>
            <a:pPr marL="109728" indent="0" algn="just">
              <a:buNone/>
            </a:pPr>
            <a:r>
              <a:rPr lang="pl-PL" dirty="0" smtClean="0"/>
              <a:t>Jeżeli </a:t>
            </a:r>
            <a:r>
              <a:rPr lang="pl-PL" dirty="0"/>
              <a:t>pracownik jest zatrudniony w niepełnym wymiarze czasu pracy, kwoty </a:t>
            </a:r>
            <a:r>
              <a:rPr lang="pl-PL" dirty="0" smtClean="0"/>
              <a:t>te ulegają </a:t>
            </a:r>
            <a:r>
              <a:rPr lang="pl-PL" dirty="0"/>
              <a:t>zmniejszeniu proporcjonalnie do wymiaru czasu pracy.</a:t>
            </a:r>
          </a:p>
        </p:txBody>
      </p:sp>
    </p:spTree>
    <p:extLst>
      <p:ext uri="{BB962C8B-B14F-4D97-AF65-F5344CB8AC3E}">
        <p14:creationId xmlns:p14="http://schemas.microsoft.com/office/powerpoint/2010/main" val="645310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036496" cy="5116024"/>
          </a:xfrm>
        </p:spPr>
        <p:txBody>
          <a:bodyPr>
            <a:normAutofit fontScale="70000" lnSpcReduction="20000"/>
          </a:bodyPr>
          <a:lstStyle/>
          <a:p>
            <a:pPr marL="109728" indent="0" algn="just">
              <a:lnSpc>
                <a:spcPct val="170000"/>
              </a:lnSpc>
              <a:buNone/>
            </a:pPr>
            <a:r>
              <a:rPr lang="pl-PL" dirty="0" smtClean="0"/>
              <a:t>Przy </a:t>
            </a:r>
            <a:r>
              <a:rPr lang="pl-PL" dirty="0"/>
              <a:t>zachowaniu zasad określonych w art. </a:t>
            </a:r>
            <a:r>
              <a:rPr lang="pl-PL" dirty="0" smtClean="0"/>
              <a:t>87 </a:t>
            </a:r>
            <a:r>
              <a:rPr lang="pl-PL" dirty="0" err="1" smtClean="0"/>
              <a:t>k.p</a:t>
            </a:r>
            <a:r>
              <a:rPr lang="pl-PL" dirty="0" smtClean="0"/>
              <a:t>. </a:t>
            </a:r>
            <a:r>
              <a:rPr lang="pl-PL" dirty="0"/>
              <a:t>potrąceń na zaspokojenie świadczeń alimentacyjnych pracodawca dokonuje również bez postępowania egzekucyjnego, z wyjątkiem przypadków gdy:</a:t>
            </a:r>
          </a:p>
          <a:p>
            <a:pPr marL="109728" indent="0" algn="just">
              <a:lnSpc>
                <a:spcPct val="170000"/>
              </a:lnSpc>
              <a:buNone/>
            </a:pPr>
            <a:r>
              <a:rPr lang="pl-PL" dirty="0"/>
              <a:t>1)  świadczenia alimentacyjne mają być potrącane na rzecz kilku wierzycieli, a łączna suma, która może być potrącona, nie wystarcza na pełne pokrycie wszystkich należności alimentacyjnych;</a:t>
            </a:r>
          </a:p>
          <a:p>
            <a:pPr marL="109728" indent="0" algn="just">
              <a:lnSpc>
                <a:spcPct val="170000"/>
              </a:lnSpc>
              <a:buNone/>
            </a:pPr>
            <a:r>
              <a:rPr lang="pl-PL" dirty="0" smtClean="0"/>
              <a:t>2) wynagrodzenie </a:t>
            </a:r>
            <a:r>
              <a:rPr lang="pl-PL" dirty="0"/>
              <a:t>za pracę zostało zajęte w trybie egzekucji sądowej lub administracyjnej</a:t>
            </a:r>
            <a:r>
              <a:rPr lang="pl-PL" dirty="0" smtClean="0"/>
              <a:t>.</a:t>
            </a:r>
          </a:p>
          <a:p>
            <a:pPr marL="109728" indent="0" algn="just">
              <a:lnSpc>
                <a:spcPct val="170000"/>
              </a:lnSpc>
              <a:buNone/>
            </a:pPr>
            <a:endParaRPr lang="pl-PL" dirty="0"/>
          </a:p>
          <a:p>
            <a:pPr marL="109728" indent="0" algn="just">
              <a:lnSpc>
                <a:spcPct val="170000"/>
              </a:lnSpc>
              <a:buNone/>
            </a:pPr>
            <a:r>
              <a:rPr lang="pl-PL" dirty="0" smtClean="0"/>
              <a:t>Potrąceń tych </a:t>
            </a:r>
            <a:r>
              <a:rPr lang="pl-PL" dirty="0"/>
              <a:t>pracodawca dokonuje na wniosek wierzyciela na podstawie przedłożonego przez niego tytułu wykonawczego.</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5643049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Należności inne niż wymienione w art. 87 § 1 i 7 </a:t>
            </a:r>
            <a:r>
              <a:rPr lang="pl-PL" dirty="0" err="1" smtClean="0"/>
              <a:t>k.p</a:t>
            </a:r>
            <a:r>
              <a:rPr lang="pl-PL" dirty="0" smtClean="0"/>
              <a:t>. mogą </a:t>
            </a:r>
            <a:r>
              <a:rPr lang="pl-PL" dirty="0"/>
              <a:t>być potrącane z wynagrodzenia pracownika tylko za jego zgodą wyrażoną na piśmie.</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294079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12776"/>
            <a:ext cx="8229600" cy="4972008"/>
          </a:xfrm>
        </p:spPr>
        <p:txBody>
          <a:bodyPr>
            <a:normAutofit fontScale="70000" lnSpcReduction="20000"/>
          </a:bodyPr>
          <a:lstStyle/>
          <a:p>
            <a:pPr marL="109728" indent="0" algn="just">
              <a:lnSpc>
                <a:spcPct val="150000"/>
              </a:lnSpc>
              <a:buNone/>
            </a:pPr>
            <a:r>
              <a:rPr lang="pl-PL" dirty="0"/>
              <a:t>W przypadku potrącania innych należności niż określone w art. 87 § 1 i 7 </a:t>
            </a:r>
            <a:r>
              <a:rPr lang="pl-PL" dirty="0" err="1"/>
              <a:t>k.p</a:t>
            </a:r>
            <a:r>
              <a:rPr lang="pl-PL" dirty="0"/>
              <a:t>. wolna od potraceń jest kwota</a:t>
            </a:r>
            <a:r>
              <a:rPr lang="pl-PL" dirty="0" smtClean="0"/>
              <a:t>:</a:t>
            </a:r>
          </a:p>
          <a:p>
            <a:pPr marL="109728" indent="0" algn="just">
              <a:lnSpc>
                <a:spcPct val="150000"/>
              </a:lnSpc>
              <a:buNone/>
            </a:pPr>
            <a:r>
              <a:rPr lang="pl-PL" dirty="0" smtClean="0"/>
              <a:t>1</a:t>
            </a:r>
            <a:r>
              <a:rPr lang="pl-PL" dirty="0"/>
              <a:t>) minimalnego wynagrodzenia za pracę, ustalanego na podstawie odrębnych przepisów, przysługującego pracownikom zatrudnionym w pełnym wymiarze czasu pracy, po odliczeniu składek na ubezpieczenia społeczne, zaliczki na podatek dochodowy od osób fizycznych oraz wpłat dokonywanych do pracowniczego planu kapitałowego, jeżeli pracownik nie zrezygnował z ich dokonywania - przy potrącaniu należności na rzecz pracodawcy;</a:t>
            </a:r>
          </a:p>
          <a:p>
            <a:pPr marL="109728" indent="0" algn="just">
              <a:lnSpc>
                <a:spcPct val="150000"/>
              </a:lnSpc>
              <a:buNone/>
            </a:pPr>
            <a:r>
              <a:rPr lang="pl-PL" dirty="0"/>
              <a:t>2)  80% </a:t>
            </a:r>
            <a:r>
              <a:rPr lang="pl-PL" dirty="0" smtClean="0"/>
              <a:t>powyższej kwoty - </a:t>
            </a:r>
            <a:r>
              <a:rPr lang="pl-PL" dirty="0"/>
              <a:t>przy potrącaniu innych należności niż określone w pkt 1.</a:t>
            </a:r>
          </a:p>
        </p:txBody>
      </p:sp>
      <p:sp>
        <p:nvSpPr>
          <p:cNvPr id="3" name="Tytuł 2"/>
          <p:cNvSpPr>
            <a:spLocks noGrp="1"/>
          </p:cNvSpPr>
          <p:nvPr>
            <p:ph type="title"/>
          </p:nvPr>
        </p:nvSpPr>
        <p:spPr/>
        <p:txBody>
          <a:bodyPr>
            <a:normAutofit fontScale="90000"/>
          </a:bodyPr>
          <a:lstStyle/>
          <a:p>
            <a:pPr algn="ctr"/>
            <a:r>
              <a:rPr lang="pl-PL" dirty="0" smtClean="0"/>
              <a:t>Prawna ochrona wynagrodzenia za pracę</a:t>
            </a:r>
            <a:endParaRPr lang="pl-PL" dirty="0"/>
          </a:p>
        </p:txBody>
      </p:sp>
    </p:spTree>
    <p:extLst>
      <p:ext uri="{BB962C8B-B14F-4D97-AF65-F5344CB8AC3E}">
        <p14:creationId xmlns:p14="http://schemas.microsoft.com/office/powerpoint/2010/main" val="10299634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a:t> Kto, wbrew obowiązkowi:</a:t>
            </a:r>
          </a:p>
          <a:p>
            <a:pPr algn="just">
              <a:lnSpc>
                <a:spcPct val="150000"/>
              </a:lnSpc>
            </a:pPr>
            <a:r>
              <a:rPr lang="pl-PL" dirty="0" smtClean="0"/>
              <a:t>nie </a:t>
            </a:r>
            <a:r>
              <a:rPr lang="pl-PL" dirty="0"/>
              <a:t>wypłaca w ustalonym terminie wynagrodzenia za pracę lub innego świadczenia przysługującego pracownikowi albo uprawnionemu do tego świadczenia członkowi rodziny pracownika, wysokość tego wynagrodzenia lub świadczenia bezpodstawnie obniża albo dokonuje bezpodstawnych potrąceń,</a:t>
            </a:r>
          </a:p>
          <a:p>
            <a:pPr marL="109728" indent="0" algn="just">
              <a:lnSpc>
                <a:spcPct val="150000"/>
              </a:lnSpc>
              <a:buNone/>
            </a:pPr>
            <a:r>
              <a:rPr lang="pl-PL" dirty="0" smtClean="0"/>
              <a:t>podlega </a:t>
            </a:r>
            <a:r>
              <a:rPr lang="pl-PL" dirty="0"/>
              <a:t>karze grzywny od 1000 zł do 30 000 zł.</a:t>
            </a:r>
          </a:p>
          <a:p>
            <a:pPr marL="109728" indent="0">
              <a:buNone/>
            </a:pPr>
            <a:r>
              <a:rPr lang="pl-PL" dirty="0"/>
              <a:t> </a:t>
            </a:r>
          </a:p>
        </p:txBody>
      </p:sp>
      <p:sp>
        <p:nvSpPr>
          <p:cNvPr id="3" name="Tytuł 2"/>
          <p:cNvSpPr>
            <a:spLocks noGrp="1"/>
          </p:cNvSpPr>
          <p:nvPr>
            <p:ph type="title"/>
          </p:nvPr>
        </p:nvSpPr>
        <p:spPr/>
        <p:txBody>
          <a:bodyPr>
            <a:normAutofit fontScale="90000"/>
          </a:bodyPr>
          <a:lstStyle/>
          <a:p>
            <a:pPr algn="ctr"/>
            <a:r>
              <a:rPr lang="pl-PL" dirty="0" err="1" smtClean="0"/>
              <a:t>Karnowykroczeniowa</a:t>
            </a:r>
            <a:r>
              <a:rPr lang="pl-PL" dirty="0" smtClean="0"/>
              <a:t> ochrona wynagrodzenia za pracę</a:t>
            </a:r>
            <a:endParaRPr lang="pl-PL" dirty="0"/>
          </a:p>
        </p:txBody>
      </p:sp>
    </p:spTree>
    <p:extLst>
      <p:ext uri="{BB962C8B-B14F-4D97-AF65-F5344CB8AC3E}">
        <p14:creationId xmlns:p14="http://schemas.microsoft.com/office/powerpoint/2010/main" val="493262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Wynagrodzenie za pracę ma charakter przysparzający.</a:t>
            </a:r>
          </a:p>
          <a:p>
            <a:pPr marL="109728" indent="0" algn="just">
              <a:lnSpc>
                <a:spcPct val="150000"/>
              </a:lnSpc>
              <a:buNone/>
            </a:pPr>
            <a:endParaRPr lang="pl-PL" dirty="0"/>
          </a:p>
          <a:p>
            <a:pPr marL="109728" indent="0" algn="just">
              <a:lnSpc>
                <a:spcPct val="150000"/>
              </a:lnSpc>
              <a:buNone/>
            </a:pPr>
            <a:r>
              <a:rPr lang="pl-PL" dirty="0" smtClean="0"/>
              <a:t>Wynagrodzenie za pracę stanowi po stronie pracownika przysporzenie majątkowe, powiększa jego aktywa.</a:t>
            </a: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188725809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lnSpcReduction="10000"/>
          </a:bodyPr>
          <a:lstStyle/>
          <a:p>
            <a:pPr marL="109728" indent="0" algn="just">
              <a:lnSpc>
                <a:spcPct val="150000"/>
              </a:lnSpc>
              <a:buNone/>
            </a:pPr>
            <a:r>
              <a:rPr lang="pl-PL" dirty="0" smtClean="0"/>
              <a:t>Do innych świadczeń związanych z pracą należą:</a:t>
            </a:r>
          </a:p>
          <a:p>
            <a:pPr algn="just">
              <a:lnSpc>
                <a:spcPct val="150000"/>
              </a:lnSpc>
            </a:pPr>
            <a:r>
              <a:rPr lang="pl-PL" dirty="0" smtClean="0"/>
              <a:t>nagrody pracownicze;</a:t>
            </a:r>
          </a:p>
          <a:p>
            <a:pPr algn="just">
              <a:lnSpc>
                <a:spcPct val="150000"/>
              </a:lnSpc>
            </a:pPr>
            <a:r>
              <a:rPr lang="pl-PL" dirty="0"/>
              <a:t>o</a:t>
            </a:r>
            <a:r>
              <a:rPr lang="pl-PL" dirty="0" smtClean="0"/>
              <a:t>dprawa emerytalna lub rentowa;</a:t>
            </a:r>
          </a:p>
          <a:p>
            <a:pPr algn="just">
              <a:lnSpc>
                <a:spcPct val="150000"/>
              </a:lnSpc>
            </a:pPr>
            <a:r>
              <a:rPr lang="pl-PL" dirty="0" smtClean="0"/>
              <a:t>odprawa pośmiertna;</a:t>
            </a:r>
          </a:p>
          <a:p>
            <a:pPr algn="just">
              <a:lnSpc>
                <a:spcPct val="150000"/>
              </a:lnSpc>
            </a:pPr>
            <a:r>
              <a:rPr lang="pl-PL" dirty="0"/>
              <a:t>o</a:t>
            </a:r>
            <a:r>
              <a:rPr lang="pl-PL" dirty="0" smtClean="0"/>
              <a:t>dprawy w związku z rozwiązaniem stosunku pracy. </a:t>
            </a:r>
            <a:endParaRPr lang="pl-PL" dirty="0"/>
          </a:p>
        </p:txBody>
      </p:sp>
      <p:sp>
        <p:nvSpPr>
          <p:cNvPr id="3" name="Tytuł 2"/>
          <p:cNvSpPr>
            <a:spLocks noGrp="1"/>
          </p:cNvSpPr>
          <p:nvPr>
            <p:ph type="title"/>
          </p:nvPr>
        </p:nvSpPr>
        <p:spPr/>
        <p:txBody>
          <a:bodyPr>
            <a:normAutofit fontScale="90000"/>
          </a:bodyPr>
          <a:lstStyle/>
          <a:p>
            <a:pPr algn="ctr"/>
            <a:r>
              <a:rPr lang="pl-PL" dirty="0" smtClean="0"/>
              <a:t>Inne świadczenia związane z pracą</a:t>
            </a:r>
            <a:endParaRPr lang="pl-PL" dirty="0"/>
          </a:p>
        </p:txBody>
      </p:sp>
    </p:spTree>
    <p:extLst>
      <p:ext uri="{BB962C8B-B14F-4D97-AF65-F5344CB8AC3E}">
        <p14:creationId xmlns:p14="http://schemas.microsoft.com/office/powerpoint/2010/main" val="23470250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4784"/>
            <a:ext cx="8229600" cy="5260040"/>
          </a:xfrm>
        </p:spPr>
        <p:txBody>
          <a:bodyPr>
            <a:normAutofit fontScale="92500"/>
          </a:bodyPr>
          <a:lstStyle/>
          <a:p>
            <a:pPr marL="109728" indent="0" algn="just">
              <a:lnSpc>
                <a:spcPct val="150000"/>
              </a:lnSpc>
              <a:buNone/>
            </a:pPr>
            <a:r>
              <a:rPr lang="pl-PL" dirty="0"/>
              <a:t>Pracownikom, którzy przez wzorowe wypełnianie swoich obowiązków, przejawianie inicjatywy w pracy i podnoszenie jej wydajności oraz jakości przyczyniają się szczególnie do wykonywania zadań zakładu, mogą być przyznawane nagrody i wyróżnienia. Odpis zawiadomienia o przyznaniu nagrody lub wyróżnienia składa się do akt osobowych pracownika.</a:t>
            </a:r>
          </a:p>
        </p:txBody>
      </p:sp>
      <p:sp>
        <p:nvSpPr>
          <p:cNvPr id="3" name="Tytuł 2"/>
          <p:cNvSpPr>
            <a:spLocks noGrp="1"/>
          </p:cNvSpPr>
          <p:nvPr>
            <p:ph type="title"/>
          </p:nvPr>
        </p:nvSpPr>
        <p:spPr/>
        <p:txBody>
          <a:bodyPr/>
          <a:lstStyle/>
          <a:p>
            <a:pPr algn="ctr"/>
            <a:r>
              <a:rPr lang="pl-PL" dirty="0" smtClean="0"/>
              <a:t>Nagrody pracownicze</a:t>
            </a:r>
            <a:endParaRPr lang="pl-PL" dirty="0"/>
          </a:p>
        </p:txBody>
      </p:sp>
    </p:spTree>
    <p:extLst>
      <p:ext uri="{BB962C8B-B14F-4D97-AF65-F5344CB8AC3E}">
        <p14:creationId xmlns:p14="http://schemas.microsoft.com/office/powerpoint/2010/main" val="17870843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4972008"/>
          </a:xfrm>
        </p:spPr>
        <p:txBody>
          <a:bodyPr>
            <a:normAutofit fontScale="92500" lnSpcReduction="20000"/>
          </a:bodyPr>
          <a:lstStyle/>
          <a:p>
            <a:pPr marL="109728" indent="0" algn="just">
              <a:lnSpc>
                <a:spcPct val="150000"/>
              </a:lnSpc>
              <a:buNone/>
            </a:pPr>
            <a:r>
              <a:rPr lang="pl-PL" dirty="0" smtClean="0"/>
              <a:t>Pracownikowi </a:t>
            </a:r>
            <a:r>
              <a:rPr lang="pl-PL" dirty="0"/>
              <a:t>spełniającemu warunki uprawniające do renty z tytułu niezdolności do pracy lub emerytury, którego stosunek pracy ustał w związku z przejściem na rentę lub emeryturę, przysługuje odprawa pieniężna w wysokości jednomiesięcznego wynagrodzenia.</a:t>
            </a:r>
          </a:p>
          <a:p>
            <a:pPr marL="109728" indent="0" algn="just">
              <a:lnSpc>
                <a:spcPct val="150000"/>
              </a:lnSpc>
              <a:buNone/>
            </a:pPr>
            <a:endParaRPr lang="pl-PL" dirty="0"/>
          </a:p>
          <a:p>
            <a:pPr marL="109728" indent="0" algn="just">
              <a:lnSpc>
                <a:spcPct val="150000"/>
              </a:lnSpc>
              <a:buNone/>
            </a:pPr>
            <a:r>
              <a:rPr lang="pl-PL" dirty="0" smtClean="0"/>
              <a:t>Pracownik</a:t>
            </a:r>
            <a:r>
              <a:rPr lang="pl-PL" dirty="0"/>
              <a:t>, który otrzymał odprawę, nie może ponownie nabyć do niej prawa.</a:t>
            </a:r>
          </a:p>
        </p:txBody>
      </p:sp>
      <p:sp>
        <p:nvSpPr>
          <p:cNvPr id="3" name="Tytuł 2"/>
          <p:cNvSpPr>
            <a:spLocks noGrp="1"/>
          </p:cNvSpPr>
          <p:nvPr>
            <p:ph type="title"/>
          </p:nvPr>
        </p:nvSpPr>
        <p:spPr/>
        <p:txBody>
          <a:bodyPr/>
          <a:lstStyle/>
          <a:p>
            <a:pPr algn="ctr"/>
            <a:r>
              <a:rPr lang="pl-PL" dirty="0" smtClean="0"/>
              <a:t>Odprawa emerytalna i rentowa</a:t>
            </a:r>
            <a:endParaRPr lang="pl-PL" dirty="0"/>
          </a:p>
        </p:txBody>
      </p:sp>
    </p:spTree>
    <p:extLst>
      <p:ext uri="{BB962C8B-B14F-4D97-AF65-F5344CB8AC3E}">
        <p14:creationId xmlns:p14="http://schemas.microsoft.com/office/powerpoint/2010/main" val="2978231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a:t>W razie śmierci pracownika w czasie trwania stosunku pracy lub w czasie pobierania po jego rozwiązaniu zasiłku z tytułu niezdolności do pracy wskutek choroby, rodzinie przysługuje od pracodawcy odprawa pośmiertna.</a:t>
            </a:r>
          </a:p>
        </p:txBody>
      </p:sp>
      <p:sp>
        <p:nvSpPr>
          <p:cNvPr id="3" name="Tytuł 2"/>
          <p:cNvSpPr>
            <a:spLocks noGrp="1"/>
          </p:cNvSpPr>
          <p:nvPr>
            <p:ph type="title"/>
          </p:nvPr>
        </p:nvSpPr>
        <p:spPr/>
        <p:txBody>
          <a:bodyPr/>
          <a:lstStyle/>
          <a:p>
            <a:pPr algn="ctr"/>
            <a:r>
              <a:rPr lang="pl-PL" smtClean="0"/>
              <a:t>Odprawa pośmiertna</a:t>
            </a:r>
            <a:endParaRPr lang="pl-PL"/>
          </a:p>
        </p:txBody>
      </p:sp>
    </p:spTree>
    <p:extLst>
      <p:ext uri="{BB962C8B-B14F-4D97-AF65-F5344CB8AC3E}">
        <p14:creationId xmlns:p14="http://schemas.microsoft.com/office/powerpoint/2010/main" val="402938126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260040"/>
          </a:xfrm>
        </p:spPr>
        <p:txBody>
          <a:bodyPr>
            <a:normAutofit fontScale="92500" lnSpcReduction="20000"/>
          </a:bodyPr>
          <a:lstStyle/>
          <a:p>
            <a:pPr marL="109728" indent="0" algn="just">
              <a:lnSpc>
                <a:spcPct val="160000"/>
              </a:lnSpc>
              <a:buNone/>
            </a:pPr>
            <a:r>
              <a:rPr lang="pl-PL" dirty="0"/>
              <a:t>Wysokość </a:t>
            </a:r>
            <a:r>
              <a:rPr lang="pl-PL" dirty="0" smtClean="0"/>
              <a:t>odprawy</a:t>
            </a:r>
            <a:r>
              <a:rPr lang="pl-PL" dirty="0"/>
              <a:t> </a:t>
            </a:r>
            <a:r>
              <a:rPr lang="pl-PL" dirty="0" smtClean="0"/>
              <a:t>pośmiertnej </a:t>
            </a:r>
            <a:r>
              <a:rPr lang="pl-PL" dirty="0"/>
              <a:t>jest uzależniona od okresu zatrudnienia pracownika u danego pracodawcy i wynosi:</a:t>
            </a:r>
          </a:p>
          <a:p>
            <a:pPr marL="109728" indent="0" algn="just">
              <a:lnSpc>
                <a:spcPct val="160000"/>
              </a:lnSpc>
              <a:buNone/>
            </a:pPr>
            <a:r>
              <a:rPr lang="pl-PL" dirty="0"/>
              <a:t>1)  jednomiesięczne wynagrodzenie, jeżeli pracownik był zatrudniony krócej niż 10 lat;</a:t>
            </a:r>
          </a:p>
          <a:p>
            <a:pPr marL="109728" indent="0" algn="just">
              <a:lnSpc>
                <a:spcPct val="160000"/>
              </a:lnSpc>
              <a:buNone/>
            </a:pPr>
            <a:r>
              <a:rPr lang="pl-PL" dirty="0"/>
              <a:t>2)  trzymiesięczne wynagrodzenie, jeżeli pracownik był zatrudniony co najmniej 10 lat;</a:t>
            </a:r>
          </a:p>
          <a:p>
            <a:pPr marL="109728" indent="0" algn="just">
              <a:lnSpc>
                <a:spcPct val="160000"/>
              </a:lnSpc>
              <a:buNone/>
            </a:pPr>
            <a:r>
              <a:rPr lang="pl-PL" dirty="0"/>
              <a:t>3)  sześciomiesięczne wynagrodzenie, jeżeli pracownik był zatrudniony co najmniej 15 lat.</a:t>
            </a:r>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169484577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a:t>Do okresu zatrudnienia, </a:t>
            </a:r>
            <a:r>
              <a:rPr lang="pl-PL" dirty="0" smtClean="0"/>
              <a:t>wlicza </a:t>
            </a:r>
            <a:r>
              <a:rPr lang="pl-PL" dirty="0"/>
              <a:t>się pracownikowi okres zatrudnienia u poprzedniego pracodawcy, jeżeli zmiana pracodawcy nastąpiła na zasadach określonych w art. </a:t>
            </a:r>
            <a:r>
              <a:rPr lang="pl-PL" dirty="0" smtClean="0"/>
              <a:t>23 (1) </a:t>
            </a:r>
            <a:r>
              <a:rPr lang="pl-PL" dirty="0" err="1" smtClean="0"/>
              <a:t>k.p</a:t>
            </a:r>
            <a:r>
              <a:rPr lang="pl-PL" dirty="0" smtClean="0"/>
              <a:t>., </a:t>
            </a:r>
            <a:r>
              <a:rPr lang="pl-PL" dirty="0"/>
              <a:t>a także w innych przypadkach, gdy z mocy odrębnych przepisów nowy pracodawca jest następcą prawnym w stosunkach pracy nawiązanych przez pracodawcę poprzednio zatrudniającego tego pracownika.</a:t>
            </a:r>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318378870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196752"/>
            <a:ext cx="8229600" cy="5661248"/>
          </a:xfrm>
        </p:spPr>
        <p:txBody>
          <a:bodyPr>
            <a:normAutofit/>
          </a:bodyPr>
          <a:lstStyle/>
          <a:p>
            <a:pPr marL="109728" indent="0" algn="just">
              <a:lnSpc>
                <a:spcPct val="170000"/>
              </a:lnSpc>
              <a:buNone/>
            </a:pPr>
            <a:r>
              <a:rPr lang="pl-PL" dirty="0"/>
              <a:t>Odprawa pośmiertna przysługuje następującym członkom rodziny pracownika:</a:t>
            </a:r>
          </a:p>
          <a:p>
            <a:pPr marL="109728" indent="0" algn="just">
              <a:lnSpc>
                <a:spcPct val="170000"/>
              </a:lnSpc>
              <a:buNone/>
            </a:pPr>
            <a:r>
              <a:rPr lang="pl-PL" dirty="0"/>
              <a:t>1)  małżonkowi;</a:t>
            </a:r>
          </a:p>
          <a:p>
            <a:pPr marL="109728" indent="0" algn="just">
              <a:lnSpc>
                <a:spcPct val="170000"/>
              </a:lnSpc>
              <a:buNone/>
            </a:pPr>
            <a:r>
              <a:rPr lang="pl-PL" dirty="0"/>
              <a:t>2)  innym członkom rodziny spełniającym warunki wymagane do uzyskania renty rodzinnej w myśl przepisów o emeryturach i rentach z Funduszu Ubezpieczeń Społecznych.</a:t>
            </a:r>
          </a:p>
          <a:p>
            <a:pPr marL="109728" indent="0" algn="just">
              <a:lnSpc>
                <a:spcPct val="170000"/>
              </a:lnSpc>
              <a:buNone/>
            </a:pPr>
            <a:endParaRPr lang="pl-PL" dirty="0"/>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30211983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8892480" cy="5188032"/>
          </a:xfrm>
        </p:spPr>
        <p:txBody>
          <a:bodyPr>
            <a:normAutofit fontScale="92500"/>
          </a:bodyPr>
          <a:lstStyle/>
          <a:p>
            <a:pPr marL="109728" indent="0" algn="just">
              <a:lnSpc>
                <a:spcPct val="170000"/>
              </a:lnSpc>
              <a:buNone/>
            </a:pPr>
            <a:r>
              <a:rPr lang="pl-PL" dirty="0"/>
              <a:t>Odprawę pośmiertną dzieli się w częściach równych pomiędzy wszystkich uprawnionych członków rodziny.</a:t>
            </a:r>
          </a:p>
          <a:p>
            <a:pPr marL="109728" indent="0" algn="just">
              <a:lnSpc>
                <a:spcPct val="170000"/>
              </a:lnSpc>
              <a:buNone/>
            </a:pPr>
            <a:endParaRPr lang="pl-PL" dirty="0"/>
          </a:p>
          <a:p>
            <a:pPr marL="109728" indent="0" algn="just">
              <a:lnSpc>
                <a:spcPct val="170000"/>
              </a:lnSpc>
              <a:buNone/>
            </a:pPr>
            <a:r>
              <a:rPr lang="pl-PL" dirty="0"/>
              <a:t>Jeżeli po zmarłym pracowniku pozostał tylko jeden członek rodziny uprawniony do odprawy pośmiertnej, przysługuje mu odprawa w wysokości połowy odpowiedniej kwoty określonej w art. 93 § 2 </a:t>
            </a:r>
            <a:r>
              <a:rPr lang="pl-PL" dirty="0" err="1"/>
              <a:t>k.p</a:t>
            </a:r>
            <a:r>
              <a:rPr lang="pl-PL" dirty="0"/>
              <a:t>.</a:t>
            </a:r>
          </a:p>
          <a:p>
            <a:pPr marL="109728" indent="0" algn="just">
              <a:lnSpc>
                <a:spcPct val="170000"/>
              </a:lnSpc>
              <a:buNone/>
            </a:pPr>
            <a:endParaRPr lang="pl-PL" dirty="0"/>
          </a:p>
          <a:p>
            <a:pPr marL="109728" indent="0">
              <a:buNone/>
            </a:pPr>
            <a:endParaRPr lang="pl-PL" dirty="0"/>
          </a:p>
        </p:txBody>
      </p:sp>
      <p:sp>
        <p:nvSpPr>
          <p:cNvPr id="3" name="Tytuł 2"/>
          <p:cNvSpPr>
            <a:spLocks noGrp="1"/>
          </p:cNvSpPr>
          <p:nvPr>
            <p:ph type="title"/>
          </p:nvPr>
        </p:nvSpPr>
        <p:spPr/>
        <p:txBody>
          <a:bodyPr/>
          <a:lstStyle/>
          <a:p>
            <a:pPr algn="ctr"/>
            <a:r>
              <a:rPr lang="pl-PL" dirty="0" smtClean="0"/>
              <a:t>Odprawa pośmiertna</a:t>
            </a:r>
            <a:endParaRPr lang="pl-PL" dirty="0"/>
          </a:p>
        </p:txBody>
      </p:sp>
    </p:spTree>
    <p:extLst>
      <p:ext uri="{BB962C8B-B14F-4D97-AF65-F5344CB8AC3E}">
        <p14:creationId xmlns:p14="http://schemas.microsoft.com/office/powerpoint/2010/main" val="28917773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85000" lnSpcReduction="10000"/>
          </a:bodyPr>
          <a:lstStyle/>
          <a:p>
            <a:pPr marL="109728" indent="0" algn="just">
              <a:lnSpc>
                <a:spcPct val="150000"/>
              </a:lnSpc>
              <a:buNone/>
            </a:pPr>
            <a:r>
              <a:rPr lang="pl-PL" dirty="0"/>
              <a:t>Odprawa pośmiertna nie przysługuje członkom rodziny, jeżeli pracodawca ubezpieczył pracownika na życie, a odszkodowanie wypłacone przez instytucję ubezpieczeniową jest nie niższe niż odprawa pośmiertna przysługująca zgodnie z art. 93 § 2 i 6 </a:t>
            </a:r>
            <a:r>
              <a:rPr lang="pl-PL" dirty="0" err="1"/>
              <a:t>k.p</a:t>
            </a:r>
            <a:r>
              <a:rPr lang="pl-PL" dirty="0"/>
              <a:t>. Jeżeli odszkodowanie jest niższe od odprawy pośmiertnej, pracodawca jest obowiązany wypłacić rodzinie kwotę stanowiącą różnicę między tymi świadczeniami.</a:t>
            </a:r>
          </a:p>
          <a:p>
            <a:endParaRPr lang="pl-PL" dirty="0"/>
          </a:p>
        </p:txBody>
      </p:sp>
      <p:sp>
        <p:nvSpPr>
          <p:cNvPr id="3" name="Tytuł 2"/>
          <p:cNvSpPr>
            <a:spLocks noGrp="1"/>
          </p:cNvSpPr>
          <p:nvPr>
            <p:ph type="title"/>
          </p:nvPr>
        </p:nvSpPr>
        <p:spPr/>
        <p:txBody>
          <a:bodyPr/>
          <a:lstStyle/>
          <a:p>
            <a:pPr algn="ctr"/>
            <a:r>
              <a:rPr lang="pl-PL" dirty="0" smtClean="0"/>
              <a:t>Odprawa pośmiertna </a:t>
            </a:r>
            <a:endParaRPr lang="pl-PL" dirty="0"/>
          </a:p>
        </p:txBody>
      </p:sp>
    </p:spTree>
    <p:extLst>
      <p:ext uri="{BB962C8B-B14F-4D97-AF65-F5344CB8AC3E}">
        <p14:creationId xmlns:p14="http://schemas.microsoft.com/office/powerpoint/2010/main" val="2735648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Orzecznictwo</a:t>
            </a:r>
            <a:endParaRPr lang="pl-PL" dirty="0"/>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346589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Wynagrodzenie przysługuje za pracę wykonaną. </a:t>
            </a:r>
          </a:p>
          <a:p>
            <a:pPr marL="109728" indent="0" algn="just">
              <a:lnSpc>
                <a:spcPct val="150000"/>
              </a:lnSpc>
              <a:buNone/>
            </a:pPr>
            <a:r>
              <a:rPr lang="pl-PL" dirty="0" smtClean="0"/>
              <a:t>Za czas niewykonywania pracy pracownik zachowuje prawo do wynagrodzenia tylko wówczas, gdy przepisy prawa pracy tak stanowią. (art. 80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 </a:t>
            </a:r>
            <a:endParaRPr lang="pl-PL" dirty="0"/>
          </a:p>
        </p:txBody>
      </p:sp>
    </p:spTree>
    <p:extLst>
      <p:ext uri="{BB962C8B-B14F-4D97-AF65-F5344CB8AC3E}">
        <p14:creationId xmlns:p14="http://schemas.microsoft.com/office/powerpoint/2010/main" val="46111415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700808"/>
            <a:ext cx="8229600" cy="5157192"/>
          </a:xfrm>
        </p:spPr>
        <p:txBody>
          <a:bodyPr/>
          <a:lstStyle/>
          <a:p>
            <a:pPr marL="109728" indent="0" algn="just">
              <a:lnSpc>
                <a:spcPct val="150000"/>
              </a:lnSpc>
              <a:buNone/>
            </a:pPr>
            <a:r>
              <a:rPr lang="pl-PL" dirty="0"/>
              <a:t>Wyrażenie zgody przez pracownika na dokonywanie potrąceń z jego wynagrodzenia bez świadomości wielkości długu i istnienia przesłanek odpowiedzialności jest nieważne.</a:t>
            </a:r>
          </a:p>
        </p:txBody>
      </p:sp>
      <p:sp>
        <p:nvSpPr>
          <p:cNvPr id="3" name="Tytuł 2"/>
          <p:cNvSpPr>
            <a:spLocks noGrp="1"/>
          </p:cNvSpPr>
          <p:nvPr>
            <p:ph type="title"/>
          </p:nvPr>
        </p:nvSpPr>
        <p:spPr>
          <a:xfrm>
            <a:off x="323528" y="260648"/>
            <a:ext cx="8229600" cy="1143000"/>
          </a:xfrm>
        </p:spPr>
        <p:txBody>
          <a:bodyPr>
            <a:normAutofit fontScale="90000"/>
          </a:bodyPr>
          <a:lstStyle/>
          <a:p>
            <a:pPr algn="ctr"/>
            <a:r>
              <a:rPr lang="pl-PL" dirty="0" smtClean="0"/>
              <a:t>Wyrok Sądu Najwyższego z dnia 5 maja 2004 r., sygn. akt: I PK </a:t>
            </a:r>
            <a:r>
              <a:rPr lang="pl-PL" dirty="0" smtClean="0"/>
              <a:t>529/03</a:t>
            </a:r>
            <a:endParaRPr lang="pl-PL" dirty="0"/>
          </a:p>
        </p:txBody>
      </p:sp>
    </p:spTree>
    <p:extLst>
      <p:ext uri="{BB962C8B-B14F-4D97-AF65-F5344CB8AC3E}">
        <p14:creationId xmlns:p14="http://schemas.microsoft.com/office/powerpoint/2010/main" val="8507868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buNone/>
            </a:pPr>
            <a:r>
              <a:rPr lang="pl-PL" dirty="0"/>
              <a:t>H. </a:t>
            </a:r>
            <a:r>
              <a:rPr lang="pl-PL" dirty="0" err="1"/>
              <a:t>Szurgacz</a:t>
            </a:r>
            <a:r>
              <a:rPr lang="pl-PL" dirty="0"/>
              <a:t>, Z. Kubot, T. Kuczyński, A. Tomanek, </a:t>
            </a:r>
            <a:r>
              <a:rPr lang="pl-PL" i="1" dirty="0"/>
              <a:t>Prawo pracy. Zarys wykładu</a:t>
            </a:r>
            <a:r>
              <a:rPr lang="pl-PL" dirty="0"/>
              <a:t>, Warszawa 2017</a:t>
            </a:r>
            <a:r>
              <a:rPr lang="pl-PL" dirty="0" smtClean="0"/>
              <a:t>,</a:t>
            </a:r>
          </a:p>
          <a:p>
            <a:pPr marL="109728" indent="0">
              <a:buNone/>
            </a:pPr>
            <a:endParaRPr lang="pl-PL" dirty="0"/>
          </a:p>
          <a:p>
            <a:pPr marL="109728" indent="0">
              <a:buNone/>
            </a:pPr>
            <a:r>
              <a:rPr lang="pl-PL" dirty="0"/>
              <a:t>M. Święcicki, </a:t>
            </a:r>
            <a:r>
              <a:rPr lang="pl-PL" i="1" dirty="0"/>
              <a:t>Prawo wynagrodzenia za pracę</a:t>
            </a:r>
            <a:r>
              <a:rPr lang="pl-PL" dirty="0"/>
              <a:t>, Warszawa </a:t>
            </a:r>
            <a:r>
              <a:rPr lang="pl-PL" dirty="0" smtClean="0"/>
              <a:t>1963</a:t>
            </a:r>
            <a:endParaRPr lang="pl-PL" dirty="0"/>
          </a:p>
          <a:p>
            <a:pPr marL="109728" indent="0">
              <a:buNone/>
            </a:pPr>
            <a:endParaRPr lang="pl-PL" dirty="0"/>
          </a:p>
          <a:p>
            <a:pPr marL="109728" indent="0">
              <a:buNone/>
            </a:pPr>
            <a:r>
              <a:rPr lang="pl-PL" dirty="0"/>
              <a:t>Ustawy z dnia 26 czerwca 1974 roku </a:t>
            </a:r>
            <a:r>
              <a:rPr lang="pl-PL" dirty="0" smtClean="0"/>
              <a:t>- Kodeks </a:t>
            </a:r>
            <a:r>
              <a:rPr lang="pl-PL" dirty="0"/>
              <a:t>pracy (Dz. U. z 2019 r. poz. 1040 ze zm</a:t>
            </a:r>
            <a:r>
              <a:rPr lang="pl-PL" dirty="0" smtClean="0"/>
              <a:t>.)</a:t>
            </a:r>
            <a:endParaRPr lang="pl-PL" dirty="0"/>
          </a:p>
          <a:p>
            <a:pPr marL="109728" indent="0">
              <a:buNone/>
            </a:pPr>
            <a:endParaRPr lang="pl-PL" dirty="0"/>
          </a:p>
        </p:txBody>
      </p:sp>
      <p:sp>
        <p:nvSpPr>
          <p:cNvPr id="3" name="Tytuł 2"/>
          <p:cNvSpPr>
            <a:spLocks noGrp="1"/>
          </p:cNvSpPr>
          <p:nvPr>
            <p:ph type="title"/>
          </p:nvPr>
        </p:nvSpPr>
        <p:spPr/>
        <p:txBody>
          <a:bodyPr/>
          <a:lstStyle/>
          <a:p>
            <a:r>
              <a:rPr lang="pl-PL" dirty="0" smtClean="0"/>
              <a:t>Opracowano na podstawie</a:t>
            </a:r>
            <a:endParaRPr lang="pl-PL" dirty="0"/>
          </a:p>
        </p:txBody>
      </p:sp>
    </p:spTree>
    <p:extLst>
      <p:ext uri="{BB962C8B-B14F-4D97-AF65-F5344CB8AC3E}">
        <p14:creationId xmlns:p14="http://schemas.microsoft.com/office/powerpoint/2010/main" val="228680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1481328"/>
            <a:ext cx="8928992" cy="5260040"/>
          </a:xfrm>
        </p:spPr>
        <p:txBody>
          <a:bodyPr>
            <a:normAutofit fontScale="85000" lnSpcReduction="10000"/>
          </a:bodyPr>
          <a:lstStyle/>
          <a:p>
            <a:pPr marL="109728" indent="0" algn="just">
              <a:lnSpc>
                <a:spcPct val="150000"/>
              </a:lnSpc>
              <a:buNone/>
            </a:pPr>
            <a:r>
              <a:rPr lang="pl-PL" dirty="0" smtClean="0"/>
              <a:t>Za wadliwe wykonanie z winy pracownika produktów lub usług wynagrodzenie nie przysługuje. </a:t>
            </a:r>
          </a:p>
          <a:p>
            <a:pPr marL="109728" indent="0" algn="just">
              <a:lnSpc>
                <a:spcPct val="150000"/>
              </a:lnSpc>
              <a:buNone/>
            </a:pPr>
            <a:r>
              <a:rPr lang="pl-PL" dirty="0" smtClean="0"/>
              <a:t>Jeżeli wskutek wadliwie wykonanej pracy z winy pracownika nastąpiło obniżenie jakości produktu lub usługi, wynagrodzenie ulega odpowiedniemu zmniejszeniu.</a:t>
            </a:r>
          </a:p>
          <a:p>
            <a:pPr marL="109728" indent="0" algn="just">
              <a:lnSpc>
                <a:spcPct val="150000"/>
              </a:lnSpc>
              <a:buNone/>
            </a:pPr>
            <a:r>
              <a:rPr lang="pl-PL" dirty="0"/>
              <a:t>Jeżeli wadliwość produktu lub usługi została usunięta przez pracownika, przysługuje mu wynagrodzenie odpowiednie do jakości produktu lub usługi, z tym że za czas pracy przy usuwaniu wady wynagrodzenie nie przysługuje. </a:t>
            </a:r>
            <a:r>
              <a:rPr lang="pl-PL" dirty="0" smtClean="0"/>
              <a:t>(art. 82  </a:t>
            </a:r>
            <a:r>
              <a:rPr lang="pl-PL" dirty="0" err="1" smtClean="0"/>
              <a:t>k.p</a:t>
            </a:r>
            <a:r>
              <a:rPr lang="pl-PL" dirty="0" smtClean="0"/>
              <a:t>.)</a:t>
            </a: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3656347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Periodyczność wynagrodzenia za pracę.</a:t>
            </a:r>
          </a:p>
          <a:p>
            <a:pPr marL="109728" indent="0" algn="just">
              <a:lnSpc>
                <a:spcPct val="150000"/>
              </a:lnSpc>
              <a:buNone/>
            </a:pPr>
            <a:endParaRPr lang="pl-PL" dirty="0"/>
          </a:p>
          <a:p>
            <a:pPr marL="109728" indent="0" algn="just">
              <a:lnSpc>
                <a:spcPct val="150000"/>
              </a:lnSpc>
              <a:buNone/>
            </a:pPr>
            <a:r>
              <a:rPr lang="pl-PL" dirty="0" smtClean="0"/>
              <a:t>Wynagrodzenie za pracę spełniane jest z określoną periodycznością, w stałych odstępach czasu. </a:t>
            </a:r>
            <a:endParaRPr lang="pl-PL" dirty="0"/>
          </a:p>
        </p:txBody>
      </p:sp>
      <p:sp>
        <p:nvSpPr>
          <p:cNvPr id="3" name="Tytuł 2"/>
          <p:cNvSpPr>
            <a:spLocks noGrp="1"/>
          </p:cNvSpPr>
          <p:nvPr>
            <p:ph type="title"/>
          </p:nvPr>
        </p:nvSpPr>
        <p:spPr/>
        <p:txBody>
          <a:bodyPr>
            <a:normAutofit fontScale="90000"/>
          </a:bodyPr>
          <a:lstStyle/>
          <a:p>
            <a:pPr algn="ctr"/>
            <a:r>
              <a:rPr lang="pl-PL" dirty="0" smtClean="0"/>
              <a:t>Wynagrodzenie za pracę - charakterystyka</a:t>
            </a:r>
            <a:endParaRPr lang="pl-PL" dirty="0"/>
          </a:p>
        </p:txBody>
      </p:sp>
    </p:spTree>
    <p:extLst>
      <p:ext uri="{BB962C8B-B14F-4D97-AF65-F5344CB8AC3E}">
        <p14:creationId xmlns:p14="http://schemas.microsoft.com/office/powerpoint/2010/main" val="1896319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1099</TotalTime>
  <Words>3736</Words>
  <Application>Microsoft Office PowerPoint</Application>
  <PresentationFormat>Pokaz na ekranie (4:3)</PresentationFormat>
  <Paragraphs>279</Paragraphs>
  <Slides>71</Slides>
  <Notes>0</Notes>
  <HiddenSlides>0</HiddenSlides>
  <MMClips>0</MMClips>
  <ScaleCrop>false</ScaleCrop>
  <HeadingPairs>
    <vt:vector size="4" baseType="variant">
      <vt:variant>
        <vt:lpstr>Motyw</vt:lpstr>
      </vt:variant>
      <vt:variant>
        <vt:i4>1</vt:i4>
      </vt:variant>
      <vt:variant>
        <vt:lpstr>Tytuły slajdów</vt:lpstr>
      </vt:variant>
      <vt:variant>
        <vt:i4>71</vt:i4>
      </vt:variant>
    </vt:vector>
  </HeadingPairs>
  <TitlesOfParts>
    <vt:vector size="72" baseType="lpstr">
      <vt:lpstr>Hol</vt:lpstr>
      <vt:lpstr>Wynagrodzenie za pracę i inne świadczenia związane z pracą </vt:lpstr>
      <vt:lpstr>Pojęcie wynagrodzenia za pracę</vt:lpstr>
      <vt:lpstr>Wynagrodzenie za pracę - charakterystyka</vt:lpstr>
      <vt:lpstr>Wynagrodzenie za pracę - charakterystyka</vt:lpstr>
      <vt:lpstr>Wynagrodzenie za pracę - charakterystyka</vt:lpstr>
      <vt:lpstr>Wynagrodzenie za pracę - charakterystyka</vt:lpstr>
      <vt:lpstr>Wynagrodzenie za pracę – charakterystyka </vt:lpstr>
      <vt:lpstr>Wynagrodzenie za pracę - charakterystyka</vt:lpstr>
      <vt:lpstr>Wynagrodzenie za pracę - charakterystyka</vt:lpstr>
      <vt:lpstr>Wynagrodzenie za pracę – charakterystyka </vt:lpstr>
      <vt:lpstr>Konstytucja Rzeczypospolitej Polskiej</vt:lpstr>
      <vt:lpstr>Prezentacja programu PowerPoint</vt:lpstr>
      <vt:lpstr>Konstytucja Rzeczypospolitej Polskiej</vt:lpstr>
      <vt:lpstr>Konstytucja Rzeczypospolitej Polskiej</vt:lpstr>
      <vt:lpstr>Podstawowa zasada prawa pracy</vt:lpstr>
      <vt:lpstr>Zasada równego traktowania w zakresie wynagradzania</vt:lpstr>
      <vt:lpstr>Zasada niedyskryminacji w zatrudnieniu obejmująca również wynagrodzenie – art. 18 (3a) k.p. oraz art. 18 (3b) k.p.</vt:lpstr>
      <vt:lpstr>Prezentacja programu PowerPoint</vt:lpstr>
      <vt:lpstr>Układy zbiorowe pracy</vt:lpstr>
      <vt:lpstr>Regulaminy wynagradzania</vt:lpstr>
      <vt:lpstr>Regulamin wynagradzania</vt:lpstr>
      <vt:lpstr>Struktura wynagrodzenia za pracę</vt:lpstr>
      <vt:lpstr>Wynagrodzenie zasadnicze</vt:lpstr>
      <vt:lpstr>Wynagrodzenie zasadnicze</vt:lpstr>
      <vt:lpstr>Dodatki stawkowe</vt:lpstr>
      <vt:lpstr>Dodatki stawkowe</vt:lpstr>
      <vt:lpstr>Dopłaty</vt:lpstr>
      <vt:lpstr>Premie</vt:lpstr>
      <vt:lpstr>Ustalenie wynagrodzenia za pracę</vt:lpstr>
      <vt:lpstr>Ustalenie wynagrodzenia za pracę</vt:lpstr>
      <vt:lpstr>Zmiana uprawnień płacowych</vt:lpstr>
      <vt:lpstr>Zmiana uprawnień płacowych</vt:lpstr>
      <vt:lpstr>Metody wynagradzania za pracę</vt:lpstr>
      <vt:lpstr>Metody wynagradzania za pracę</vt:lpstr>
      <vt:lpstr>Wynagrodzenie gwarancyjne </vt:lpstr>
      <vt:lpstr>Dwa rodzaje wynagrodzeń gwarancyjnych:</vt:lpstr>
      <vt:lpstr>Wynagrodzenie za gotowość do pracy</vt:lpstr>
      <vt:lpstr>Wynagrodzenie za przestój</vt:lpstr>
      <vt:lpstr>Wynagrodzenia socjalne:</vt:lpstr>
      <vt:lpstr>Wynagrodzenie socjalne</vt:lpstr>
      <vt:lpstr>Wynagrodzenie socjalne</vt:lpstr>
      <vt:lpstr>Wynagrodzenie socjalne</vt:lpstr>
      <vt:lpstr>Wynagrodzenie socjalne</vt:lpstr>
      <vt:lpstr>Wynagrodzenie socjalne</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vt:lpstr>
      <vt:lpstr>Prawna ochrona wynagrodzenia za pracę </vt:lpstr>
      <vt:lpstr>Prawna ochrona wynagrodzenia za pracę</vt:lpstr>
      <vt:lpstr>Prawna ochrona wynagrodzenia za pracę</vt:lpstr>
      <vt:lpstr>Prawna ochrona wynagrodzenia za pracę</vt:lpstr>
      <vt:lpstr>Prawna ochrona wynagrodzenia za pracę</vt:lpstr>
      <vt:lpstr>Karnowykroczeniowa ochrona wynagrodzenia za pracę</vt:lpstr>
      <vt:lpstr>Inne świadczenia związane z pracą</vt:lpstr>
      <vt:lpstr>Nagrody pracownicze</vt:lpstr>
      <vt:lpstr>Odprawa emerytalna i rentowa</vt:lpstr>
      <vt:lpstr>Odprawa pośmiertna</vt:lpstr>
      <vt:lpstr>Odprawa pośmiertna</vt:lpstr>
      <vt:lpstr>Odprawa pośmiertna</vt:lpstr>
      <vt:lpstr>Odprawa pośmiertna</vt:lpstr>
      <vt:lpstr>Odprawa pośmiertna</vt:lpstr>
      <vt:lpstr>Odprawa pośmiertna </vt:lpstr>
      <vt:lpstr>Orzecznictwo</vt:lpstr>
      <vt:lpstr>Wyrok Sądu Najwyższego z dnia 5 maja 2004 r., sygn. akt: I PK 529/03</vt:lpstr>
      <vt:lpstr>Opracowano na podstawie</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213</cp:revision>
  <dcterms:created xsi:type="dcterms:W3CDTF">2019-03-16T19:37:35Z</dcterms:created>
  <dcterms:modified xsi:type="dcterms:W3CDTF">2020-04-23T21:00:53Z</dcterms:modified>
</cp:coreProperties>
</file>