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7"/>
  </p:handoutMasterIdLst>
  <p:sldIdLst>
    <p:sldId id="256" r:id="rId2"/>
    <p:sldId id="310" r:id="rId3"/>
    <p:sldId id="311" r:id="rId4"/>
    <p:sldId id="275" r:id="rId5"/>
    <p:sldId id="281" r:id="rId6"/>
    <p:sldId id="312" r:id="rId7"/>
    <p:sldId id="282" r:id="rId8"/>
    <p:sldId id="283" r:id="rId9"/>
    <p:sldId id="290" r:id="rId10"/>
    <p:sldId id="291" r:id="rId11"/>
    <p:sldId id="293" r:id="rId12"/>
    <p:sldId id="294" r:id="rId13"/>
    <p:sldId id="319" r:id="rId14"/>
    <p:sldId id="295" r:id="rId15"/>
    <p:sldId id="297" r:id="rId16"/>
    <p:sldId id="296" r:id="rId17"/>
    <p:sldId id="320" r:id="rId18"/>
    <p:sldId id="299" r:id="rId19"/>
    <p:sldId id="300" r:id="rId20"/>
    <p:sldId id="301" r:id="rId21"/>
    <p:sldId id="323" r:id="rId22"/>
    <p:sldId id="321" r:id="rId23"/>
    <p:sldId id="322" r:id="rId24"/>
    <p:sldId id="318" r:id="rId25"/>
    <p:sldId id="302" r:id="rId26"/>
    <p:sldId id="303" r:id="rId27"/>
    <p:sldId id="304" r:id="rId28"/>
    <p:sldId id="305" r:id="rId29"/>
    <p:sldId id="306" r:id="rId30"/>
    <p:sldId id="309" r:id="rId31"/>
    <p:sldId id="307" r:id="rId32"/>
    <p:sldId id="298" r:id="rId33"/>
    <p:sldId id="263" r:id="rId34"/>
    <p:sldId id="287" r:id="rId35"/>
    <p:sldId id="284" r:id="rId36"/>
    <p:sldId id="285" r:id="rId37"/>
    <p:sldId id="286" r:id="rId38"/>
    <p:sldId id="264" r:id="rId39"/>
    <p:sldId id="265" r:id="rId40"/>
    <p:sldId id="288" r:id="rId41"/>
    <p:sldId id="289" r:id="rId42"/>
    <p:sldId id="316" r:id="rId43"/>
    <p:sldId id="261" r:id="rId44"/>
    <p:sldId id="262" r:id="rId45"/>
    <p:sldId id="266" r:id="rId46"/>
    <p:sldId id="267" r:id="rId47"/>
    <p:sldId id="269" r:id="rId48"/>
    <p:sldId id="268" r:id="rId49"/>
    <p:sldId id="317" r:id="rId50"/>
    <p:sldId id="257" r:id="rId51"/>
    <p:sldId id="258" r:id="rId52"/>
    <p:sldId id="315" r:id="rId53"/>
    <p:sldId id="270" r:id="rId54"/>
    <p:sldId id="271" r:id="rId55"/>
    <p:sldId id="314" r:id="rId56"/>
  </p:sldIdLst>
  <p:sldSz cx="9144000" cy="6858000" type="screen4x3"/>
  <p:notesSz cx="10018713" cy="68849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75808" y="0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B176-7DC6-4209-AF3A-416D184B180B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539157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75808" y="6539157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AF830-E8EB-49E1-A592-452625DA81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855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2020-04-16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Urlopy </a:t>
            </a:r>
            <a:r>
              <a:rPr lang="pl-PL" dirty="0" smtClean="0"/>
              <a:t>pracownicze i inne zwolnienia od obowiązku świadczenia pracy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8602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Prawo do pierwszego urlopu wypoczynkowego pracownik nabywa z dołu – z upływem każdego miesiąca pracy w roku kalendarzowym, w którym podjął pracę, w wymiarze 1/12 wymiaru urlopu, który będzie przysługiwał hipotetycznie po roku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Nabycie prawa do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2390801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Prawo do kolejnych urlopów wypoczynkowych pracownik nabywa w każdym następnym roku kalendarzowym.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Nabycie prawa do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736142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Wymiar urlopy wypoczynkowego wynosi: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20 dni – jeżeli pracownik jest zatrudniony krócej niż 10 lat;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26 dni – jeżeli pracownik jest zatrudniony co najmniej 10 lat.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Wymiar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51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Do </a:t>
            </a:r>
            <a:r>
              <a:rPr lang="pl-PL" dirty="0"/>
              <a:t>okresu zatrudnienia, od którego zależy prawo do urlopu i wymiar urlopu, wlicza się okresy poprzedniego zatrudnienia, bez względu na przerwy w zatrudnieniu oraz sposób ustania stosunku pracy.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W </a:t>
            </a:r>
            <a:r>
              <a:rPr lang="pl-PL" dirty="0"/>
              <a:t>przypadku jednoczesnego pozostawania w dwóch lub więcej stosunkach pracy wliczeniu podlega także okres poprzedniego niezakończonego zatrudnienia w części przypadającej przed nawiązaniem drugiego lub kolejnego stosunku </a:t>
            </a:r>
            <a:r>
              <a:rPr lang="pl-PL" dirty="0" smtClean="0"/>
              <a:t>pracy (art. 154 (1) k. p.)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Wymiar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5742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5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Do </a:t>
            </a:r>
            <a:r>
              <a:rPr lang="pl-PL" dirty="0"/>
              <a:t>okresu pracy, od którego zależy wymiar urlopu, wlicza się z tytułu ukończenia: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  zasadniczej lub innej równorzędnej szkoły zawodowej - przewidziany programem nauczania czas trwania nauki, nie więcej jednak niż 3 lata,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  średniej szkoły zawodowej - przewidziany programem nauczania czas trwania nauki, nie więcej jednak niż 5 lat,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3)  średniej szkoły zawodowej dla absolwentów zasadniczych (równorzędnych) szkół zawodowych - 5 lat,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4)  średniej szkoły ogólnokształcącej - 4 lata,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5)  szkoły policealnej - 6 lat,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6) szkoły </a:t>
            </a:r>
            <a:r>
              <a:rPr lang="pl-PL" dirty="0"/>
              <a:t>wyższej - 8 lat</a:t>
            </a:r>
            <a:r>
              <a:rPr lang="pl-PL" dirty="0" smtClean="0"/>
              <a:t>.</a:t>
            </a:r>
          </a:p>
          <a:p>
            <a:pPr marL="624078" indent="-514350" algn="just">
              <a:lnSpc>
                <a:spcPct val="170000"/>
              </a:lnSpc>
              <a:buAutoNum type="arabicParenR" startAt="6"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Okresy </a:t>
            </a:r>
            <a:r>
              <a:rPr lang="pl-PL" dirty="0" smtClean="0"/>
              <a:t>te nie </a:t>
            </a:r>
            <a:r>
              <a:rPr lang="pl-PL" dirty="0"/>
              <a:t>podlegają sumowaniu.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Wymiar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143358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Jeżeli </a:t>
            </a:r>
            <a:r>
              <a:rPr lang="pl-PL" dirty="0"/>
              <a:t>pracownik pobierał naukę w czasie zatrudnienia, do okresu pracy, od którego zależy wymiar urlopu, wlicza się bądź okres zatrudnienia, w którym była pobierana nauka, bądź okres nauki, zależnie od tego, co jest korzystniejsze dla pracownika.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Wymiar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3571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Pracownikowi</a:t>
            </a:r>
            <a:r>
              <a:rPr lang="pl-PL" dirty="0"/>
              <a:t>, który wykorzystał urlop za dany rok kalendarzowy, a następnie uzyskał w ciągu tego roku prawo do urlopu w wyższym wymiarze, przysługuje urlop </a:t>
            </a:r>
            <a:r>
              <a:rPr lang="pl-PL" dirty="0" smtClean="0"/>
              <a:t>uzupełniający (art. 158 </a:t>
            </a:r>
            <a:r>
              <a:rPr lang="pl-PL" dirty="0" err="1" smtClean="0"/>
              <a:t>k.p</a:t>
            </a:r>
            <a:r>
              <a:rPr lang="pl-PL" dirty="0" smtClean="0"/>
              <a:t>.).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Przyczyną nabycia prawa do urlopu uzupełniającego może być w szczególności osiągnięcie 10-letniego okresu zatrudnienia.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uzupełniający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6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Obowiązek udzielenia urlopu wypoczynkowego stwarza po stronie podmiotu zatrudniającego istotne obciążenie o charakterze organizacyjnym i majątkowym. Ustawodawca zmierza do sprawiedliwego rozłożenia tego ciężaru poprzez ustalenie wymiaru urlopu wypoczynkowego proporcjonalnie do dwóch czynników: wymiaru czasu pracy obowiązującego danego pracownika oraz okresu zatrudnienia pracownika u danego pracodawcy w określonym roku kalendarzowym.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9997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Wymiar urlopu dla pracownika zatrudnionego w niepełnym wymiarze czasu pracy ustala się proporcjonalnie do wymiaru czasu pracy tego pracownika, biorąc za podstawę wymiar urlopu określony </a:t>
            </a:r>
            <a:r>
              <a:rPr lang="pl-PL" dirty="0" smtClean="0"/>
              <a:t>w art. 154 </a:t>
            </a:r>
            <a:r>
              <a:rPr lang="pl-PL" dirty="0"/>
              <a:t>§ </a:t>
            </a:r>
            <a:r>
              <a:rPr lang="pl-PL" dirty="0" smtClean="0"/>
              <a:t>1 </a:t>
            </a:r>
            <a:r>
              <a:rPr lang="pl-PL" dirty="0" err="1" smtClean="0"/>
              <a:t>k.p</a:t>
            </a:r>
            <a:r>
              <a:rPr lang="pl-PL" dirty="0"/>
              <a:t>.</a:t>
            </a:r>
            <a:r>
              <a:rPr lang="pl-PL" dirty="0" smtClean="0"/>
              <a:t> Niepełny </a:t>
            </a:r>
            <a:r>
              <a:rPr lang="pl-PL" dirty="0"/>
              <a:t>dzień urlopu zaokrągla się w górę do pełnego dnia.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455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pl-PL" dirty="0"/>
              <a:t>W roku kalendarzowym, w którym ustaje stosunek pracy z pracownikiem uprawnionym do kolejnego urlopu, pracownikowi przysługuje urlop:</a:t>
            </a:r>
          </a:p>
          <a:p>
            <a:pPr marL="109728" indent="0" algn="just">
              <a:buNone/>
            </a:pPr>
            <a:r>
              <a:rPr lang="pl-PL" dirty="0"/>
              <a:t>1)  u dotychczasowego pracodawcy - w wymiarze proporcjonalnym do okresu przepracowanego u tego pracodawcy w roku ustania stosunku pracy, chyba że przed ustaniem tego stosunku pracownik wykorzystał urlop w przysługującym mu lub w wyższym wymiarze;</a:t>
            </a:r>
          </a:p>
          <a:p>
            <a:pPr marL="109728" indent="0" algn="just">
              <a:buNone/>
            </a:pPr>
            <a:r>
              <a:rPr lang="pl-PL" dirty="0"/>
              <a:t>2)  u kolejnego pracodawcy - w wymiarze:</a:t>
            </a:r>
          </a:p>
          <a:p>
            <a:pPr marL="109728" indent="0" algn="just">
              <a:buNone/>
            </a:pPr>
            <a:r>
              <a:rPr lang="pl-PL" dirty="0"/>
              <a:t>a)  proporcjonalnym do okresu pozostałego do końca danego roku kalendarzowego - w razie zatrudnienia na czas nie krótszy niż do końca danego roku kalendarzowego,</a:t>
            </a:r>
          </a:p>
          <a:p>
            <a:pPr marL="109728" indent="0" algn="just">
              <a:buNone/>
            </a:pPr>
            <a:r>
              <a:rPr lang="pl-PL" dirty="0" smtClean="0"/>
              <a:t>b)  proporcjonalnym </a:t>
            </a:r>
            <a:r>
              <a:rPr lang="pl-PL" dirty="0"/>
              <a:t>do okresu zatrudnienia w danym roku kalendarzowym - w razie zatrudnienia na czas krótszy niż do końca danego roku </a:t>
            </a:r>
            <a:r>
              <a:rPr lang="pl-PL" dirty="0" smtClean="0"/>
              <a:t>kalendarzowego</a:t>
            </a:r>
            <a:r>
              <a:rPr lang="pl-PL" dirty="0" smtClean="0"/>
              <a:t>.</a:t>
            </a:r>
          </a:p>
          <a:p>
            <a:pPr marL="109728" indent="0" algn="just">
              <a:buNone/>
            </a:pPr>
            <a:r>
              <a:rPr lang="pl-PL" dirty="0" smtClean="0"/>
              <a:t>Stosuje </a:t>
            </a:r>
            <a:r>
              <a:rPr lang="pl-PL" dirty="0"/>
              <a:t>się odpowiednio do pracownika podejmującego pracę u kolejnego pracodawcy w ciągu innego roku kalendarzowego niż rok, w którym ustał jego stosunek pracy z poprzednim pracodawcą.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Proporcjonalne ustalenie wymiaru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22145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ma prawo do wypoczynku, który zapewniają przepisy o czasie pracy, dniach wolnych od pracy oraz o urlopach </a:t>
            </a:r>
            <a:r>
              <a:rPr lang="pl-PL" dirty="0" smtClean="0"/>
              <a:t>wypoczynkowych (art. 14 </a:t>
            </a:r>
            <a:r>
              <a:rPr lang="pl-PL" dirty="0" err="1" smtClean="0"/>
              <a:t>k.p</a:t>
            </a:r>
            <a:r>
              <a:rPr lang="pl-PL" dirty="0" smtClean="0"/>
              <a:t>.).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wypoczynkowy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786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Pracownikowi, który przed ustaniem stosunku pracy w ciągu roku kalendarzowego wykorzystał urlop w wymiarze wyższym niż wynikający </a:t>
            </a:r>
            <a:r>
              <a:rPr lang="pl-PL" dirty="0" smtClean="0"/>
              <a:t>z art. 155 (1) </a:t>
            </a:r>
            <a:r>
              <a:rPr lang="pl-PL" dirty="0"/>
              <a:t>§ 1 pkt </a:t>
            </a:r>
            <a:r>
              <a:rPr lang="pl-PL" dirty="0" smtClean="0"/>
              <a:t>1 k. p., </a:t>
            </a:r>
            <a:r>
              <a:rPr lang="pl-PL" dirty="0"/>
              <a:t>przysługuje u kolejnego pracodawcy urlop w odpowiednio niższym </a:t>
            </a:r>
            <a:r>
              <a:rPr lang="pl-PL" dirty="0"/>
              <a:t>wymiarze; łączny wymiar urlopu w roku kalendarzowym nie może być jednak niższy niż wynikający z okresu przepracowanego w tym roku u wszystkich </a:t>
            </a:r>
            <a:r>
              <a:rPr lang="pl-PL" dirty="0" smtClean="0"/>
              <a:t>pracodawców (art. 155 (1) </a:t>
            </a:r>
            <a:r>
              <a:rPr lang="pl-PL" dirty="0" err="1" smtClean="0"/>
              <a:t>k.p</a:t>
            </a:r>
            <a:r>
              <a:rPr lang="pl-PL" dirty="0" smtClean="0"/>
              <a:t>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Proporcjonalne ustalenie wymiaru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1819825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8964488" cy="5260040"/>
          </a:xfrm>
        </p:spPr>
        <p:txBody>
          <a:bodyPr>
            <a:normAutofit fontScale="47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Przepis art. </a:t>
            </a:r>
            <a:r>
              <a:rPr lang="pl-PL" dirty="0" smtClean="0"/>
              <a:t>155 (1) </a:t>
            </a:r>
            <a:r>
              <a:rPr lang="pl-PL" dirty="0"/>
              <a:t>§ 1 pkt 2 </a:t>
            </a:r>
            <a:r>
              <a:rPr lang="pl-PL" dirty="0" err="1" smtClean="0"/>
              <a:t>k.p</a:t>
            </a:r>
            <a:r>
              <a:rPr lang="pl-PL" dirty="0" smtClean="0"/>
              <a:t>. stosuje </a:t>
            </a:r>
            <a:r>
              <a:rPr lang="pl-PL" dirty="0"/>
              <a:t>się odpowiednio do pracownika powracającego do pracy u dotychczasowego pracodawcy w ciągu roku kalendarzowego po trwającym co najmniej 1 miesiąc okresie: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	urlopu bezpłatnego;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	urlopu wychowawczego;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3)	odbywania zasadniczej służby wojskowej lub jej form zastępczych, służby przygotowawczej, okresowej służby wojskowej, terytorialnej służby wojskowej pełnionej rotacyjnie, przeszkolenia wojskowego albo ćwiczeń wojskowych;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4)	tymczasowego aresztowania;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5)	odbywania kary pozbawienia wolności;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6)	nieusprawiedliwionej nieobecności w pracy.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Jeżeli </a:t>
            </a:r>
            <a:r>
              <a:rPr lang="pl-PL" dirty="0"/>
              <a:t>okres, o którym mowa w </a:t>
            </a:r>
            <a:r>
              <a:rPr lang="pl-PL" dirty="0" smtClean="0"/>
              <a:t>pkt </a:t>
            </a:r>
            <a:r>
              <a:rPr lang="pl-PL" dirty="0"/>
              <a:t>1 i 3-6, przypada po nabyciu przez pracownika prawa do urlopu w danym roku kalendarzowym, wymiar urlopu pracownika powracającego do pracy w ciągu tego samego roku kalendarzowego ulega proporcjonalnemu obniżeniu, chyba że przed rozpoczęciem tego okresu pracownik wykorzystał urlop w przysługującym mu lub w wyższym wymiarze.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7204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Przy ustalaniu wymiaru urlopu na podstawie art. </a:t>
            </a:r>
            <a:r>
              <a:rPr lang="pl-PL" dirty="0" smtClean="0"/>
              <a:t>155 (1)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i </a:t>
            </a:r>
            <a:r>
              <a:rPr lang="pl-PL" dirty="0" smtClean="0"/>
              <a:t>155 (2)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kalendarzowy miesiąc pracy odpowiada 1/12 wymiaru urlopu przysługującego pracownikowi zgodnie z art. 154 § 1 i </a:t>
            </a:r>
            <a:r>
              <a:rPr lang="pl-PL" dirty="0" smtClean="0"/>
              <a:t>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Niepełny </a:t>
            </a:r>
            <a:r>
              <a:rPr lang="pl-PL" dirty="0"/>
              <a:t>kalendarzowy miesiąc pracy zaokrągla się w górę do pełnego miesiąca.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Jeżeli </a:t>
            </a:r>
            <a:r>
              <a:rPr lang="pl-PL" dirty="0"/>
              <a:t>ustanie stosunku pracy u dotychczasowego pracodawcy i nawiązanie takiego stosunku u kolejnego pracodawcy następuje w tym samym miesiącu kalendarzowym, zaokrąglenia do pełnego miesiąca dokonuje dotychczasowy pracodawca.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7516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Przy ustalaniu wymiaru urlopu na podstawie art. </a:t>
            </a:r>
            <a:r>
              <a:rPr lang="pl-PL" dirty="0" smtClean="0"/>
              <a:t>155 (1)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i </a:t>
            </a:r>
            <a:r>
              <a:rPr lang="pl-PL" dirty="0" smtClean="0"/>
              <a:t>155 (2)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niepełny dzień urlopu zaokrągla się w górę do pełnego dnia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Wymiar </a:t>
            </a:r>
            <a:r>
              <a:rPr lang="pl-PL" dirty="0"/>
              <a:t>urlopu należny pracownikowi w danym roku kalendarzowym nie może przekroczyć wymiaru wynikającego z art. 154 § 1 i </a:t>
            </a:r>
            <a:r>
              <a:rPr lang="pl-PL" dirty="0" smtClean="0"/>
              <a:t>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440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Nabycie prawa do urlopu wypoczynkowego nie jest równoznaczne z uprawnieniem pracownika do rozpoczęcia realizacji urlopu.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Udzielenie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0330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Urlopy </a:t>
            </a:r>
            <a:r>
              <a:rPr lang="pl-PL" dirty="0"/>
              <a:t>powinny być udzielane zgodnie z planem urlopów.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Plan </a:t>
            </a:r>
            <a:r>
              <a:rPr lang="pl-PL" dirty="0"/>
              <a:t>urlopów ustala pracodawca, biorąc pod uwagę wnioski pracowników i konieczność zapewnienia normalnego toku pracy.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Planem </a:t>
            </a:r>
            <a:r>
              <a:rPr lang="pl-PL" dirty="0"/>
              <a:t>urlopów nie obejmuje się części </a:t>
            </a:r>
            <a:r>
              <a:rPr lang="pl-PL" dirty="0" smtClean="0"/>
              <a:t>urlopu na żądanie.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Udzielanie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9365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nie ustala planu urlopów, jeżeli zakładowa organizacja związkowa wyraziła na to zgodę; </a:t>
            </a:r>
            <a:r>
              <a:rPr lang="pl-PL" dirty="0" smtClean="0"/>
              <a:t>dotyczy </a:t>
            </a:r>
            <a:r>
              <a:rPr lang="pl-PL" dirty="0"/>
              <a:t>to także pracodawcy, u którego nie działa zakładowa organizacja związkowa</a:t>
            </a:r>
            <a:r>
              <a:rPr lang="pl-PL" dirty="0" smtClean="0"/>
              <a:t>.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</a:t>
            </a:r>
            <a:r>
              <a:rPr lang="pl-PL" dirty="0"/>
              <a:t>takich przypadkach pracodawca ustala termin urlopu po porozumieniu z pracownikiem.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Udzielanie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7568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 Plan urlopów podaje się do wiadomości pracowników w sposób przyjęty u danego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Udzielanie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1232987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Przesunięcie terminu urlopu może </a:t>
            </a:r>
            <a:r>
              <a:rPr lang="pl-PL" dirty="0" smtClean="0"/>
              <a:t>nastąpić: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dirty="0" smtClean="0"/>
              <a:t>na </a:t>
            </a:r>
            <a:r>
              <a:rPr lang="pl-PL" dirty="0"/>
              <a:t>wniosek </a:t>
            </a:r>
            <a:r>
              <a:rPr lang="pl-PL" dirty="0" smtClean="0"/>
              <a:t>pracownika;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pl-PL" dirty="0" smtClean="0"/>
              <a:t>umotywowany </a:t>
            </a:r>
            <a:r>
              <a:rPr lang="pl-PL" dirty="0"/>
              <a:t>ważnymi przyczynami</a:t>
            </a:r>
            <a:r>
              <a:rPr lang="pl-PL" dirty="0" smtClean="0"/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Przesunięcie terminu urlopu jest także dopuszczalne z powodu szczególnych potrzeb pracodawcy, jeżeli nieobecność pracownika spowodowałaby poważne zakłócenia toku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Przesunięcie terminu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02284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Jeżeli pracownik nie może rozpocząć urlopu w ustalonym terminie z przyczyn usprawiedliwiających nieobecność w pracy, a w szczególności z powodu</a:t>
            </a:r>
            <a:r>
              <a:rPr lang="pl-PL" dirty="0" smtClean="0"/>
              <a:t>: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czasowej niezdolności do pracy wskutek choroby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odosobnienia w związku z chorobą zakaźną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powołania na ćwiczenia wojskowe lub na przeszkolenie wojskowe albo stawienia się do pełnienia terytorialnej służby wojskowej rotacyjnie, na czas do 3 miesięcy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urlopu macierzyńskiego,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przesunąć urlop na termin późniejszy.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Przesunięcie terminu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3319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Pracownikowi przysługuje prawo do corocznego, nieprzerwanego, płatnego urlopu </a:t>
            </a:r>
            <a:r>
              <a:rPr lang="pl-PL" dirty="0" smtClean="0"/>
              <a:t>wypoczynkowego</a:t>
            </a:r>
            <a:r>
              <a:rPr lang="pl-PL" dirty="0"/>
              <a:t> </a:t>
            </a:r>
            <a:r>
              <a:rPr lang="pl-PL" dirty="0" smtClean="0"/>
              <a:t>(art. 152 par. 1 </a:t>
            </a:r>
            <a:r>
              <a:rPr lang="pl-PL" dirty="0" err="1" smtClean="0"/>
              <a:t>k.p</a:t>
            </a:r>
            <a:r>
              <a:rPr lang="pl-PL" dirty="0" smtClean="0"/>
              <a:t>.).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Pojęcie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159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Część urlopu niewykorzystaną z powodu</a:t>
            </a:r>
            <a:r>
              <a:rPr lang="pl-PL" dirty="0" smtClean="0"/>
              <a:t>: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czasowej niezdolności do pracy wskutek choroby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odosobnienia w związku z chorobą zakaźną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odbywania ćwiczeń wojskowych lub przeszkolenia wojskowego albo pełnienia terytorialnej służby wojskowej rotacyjnie, przez czas do 3 miesięcy</a:t>
            </a:r>
            <a:r>
              <a:rPr lang="pl-PL" dirty="0" smtClean="0"/>
              <a:t>,</a:t>
            </a:r>
            <a:endParaRPr lang="pl-PL" b="1" dirty="0"/>
          </a:p>
          <a:p>
            <a:pPr algn="just">
              <a:lnSpc>
                <a:spcPct val="170000"/>
              </a:lnSpc>
            </a:pPr>
            <a:r>
              <a:rPr lang="pl-PL" dirty="0"/>
              <a:t> urlopu macierzyńskiego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udzielić w terminie późniejszym.</a:t>
            </a:r>
          </a:p>
        </p:txBody>
      </p:sp>
    </p:spTree>
    <p:extLst>
      <p:ext uri="{BB962C8B-B14F-4D97-AF65-F5344CB8AC3E}">
        <p14:creationId xmlns:p14="http://schemas.microsoft.com/office/powerpoint/2010/main" val="3186299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 może odwołać pracownika z urlopu tylko wówczas, gdy jego obecności w zakładzie wymagają okoliczności nieprzewidziane w chwili rozpoczynania urlopu.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pokryć koszty poniesione przez pracownika w bezpośrednim związku z odwołaniem go z urlopu.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Odwołanie z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7406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okresie wypowiedzenia umowy o pracę pracownik jest obowiązany wykorzystać przysługujący mu urlop, jeżeli w tym okresie pracodawca udzieli mu urlopu. W takim przypadku wymiar udzielonego urlopu, z wyłączeniem urlopu zaległego, nie może przekraczać wymiaru wynikającego z przepisów art. </a:t>
            </a:r>
            <a:r>
              <a:rPr lang="pl-PL" dirty="0" smtClean="0"/>
              <a:t>155 (1)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Udzielenie pracownikowi urlopu w okresie wypowiedzenia umowy o pracę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6407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jest obowiązany udzielić na żądanie pracownika i w terminie przez niego wskazanym nie więcej niż 4 dni urlopu w każdym roku kalendarzowym.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zgłasza żądanie udzielenia urlopu najpóźniej w dniu rozpoczęcia urlopu.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67540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na żądanie stanowi część urlopu wypoczynkowego.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7371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Łączny wymiar urlopu wykorzystanego przez pracownika zgodnie z art. 167 (2) </a:t>
            </a:r>
            <a:r>
              <a:rPr lang="pl-PL" dirty="0" err="1" smtClean="0"/>
              <a:t>k.p</a:t>
            </a:r>
            <a:r>
              <a:rPr lang="pl-PL" dirty="0" smtClean="0"/>
              <a:t>. nie może przekroczyć w roku kalendarzowym 4 dni, niezależenie od liczby pracodawców, z którymi pracownik pozostaje w danym roku w kolejnych stosunkach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15090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niewykorzystany przez pracownika na żądanie w danym roku przechodzi na rok kolejny, jednak staje się on urlopem wypoczynkowym udzielanym w zwykłym trybie.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168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na żądanie jest niezależny od godzinowego wymiaru czasu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2114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Wniosek o udzielenie urlopu ,,na żądanie" (art. </a:t>
            </a:r>
            <a:r>
              <a:rPr lang="pl-PL" dirty="0" smtClean="0"/>
              <a:t>167 (2) </a:t>
            </a:r>
            <a:r>
              <a:rPr lang="pl-PL" dirty="0" err="1"/>
              <a:t>k.p</a:t>
            </a:r>
            <a:r>
              <a:rPr lang="pl-PL" dirty="0"/>
              <a:t>.) powinien być </a:t>
            </a:r>
            <a:r>
              <a:rPr lang="pl-PL" dirty="0" smtClean="0"/>
              <a:t>zgłoszony </a:t>
            </a:r>
            <a:r>
              <a:rPr lang="pl-PL" dirty="0"/>
              <a:t>najpóźniej w dniu rozpoczęcia urlopu, jednak do </a:t>
            </a:r>
            <a:r>
              <a:rPr lang="pl-PL" dirty="0" smtClean="0"/>
              <a:t>chwili przewidywanego </a:t>
            </a:r>
            <a:r>
              <a:rPr lang="pl-PL" dirty="0"/>
              <a:t>rozpoczęcia pracy przez pracownika według obowiązującego go rozkładu </a:t>
            </a:r>
            <a:r>
              <a:rPr lang="pl-PL" dirty="0" smtClean="0"/>
              <a:t>czasu </a:t>
            </a:r>
            <a:r>
              <a:rPr lang="pl-PL" dirty="0"/>
              <a:t>pracy.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Regulamin </a:t>
            </a:r>
            <a:r>
              <a:rPr lang="pl-PL" dirty="0"/>
              <a:t>pracy albo przyjęta u pracodawcy praktyka zakładowa </a:t>
            </a:r>
            <a:r>
              <a:rPr lang="pl-PL" dirty="0" smtClean="0"/>
              <a:t>(</a:t>
            </a:r>
            <a:r>
              <a:rPr lang="pl-PL" dirty="0"/>
              <a:t>zwyczaj) mogą przewidywać późniejsze zgłoszenie wniosku o udzielenie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urlopu ,,na żądanie".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15 listopada 2006 r., I PK 128/06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02985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udzielenia urlopu „na żądanie” nie </a:t>
            </a:r>
            <a:r>
              <a:rPr lang="pl-PL" dirty="0" smtClean="0"/>
              <a:t>jest bezwzględny</a:t>
            </a:r>
            <a:r>
              <a:rPr lang="pl-PL" dirty="0"/>
              <a:t>, a pracodawca może odmówić żądaniu pracownika ze względu na szczególne </a:t>
            </a:r>
            <a:r>
              <a:rPr lang="pl-PL" dirty="0" smtClean="0"/>
              <a:t>okoliczności, które </a:t>
            </a:r>
            <a:r>
              <a:rPr lang="pl-PL" dirty="0"/>
              <a:t>powodują, że jego zasługujący na ochronę wyjątkowy interes wymaga obecności pracownika w </a:t>
            </a:r>
            <a:r>
              <a:rPr lang="pl-PL" dirty="0" smtClean="0"/>
              <a:t>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Najważniejszego z dnia 28 października 2009 r., II PK 123/09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47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Urlop wypoczynkowy jest urlopem:</a:t>
            </a:r>
          </a:p>
          <a:p>
            <a:pPr>
              <a:buFontTx/>
              <a:buChar char="-"/>
            </a:pPr>
            <a:r>
              <a:rPr lang="pl-PL" dirty="0" smtClean="0"/>
              <a:t>corocznym;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ieprzerwanym;</a:t>
            </a:r>
          </a:p>
          <a:p>
            <a:pPr>
              <a:buFontTx/>
              <a:buChar char="-"/>
            </a:pPr>
            <a:r>
              <a:rPr lang="pl-PL" dirty="0" smtClean="0"/>
              <a:t>płatnym.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Pojęcie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54913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Ekwiwalent pieniężny jest świadczeniem pieniężnym przysługującym pracownikowi w przypadku niewykorzystania urlopu wypoczynkowego w naturze.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Ekwiwalent pieniężny za urlop wypoczynkowy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97390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przypadku niewykorzystania przysługującego urlopu wypoczynkowego w całości lub w części z powodu rozwiązania lub wygaśnięcia stosunku pracy pracownikowi przysługuje ekwiwalent pieniężny.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zastrzeżeniem art. 171 § 3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Wskazany przepis stanowi, że pracodawca nie ma obowiązku wypłacenia ekwiwalentu pieniężnego w przypadku, gdy strony postanowią o wykorzystaniu urlopu w czasie pozostawania pracownika w stosunku pracy na podstawie kolejnej umowy o pracę zawartej z tym samym pracodawcą bezpośrednio po rozwiązaniu lub wygaśnięciu poprzedniej umowy o pracę z tym pracodawcą 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Ekwiwalent pieniężny za urlop wypoczynkowy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9515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bezpłatny to urlop, w czasie którego pracownik nie ma prawa do wynagrodzenia ani innego świadczenia pieniężnego ze strony pracodawcy.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Zawieszeniu ulegają zatem dwa główne obowiązki stron stosunku pracy – obowiązek świadczenia pracy oraz obowiązek wypłacania wynagrodzenia.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bezpłatny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47739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</a:t>
            </a:r>
            <a:r>
              <a:rPr lang="pl-PL" dirty="0" smtClean="0"/>
              <a:t>odzaje urlopu bezpłatnego: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urlop bezpłatny udzielony na wniosek pracownika </a:t>
            </a:r>
            <a:r>
              <a:rPr lang="pl-PL" dirty="0" smtClean="0"/>
              <a:t>(art</a:t>
            </a:r>
            <a:r>
              <a:rPr lang="pl-PL" dirty="0" smtClean="0"/>
              <a:t>. 174 § 1 – 3 k. p.);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urlop bezpłatny udzielany w celu świadczenia pracy na rzecz innego pracodawcy </a:t>
            </a:r>
            <a:r>
              <a:rPr lang="pl-PL" dirty="0" smtClean="0"/>
              <a:t>(art</a:t>
            </a:r>
            <a:r>
              <a:rPr lang="pl-PL" dirty="0" smtClean="0"/>
              <a:t>. 174 (1) k. p</a:t>
            </a:r>
            <a:r>
              <a:rPr lang="pl-PL" dirty="0" smtClean="0"/>
              <a:t>.);</a:t>
            </a:r>
            <a:endParaRPr lang="pl-PL" dirty="0" smtClean="0"/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Inne urlopy bezpłatne.   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bezpłatny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642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pisemny wniosek pracownika pracodawca może mu udzielić urlopu bezpłatnego.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Nie jest dopuszczalne udzielenie urlopu bezpłatnego pracownikowi bez jego wniosku, z przyczyn związanych z trudnościami ekonomicznymi pracodawcy.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Urlop bezpłatny (art. 174 § 1-3 </a:t>
            </a:r>
            <a:r>
              <a:rPr lang="pl-PL" dirty="0" err="1" smtClean="0"/>
              <a:t>k.p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45640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Przy udzielaniu urlopu </a:t>
            </a:r>
            <a:r>
              <a:rPr lang="pl-PL" dirty="0" smtClean="0"/>
              <a:t>bezpłatnego, </a:t>
            </a:r>
            <a:r>
              <a:rPr lang="pl-PL" dirty="0" smtClean="0"/>
              <a:t>dłuższego niż 3 miesiące, strony mogą przewidzieć dopuszczalność odwołania pracownika z urlopu z ważnych przyczyn.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§ 1-3 </a:t>
            </a:r>
            <a:r>
              <a:rPr lang="pl-PL" dirty="0" err="1"/>
              <a:t>k.p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80526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Okresu urlopu bezpłatnego nie wlicza się do okresu pracy, od którego zależą uprawnienia pracownicze.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§ 1-3 </a:t>
            </a:r>
            <a:r>
              <a:rPr lang="pl-PL" dirty="0" err="1"/>
              <a:t>k.p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64090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zgodą pracownika, wyrażoną na piśmie, pracodawca może udzielić pracownikowi urlopu bezpłatnego w celu wykonywania pracy u innego pracodawcy przez okres ustalony w zawartym w tej sprawie porozumieniu między pracodawcami.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(1)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28691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Okres tego urlopu bezpłatnego wlicza się do okresu pracy, od którego zależą uprawnienia pracownicze u dotychczasowego pracodawcy.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Urlop bezpłatny (art. 174 (1)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69013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Szczególnie uregulowanymi urlopami bezpłatnymi są: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urlop udzielany pracownikowi młodocianemu w okresie ferii szkolnych (art. 205 par. 4 </a:t>
            </a:r>
            <a:r>
              <a:rPr lang="pl-PL" dirty="0" err="1" smtClean="0"/>
              <a:t>k.p</a:t>
            </a:r>
            <a:r>
              <a:rPr lang="pl-PL" dirty="0" smtClean="0"/>
              <a:t>.);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urlop w celu prowadzenia działalności związkowej poza zakładem pracy (art. 25 par. 1 z dnia 23 maja 1991 r. ustawy o związkach zawodowych);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/>
              <a:t>u</a:t>
            </a:r>
            <a:r>
              <a:rPr lang="pl-PL" dirty="0" smtClean="0"/>
              <a:t>rlop udzielany posłowi i senatorowi na czas sprawowania mandatu (art. 29 ustawy z dnia 9 maja 1996 r. o wykonywaniu mandatu posła i senatora).</a:t>
            </a:r>
          </a:p>
          <a:p>
            <a:pPr marL="624078" indent="-514350">
              <a:buAutoNum type="arabicParenR"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Inne urlopy bezpłatne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626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nabywa prawo do urlopu wypoczynkowego zasadniczo w każdym roku kalendarzowym (art. 153 k. p.)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jest obowiązany udzielić pracownikowi urlopu w tym roku kalendarzowym, w którym pracownik uzyskał do niego prawo (art.161 </a:t>
            </a:r>
            <a:r>
              <a:rPr lang="pl-PL" dirty="0" err="1" smtClean="0"/>
              <a:t>k.p</a:t>
            </a:r>
            <a:r>
              <a:rPr lang="pl-PL" dirty="0" smtClean="0"/>
              <a:t>.).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zastrzeżeniem art. 168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80083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Nie </a:t>
            </a:r>
            <a:r>
              <a:rPr lang="pl-PL" dirty="0"/>
              <a:t>dochodzi do zawarcia umowy o urlop bezpłatny, jeżeli zgodnym </a:t>
            </a:r>
            <a:r>
              <a:rPr lang="pl-PL" dirty="0" smtClean="0"/>
              <a:t>zamiarem </a:t>
            </a:r>
            <a:r>
              <a:rPr lang="pl-PL" dirty="0"/>
              <a:t>stron jest dalsze wykonywanie przez pracownika na rzecz </a:t>
            </a:r>
            <a:r>
              <a:rPr lang="pl-PL" dirty="0" smtClean="0"/>
              <a:t>pracodawcy </a:t>
            </a:r>
            <a:r>
              <a:rPr lang="pl-PL" dirty="0"/>
              <a:t>tej samej pracy, lecz w ograniczonym zakresie.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12 sierpnia 2004 r., III PK 42/04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7403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Udzielenie </a:t>
            </a:r>
            <a:r>
              <a:rPr lang="pl-PL" dirty="0"/>
              <a:t>pracownikowi urlopu bezpłatnego - niezgodnie z przepisem art. 174 § 1 Kodeksu pracy - z inicjatywy zakładu pracy i bez pisemnego wniosku o udzielenie mu takiego urlopu - jest w świetle prawa bezskuteczne.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Apelacyjnego w Łodzi z 15 października 1996 r., III </a:t>
            </a:r>
            <a:r>
              <a:rPr lang="pl-PL" dirty="0" err="1" smtClean="0"/>
              <a:t>AUa</a:t>
            </a:r>
            <a:r>
              <a:rPr lang="pl-PL" dirty="0" smtClean="0"/>
              <a:t> 34/96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26828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Inne niż urlopy zwolnienia od obowiązku wykonywani pracy są przewidywane zarówno w Kodeksie pracy, jak i przepisach szczególnych np. zwolnienie na poszukiwanie pracy w okresie wypowiedzenia (art. 37 </a:t>
            </a:r>
            <a:r>
              <a:rPr lang="pl-PL" dirty="0" err="1" smtClean="0"/>
              <a:t>k.p</a:t>
            </a:r>
            <a:r>
              <a:rPr lang="pl-PL" dirty="0" smtClean="0"/>
              <a:t>.).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Zwolnienie od obowiązku wykonywania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18139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Rozporządzenie Ministra Pracy i Polityki Socjalnej z dnia 15 maja 1996 r. w sprawie sposobu usprawiedliwiania nieobecności w pracy oraz udzielania pracownikom zwolnień od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Zwolnienie od obowiązku wykonywania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98854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Rozporządzenie to określa tzw. zwolnienia okolicznościowe, przewidywane w celu załatwiania spraw osobistych i rodzinnych pracownika  lub w celu wykonywania obowiązków społecznych lub obywatelskich.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Zwolnienie od obowiązku wykonywania pracy</a:t>
            </a:r>
          </a:p>
        </p:txBody>
      </p:sp>
    </p:spTree>
    <p:extLst>
      <p:ext uri="{BB962C8B-B14F-4D97-AF65-F5344CB8AC3E}">
        <p14:creationId xmlns:p14="http://schemas.microsoft.com/office/powerpoint/2010/main" val="31653487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, Z. Kubot, T. Kuczyński, A. </a:t>
            </a:r>
            <a:r>
              <a:rPr lang="pl-PL" dirty="0" smtClean="0"/>
              <a:t>Tomanek, </a:t>
            </a:r>
            <a:r>
              <a:rPr lang="pl-PL" i="1" dirty="0"/>
              <a:t>Prawo pracy. Zarys wykładu</a:t>
            </a:r>
            <a:r>
              <a:rPr lang="pl-PL" dirty="0"/>
              <a:t>, Warszawa </a:t>
            </a:r>
            <a:r>
              <a:rPr lang="pl-PL" dirty="0" smtClean="0"/>
              <a:t>2017,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Ustawy z dnia 26 czerwca 1974 roku Kodeks pracy (Dz. U. z 2019 r. poz. </a:t>
            </a:r>
            <a:r>
              <a:rPr lang="pl-PL" dirty="0" smtClean="0"/>
              <a:t>1040 ze zm.),</a:t>
            </a:r>
            <a:endParaRPr lang="pl-PL" dirty="0"/>
          </a:p>
          <a:p>
            <a:pPr algn="just"/>
            <a:endParaRPr lang="pl-PL" dirty="0"/>
          </a:p>
          <a:p>
            <a:pPr algn="just"/>
            <a:r>
              <a:rPr lang="pl-PL" dirty="0"/>
              <a:t>Rozporządzenia Ministra Pracy i Polityki Socjalnej z 15 maja 1996 r. w sprawie sposobu usprawiedliwiania nieobecności w pracy oraz udzielania pracownikom zwolnień od pracy </a:t>
            </a:r>
            <a:br>
              <a:rPr lang="pl-PL" dirty="0"/>
            </a:br>
            <a:r>
              <a:rPr lang="pl-PL" dirty="0"/>
              <a:t>(Dz</a:t>
            </a:r>
            <a:r>
              <a:rPr lang="pl-PL" dirty="0" smtClean="0"/>
              <a:t>. U</a:t>
            </a:r>
            <a:r>
              <a:rPr lang="pl-PL" dirty="0"/>
              <a:t>. </a:t>
            </a:r>
            <a:r>
              <a:rPr lang="pl-PL" dirty="0" smtClean="0"/>
              <a:t>2014 poz</a:t>
            </a:r>
            <a:r>
              <a:rPr lang="pl-PL" dirty="0"/>
              <a:t>. </a:t>
            </a:r>
            <a:r>
              <a:rPr lang="pl-PL" dirty="0" smtClean="0"/>
              <a:t>1632 </a:t>
            </a:r>
            <a:r>
              <a:rPr lang="pl-PL" dirty="0"/>
              <a:t>ze zm.).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Opracowano na podstawie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402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Gwarancją coroczności urlopu wypoczynkowego jest zakaz zrzeczenia się przez pracownika prawa do tego urlopu (art. 152 par 2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07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Zasadą jest, że urlop wypoczynkowy powinien być wykorzystany w pełnym wymiarze w jednym odcinku czasu.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wniosek pracownika urlop może być podzielony na części. W takim jednak przypadku co najmniej jedna część wypoczynku powinna trwać nie mniej niż 14 kolejnych dni </a:t>
            </a:r>
            <a:r>
              <a:rPr lang="pl-PL" dirty="0" smtClean="0"/>
              <a:t>kalendarzowych (art. 162 </a:t>
            </a:r>
            <a:r>
              <a:rPr lang="pl-PL" dirty="0" err="1" smtClean="0"/>
              <a:t>k.p</a:t>
            </a:r>
            <a:r>
              <a:rPr lang="pl-PL" dirty="0" smtClean="0"/>
              <a:t>.).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137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czas urlopu wypoczynkowego pracownikowi przysługuje wynagrodzenie takie jakie otrzymałby gdyby w tym czasie pracował.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3229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rawo do pierwszego urlopu wypoczynkowego;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rawo do kolejnych urlopów wypoczynkowych.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Nabycie prawa do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223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826</TotalTime>
  <Words>2410</Words>
  <Application>Microsoft Office PowerPoint</Application>
  <PresentationFormat>Pokaz na ekranie (4:3)</PresentationFormat>
  <Paragraphs>187</Paragraphs>
  <Slides>55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55</vt:i4>
      </vt:variant>
    </vt:vector>
  </HeadingPairs>
  <TitlesOfParts>
    <vt:vector size="56" baseType="lpstr">
      <vt:lpstr>Hol</vt:lpstr>
      <vt:lpstr>Urlopy pracownicze i inne zwolnienia od obowiązku świadczenia pracy </vt:lpstr>
      <vt:lpstr>Urlop wypoczynkowy</vt:lpstr>
      <vt:lpstr>Pojęcie urlopu wypoczynkowego</vt:lpstr>
      <vt:lpstr>Pojęcie urlopu wypoczynkowego</vt:lpstr>
      <vt:lpstr>Prezentacja programu PowerPoint</vt:lpstr>
      <vt:lpstr>Prezentacja programu PowerPoint</vt:lpstr>
      <vt:lpstr>Prezentacja programu PowerPoint</vt:lpstr>
      <vt:lpstr>Prezentacja programu PowerPoint</vt:lpstr>
      <vt:lpstr>Nabycie prawa do urlopu wypoczynkowego</vt:lpstr>
      <vt:lpstr>Nabycie prawa do urlopu wypoczynkowego</vt:lpstr>
      <vt:lpstr>Nabycie prawa do urlopu wypoczynkowego</vt:lpstr>
      <vt:lpstr>Wymiar urlopu wypoczynkowego</vt:lpstr>
      <vt:lpstr>Wymiar urlopu wypoczynkowego</vt:lpstr>
      <vt:lpstr>Wymiar urlopu wypoczynkowego</vt:lpstr>
      <vt:lpstr>Wymiar urlopu wypoczynkowego</vt:lpstr>
      <vt:lpstr>Urlop uzupełniający</vt:lpstr>
      <vt:lpstr>Proporcjonalne ustalenie wymiaru urlopu wypoczynkowego</vt:lpstr>
      <vt:lpstr>Proporcjonalne ustalenie wymiaru urlopu wypoczynkowego</vt:lpstr>
      <vt:lpstr>Proporcjonalne ustalenie wymiaru urlopu wypoczynkowego</vt:lpstr>
      <vt:lpstr>Proporcjonalne ustalenie wymiaru urlopu wypoczynkowego</vt:lpstr>
      <vt:lpstr>Proporcjonalne ustalenie wymiaru urlopu wypoczynkowego</vt:lpstr>
      <vt:lpstr>Proporcjonalne ustalenie wymiaru urlopu wypoczynkowego</vt:lpstr>
      <vt:lpstr>Proporcjonalne ustalenie wymiaru urlopu wypoczynkowego</vt:lpstr>
      <vt:lpstr>Udzielenie urlopu wypoczynkowego</vt:lpstr>
      <vt:lpstr>Udzielanie urlopu wypoczynkowego</vt:lpstr>
      <vt:lpstr>Udzielanie urlopu wypoczynkowego</vt:lpstr>
      <vt:lpstr>Udzielanie urlopu wypoczynkowego</vt:lpstr>
      <vt:lpstr>Przesunięcie terminu urlopu wypoczynkowego</vt:lpstr>
      <vt:lpstr>Przesunięcie terminu urlopu wypoczynkowego</vt:lpstr>
      <vt:lpstr>Prezentacja programu PowerPoint</vt:lpstr>
      <vt:lpstr>Odwołanie z urlopu wypoczynkowego</vt:lpstr>
      <vt:lpstr>Udzielenie pracownikowi urlopu w okresie wypowiedzenia umowy o pracę</vt:lpstr>
      <vt:lpstr>Urlop na żądanie</vt:lpstr>
      <vt:lpstr>Urlop na żądanie</vt:lpstr>
      <vt:lpstr>Urlop na żądanie</vt:lpstr>
      <vt:lpstr>Urlop na żądanie</vt:lpstr>
      <vt:lpstr>Urlop na żądanie</vt:lpstr>
      <vt:lpstr>Wyrok Sądu Najwyższego 15 listopada 2006 r., I PK 128/06 </vt:lpstr>
      <vt:lpstr>Wyrok Sądu Najważniejszego z dnia 28 października 2009 r., II PK 123/09</vt:lpstr>
      <vt:lpstr>Ekwiwalent pieniężny za urlop wypoczynkowy</vt:lpstr>
      <vt:lpstr>Ekwiwalent pieniężny za urlop wypoczynkowy</vt:lpstr>
      <vt:lpstr>Urlop bezpłatny</vt:lpstr>
      <vt:lpstr>Urlop bezpłatny </vt:lpstr>
      <vt:lpstr>Urlop bezpłatny (art. 174 § 1-3 k.p)</vt:lpstr>
      <vt:lpstr>Urlop bezpłatny (art. 174 § 1-3 k.p)</vt:lpstr>
      <vt:lpstr>Urlop bezpłatny (art. 174 § 1-3 k.p)</vt:lpstr>
      <vt:lpstr>Urlop bezpłatny (art. 174 (1) k.p.)</vt:lpstr>
      <vt:lpstr>Urlop bezpłatny (art. 174 (1) k.p.)</vt:lpstr>
      <vt:lpstr>Inne urlopy bezpłatne</vt:lpstr>
      <vt:lpstr>Wyrok Sądu Najwyższego z dnia 12 sierpnia 2004 r., III PK 42/04 </vt:lpstr>
      <vt:lpstr>Wyrok Sądu Apelacyjnego w Łodzi z 15 października 1996 r., III AUa 34/96</vt:lpstr>
      <vt:lpstr>Zwolnienie od obowiązku wykonywania pracy</vt:lpstr>
      <vt:lpstr>Zwolnienie od obowiązku wykonywania pracy</vt:lpstr>
      <vt:lpstr>Zwolnienie od obowiązku wykonywania pracy</vt:lpstr>
      <vt:lpstr>Opracowano na podstawie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155</cp:revision>
  <cp:lastPrinted>2019-04-27T21:56:16Z</cp:lastPrinted>
  <dcterms:created xsi:type="dcterms:W3CDTF">2019-04-27T10:31:28Z</dcterms:created>
  <dcterms:modified xsi:type="dcterms:W3CDTF">2020-04-16T19:39:03Z</dcterms:modified>
</cp:coreProperties>
</file>