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1" r:id="rId3"/>
    <p:sldId id="273" r:id="rId4"/>
    <p:sldId id="322" r:id="rId5"/>
    <p:sldId id="323" r:id="rId6"/>
    <p:sldId id="290" r:id="rId7"/>
    <p:sldId id="271" r:id="rId8"/>
    <p:sldId id="270" r:id="rId9"/>
    <p:sldId id="327" r:id="rId10"/>
    <p:sldId id="326" r:id="rId11"/>
    <p:sldId id="330" r:id="rId12"/>
    <p:sldId id="329" r:id="rId13"/>
    <p:sldId id="328" r:id="rId14"/>
    <p:sldId id="269" r:id="rId15"/>
    <p:sldId id="268" r:id="rId16"/>
    <p:sldId id="288" r:id="rId17"/>
    <p:sldId id="289" r:id="rId18"/>
    <p:sldId id="309" r:id="rId19"/>
    <p:sldId id="313" r:id="rId20"/>
    <p:sldId id="314" r:id="rId21"/>
    <p:sldId id="291" r:id="rId22"/>
    <p:sldId id="318" r:id="rId23"/>
    <p:sldId id="319" r:id="rId24"/>
    <p:sldId id="308" r:id="rId25"/>
    <p:sldId id="293" r:id="rId26"/>
    <p:sldId id="294" r:id="rId27"/>
    <p:sldId id="300" r:id="rId28"/>
    <p:sldId id="278" r:id="rId29"/>
    <p:sldId id="279" r:id="rId30"/>
    <p:sldId id="280" r:id="rId31"/>
    <p:sldId id="281" r:id="rId32"/>
    <p:sldId id="282" r:id="rId33"/>
    <p:sldId id="320" r:id="rId34"/>
    <p:sldId id="283" r:id="rId35"/>
    <p:sldId id="305" r:id="rId36"/>
    <p:sldId id="307" r:id="rId37"/>
    <p:sldId id="28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66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p:scale>
          <a:sx n="125" d="100"/>
          <a:sy n="125" d="100"/>
        </p:scale>
        <p:origin x="-122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eaLnBrk="1" latinLnBrk="0" hangingPunct="1"/>
            <a:fld id="{ACDF6120-F1F0-4C60-9FE9-39AC71A9C79D}" type="datetimeFigureOut">
              <a:rPr lang="en-US" smtClean="0"/>
              <a:pPr eaLnBrk="1" latinLnBrk="0" hangingPunct="1"/>
              <a:t>10/7/2020</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kumimoji="0"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EA7C8D44-3667-46F6-9772-CC52308E2A7F}" type="slidenum">
              <a:rPr kumimoji="0" lang="en-US" smtClean="0"/>
              <a:pPr eaLnBrk="1" latinLnBrk="0" hangingPunct="1"/>
              <a:t>‹#›</a:t>
            </a:fld>
            <a:endParaRPr kumimoji="0"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10/7/2020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10/7/2020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10/7/2020</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eaLnBrk="1" latinLnBrk="0" hangingPunct="1"/>
            <a:fld id="{ACDF6120-F1F0-4C60-9FE9-39AC71A9C79D}" type="datetimeFigureOut">
              <a:rPr lang="en-US" smtClean="0"/>
              <a:pPr eaLnBrk="1" latinLnBrk="0" hangingPunct="1"/>
              <a:t>10/7/2020</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kumimoji="0" lang="en-US" dirty="0"/>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kumimoji="0" lang="en-US" smtClean="0"/>
              <a:pPr eaLnBrk="1" latinLnBrk="0" hangingPunct="1"/>
              <a:t>‹#›</a:t>
            </a:fld>
            <a:endParaRPr kumimoji="0"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10/7/2020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10/7/2020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10/7/2020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10/7/2020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10/7/2020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10/7/2020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eaLnBrk="1" latinLnBrk="0" hangingPunct="1"/>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eaLnBrk="1" latinLnBrk="0" hangingPunct="1"/>
            <a:fld id="{ACDF6120-F1F0-4C60-9FE9-39AC71A9C79D}" type="datetimeFigureOut">
              <a:rPr lang="en-US" smtClean="0"/>
              <a:pPr eaLnBrk="1" latinLnBrk="0" hangingPunct="1"/>
              <a:t>10/7/2020</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pl-PL" sz="6000" dirty="0" smtClean="0"/>
              <a:t>International Law</a:t>
            </a:r>
            <a:endParaRPr lang="en-US" sz="6000" dirty="0"/>
          </a:p>
        </p:txBody>
      </p:sp>
      <p:sp>
        <p:nvSpPr>
          <p:cNvPr id="3" name="Subtitle 2"/>
          <p:cNvSpPr>
            <a:spLocks noGrp="1"/>
          </p:cNvSpPr>
          <p:nvPr>
            <p:ph type="subTitle" idx="1"/>
          </p:nvPr>
        </p:nvSpPr>
        <p:spPr/>
        <p:txBody>
          <a:bodyPr>
            <a:noAutofit/>
          </a:bodyPr>
          <a:lstStyle/>
          <a:p>
            <a:r>
              <a:rPr lang="en-GB" sz="3600" dirty="0" smtClean="0"/>
              <a:t>History and Nature</a:t>
            </a:r>
            <a:endParaRPr lang="en-GB" sz="3600" dirty="0"/>
          </a:p>
        </p:txBody>
      </p:sp>
    </p:spTree>
    <p:extLst>
      <p:ext uri="{BB962C8B-B14F-4D97-AF65-F5344CB8AC3E}">
        <p14:creationId xmlns:p14="http://schemas.microsoft.com/office/powerpoint/2010/main" val="271628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sz="quarter" idx="1"/>
          </p:nvPr>
        </p:nvSpPr>
        <p:spPr/>
        <p:txBody>
          <a:bodyPr>
            <a:normAutofit lnSpcReduction="10000"/>
          </a:bodyPr>
          <a:lstStyle/>
          <a:p>
            <a:r>
              <a:rPr lang="en-GB" dirty="0" smtClean="0">
                <a:solidFill>
                  <a:srgbClr val="FF0000"/>
                </a:solidFill>
              </a:rPr>
              <a:t>Dualism</a:t>
            </a:r>
          </a:p>
          <a:p>
            <a:pPr marL="0" indent="0">
              <a:buNone/>
            </a:pPr>
            <a:r>
              <a:rPr lang="en-GB" dirty="0" smtClean="0"/>
              <a:t>The dualist doctrine considers international law and municipal law as </a:t>
            </a:r>
            <a:r>
              <a:rPr lang="en-GB" dirty="0" smtClean="0">
                <a:solidFill>
                  <a:srgbClr val="6600FF"/>
                </a:solidFill>
              </a:rPr>
              <a:t>two independent and separate systems</a:t>
            </a:r>
            <a:r>
              <a:rPr lang="en-GB" dirty="0" smtClean="0"/>
              <a:t>. It is based on the view that international law is the law applicable between the sovereign States and the municipal law applies within the State to regulate the activities of its citizens.</a:t>
            </a:r>
          </a:p>
          <a:p>
            <a:pPr marL="0" indent="0">
              <a:buNone/>
            </a:pPr>
            <a:r>
              <a:rPr lang="en-GB" dirty="0" smtClean="0"/>
              <a:t>In order to be applied by national courts it is necessary for the treaty to </a:t>
            </a:r>
            <a:r>
              <a:rPr lang="en-GB" dirty="0" smtClean="0">
                <a:solidFill>
                  <a:srgbClr val="6600FF"/>
                </a:solidFill>
              </a:rPr>
              <a:t>be incorporated into a State’s legal system</a:t>
            </a:r>
            <a:r>
              <a:rPr lang="en-GB" dirty="0" smtClean="0"/>
              <a:t>. The </a:t>
            </a:r>
            <a:r>
              <a:rPr lang="pl-PL" dirty="0" err="1" smtClean="0"/>
              <a:t>incorporation</a:t>
            </a:r>
            <a:r>
              <a:rPr lang="en-GB" dirty="0" smtClean="0"/>
              <a:t> of international law by municipal law constitutes the most important feature of the dualist doctrine.  </a:t>
            </a:r>
            <a:endParaRPr lang="en-GB" dirty="0"/>
          </a:p>
        </p:txBody>
      </p:sp>
    </p:spTree>
    <p:extLst>
      <p:ext uri="{BB962C8B-B14F-4D97-AF65-F5344CB8AC3E}">
        <p14:creationId xmlns:p14="http://schemas.microsoft.com/office/powerpoint/2010/main" val="1470802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sz="quarter" idx="1"/>
          </p:nvPr>
        </p:nvSpPr>
        <p:spPr/>
        <p:txBody>
          <a:bodyPr>
            <a:normAutofit lnSpcReduction="10000"/>
          </a:bodyPr>
          <a:lstStyle/>
          <a:p>
            <a:r>
              <a:rPr lang="en-GB" dirty="0" smtClean="0">
                <a:solidFill>
                  <a:srgbClr val="FF0000"/>
                </a:solidFill>
              </a:rPr>
              <a:t>Monism</a:t>
            </a:r>
          </a:p>
          <a:p>
            <a:pPr marL="0" indent="0">
              <a:buNone/>
            </a:pPr>
            <a:r>
              <a:rPr lang="en-GB" dirty="0" smtClean="0"/>
              <a:t>Monism considers both </a:t>
            </a:r>
            <a:r>
              <a:rPr lang="en-GB" dirty="0" smtClean="0">
                <a:solidFill>
                  <a:srgbClr val="6600FF"/>
                </a:solidFill>
              </a:rPr>
              <a:t>international and municipal law to be part of the same legal order </a:t>
            </a:r>
            <a:r>
              <a:rPr lang="en-GB" dirty="0" smtClean="0"/>
              <a:t>and emphasises the supremacy of international law even within the municipal sphere.</a:t>
            </a:r>
          </a:p>
          <a:p>
            <a:pPr marL="0" indent="0">
              <a:buNone/>
            </a:pPr>
            <a:r>
              <a:rPr lang="en-GB" dirty="0" smtClean="0"/>
              <a:t>According to Kelsen international law is supreme because it is a higher law than municipal law. Under this theory the unity between international law and municipal law means that international treaties automatically become law within a contracting State. They are directly applicable. There is no need for incorporation of an international treaty as it becomes an integral part of the national law of a State once the procedure for its ratification is completed.  </a:t>
            </a:r>
            <a:endParaRPr lang="en-GB" dirty="0"/>
          </a:p>
        </p:txBody>
      </p:sp>
    </p:spTree>
    <p:extLst>
      <p:ext uri="{BB962C8B-B14F-4D97-AF65-F5344CB8AC3E}">
        <p14:creationId xmlns:p14="http://schemas.microsoft.com/office/powerpoint/2010/main" val="3120187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sz="quarter" idx="1"/>
          </p:nvPr>
        </p:nvSpPr>
        <p:spPr/>
        <p:txBody>
          <a:bodyPr/>
          <a:lstStyle/>
          <a:p>
            <a:r>
              <a:rPr lang="en-GB" dirty="0" smtClean="0">
                <a:solidFill>
                  <a:srgbClr val="FF0000"/>
                </a:solidFill>
              </a:rPr>
              <a:t>The general rule is that in the even of conflict between international and municipal law, the international prevails.</a:t>
            </a:r>
          </a:p>
          <a:p>
            <a:pPr marL="0" indent="0">
              <a:buNone/>
            </a:pPr>
            <a:r>
              <a:rPr lang="en-GB" dirty="0" smtClean="0"/>
              <a:t>The Draft Declaration on Rights and Duties of States (1949) in its Article 13 states that: </a:t>
            </a:r>
            <a:r>
              <a:rPr lang="en-GB" dirty="0" smtClean="0">
                <a:solidFill>
                  <a:srgbClr val="00B0F0"/>
                </a:solidFill>
              </a:rPr>
              <a:t>Every State has the duty to carry out in good faith its obligations arising from treaties and other sources of international law, and it may not invoke provisions in its constitutions or its laws as an excuse not to perform this duty. </a:t>
            </a:r>
            <a:endParaRPr lang="en-GB" dirty="0">
              <a:solidFill>
                <a:srgbClr val="00B0F0"/>
              </a:solidFill>
            </a:endParaRPr>
          </a:p>
        </p:txBody>
      </p:sp>
    </p:spTree>
    <p:extLst>
      <p:ext uri="{BB962C8B-B14F-4D97-AF65-F5344CB8AC3E}">
        <p14:creationId xmlns:p14="http://schemas.microsoft.com/office/powerpoint/2010/main" val="2276296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sz="quarter" idx="1"/>
          </p:nvPr>
        </p:nvSpPr>
        <p:spPr>
          <a:xfrm>
            <a:off x="175260" y="1219200"/>
            <a:ext cx="8702040" cy="4937760"/>
          </a:xfrm>
        </p:spPr>
        <p:txBody>
          <a:bodyPr/>
          <a:lstStyle/>
          <a:p>
            <a:r>
              <a:rPr lang="en-GB" dirty="0" smtClean="0"/>
              <a:t>In respect of international treaties, </a:t>
            </a:r>
            <a:r>
              <a:rPr lang="en-GB" dirty="0" smtClean="0">
                <a:solidFill>
                  <a:srgbClr val="00B0F0"/>
                </a:solidFill>
              </a:rPr>
              <a:t>Article 27 Vienna </a:t>
            </a:r>
            <a:r>
              <a:rPr lang="en-GB" dirty="0" smtClean="0"/>
              <a:t>Convention on the law of Treaties (VCLT) states: </a:t>
            </a:r>
            <a:r>
              <a:rPr lang="en-GB" dirty="0" smtClean="0">
                <a:solidFill>
                  <a:srgbClr val="FFC000"/>
                </a:solidFill>
              </a:rPr>
              <a:t>A party may not invoke the provisions of its internal law as justification for its failure to perform a treaty. </a:t>
            </a:r>
            <a:endParaRPr lang="pl-PL" dirty="0" smtClean="0">
              <a:solidFill>
                <a:srgbClr val="FFC000"/>
              </a:solidFill>
            </a:endParaRPr>
          </a:p>
          <a:p>
            <a:r>
              <a:rPr lang="en-GB" dirty="0" smtClean="0">
                <a:solidFill>
                  <a:srgbClr val="FF0000"/>
                </a:solidFill>
              </a:rPr>
              <a:t>A State cannot rely upon the provisions or deficiencies of its municipal law to avoid its obligations under international law. </a:t>
            </a:r>
          </a:p>
        </p:txBody>
      </p:sp>
    </p:spTree>
    <p:extLst>
      <p:ext uri="{BB962C8B-B14F-4D97-AF65-F5344CB8AC3E}">
        <p14:creationId xmlns:p14="http://schemas.microsoft.com/office/powerpoint/2010/main" val="1364593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Enforcement of International Law</a:t>
            </a:r>
            <a:endParaRPr lang="en-GB" dirty="0"/>
          </a:p>
        </p:txBody>
      </p:sp>
      <p:sp>
        <p:nvSpPr>
          <p:cNvPr id="3" name="Symbol zastępczy zawartości 2"/>
          <p:cNvSpPr>
            <a:spLocks noGrp="1"/>
          </p:cNvSpPr>
          <p:nvPr>
            <p:ph sz="quarter" idx="1"/>
          </p:nvPr>
        </p:nvSpPr>
        <p:spPr/>
        <p:txBody>
          <a:bodyPr/>
          <a:lstStyle/>
          <a:p>
            <a:pPr marL="0" indent="0">
              <a:buNone/>
            </a:pPr>
            <a:r>
              <a:rPr lang="en-GB" dirty="0" smtClean="0"/>
              <a:t>Methods of enforcement of international law differ from those available under municipal law because international law does not have all the attributes of municipal law i.e. there is no legislature, judiciary or executive.</a:t>
            </a:r>
          </a:p>
          <a:p>
            <a:pPr marL="0" indent="0">
              <a:buNone/>
            </a:pPr>
            <a:r>
              <a:rPr lang="en-GB" dirty="0" smtClean="0">
                <a:solidFill>
                  <a:srgbClr val="00B0F0"/>
                </a:solidFill>
              </a:rPr>
              <a:t>A State obeys international law because:</a:t>
            </a:r>
          </a:p>
          <a:p>
            <a:pPr marL="514350" indent="-514350">
              <a:buAutoNum type="alphaLcParenR"/>
            </a:pPr>
            <a:r>
              <a:rPr lang="en-GB" dirty="0" smtClean="0"/>
              <a:t>It </a:t>
            </a:r>
            <a:r>
              <a:rPr lang="en-GB" dirty="0" smtClean="0"/>
              <a:t>want to maintain its good reputation; </a:t>
            </a:r>
            <a:endParaRPr lang="pl-PL" dirty="0" smtClean="0"/>
          </a:p>
          <a:p>
            <a:pPr marL="514350" indent="-514350">
              <a:buAutoNum type="alphaLcParenR"/>
            </a:pPr>
            <a:r>
              <a:rPr lang="en-GB" dirty="0" smtClean="0"/>
              <a:t>It fears retaliatory measures or measures based on reciprocity that may be taken by a victim State;</a:t>
            </a:r>
          </a:p>
          <a:p>
            <a:pPr marL="0" indent="0">
              <a:buNone/>
            </a:pPr>
            <a:endParaRPr lang="pl-PL" dirty="0"/>
          </a:p>
        </p:txBody>
      </p:sp>
    </p:spTree>
    <p:extLst>
      <p:ext uri="{BB962C8B-B14F-4D97-AF65-F5344CB8AC3E}">
        <p14:creationId xmlns:p14="http://schemas.microsoft.com/office/powerpoint/2010/main" val="2436396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solidFill>
                  <a:srgbClr val="464653"/>
                </a:solidFill>
              </a:rPr>
              <a:t>Enforcement of International Law</a:t>
            </a:r>
            <a:endParaRPr lang="en-GB" dirty="0"/>
          </a:p>
        </p:txBody>
      </p:sp>
      <p:sp>
        <p:nvSpPr>
          <p:cNvPr id="3" name="Symbol zastępczy zawartości 2"/>
          <p:cNvSpPr>
            <a:spLocks noGrp="1"/>
          </p:cNvSpPr>
          <p:nvPr>
            <p:ph sz="quarter" idx="1"/>
          </p:nvPr>
        </p:nvSpPr>
        <p:spPr/>
        <p:txBody>
          <a:bodyPr/>
          <a:lstStyle/>
          <a:p>
            <a:pPr marL="0" indent="0">
              <a:buNone/>
            </a:pPr>
            <a:r>
              <a:rPr lang="pl-PL" dirty="0" smtClean="0"/>
              <a:t>c) </a:t>
            </a:r>
            <a:r>
              <a:rPr lang="en-GB" dirty="0" smtClean="0"/>
              <a:t>The UN Security Council (UNSC) may take various of measures, including the use of force under Chapter VII of the UN Charter to force a State to comply with international law;</a:t>
            </a:r>
          </a:p>
          <a:p>
            <a:pPr marL="0" indent="0">
              <a:buNone/>
            </a:pPr>
            <a:r>
              <a:rPr lang="en-GB" dirty="0" smtClean="0"/>
              <a:t>d) It is bound under many international treaties to accept the compulsory jurisdiction and the judgements of a body established by a treaty to deal with disputes arising out of it;</a:t>
            </a:r>
          </a:p>
          <a:p>
            <a:pPr marL="0" indent="0">
              <a:buNone/>
            </a:pPr>
            <a:r>
              <a:rPr lang="en-GB" dirty="0" smtClean="0"/>
              <a:t>e) It fears public opinion both home and abroad.</a:t>
            </a:r>
            <a:endParaRPr lang="en-GB" dirty="0"/>
          </a:p>
        </p:txBody>
      </p:sp>
    </p:spTree>
    <p:extLst>
      <p:ext uri="{BB962C8B-B14F-4D97-AF65-F5344CB8AC3E}">
        <p14:creationId xmlns:p14="http://schemas.microsoft.com/office/powerpoint/2010/main" val="1201066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Enforcement of International Law</a:t>
            </a:r>
            <a:endParaRPr lang="en-GB" dirty="0"/>
          </a:p>
        </p:txBody>
      </p:sp>
      <p:sp>
        <p:nvSpPr>
          <p:cNvPr id="3" name="Symbol zastępczy zawartości 2"/>
          <p:cNvSpPr>
            <a:spLocks noGrp="1"/>
          </p:cNvSpPr>
          <p:nvPr>
            <p:ph sz="quarter" idx="1"/>
          </p:nvPr>
        </p:nvSpPr>
        <p:spPr/>
        <p:txBody>
          <a:bodyPr>
            <a:normAutofit fontScale="92500"/>
          </a:bodyPr>
          <a:lstStyle/>
          <a:p>
            <a:r>
              <a:rPr lang="en-GB" dirty="0" smtClean="0">
                <a:solidFill>
                  <a:srgbClr val="00B0F0"/>
                </a:solidFill>
              </a:rPr>
              <a:t>Measures may be taken against a State:</a:t>
            </a:r>
          </a:p>
          <a:p>
            <a:pPr marL="514350" indent="-514350">
              <a:buAutoNum type="alphaLcParenR"/>
            </a:pPr>
            <a:r>
              <a:rPr lang="en-GB" dirty="0" smtClean="0">
                <a:solidFill>
                  <a:srgbClr val="00B050"/>
                </a:solidFill>
              </a:rPr>
              <a:t>non-forcible measures</a:t>
            </a:r>
            <a:r>
              <a:rPr lang="en-GB" dirty="0" smtClean="0"/>
              <a:t>: diplomatic sanctions, economic and other sanctions not involving the use of force;</a:t>
            </a:r>
          </a:p>
          <a:p>
            <a:pPr marL="514350" indent="-514350">
              <a:buAutoNum type="alphaLcParenR"/>
            </a:pPr>
            <a:r>
              <a:rPr lang="en-GB" dirty="0" smtClean="0">
                <a:solidFill>
                  <a:srgbClr val="00B050"/>
                </a:solidFill>
              </a:rPr>
              <a:t>forcible measures</a:t>
            </a:r>
            <a:r>
              <a:rPr lang="en-GB" dirty="0" smtClean="0"/>
              <a:t>: the UNSC under Article 42 of the UN Charter may authorise the use of force against a State.</a:t>
            </a:r>
          </a:p>
          <a:p>
            <a:r>
              <a:rPr lang="en-GB" dirty="0" smtClean="0">
                <a:solidFill>
                  <a:srgbClr val="00B0F0"/>
                </a:solidFill>
              </a:rPr>
              <a:t>Measures may be taken against a person</a:t>
            </a:r>
            <a:r>
              <a:rPr lang="en-GB" dirty="0" smtClean="0">
                <a:solidFill>
                  <a:prstClr val="black"/>
                </a:solidFill>
              </a:rPr>
              <a:t>: may be brought before the International Criminal Court (ICC) or other international criminal courts; the UNSC may impose sanctions against a person or an identified group of persons; a State may impose sanctions such as confiscation of assets, fines and imprisonment on a person. </a:t>
            </a:r>
            <a:endParaRPr lang="en-GB" dirty="0"/>
          </a:p>
        </p:txBody>
      </p:sp>
    </p:spTree>
    <p:extLst>
      <p:ext uri="{BB962C8B-B14F-4D97-AF65-F5344CB8AC3E}">
        <p14:creationId xmlns:p14="http://schemas.microsoft.com/office/powerpoint/2010/main" val="21250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Sanctions in International law</a:t>
            </a:r>
            <a:endParaRPr lang="en-GB" dirty="0"/>
          </a:p>
        </p:txBody>
      </p:sp>
      <p:sp>
        <p:nvSpPr>
          <p:cNvPr id="3" name="Symbol zastępczy zawartości 2"/>
          <p:cNvSpPr>
            <a:spLocks noGrp="1"/>
          </p:cNvSpPr>
          <p:nvPr>
            <p:ph sz="quarter" idx="1"/>
          </p:nvPr>
        </p:nvSpPr>
        <p:spPr>
          <a:xfrm>
            <a:off x="205740" y="1219200"/>
            <a:ext cx="8724900" cy="5166360"/>
          </a:xfrm>
        </p:spPr>
        <p:txBody>
          <a:bodyPr>
            <a:normAutofit/>
          </a:bodyPr>
          <a:lstStyle/>
          <a:p>
            <a:r>
              <a:rPr lang="en-US" dirty="0"/>
              <a:t> </a:t>
            </a:r>
            <a:r>
              <a:rPr lang="en-GB" dirty="0" smtClean="0"/>
              <a:t>In legal jargon the term ‘</a:t>
            </a:r>
            <a:r>
              <a:rPr lang="en-GB" dirty="0" smtClean="0">
                <a:solidFill>
                  <a:srgbClr val="FF33CC"/>
                </a:solidFill>
              </a:rPr>
              <a:t>sanctions’ is equally used to designate restrictive measures that an individual State or international organization chooses to take against another State or organisation. </a:t>
            </a:r>
          </a:p>
          <a:p>
            <a:r>
              <a:rPr lang="en-GB" dirty="0" smtClean="0"/>
              <a:t>In </a:t>
            </a:r>
            <a:r>
              <a:rPr lang="en-GB" dirty="0" smtClean="0"/>
              <a:t>this broad acceptation the word ‘sanctions’ designates </a:t>
            </a:r>
            <a:r>
              <a:rPr lang="en-GB" dirty="0" smtClean="0">
                <a:solidFill>
                  <a:srgbClr val="6600FF"/>
                </a:solidFill>
              </a:rPr>
              <a:t>all types of consequences triggered by the violation of an international legal rule. </a:t>
            </a:r>
            <a:r>
              <a:rPr lang="en-GB" dirty="0" smtClean="0"/>
              <a:t>These consequences range from a series of </a:t>
            </a:r>
            <a:r>
              <a:rPr lang="en-GB" dirty="0" smtClean="0"/>
              <a:t>soft,</a:t>
            </a:r>
            <a:r>
              <a:rPr lang="pl-PL" dirty="0" smtClean="0"/>
              <a:t> and </a:t>
            </a:r>
            <a:r>
              <a:rPr lang="en-GB" dirty="0" smtClean="0"/>
              <a:t>social </a:t>
            </a:r>
            <a:r>
              <a:rPr lang="en-GB" dirty="0" smtClean="0"/>
              <a:t>reactions, such as pressures from public opinion, and name-and-shame politics, to a variety of organized effects attached to the non-respect of a legal rule. </a:t>
            </a:r>
            <a:endParaRPr lang="en-GB" dirty="0"/>
          </a:p>
        </p:txBody>
      </p:sp>
    </p:spTree>
    <p:extLst>
      <p:ext uri="{BB962C8B-B14F-4D97-AF65-F5344CB8AC3E}">
        <p14:creationId xmlns:p14="http://schemas.microsoft.com/office/powerpoint/2010/main" val="2710203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Sanctions in International law</a:t>
            </a:r>
            <a:endParaRPr lang="en-GB" dirty="0"/>
          </a:p>
        </p:txBody>
      </p:sp>
      <p:sp>
        <p:nvSpPr>
          <p:cNvPr id="3" name="Symbol zastępczy zawartości 2"/>
          <p:cNvSpPr>
            <a:spLocks noGrp="1"/>
          </p:cNvSpPr>
          <p:nvPr>
            <p:ph sz="quarter" idx="1"/>
          </p:nvPr>
        </p:nvSpPr>
        <p:spPr>
          <a:xfrm>
            <a:off x="198120" y="1219200"/>
            <a:ext cx="8686800" cy="4937760"/>
          </a:xfrm>
        </p:spPr>
        <p:txBody>
          <a:bodyPr/>
          <a:lstStyle/>
          <a:p>
            <a:r>
              <a:rPr lang="en-US" dirty="0" smtClean="0"/>
              <a:t>Chapter </a:t>
            </a:r>
            <a:r>
              <a:rPr lang="en-US" dirty="0"/>
              <a:t>VII envisages </a:t>
            </a:r>
            <a:r>
              <a:rPr lang="en-US" dirty="0">
                <a:solidFill>
                  <a:srgbClr val="FF0000"/>
                </a:solidFill>
              </a:rPr>
              <a:t>two categories of enforcement measures: </a:t>
            </a:r>
            <a:r>
              <a:rPr lang="en-US" dirty="0"/>
              <a:t>Art. 41 covers measures ‘</a:t>
            </a:r>
            <a:r>
              <a:rPr lang="en-US" dirty="0">
                <a:solidFill>
                  <a:srgbClr val="0070C0"/>
                </a:solidFill>
              </a:rPr>
              <a:t>not involving the use of armed force</a:t>
            </a:r>
            <a:r>
              <a:rPr lang="en-US" dirty="0"/>
              <a:t>’, while Art. 42 authorizes the Security Council to use the coercive </a:t>
            </a:r>
            <a:r>
              <a:rPr lang="en-US" dirty="0">
                <a:solidFill>
                  <a:srgbClr val="0070C0"/>
                </a:solidFill>
              </a:rPr>
              <a:t>military force </a:t>
            </a:r>
            <a:r>
              <a:rPr lang="en-US" dirty="0"/>
              <a:t>‘to maintain or restore international peace and security’. </a:t>
            </a:r>
            <a:endParaRPr lang="pl-PL" dirty="0" smtClean="0"/>
          </a:p>
          <a:p>
            <a:r>
              <a:rPr lang="pl-PL" dirty="0"/>
              <a:t>T</a:t>
            </a:r>
            <a:r>
              <a:rPr lang="en-US" dirty="0" smtClean="0"/>
              <a:t>he </a:t>
            </a:r>
            <a:r>
              <a:rPr lang="en-US" dirty="0"/>
              <a:t>two mechanisms: whereas the economic sanctions of Art. 41 are intended to coexist with similar unilateral measures taken by States (or other international organizations), the measures of Art. 42 come within the exclusive competence of the Security Council. They are a substitute for the unilateral use of force. </a:t>
            </a:r>
            <a:endParaRPr lang="en-GB" dirty="0"/>
          </a:p>
        </p:txBody>
      </p:sp>
    </p:spTree>
    <p:extLst>
      <p:ext uri="{BB962C8B-B14F-4D97-AF65-F5344CB8AC3E}">
        <p14:creationId xmlns:p14="http://schemas.microsoft.com/office/powerpoint/2010/main" val="447396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Economic Sanctions</a:t>
            </a:r>
            <a:endParaRPr lang="en-GB" dirty="0"/>
          </a:p>
        </p:txBody>
      </p:sp>
      <p:sp>
        <p:nvSpPr>
          <p:cNvPr id="3" name="Symbol zastępczy zawartości 2"/>
          <p:cNvSpPr>
            <a:spLocks noGrp="1"/>
          </p:cNvSpPr>
          <p:nvPr>
            <p:ph sz="quarter" idx="1"/>
          </p:nvPr>
        </p:nvSpPr>
        <p:spPr/>
        <p:txBody>
          <a:bodyPr>
            <a:normAutofit/>
          </a:bodyPr>
          <a:lstStyle/>
          <a:p>
            <a:pPr marL="0" indent="0">
              <a:buNone/>
            </a:pPr>
            <a:r>
              <a:rPr lang="en-US" dirty="0" smtClean="0">
                <a:solidFill>
                  <a:srgbClr val="0070C0"/>
                </a:solidFill>
              </a:rPr>
              <a:t>Article </a:t>
            </a:r>
            <a:r>
              <a:rPr lang="en-US" dirty="0">
                <a:solidFill>
                  <a:srgbClr val="0070C0"/>
                </a:solidFill>
              </a:rPr>
              <a:t>41 </a:t>
            </a:r>
            <a:r>
              <a:rPr lang="en-US" dirty="0"/>
              <a:t>then provides that: ‘The Security Council may decide what measures not involving the use of armed force are to be employed to give effect to its decisions, and it may call upon the Members of the United Nations to apply such measures. </a:t>
            </a:r>
            <a:r>
              <a:rPr lang="en-US" dirty="0">
                <a:solidFill>
                  <a:srgbClr val="0070C0"/>
                </a:solidFill>
              </a:rPr>
              <a:t>They may include complete or partial interruption of economic relations and of rail, sea, air, postal, </a:t>
            </a:r>
            <a:r>
              <a:rPr lang="en-US" dirty="0" smtClean="0">
                <a:solidFill>
                  <a:srgbClr val="0070C0"/>
                </a:solidFill>
              </a:rPr>
              <a:t>telegraphic</a:t>
            </a:r>
            <a:r>
              <a:rPr lang="en-US" dirty="0">
                <a:solidFill>
                  <a:srgbClr val="0070C0"/>
                </a:solidFill>
              </a:rPr>
              <a:t>, radio, and other means of communication, and the severance of diplomatic relations’. </a:t>
            </a:r>
            <a:endParaRPr lang="en-GB" dirty="0">
              <a:solidFill>
                <a:srgbClr val="0070C0"/>
              </a:solidFill>
            </a:endParaRPr>
          </a:p>
        </p:txBody>
      </p:sp>
    </p:spTree>
    <p:extLst>
      <p:ext uri="{BB962C8B-B14F-4D97-AF65-F5344CB8AC3E}">
        <p14:creationId xmlns:p14="http://schemas.microsoft.com/office/powerpoint/2010/main" val="246048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dirty="0" smtClean="0"/>
              <a:t>Introduction</a:t>
            </a:r>
            <a:endParaRPr lang="en-GB" dirty="0"/>
          </a:p>
        </p:txBody>
      </p:sp>
      <p:sp>
        <p:nvSpPr>
          <p:cNvPr id="3" name="Symbol zastępczy zawartości 2"/>
          <p:cNvSpPr>
            <a:spLocks noGrp="1"/>
          </p:cNvSpPr>
          <p:nvPr>
            <p:ph sz="quarter" idx="1"/>
          </p:nvPr>
        </p:nvSpPr>
        <p:spPr>
          <a:xfrm>
            <a:off x="205740" y="1219200"/>
            <a:ext cx="8823960" cy="5204460"/>
          </a:xfrm>
        </p:spPr>
        <p:txBody>
          <a:bodyPr>
            <a:normAutofit/>
          </a:bodyPr>
          <a:lstStyle/>
          <a:p>
            <a:r>
              <a:rPr lang="en-GB" dirty="0" smtClean="0">
                <a:solidFill>
                  <a:srgbClr val="FF0000"/>
                </a:solidFill>
              </a:rPr>
              <a:t>Where does international law come from and how it is made?</a:t>
            </a:r>
          </a:p>
          <a:p>
            <a:pPr marL="0" indent="0">
              <a:buNone/>
            </a:pPr>
            <a:r>
              <a:rPr lang="en-GB" dirty="0" smtClean="0">
                <a:solidFill>
                  <a:srgbClr val="6600FF"/>
                </a:solidFill>
              </a:rPr>
              <a:t>These are more difficult questions than one might expect and require considerable care.</a:t>
            </a:r>
          </a:p>
          <a:p>
            <a:r>
              <a:rPr lang="en-GB" dirty="0" smtClean="0"/>
              <a:t>In particular, it is dangerous to try transfer ideas from national legal systems to the very different context of international law.</a:t>
            </a:r>
          </a:p>
          <a:p>
            <a:r>
              <a:rPr lang="en-GB" u="sng" dirty="0" smtClean="0"/>
              <a:t>There is no „Code of International Law”. </a:t>
            </a:r>
            <a:r>
              <a:rPr lang="en-GB" dirty="0" smtClean="0"/>
              <a:t>International law has no Parliament and nothing that can really be described as legislation.</a:t>
            </a:r>
          </a:p>
          <a:p>
            <a:r>
              <a:rPr lang="en-GB" dirty="0" smtClean="0"/>
              <a:t>The jurisdiction of international courts and tribunals requires the consent of States.</a:t>
            </a:r>
            <a:endParaRPr lang="en-GB" dirty="0"/>
          </a:p>
        </p:txBody>
      </p:sp>
    </p:spTree>
    <p:extLst>
      <p:ext uri="{BB962C8B-B14F-4D97-AF65-F5344CB8AC3E}">
        <p14:creationId xmlns:p14="http://schemas.microsoft.com/office/powerpoint/2010/main" val="1543905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Economic Sanctions</a:t>
            </a:r>
            <a:endParaRPr lang="en-GB" dirty="0"/>
          </a:p>
        </p:txBody>
      </p:sp>
      <p:sp>
        <p:nvSpPr>
          <p:cNvPr id="3" name="Symbol zastępczy zawartości 2"/>
          <p:cNvSpPr>
            <a:spLocks noGrp="1"/>
          </p:cNvSpPr>
          <p:nvPr>
            <p:ph sz="quarter" idx="1"/>
          </p:nvPr>
        </p:nvSpPr>
        <p:spPr/>
        <p:txBody>
          <a:bodyPr/>
          <a:lstStyle/>
          <a:p>
            <a:pPr lvl="0">
              <a:buClr>
                <a:srgbClr val="727CA3"/>
              </a:buClr>
            </a:pPr>
            <a:r>
              <a:rPr lang="en-US" dirty="0"/>
              <a:t>Sanctions take a variety of forms, including travel bans, asset freezes, arms embargoes, capital restraints, foreign aid reductions, and trade restrictions. </a:t>
            </a:r>
            <a:endParaRPr lang="pl-PL" dirty="0" smtClean="0">
              <a:solidFill>
                <a:prstClr val="black"/>
              </a:solidFill>
            </a:endParaRPr>
          </a:p>
          <a:p>
            <a:endParaRPr lang="en-GB" dirty="0"/>
          </a:p>
        </p:txBody>
      </p:sp>
    </p:spTree>
    <p:extLst>
      <p:ext uri="{BB962C8B-B14F-4D97-AF65-F5344CB8AC3E}">
        <p14:creationId xmlns:p14="http://schemas.microsoft.com/office/powerpoint/2010/main" val="1017131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J</a:t>
            </a:r>
            <a:r>
              <a:rPr lang="pl-PL" dirty="0" smtClean="0"/>
              <a:t>us cogens</a:t>
            </a:r>
            <a:endParaRPr lang="en-GB" dirty="0"/>
          </a:p>
        </p:txBody>
      </p:sp>
      <p:sp>
        <p:nvSpPr>
          <p:cNvPr id="3" name="Symbol zastępczy zawartości 2"/>
          <p:cNvSpPr>
            <a:spLocks noGrp="1"/>
          </p:cNvSpPr>
          <p:nvPr>
            <p:ph sz="quarter" idx="1"/>
          </p:nvPr>
        </p:nvSpPr>
        <p:spPr>
          <a:xfrm>
            <a:off x="160020" y="1219200"/>
            <a:ext cx="8755380" cy="4937760"/>
          </a:xfrm>
        </p:spPr>
        <p:txBody>
          <a:bodyPr/>
          <a:lstStyle/>
          <a:p>
            <a:r>
              <a:rPr lang="en-GB" dirty="0" smtClean="0"/>
              <a:t>T</a:t>
            </a:r>
            <a:r>
              <a:rPr lang="en-US" dirty="0" smtClean="0"/>
              <a:t>here </a:t>
            </a:r>
            <a:r>
              <a:rPr lang="en-US" dirty="0"/>
              <a:t>is </a:t>
            </a:r>
            <a:r>
              <a:rPr lang="en-US" dirty="0">
                <a:solidFill>
                  <a:srgbClr val="00B0F0"/>
                </a:solidFill>
              </a:rPr>
              <a:t>no formal hierarchy within IL as a whole</a:t>
            </a:r>
            <a:r>
              <a:rPr lang="en-US" dirty="0"/>
              <a:t>, there are some hierarchical elements. One of them is jus cogens, a legal category that can be found in the Vienna Convention on the Law of Treaties (VCLT</a:t>
            </a:r>
            <a:r>
              <a:rPr lang="en-US" dirty="0" smtClean="0"/>
              <a:t>)</a:t>
            </a:r>
            <a:r>
              <a:rPr lang="pl-PL" dirty="0" smtClean="0"/>
              <a:t>.</a:t>
            </a:r>
            <a:endParaRPr lang="pl-PL" i="1" dirty="0"/>
          </a:p>
          <a:p>
            <a:r>
              <a:rPr lang="en-US" i="1" dirty="0" smtClean="0">
                <a:solidFill>
                  <a:srgbClr val="FF0000"/>
                </a:solidFill>
              </a:rPr>
              <a:t>Jus </a:t>
            </a:r>
            <a:r>
              <a:rPr lang="en-US" i="1" dirty="0">
                <a:solidFill>
                  <a:srgbClr val="FF0000"/>
                </a:solidFill>
              </a:rPr>
              <a:t>cogens </a:t>
            </a:r>
            <a:r>
              <a:rPr lang="en-US" dirty="0">
                <a:solidFill>
                  <a:srgbClr val="FF0000"/>
                </a:solidFill>
              </a:rPr>
              <a:t>(from Latin: compelling law; from English: peremptory norm) refers to certain fundamental, overriding principles of international law</a:t>
            </a:r>
            <a:r>
              <a:rPr lang="en-US" dirty="0" smtClean="0">
                <a:solidFill>
                  <a:srgbClr val="FF0000"/>
                </a:solidFill>
              </a:rPr>
              <a:t>.</a:t>
            </a:r>
            <a:endParaRPr lang="pl-PL" dirty="0" smtClean="0">
              <a:solidFill>
                <a:srgbClr val="FF0000"/>
              </a:solidFill>
            </a:endParaRPr>
          </a:p>
          <a:p>
            <a:endParaRPr lang="en-GB" dirty="0"/>
          </a:p>
        </p:txBody>
      </p:sp>
    </p:spTree>
    <p:extLst>
      <p:ext uri="{BB962C8B-B14F-4D97-AF65-F5344CB8AC3E}">
        <p14:creationId xmlns:p14="http://schemas.microsoft.com/office/powerpoint/2010/main" val="3397186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solidFill>
                  <a:srgbClr val="464653"/>
                </a:solidFill>
              </a:rPr>
              <a:t>Jus cogens</a:t>
            </a:r>
            <a:endParaRPr lang="en-GB" dirty="0"/>
          </a:p>
        </p:txBody>
      </p:sp>
      <p:sp>
        <p:nvSpPr>
          <p:cNvPr id="3" name="Symbol zastępczy zawartości 2"/>
          <p:cNvSpPr>
            <a:spLocks noGrp="1"/>
          </p:cNvSpPr>
          <p:nvPr>
            <p:ph sz="quarter" idx="1"/>
          </p:nvPr>
        </p:nvSpPr>
        <p:spPr>
          <a:xfrm>
            <a:off x="220980" y="1219200"/>
            <a:ext cx="8656320" cy="4937760"/>
          </a:xfrm>
        </p:spPr>
        <p:txBody>
          <a:bodyPr/>
          <a:lstStyle/>
          <a:p>
            <a:r>
              <a:rPr lang="en-GB" dirty="0" smtClean="0"/>
              <a:t>Article 53 Vienna Convention on the law of treaties, defines </a:t>
            </a:r>
            <a:r>
              <a:rPr lang="en-GB" dirty="0" smtClean="0">
                <a:solidFill>
                  <a:srgbClr val="00B050"/>
                </a:solidFill>
              </a:rPr>
              <a:t>a peremptory norm as a norm accepted and recognized by the international community of States as a whole as a norm from which no derogation is permitted and which can be modified only by a subsequent norm of general international law having the same character. </a:t>
            </a:r>
          </a:p>
          <a:p>
            <a:pPr lvl="0">
              <a:buClr>
                <a:srgbClr val="727CA3"/>
              </a:buClr>
            </a:pPr>
            <a:r>
              <a:rPr lang="en-GB" dirty="0" smtClean="0">
                <a:solidFill>
                  <a:prstClr val="black"/>
                </a:solidFill>
              </a:rPr>
              <a:t>A treaty is void if, at the time of its conclusion, it conflicts with a peremptory norm of general international law. </a:t>
            </a:r>
          </a:p>
          <a:p>
            <a:r>
              <a:rPr lang="en-GB" dirty="0" smtClean="0">
                <a:solidFill>
                  <a:srgbClr val="00B0F0"/>
                </a:solidFill>
              </a:rPr>
              <a:t>Jus cogens overrides conflicting norms, creates normative hierarchy.</a:t>
            </a:r>
            <a:endParaRPr lang="en-GB" dirty="0">
              <a:solidFill>
                <a:srgbClr val="00B0F0"/>
              </a:solidFill>
            </a:endParaRPr>
          </a:p>
        </p:txBody>
      </p:sp>
    </p:spTree>
    <p:extLst>
      <p:ext uri="{BB962C8B-B14F-4D97-AF65-F5344CB8AC3E}">
        <p14:creationId xmlns:p14="http://schemas.microsoft.com/office/powerpoint/2010/main" val="198483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Jus cogens</a:t>
            </a:r>
            <a:endParaRPr lang="en-GB" dirty="0"/>
          </a:p>
        </p:txBody>
      </p:sp>
      <p:sp>
        <p:nvSpPr>
          <p:cNvPr id="3" name="Symbol zastępczy zawartości 2"/>
          <p:cNvSpPr>
            <a:spLocks noGrp="1"/>
          </p:cNvSpPr>
          <p:nvPr>
            <p:ph sz="quarter" idx="1"/>
          </p:nvPr>
        </p:nvSpPr>
        <p:spPr/>
        <p:txBody>
          <a:bodyPr/>
          <a:lstStyle/>
          <a:p>
            <a:r>
              <a:rPr lang="en-GB" dirty="0" smtClean="0"/>
              <a:t>Prohibition of aggression, slavery, genocide, racial discrimination, crimes against humanity, torture, the right to self- determination, basic rules of international humanitarian law, prohibition of piracy.</a:t>
            </a:r>
            <a:endParaRPr lang="en-GB" dirty="0"/>
          </a:p>
        </p:txBody>
      </p:sp>
    </p:spTree>
    <p:extLst>
      <p:ext uri="{BB962C8B-B14F-4D97-AF65-F5344CB8AC3E}">
        <p14:creationId xmlns:p14="http://schemas.microsoft.com/office/powerpoint/2010/main" val="1410245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Article 103 of the UN Charter</a:t>
            </a:r>
            <a:endParaRPr lang="en-GB" dirty="0"/>
          </a:p>
        </p:txBody>
      </p:sp>
      <p:sp>
        <p:nvSpPr>
          <p:cNvPr id="3" name="Symbol zastępczy zawartości 2"/>
          <p:cNvSpPr>
            <a:spLocks noGrp="1"/>
          </p:cNvSpPr>
          <p:nvPr>
            <p:ph sz="quarter" idx="1"/>
          </p:nvPr>
        </p:nvSpPr>
        <p:spPr/>
        <p:txBody>
          <a:bodyPr/>
          <a:lstStyle/>
          <a:p>
            <a:pPr>
              <a:lnSpc>
                <a:spcPct val="115000"/>
              </a:lnSpc>
              <a:spcAft>
                <a:spcPts val="1000"/>
              </a:spcAft>
            </a:pPr>
            <a:r>
              <a:rPr lang="en-GB" sz="2800" dirty="0" smtClean="0">
                <a:ea typeface="Times New Roman"/>
                <a:cs typeface="Times New Roman"/>
              </a:rPr>
              <a:t>In the event of a conflict between the obligations of the Members of the United Nations under the present Charter and their obligations under any other international agreement, their obligations under the present Charter shall prevail.</a:t>
            </a:r>
            <a:endParaRPr lang="en-GB" sz="2400" dirty="0" smtClean="0">
              <a:ea typeface="Calibri"/>
              <a:cs typeface="Times New Roman"/>
            </a:endParaRPr>
          </a:p>
          <a:p>
            <a:pPr marL="0" indent="0">
              <a:buNone/>
            </a:pPr>
            <a:endParaRPr lang="en-GB" dirty="0"/>
          </a:p>
        </p:txBody>
      </p:sp>
    </p:spTree>
    <p:extLst>
      <p:ext uri="{BB962C8B-B14F-4D97-AF65-F5344CB8AC3E}">
        <p14:creationId xmlns:p14="http://schemas.microsoft.com/office/powerpoint/2010/main" val="1847208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en-GB" dirty="0" smtClean="0"/>
              <a:t>Fundamental principles governing International Relations</a:t>
            </a:r>
            <a:endParaRPr lang="en-GB" dirty="0"/>
          </a:p>
        </p:txBody>
      </p:sp>
      <p:sp>
        <p:nvSpPr>
          <p:cNvPr id="3" name="Symbol zastępczy zawartości 2"/>
          <p:cNvSpPr>
            <a:spLocks noGrp="1"/>
          </p:cNvSpPr>
          <p:nvPr>
            <p:ph sz="quarter" idx="1"/>
          </p:nvPr>
        </p:nvSpPr>
        <p:spPr/>
        <p:txBody>
          <a:bodyPr/>
          <a:lstStyle/>
          <a:p>
            <a:r>
              <a:rPr lang="en-GB" dirty="0" smtClean="0"/>
              <a:t>Principles are intend to serve as a </a:t>
            </a:r>
            <a:r>
              <a:rPr lang="en-GB" dirty="0" smtClean="0">
                <a:solidFill>
                  <a:srgbClr val="FF33CC"/>
                </a:solidFill>
              </a:rPr>
              <a:t>basic guidelines for the life of the whole international community.</a:t>
            </a:r>
          </a:p>
          <a:p>
            <a:r>
              <a:rPr lang="en-GB" dirty="0" smtClean="0"/>
              <a:t>They may </a:t>
            </a:r>
            <a:r>
              <a:rPr lang="en-GB" dirty="0" smtClean="0"/>
              <a:t>be regarded as the </a:t>
            </a:r>
            <a:r>
              <a:rPr lang="en-GB" dirty="0" smtClean="0">
                <a:solidFill>
                  <a:srgbClr val="FF0000"/>
                </a:solidFill>
              </a:rPr>
              <a:t>constitutional principles</a:t>
            </a:r>
            <a:r>
              <a:rPr lang="en-GB" dirty="0" smtClean="0"/>
              <a:t> of international community. </a:t>
            </a:r>
            <a:endParaRPr lang="pl-PL" dirty="0" smtClean="0"/>
          </a:p>
          <a:p>
            <a:pPr lvl="0">
              <a:buClr>
                <a:srgbClr val="727CA3"/>
              </a:buClr>
            </a:pPr>
            <a:r>
              <a:rPr lang="en-GB" dirty="0" smtClean="0"/>
              <a:t>The sovereign equality of States; non-intervention in the internal or external affairs of other States; prohibition of the treat or use of force; respect for human rights. </a:t>
            </a:r>
          </a:p>
          <a:p>
            <a:endParaRPr lang="en-GB" dirty="0"/>
          </a:p>
        </p:txBody>
      </p:sp>
    </p:spTree>
    <p:extLst>
      <p:ext uri="{BB962C8B-B14F-4D97-AF65-F5344CB8AC3E}">
        <p14:creationId xmlns:p14="http://schemas.microsoft.com/office/powerpoint/2010/main" val="1700694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2900" dirty="0">
                <a:solidFill>
                  <a:srgbClr val="464653"/>
                </a:solidFill>
              </a:rPr>
              <a:t>Fundamental principles governing International Relations</a:t>
            </a:r>
            <a:endParaRPr lang="en-GB" dirty="0"/>
          </a:p>
        </p:txBody>
      </p:sp>
      <p:sp>
        <p:nvSpPr>
          <p:cNvPr id="3" name="Symbol zastępczy zawartości 2"/>
          <p:cNvSpPr>
            <a:spLocks noGrp="1"/>
          </p:cNvSpPr>
          <p:nvPr>
            <p:ph sz="quarter" idx="1"/>
          </p:nvPr>
        </p:nvSpPr>
        <p:spPr/>
        <p:txBody>
          <a:bodyPr/>
          <a:lstStyle/>
          <a:p>
            <a:r>
              <a:rPr lang="en-GB" u="sng" dirty="0" smtClean="0"/>
              <a:t>Peaceful settlement of disputes</a:t>
            </a:r>
            <a:r>
              <a:rPr lang="en-GB" dirty="0" smtClean="0"/>
              <a:t>. The UN Charter in Article 2(3) obliges member States to settle their international disputes peacefully. They must try the various means and procedures laid down there: negotiation, mediation, conciliation, resort to arbitral or judicial mechanism. While trying to settle the dispute peacefully, States are obliges to refrain any action which may aggravate the situation so as to endanger the maintenance of international peace and security.  </a:t>
            </a:r>
            <a:endParaRPr lang="en-GB" dirty="0"/>
          </a:p>
        </p:txBody>
      </p:sp>
    </p:spTree>
    <p:extLst>
      <p:ext uri="{BB962C8B-B14F-4D97-AF65-F5344CB8AC3E}">
        <p14:creationId xmlns:p14="http://schemas.microsoft.com/office/powerpoint/2010/main" val="1586580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Specialist areas of International Law</a:t>
            </a:r>
            <a:endParaRPr lang="en-GB" dirty="0"/>
          </a:p>
        </p:txBody>
      </p:sp>
      <p:sp>
        <p:nvSpPr>
          <p:cNvPr id="3" name="Symbol zastępczy zawartości 2"/>
          <p:cNvSpPr>
            <a:spLocks noGrp="1"/>
          </p:cNvSpPr>
          <p:nvPr>
            <p:ph sz="quarter" idx="1"/>
          </p:nvPr>
        </p:nvSpPr>
        <p:spPr/>
        <p:txBody>
          <a:bodyPr/>
          <a:lstStyle/>
          <a:p>
            <a:r>
              <a:rPr lang="en-GB" dirty="0">
                <a:solidFill>
                  <a:srgbClr val="FF0000"/>
                </a:solidFill>
              </a:rPr>
              <a:t>The International Law of the </a:t>
            </a:r>
            <a:r>
              <a:rPr lang="en-GB" dirty="0" smtClean="0">
                <a:solidFill>
                  <a:srgbClr val="FF0000"/>
                </a:solidFill>
              </a:rPr>
              <a:t>Sea</a:t>
            </a:r>
            <a:r>
              <a:rPr lang="pl-PL" dirty="0" smtClean="0">
                <a:solidFill>
                  <a:srgbClr val="FF0000"/>
                </a:solidFill>
              </a:rPr>
              <a:t>.</a:t>
            </a:r>
          </a:p>
          <a:p>
            <a:r>
              <a:rPr lang="en-GB" dirty="0">
                <a:solidFill>
                  <a:srgbClr val="FF0000"/>
                </a:solidFill>
              </a:rPr>
              <a:t>International Trade </a:t>
            </a:r>
            <a:r>
              <a:rPr lang="en-GB" dirty="0" smtClean="0">
                <a:solidFill>
                  <a:srgbClr val="FF0000"/>
                </a:solidFill>
              </a:rPr>
              <a:t>Law</a:t>
            </a:r>
            <a:r>
              <a:rPr lang="pl-PL" dirty="0" smtClean="0">
                <a:solidFill>
                  <a:srgbClr val="FF0000"/>
                </a:solidFill>
              </a:rPr>
              <a:t>.</a:t>
            </a:r>
            <a:endParaRPr lang="pl-PL" dirty="0" smtClean="0">
              <a:solidFill>
                <a:srgbClr val="FF0000"/>
              </a:solidFill>
            </a:endParaRPr>
          </a:p>
          <a:p>
            <a:r>
              <a:rPr lang="en-GB" dirty="0" smtClean="0">
                <a:solidFill>
                  <a:srgbClr val="FF0000"/>
                </a:solidFill>
              </a:rPr>
              <a:t>International </a:t>
            </a:r>
            <a:r>
              <a:rPr lang="en-GB" dirty="0" smtClean="0">
                <a:solidFill>
                  <a:srgbClr val="FF0000"/>
                </a:solidFill>
              </a:rPr>
              <a:t>Environmental Law.</a:t>
            </a:r>
          </a:p>
          <a:p>
            <a:r>
              <a:rPr lang="en-GB" dirty="0" smtClean="0">
                <a:solidFill>
                  <a:srgbClr val="FF0000"/>
                </a:solidFill>
              </a:rPr>
              <a:t>International Humanitarian Law. </a:t>
            </a:r>
          </a:p>
          <a:p>
            <a:r>
              <a:rPr lang="en-GB" dirty="0" smtClean="0">
                <a:solidFill>
                  <a:srgbClr val="FF0000"/>
                </a:solidFill>
              </a:rPr>
              <a:t>International Human Rights Law.</a:t>
            </a:r>
          </a:p>
          <a:p>
            <a:r>
              <a:rPr lang="en-GB" dirty="0" smtClean="0">
                <a:solidFill>
                  <a:srgbClr val="FF0000"/>
                </a:solidFill>
              </a:rPr>
              <a:t>International Criminal Law.</a:t>
            </a:r>
            <a:endParaRPr lang="en-GB" dirty="0">
              <a:solidFill>
                <a:srgbClr val="FF0000"/>
              </a:solidFill>
            </a:endParaRPr>
          </a:p>
        </p:txBody>
      </p:sp>
    </p:spTree>
    <p:extLst>
      <p:ext uri="{BB962C8B-B14F-4D97-AF65-F5344CB8AC3E}">
        <p14:creationId xmlns:p14="http://schemas.microsoft.com/office/powerpoint/2010/main" val="3974525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fr-FR" sz="2900" dirty="0">
                <a:solidFill>
                  <a:srgbClr val="464653"/>
                </a:solidFill>
              </a:rPr>
              <a:t>Aide-mèmoire</a:t>
            </a:r>
            <a:r>
              <a:rPr lang="pl-PL" sz="2900" dirty="0">
                <a:solidFill>
                  <a:srgbClr val="464653"/>
                </a:solidFill>
              </a:rPr>
              <a:t>: </a:t>
            </a:r>
            <a:r>
              <a:rPr lang="en-GB" sz="2900" dirty="0">
                <a:solidFill>
                  <a:srgbClr val="464653"/>
                </a:solidFill>
              </a:rPr>
              <a:t>key dates in the development of international law </a:t>
            </a:r>
            <a:endParaRPr lang="en-GB" dirty="0"/>
          </a:p>
        </p:txBody>
      </p:sp>
      <p:sp>
        <p:nvSpPr>
          <p:cNvPr id="3" name="Symbol zastępczy zawartości 2"/>
          <p:cNvSpPr>
            <a:spLocks noGrp="1"/>
          </p:cNvSpPr>
          <p:nvPr>
            <p:ph sz="quarter" idx="1"/>
          </p:nvPr>
        </p:nvSpPr>
        <p:spPr/>
        <p:txBody>
          <a:bodyPr/>
          <a:lstStyle/>
          <a:p>
            <a:r>
              <a:rPr lang="en-GB" dirty="0" smtClean="0">
                <a:solidFill>
                  <a:srgbClr val="FF0000"/>
                </a:solidFill>
              </a:rPr>
              <a:t>1648. </a:t>
            </a:r>
            <a:r>
              <a:rPr lang="en-GB" dirty="0" smtClean="0"/>
              <a:t>The conclusion of the </a:t>
            </a:r>
            <a:r>
              <a:rPr lang="en-GB" dirty="0" smtClean="0">
                <a:solidFill>
                  <a:srgbClr val="0070C0"/>
                </a:solidFill>
              </a:rPr>
              <a:t>treaty of Westphalia</a:t>
            </a:r>
            <a:r>
              <a:rPr lang="en-GB" dirty="0" smtClean="0"/>
              <a:t>, which ended religious wars in Europe, is often referred to as the </a:t>
            </a:r>
            <a:r>
              <a:rPr lang="en-GB" dirty="0" smtClean="0">
                <a:solidFill>
                  <a:srgbClr val="FFC000"/>
                </a:solidFill>
              </a:rPr>
              <a:t>constitutional treaty of Europe</a:t>
            </a:r>
            <a:r>
              <a:rPr lang="en-GB" dirty="0" smtClean="0"/>
              <a:t>. </a:t>
            </a:r>
            <a:endParaRPr lang="pl-PL" dirty="0" smtClean="0"/>
          </a:p>
          <a:p>
            <a:r>
              <a:rPr lang="en-GB" dirty="0" smtClean="0">
                <a:solidFill>
                  <a:srgbClr val="0070C0"/>
                </a:solidFill>
              </a:rPr>
              <a:t>It </a:t>
            </a:r>
            <a:r>
              <a:rPr lang="en-GB" dirty="0" smtClean="0">
                <a:solidFill>
                  <a:srgbClr val="0070C0"/>
                </a:solidFill>
              </a:rPr>
              <a:t>recognised the principle of sovereignty, territorial integrity, the equality of </a:t>
            </a:r>
            <a:r>
              <a:rPr lang="en-GB" dirty="0" smtClean="0">
                <a:solidFill>
                  <a:srgbClr val="0070C0"/>
                </a:solidFill>
              </a:rPr>
              <a:t>States</a:t>
            </a:r>
            <a:r>
              <a:rPr lang="en-GB" dirty="0" smtClean="0"/>
              <a:t>, </a:t>
            </a:r>
            <a:r>
              <a:rPr lang="en-GB" dirty="0" smtClean="0"/>
              <a:t>and </a:t>
            </a:r>
            <a:r>
              <a:rPr lang="en-GB" dirty="0" smtClean="0">
                <a:solidFill>
                  <a:srgbClr val="00B050"/>
                </a:solidFill>
              </a:rPr>
              <a:t>recognised that a ruler has the right to impose his chosen religion on his subjects although some protection was guaranteed for religious minorities.</a:t>
            </a:r>
            <a:endParaRPr lang="en-GB" dirty="0">
              <a:solidFill>
                <a:srgbClr val="00B050"/>
              </a:solidFill>
            </a:endParaRPr>
          </a:p>
        </p:txBody>
      </p:sp>
    </p:spTree>
    <p:extLst>
      <p:ext uri="{BB962C8B-B14F-4D97-AF65-F5344CB8AC3E}">
        <p14:creationId xmlns:p14="http://schemas.microsoft.com/office/powerpoint/2010/main" val="1204953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fr-FR" dirty="0" smtClean="0"/>
              <a:t>Aide-mèmoire</a:t>
            </a:r>
            <a:r>
              <a:rPr lang="pl-PL" dirty="0" smtClean="0"/>
              <a:t>: </a:t>
            </a:r>
            <a:r>
              <a:rPr lang="en-GB" dirty="0" smtClean="0"/>
              <a:t>key dates in the development of international law </a:t>
            </a:r>
            <a:endParaRPr lang="en-GB" dirty="0"/>
          </a:p>
        </p:txBody>
      </p:sp>
      <p:sp>
        <p:nvSpPr>
          <p:cNvPr id="3" name="Symbol zastępczy zawartości 2"/>
          <p:cNvSpPr>
            <a:spLocks noGrp="1"/>
          </p:cNvSpPr>
          <p:nvPr>
            <p:ph sz="quarter" idx="1"/>
          </p:nvPr>
        </p:nvSpPr>
        <p:spPr/>
        <p:txBody>
          <a:bodyPr/>
          <a:lstStyle/>
          <a:p>
            <a:r>
              <a:rPr lang="en-GB" dirty="0" smtClean="0">
                <a:solidFill>
                  <a:srgbClr val="FF0000"/>
                </a:solidFill>
              </a:rPr>
              <a:t>1815.</a:t>
            </a:r>
            <a:r>
              <a:rPr lang="en-GB" dirty="0" smtClean="0"/>
              <a:t> </a:t>
            </a:r>
            <a:r>
              <a:rPr lang="en-GB" dirty="0" smtClean="0">
                <a:solidFill>
                  <a:srgbClr val="0070C0"/>
                </a:solidFill>
              </a:rPr>
              <a:t>The Congress of Vienna </a:t>
            </a:r>
            <a:r>
              <a:rPr lang="en-GB" dirty="0" smtClean="0"/>
              <a:t>which ended the Napoleonic wars established a new political balance of powers intended to ensure stability, peace and the status quo in Europe. </a:t>
            </a:r>
            <a:endParaRPr lang="pl-PL" dirty="0" smtClean="0"/>
          </a:p>
          <a:p>
            <a:r>
              <a:rPr lang="en-GB" dirty="0" smtClean="0"/>
              <a:t>It </a:t>
            </a:r>
            <a:r>
              <a:rPr lang="en-GB" dirty="0" smtClean="0"/>
              <a:t>was based on sovereignty, balance of powers, legitimacy, and equality between nations. </a:t>
            </a:r>
            <a:endParaRPr lang="pl-PL" dirty="0" smtClean="0"/>
          </a:p>
          <a:p>
            <a:r>
              <a:rPr lang="en-GB" dirty="0" smtClean="0"/>
              <a:t>It </a:t>
            </a:r>
            <a:r>
              <a:rPr lang="en-GB" dirty="0" smtClean="0"/>
              <a:t>codified the law on diplomatic agents and missions, created the institution of permanent neutrality (e.g. in respect of Switzerland) and created the Concert of Europe, as means of enforcing its decisions. </a:t>
            </a:r>
            <a:endParaRPr lang="en-GB" dirty="0"/>
          </a:p>
        </p:txBody>
      </p:sp>
    </p:spTree>
    <p:extLst>
      <p:ext uri="{BB962C8B-B14F-4D97-AF65-F5344CB8AC3E}">
        <p14:creationId xmlns:p14="http://schemas.microsoft.com/office/powerpoint/2010/main" val="392869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464653"/>
                </a:solidFill>
              </a:rPr>
              <a:t>Definition of International Law</a:t>
            </a:r>
            <a:endParaRPr lang="en-GB" dirty="0"/>
          </a:p>
        </p:txBody>
      </p:sp>
      <p:sp>
        <p:nvSpPr>
          <p:cNvPr id="3" name="Symbol zastępczy zawartości 2"/>
          <p:cNvSpPr>
            <a:spLocks noGrp="1"/>
          </p:cNvSpPr>
          <p:nvPr>
            <p:ph sz="quarter" idx="1"/>
          </p:nvPr>
        </p:nvSpPr>
        <p:spPr/>
        <p:txBody>
          <a:bodyPr/>
          <a:lstStyle/>
          <a:p>
            <a:r>
              <a:rPr lang="en-GB" dirty="0" smtClean="0">
                <a:solidFill>
                  <a:srgbClr val="00B050"/>
                </a:solidFill>
              </a:rPr>
              <a:t>In the Lotus </a:t>
            </a:r>
            <a:r>
              <a:rPr lang="en-GB" dirty="0" smtClean="0">
                <a:solidFill>
                  <a:srgbClr val="00B050"/>
                </a:solidFill>
              </a:rPr>
              <a:t>case</a:t>
            </a:r>
            <a:r>
              <a:rPr lang="pl-PL" dirty="0" smtClean="0">
                <a:solidFill>
                  <a:srgbClr val="00B050"/>
                </a:solidFill>
              </a:rPr>
              <a:t> (1926)</a:t>
            </a:r>
            <a:r>
              <a:rPr lang="en-GB" dirty="0" smtClean="0">
                <a:solidFill>
                  <a:srgbClr val="00B050"/>
                </a:solidFill>
              </a:rPr>
              <a:t>, </a:t>
            </a:r>
            <a:r>
              <a:rPr lang="en-GB" dirty="0" smtClean="0">
                <a:solidFill>
                  <a:srgbClr val="00B050"/>
                </a:solidFill>
              </a:rPr>
              <a:t>the Permanent Court of International Justice provided the following definition: </a:t>
            </a:r>
          </a:p>
          <a:p>
            <a:pPr marL="0" indent="0">
              <a:buNone/>
            </a:pPr>
            <a:r>
              <a:rPr lang="en-GB" dirty="0" smtClean="0"/>
              <a:t>International law governs relations between independent states. </a:t>
            </a:r>
            <a:endParaRPr lang="pl-PL" dirty="0" smtClean="0"/>
          </a:p>
          <a:p>
            <a:pPr marL="0" indent="0">
              <a:buNone/>
            </a:pPr>
            <a:r>
              <a:rPr lang="en-GB" dirty="0" smtClean="0"/>
              <a:t>The </a:t>
            </a:r>
            <a:r>
              <a:rPr lang="en-GB" dirty="0" smtClean="0"/>
              <a:t>rules of law </a:t>
            </a:r>
            <a:r>
              <a:rPr lang="en-GB" dirty="0" smtClean="0">
                <a:solidFill>
                  <a:srgbClr val="6600FF"/>
                </a:solidFill>
              </a:rPr>
              <a:t>binding upon </a:t>
            </a:r>
            <a:r>
              <a:rPr lang="en-GB" dirty="0" smtClean="0"/>
              <a:t>them therefore </a:t>
            </a:r>
            <a:r>
              <a:rPr lang="en-GB" dirty="0" smtClean="0">
                <a:solidFill>
                  <a:srgbClr val="6600FF"/>
                </a:solidFill>
              </a:rPr>
              <a:t>emanate from their own will </a:t>
            </a:r>
            <a:r>
              <a:rPr lang="en-GB" dirty="0" smtClean="0"/>
              <a:t>as expressed in </a:t>
            </a:r>
            <a:r>
              <a:rPr lang="en-GB" dirty="0" smtClean="0"/>
              <a:t>conventions </a:t>
            </a:r>
            <a:r>
              <a:rPr lang="en-GB" dirty="0" smtClean="0">
                <a:solidFill>
                  <a:srgbClr val="FF33CC"/>
                </a:solidFill>
              </a:rPr>
              <a:t>established in order to regulate the relations between these co-existing independent communities or with w view to the achievement of common aims.    </a:t>
            </a:r>
            <a:endParaRPr lang="en-GB" dirty="0">
              <a:solidFill>
                <a:srgbClr val="FF33CC"/>
              </a:solidFill>
            </a:endParaRPr>
          </a:p>
        </p:txBody>
      </p:sp>
    </p:spTree>
    <p:extLst>
      <p:ext uri="{BB962C8B-B14F-4D97-AF65-F5344CB8AC3E}">
        <p14:creationId xmlns:p14="http://schemas.microsoft.com/office/powerpoint/2010/main" val="1494643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fr-FR" dirty="0" smtClean="0"/>
              <a:t>Aide-mèmoire:</a:t>
            </a:r>
            <a:r>
              <a:rPr lang="en-US" dirty="0" smtClean="0"/>
              <a:t> </a:t>
            </a:r>
            <a:r>
              <a:rPr lang="en-US" dirty="0"/>
              <a:t>key dates in the development of international law </a:t>
            </a:r>
            <a:endParaRPr lang="en-GB" dirty="0"/>
          </a:p>
        </p:txBody>
      </p:sp>
      <p:sp>
        <p:nvSpPr>
          <p:cNvPr id="3" name="Symbol zastępczy zawartości 2"/>
          <p:cNvSpPr>
            <a:spLocks noGrp="1"/>
          </p:cNvSpPr>
          <p:nvPr>
            <p:ph sz="quarter" idx="1"/>
          </p:nvPr>
        </p:nvSpPr>
        <p:spPr/>
        <p:txBody>
          <a:bodyPr/>
          <a:lstStyle/>
          <a:p>
            <a:r>
              <a:rPr lang="en-GB" dirty="0" smtClean="0">
                <a:solidFill>
                  <a:srgbClr val="FF0000"/>
                </a:solidFill>
              </a:rPr>
              <a:t>1919.</a:t>
            </a:r>
            <a:r>
              <a:rPr lang="en-GB" dirty="0" smtClean="0"/>
              <a:t> </a:t>
            </a:r>
            <a:r>
              <a:rPr lang="en-GB" dirty="0" smtClean="0">
                <a:solidFill>
                  <a:srgbClr val="0070C0"/>
                </a:solidFill>
              </a:rPr>
              <a:t>The League of Nations </a:t>
            </a:r>
            <a:r>
              <a:rPr lang="en-GB" dirty="0" smtClean="0"/>
              <a:t>and the permanent Court of International justice (PCIJ) were established under the auspices of the 1919 Peace Conference. </a:t>
            </a:r>
            <a:endParaRPr lang="pl-PL" dirty="0" smtClean="0"/>
          </a:p>
          <a:p>
            <a:r>
              <a:rPr lang="en-GB" dirty="0" smtClean="0">
                <a:solidFill>
                  <a:prstClr val="black"/>
                </a:solidFill>
              </a:rPr>
              <a:t>The </a:t>
            </a:r>
            <a:r>
              <a:rPr lang="en-GB" dirty="0" smtClean="0">
                <a:solidFill>
                  <a:prstClr val="black"/>
                </a:solidFill>
              </a:rPr>
              <a:t>League of Nations was the first universal intergovernmental organisation open to </a:t>
            </a:r>
            <a:r>
              <a:rPr lang="en-GB" dirty="0" smtClean="0">
                <a:solidFill>
                  <a:prstClr val="black"/>
                </a:solidFill>
              </a:rPr>
              <a:t>an</a:t>
            </a:r>
            <a:r>
              <a:rPr lang="pl-PL" dirty="0" smtClean="0">
                <a:solidFill>
                  <a:prstClr val="black"/>
                </a:solidFill>
              </a:rPr>
              <a:t>y</a:t>
            </a:r>
            <a:r>
              <a:rPr lang="en-GB" dirty="0" smtClean="0">
                <a:solidFill>
                  <a:prstClr val="black"/>
                </a:solidFill>
              </a:rPr>
              <a:t> </a:t>
            </a:r>
            <a:r>
              <a:rPr lang="en-GB" dirty="0" smtClean="0">
                <a:solidFill>
                  <a:prstClr val="black"/>
                </a:solidFill>
              </a:rPr>
              <a:t>State. </a:t>
            </a:r>
            <a:endParaRPr lang="pl-PL" dirty="0" smtClean="0">
              <a:solidFill>
                <a:prstClr val="black"/>
              </a:solidFill>
            </a:endParaRPr>
          </a:p>
          <a:p>
            <a:r>
              <a:rPr lang="en-GB" dirty="0" smtClean="0">
                <a:solidFill>
                  <a:prstClr val="black"/>
                </a:solidFill>
              </a:rPr>
              <a:t>Its </a:t>
            </a:r>
            <a:r>
              <a:rPr lang="en-GB" dirty="0" smtClean="0">
                <a:solidFill>
                  <a:prstClr val="black"/>
                </a:solidFill>
              </a:rPr>
              <a:t>main objectives were to maintain peace and security, protect minorities and supervise the mandate system. </a:t>
            </a:r>
            <a:endParaRPr lang="pl-PL" dirty="0" smtClean="0">
              <a:solidFill>
                <a:prstClr val="black"/>
              </a:solidFill>
            </a:endParaRPr>
          </a:p>
          <a:p>
            <a:r>
              <a:rPr lang="en-GB" dirty="0" smtClean="0">
                <a:solidFill>
                  <a:prstClr val="black"/>
                </a:solidFill>
              </a:rPr>
              <a:t>The </a:t>
            </a:r>
            <a:r>
              <a:rPr lang="en-GB" dirty="0" smtClean="0">
                <a:solidFill>
                  <a:prstClr val="black"/>
                </a:solidFill>
              </a:rPr>
              <a:t>PCIJ was the first permanent world court ever created by the international community open to all states with jurisdiction over all international disputes.  </a:t>
            </a:r>
            <a:endParaRPr lang="en-GB" dirty="0"/>
          </a:p>
        </p:txBody>
      </p:sp>
    </p:spTree>
    <p:extLst>
      <p:ext uri="{BB962C8B-B14F-4D97-AF65-F5344CB8AC3E}">
        <p14:creationId xmlns:p14="http://schemas.microsoft.com/office/powerpoint/2010/main" val="40356177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fr-FR" dirty="0" smtClean="0"/>
              <a:t>Aide-mèmoire</a:t>
            </a:r>
            <a:r>
              <a:rPr lang="en-US" dirty="0" smtClean="0"/>
              <a:t>: </a:t>
            </a:r>
            <a:r>
              <a:rPr lang="en-US" dirty="0"/>
              <a:t>key dates in the development of international law </a:t>
            </a:r>
            <a:endParaRPr lang="en-GB" dirty="0"/>
          </a:p>
        </p:txBody>
      </p:sp>
      <p:sp>
        <p:nvSpPr>
          <p:cNvPr id="3" name="Symbol zastępczy zawartości 2"/>
          <p:cNvSpPr>
            <a:spLocks noGrp="1"/>
          </p:cNvSpPr>
          <p:nvPr>
            <p:ph sz="quarter" idx="1"/>
          </p:nvPr>
        </p:nvSpPr>
        <p:spPr/>
        <p:txBody>
          <a:bodyPr/>
          <a:lstStyle/>
          <a:p>
            <a:r>
              <a:rPr lang="en-GB" dirty="0" smtClean="0">
                <a:solidFill>
                  <a:srgbClr val="FF0000"/>
                </a:solidFill>
              </a:rPr>
              <a:t>1945.</a:t>
            </a:r>
            <a:r>
              <a:rPr lang="en-GB" dirty="0" smtClean="0"/>
              <a:t> The creation of </a:t>
            </a:r>
            <a:r>
              <a:rPr lang="en-GB" dirty="0" smtClean="0">
                <a:solidFill>
                  <a:srgbClr val="0070C0"/>
                </a:solidFill>
              </a:rPr>
              <a:t>the United Nations </a:t>
            </a:r>
            <a:r>
              <a:rPr lang="en-GB" dirty="0" smtClean="0"/>
              <a:t>(UN). </a:t>
            </a:r>
            <a:endParaRPr lang="pl-PL" dirty="0" smtClean="0"/>
          </a:p>
          <a:p>
            <a:r>
              <a:rPr lang="en-GB" dirty="0" smtClean="0"/>
              <a:t>The </a:t>
            </a:r>
            <a:r>
              <a:rPr lang="en-GB" dirty="0" smtClean="0"/>
              <a:t>purposes of the UN are: to maintain international peace and security; to develop friendly relations among nations; to achieve international co-operation in solving common international problems of an economic, social, cultural or humanitarian nature; to be a centre for harmonising the actions of nations in the attainment of these common ends. </a:t>
            </a:r>
            <a:endParaRPr lang="en-GB" dirty="0"/>
          </a:p>
        </p:txBody>
      </p:sp>
    </p:spTree>
    <p:extLst>
      <p:ext uri="{BB962C8B-B14F-4D97-AF65-F5344CB8AC3E}">
        <p14:creationId xmlns:p14="http://schemas.microsoft.com/office/powerpoint/2010/main" val="1794481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fr-FR" dirty="0" smtClean="0"/>
              <a:t>Aide-mèmoire:</a:t>
            </a:r>
            <a:r>
              <a:rPr lang="en-US" dirty="0" smtClean="0"/>
              <a:t> </a:t>
            </a:r>
            <a:r>
              <a:rPr lang="en-US" dirty="0"/>
              <a:t>key dates in the development of international law </a:t>
            </a:r>
            <a:endParaRPr lang="en-GB" dirty="0"/>
          </a:p>
        </p:txBody>
      </p:sp>
      <p:sp>
        <p:nvSpPr>
          <p:cNvPr id="3" name="Symbol zastępczy zawartości 2"/>
          <p:cNvSpPr>
            <a:spLocks noGrp="1"/>
          </p:cNvSpPr>
          <p:nvPr>
            <p:ph sz="quarter" idx="1"/>
          </p:nvPr>
        </p:nvSpPr>
        <p:spPr/>
        <p:txBody>
          <a:bodyPr/>
          <a:lstStyle/>
          <a:p>
            <a:r>
              <a:rPr lang="en-GB" dirty="0" smtClean="0">
                <a:solidFill>
                  <a:srgbClr val="FF0000"/>
                </a:solidFill>
              </a:rPr>
              <a:t>1989-1991. </a:t>
            </a:r>
            <a:r>
              <a:rPr lang="en-GB" dirty="0" smtClean="0"/>
              <a:t>The period from the fall of the </a:t>
            </a:r>
            <a:r>
              <a:rPr lang="pl-PL" dirty="0" smtClean="0"/>
              <a:t>B</a:t>
            </a:r>
            <a:r>
              <a:rPr lang="pl-PL" dirty="0"/>
              <a:t>e</a:t>
            </a:r>
            <a:r>
              <a:rPr lang="en-GB" dirty="0" err="1" smtClean="0"/>
              <a:t>rlin</a:t>
            </a:r>
            <a:r>
              <a:rPr lang="en-GB" dirty="0" smtClean="0"/>
              <a:t> Wall (7 November 1989) to the official dissolution of the Soviet Union (31 December 1991) is considered as the </a:t>
            </a:r>
            <a:r>
              <a:rPr lang="en-GB" dirty="0" smtClean="0">
                <a:solidFill>
                  <a:srgbClr val="0070C0"/>
                </a:solidFill>
              </a:rPr>
              <a:t>end of the Cold War. </a:t>
            </a:r>
            <a:endParaRPr lang="en-GB" dirty="0">
              <a:solidFill>
                <a:srgbClr val="0070C0"/>
              </a:solidFill>
            </a:endParaRPr>
          </a:p>
        </p:txBody>
      </p:sp>
    </p:spTree>
    <p:extLst>
      <p:ext uri="{BB962C8B-B14F-4D97-AF65-F5344CB8AC3E}">
        <p14:creationId xmlns:p14="http://schemas.microsoft.com/office/powerpoint/2010/main" val="1908809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dirty="0" smtClean="0"/>
              <a:t>International </a:t>
            </a:r>
            <a:r>
              <a:rPr lang="pl-PL" dirty="0" smtClean="0"/>
              <a:t>L</a:t>
            </a:r>
            <a:r>
              <a:rPr lang="en-GB" dirty="0" smtClean="0"/>
              <a:t>aw Commission</a:t>
            </a:r>
            <a:endParaRPr lang="en-GB" dirty="0"/>
          </a:p>
        </p:txBody>
      </p:sp>
      <p:sp>
        <p:nvSpPr>
          <p:cNvPr id="3" name="Symbol zastępczy zawartości 2"/>
          <p:cNvSpPr>
            <a:spLocks noGrp="1"/>
          </p:cNvSpPr>
          <p:nvPr>
            <p:ph sz="quarter" idx="1"/>
          </p:nvPr>
        </p:nvSpPr>
        <p:spPr/>
        <p:txBody>
          <a:bodyPr/>
          <a:lstStyle/>
          <a:p>
            <a:r>
              <a:rPr lang="en-GB" dirty="0" smtClean="0"/>
              <a:t>Studies topics for possible codification, such as: State responsibility, Law of Treaties, Regime of territorial waters, etc</a:t>
            </a:r>
            <a:r>
              <a:rPr lang="en-GB" dirty="0" smtClean="0"/>
              <a:t>.</a:t>
            </a:r>
            <a:endParaRPr lang="en-GB" dirty="0" smtClean="0"/>
          </a:p>
        </p:txBody>
      </p:sp>
    </p:spTree>
    <p:extLst>
      <p:ext uri="{BB962C8B-B14F-4D97-AF65-F5344CB8AC3E}">
        <p14:creationId xmlns:p14="http://schemas.microsoft.com/office/powerpoint/2010/main" val="2150479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Summary</a:t>
            </a:r>
            <a:endParaRPr lang="en-GB" dirty="0"/>
          </a:p>
        </p:txBody>
      </p:sp>
      <p:sp>
        <p:nvSpPr>
          <p:cNvPr id="3" name="Symbol zastępczy zawartości 2"/>
          <p:cNvSpPr>
            <a:spLocks noGrp="1"/>
          </p:cNvSpPr>
          <p:nvPr>
            <p:ph sz="quarter" idx="1"/>
          </p:nvPr>
        </p:nvSpPr>
        <p:spPr/>
        <p:txBody>
          <a:bodyPr/>
          <a:lstStyle/>
          <a:p>
            <a:r>
              <a:rPr lang="en-GB" dirty="0" smtClean="0"/>
              <a:t>International law comprises a </a:t>
            </a:r>
            <a:r>
              <a:rPr lang="en-GB" dirty="0" smtClean="0">
                <a:solidFill>
                  <a:srgbClr val="00B050"/>
                </a:solidFill>
              </a:rPr>
              <a:t>system of rules and principles that govern the international relations between sovereign </a:t>
            </a:r>
            <a:r>
              <a:rPr lang="pl-PL" dirty="0" smtClean="0">
                <a:solidFill>
                  <a:srgbClr val="00B050"/>
                </a:solidFill>
              </a:rPr>
              <a:t>S</a:t>
            </a:r>
            <a:r>
              <a:rPr lang="en-GB" dirty="0" smtClean="0">
                <a:solidFill>
                  <a:srgbClr val="00B050"/>
                </a:solidFill>
              </a:rPr>
              <a:t>tates and other institutional subjects of international law. </a:t>
            </a:r>
            <a:endParaRPr lang="pl-PL" dirty="0" smtClean="0">
              <a:solidFill>
                <a:srgbClr val="00B050"/>
              </a:solidFill>
            </a:endParaRPr>
          </a:p>
          <a:p>
            <a:r>
              <a:rPr lang="en-GB" dirty="0" smtClean="0"/>
              <a:t>It operates alongside international diplomacy, politics and economics.</a:t>
            </a:r>
          </a:p>
          <a:p>
            <a:r>
              <a:rPr lang="en-GB" dirty="0" smtClean="0"/>
              <a:t>The international law is a system of law, that its </a:t>
            </a:r>
            <a:r>
              <a:rPr lang="en-GB" dirty="0" smtClean="0">
                <a:solidFill>
                  <a:srgbClr val="00B0F0"/>
                </a:solidFill>
              </a:rPr>
              <a:t>subjects recognise that there exists a set of rules binding upon them as law. </a:t>
            </a:r>
            <a:r>
              <a:rPr lang="en-GB" dirty="0" smtClean="0">
                <a:solidFill>
                  <a:srgbClr val="FF0000"/>
                </a:solidFill>
              </a:rPr>
              <a:t>Subjects believe international law exists</a:t>
            </a:r>
            <a:r>
              <a:rPr lang="en-GB" dirty="0" smtClean="0"/>
              <a:t>. </a:t>
            </a:r>
          </a:p>
        </p:txBody>
      </p:sp>
    </p:spTree>
    <p:extLst>
      <p:ext uri="{BB962C8B-B14F-4D97-AF65-F5344CB8AC3E}">
        <p14:creationId xmlns:p14="http://schemas.microsoft.com/office/powerpoint/2010/main" val="1199543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Summary</a:t>
            </a:r>
            <a:endParaRPr lang="en-GB" dirty="0"/>
          </a:p>
        </p:txBody>
      </p:sp>
      <p:sp>
        <p:nvSpPr>
          <p:cNvPr id="3" name="Symbol zastępczy zawartości 2"/>
          <p:cNvSpPr>
            <a:spLocks noGrp="1"/>
          </p:cNvSpPr>
          <p:nvPr>
            <p:ph sz="quarter" idx="1"/>
          </p:nvPr>
        </p:nvSpPr>
        <p:spPr>
          <a:xfrm>
            <a:off x="182880" y="1219200"/>
            <a:ext cx="8732520" cy="5105400"/>
          </a:xfrm>
        </p:spPr>
        <p:txBody>
          <a:bodyPr>
            <a:normAutofit/>
          </a:bodyPr>
          <a:lstStyle/>
          <a:p>
            <a:r>
              <a:rPr lang="en-GB" dirty="0" smtClean="0"/>
              <a:t>It is a </a:t>
            </a:r>
            <a:r>
              <a:rPr lang="en-GB" dirty="0" smtClean="0">
                <a:solidFill>
                  <a:srgbClr val="FF0000"/>
                </a:solidFill>
              </a:rPr>
              <a:t>Law of Co-ordination</a:t>
            </a:r>
            <a:r>
              <a:rPr lang="en-GB" dirty="0" smtClean="0"/>
              <a:t>, which main objective is to keep its subjects peacefully apart and to organize unilateral or common action where an issue cannot be managed effectively by each subject alone. </a:t>
            </a:r>
            <a:endParaRPr lang="pl-PL" dirty="0" smtClean="0"/>
          </a:p>
          <a:p>
            <a:r>
              <a:rPr lang="en-GB" dirty="0" smtClean="0"/>
              <a:t>The basic presumption of the law of coordination is that all subjects are equally </a:t>
            </a:r>
            <a:r>
              <a:rPr lang="en-GB" dirty="0" smtClean="0"/>
              <a:t>sovereign. </a:t>
            </a:r>
            <a:endParaRPr lang="pl-PL" dirty="0" smtClean="0"/>
          </a:p>
          <a:p>
            <a:r>
              <a:rPr lang="en-GB" dirty="0" smtClean="0"/>
              <a:t>States </a:t>
            </a:r>
            <a:r>
              <a:rPr lang="en-GB" dirty="0" smtClean="0"/>
              <a:t>are the dominant actors in international relations. </a:t>
            </a:r>
            <a:endParaRPr lang="pl-PL" dirty="0" smtClean="0"/>
          </a:p>
          <a:p>
            <a:r>
              <a:rPr lang="pl-PL" dirty="0"/>
              <a:t>T</a:t>
            </a:r>
            <a:r>
              <a:rPr lang="en-GB" dirty="0" smtClean="0"/>
              <a:t>his </a:t>
            </a:r>
            <a:r>
              <a:rPr lang="en-GB" dirty="0" smtClean="0"/>
              <a:t>system is based upon the assumption that what is not prohibited is permitted. </a:t>
            </a:r>
            <a:endParaRPr lang="pl-PL" dirty="0" smtClean="0"/>
          </a:p>
        </p:txBody>
      </p:sp>
    </p:spTree>
    <p:extLst>
      <p:ext uri="{BB962C8B-B14F-4D97-AF65-F5344CB8AC3E}">
        <p14:creationId xmlns:p14="http://schemas.microsoft.com/office/powerpoint/2010/main" val="3197001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Summary</a:t>
            </a:r>
            <a:endParaRPr lang="en-GB" dirty="0"/>
          </a:p>
        </p:txBody>
      </p:sp>
      <p:sp>
        <p:nvSpPr>
          <p:cNvPr id="3" name="Symbol zastępczy zawartości 2"/>
          <p:cNvSpPr>
            <a:spLocks noGrp="1"/>
          </p:cNvSpPr>
          <p:nvPr>
            <p:ph sz="quarter" idx="1"/>
          </p:nvPr>
        </p:nvSpPr>
        <p:spPr/>
        <p:txBody>
          <a:bodyPr/>
          <a:lstStyle/>
          <a:p>
            <a:r>
              <a:rPr lang="en-GB" dirty="0" smtClean="0"/>
              <a:t>It is the </a:t>
            </a:r>
            <a:r>
              <a:rPr lang="pl-PL" dirty="0" smtClean="0">
                <a:solidFill>
                  <a:srgbClr val="FF0000"/>
                </a:solidFill>
              </a:rPr>
              <a:t>L</a:t>
            </a:r>
            <a:r>
              <a:rPr lang="en-GB" dirty="0" smtClean="0">
                <a:solidFill>
                  <a:srgbClr val="FF0000"/>
                </a:solidFill>
              </a:rPr>
              <a:t>aw of Co-operation</a:t>
            </a:r>
            <a:r>
              <a:rPr lang="en-GB" dirty="0" smtClean="0"/>
              <a:t>. The obligation to co-operate, as set out in Art. 1 (1) and (3) UN Charter, entails co-operation among States, and co-operation with the UN in the maintenance of international peace and security, as well as in the solving of international problems of an economic, social, cultural, or humanitarian character. </a:t>
            </a:r>
            <a:endParaRPr lang="pl-PL" dirty="0" smtClean="0"/>
          </a:p>
          <a:p>
            <a:r>
              <a:rPr lang="en-GB" dirty="0" smtClean="0"/>
              <a:t>The </a:t>
            </a:r>
            <a:r>
              <a:rPr lang="en-GB" dirty="0" smtClean="0"/>
              <a:t>duty to co-operate means the obligation to enter into such co-ordinated action so as to achieve a specific goal.  </a:t>
            </a:r>
            <a:endParaRPr lang="en-GB" dirty="0"/>
          </a:p>
        </p:txBody>
      </p:sp>
    </p:spTree>
    <p:extLst>
      <p:ext uri="{BB962C8B-B14F-4D97-AF65-F5344CB8AC3E}">
        <p14:creationId xmlns:p14="http://schemas.microsoft.com/office/powerpoint/2010/main" val="20839080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Summary</a:t>
            </a:r>
            <a:endParaRPr lang="en-GB" dirty="0"/>
          </a:p>
        </p:txBody>
      </p:sp>
      <p:sp>
        <p:nvSpPr>
          <p:cNvPr id="3" name="Symbol zastępczy zawartości 2"/>
          <p:cNvSpPr>
            <a:spLocks noGrp="1"/>
          </p:cNvSpPr>
          <p:nvPr>
            <p:ph sz="quarter" idx="1"/>
          </p:nvPr>
        </p:nvSpPr>
        <p:spPr/>
        <p:txBody>
          <a:bodyPr/>
          <a:lstStyle/>
          <a:p>
            <a:pPr lvl="0">
              <a:buClr>
                <a:srgbClr val="727CA3"/>
              </a:buClr>
            </a:pPr>
            <a:r>
              <a:rPr lang="en-GB" dirty="0" smtClean="0">
                <a:solidFill>
                  <a:prstClr val="black"/>
                </a:solidFill>
              </a:rPr>
              <a:t>The Legitimacy of International Law: it rests in the </a:t>
            </a:r>
            <a:r>
              <a:rPr lang="en-GB" dirty="0" smtClean="0">
                <a:solidFill>
                  <a:srgbClr val="FF0000"/>
                </a:solidFill>
              </a:rPr>
              <a:t>consent</a:t>
            </a:r>
            <a:r>
              <a:rPr lang="en-GB" dirty="0" smtClean="0">
                <a:solidFill>
                  <a:prstClr val="black"/>
                </a:solidFill>
              </a:rPr>
              <a:t> of their subjects. </a:t>
            </a:r>
          </a:p>
          <a:p>
            <a:pPr lvl="0">
              <a:buClr>
                <a:srgbClr val="727CA3"/>
              </a:buClr>
            </a:pPr>
            <a:r>
              <a:rPr lang="en-GB" dirty="0" smtClean="0">
                <a:solidFill>
                  <a:srgbClr val="6600FF"/>
                </a:solidFill>
              </a:rPr>
              <a:t>It is not a perfect system</a:t>
            </a:r>
            <a:r>
              <a:rPr lang="en-GB" dirty="0" smtClean="0">
                <a:solidFill>
                  <a:prstClr val="black"/>
                </a:solidFill>
              </a:rPr>
              <a:t>. There is a general lack of institutions; the content of the rules can be uncertain; States may elect to ignore international law when their </a:t>
            </a:r>
            <a:r>
              <a:rPr lang="en-GB" dirty="0" smtClean="0"/>
              <a:t>vital interests are at stake; States are able to violate basic rules, such as prohibition of violence without fear of being coerced.</a:t>
            </a:r>
          </a:p>
          <a:p>
            <a:pPr marL="0" indent="0">
              <a:buNone/>
            </a:pPr>
            <a:endParaRPr lang="en-GB" dirty="0"/>
          </a:p>
        </p:txBody>
      </p:sp>
    </p:spTree>
    <p:extLst>
      <p:ext uri="{BB962C8B-B14F-4D97-AF65-F5344CB8AC3E}">
        <p14:creationId xmlns:p14="http://schemas.microsoft.com/office/powerpoint/2010/main" val="366016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464653"/>
                </a:solidFill>
              </a:rPr>
              <a:t>Definition of International Law</a:t>
            </a:r>
            <a:endParaRPr lang="en-GB" dirty="0"/>
          </a:p>
        </p:txBody>
      </p:sp>
      <p:sp>
        <p:nvSpPr>
          <p:cNvPr id="3" name="Symbol zastępczy zawartości 2"/>
          <p:cNvSpPr>
            <a:spLocks noGrp="1"/>
          </p:cNvSpPr>
          <p:nvPr>
            <p:ph sz="quarter" idx="1"/>
          </p:nvPr>
        </p:nvSpPr>
        <p:spPr/>
        <p:txBody>
          <a:bodyPr>
            <a:normAutofit/>
          </a:bodyPr>
          <a:lstStyle/>
          <a:p>
            <a:pPr marL="0" indent="0">
              <a:lnSpc>
                <a:spcPct val="115000"/>
              </a:lnSpc>
              <a:spcAft>
                <a:spcPts val="1000"/>
              </a:spcAft>
              <a:buNone/>
            </a:pPr>
            <a:r>
              <a:rPr lang="en-GB" dirty="0" smtClean="0">
                <a:solidFill>
                  <a:srgbClr val="FF0000"/>
                </a:solidFill>
              </a:rPr>
              <a:t>Public international law is </a:t>
            </a:r>
            <a:r>
              <a:rPr lang="en-GB" dirty="0" smtClean="0">
                <a:solidFill>
                  <a:srgbClr val="00B0F0"/>
                </a:solidFill>
              </a:rPr>
              <a:t>a combination </a:t>
            </a:r>
            <a:r>
              <a:rPr lang="en-GB" sz="2800" dirty="0" smtClean="0">
                <a:solidFill>
                  <a:srgbClr val="00B0F0"/>
                </a:solidFill>
                <a:ea typeface="Times New Roman"/>
                <a:cs typeface="Times New Roman"/>
              </a:rPr>
              <a:t>of rules and customs </a:t>
            </a:r>
            <a:r>
              <a:rPr lang="en-GB" sz="2800" dirty="0" smtClean="0">
                <a:solidFill>
                  <a:srgbClr val="00B050"/>
                </a:solidFill>
                <a:ea typeface="Times New Roman"/>
                <a:cs typeface="Times New Roman"/>
              </a:rPr>
              <a:t>governing relations between states in different fields,</a:t>
            </a:r>
            <a:r>
              <a:rPr lang="en-GB" sz="2800" dirty="0" smtClean="0">
                <a:solidFill>
                  <a:srgbClr val="FF0000"/>
                </a:solidFill>
                <a:ea typeface="Times New Roman"/>
                <a:cs typeface="Times New Roman"/>
              </a:rPr>
              <a:t> </a:t>
            </a:r>
            <a:r>
              <a:rPr lang="en-GB" sz="2800" dirty="0" smtClean="0">
                <a:ea typeface="Times New Roman"/>
                <a:cs typeface="Times New Roman"/>
              </a:rPr>
              <a:t>such as armed conflict, human rights, the sea, space, trade, territorial boundaries, and diplomatic relations.</a:t>
            </a:r>
            <a:endParaRPr lang="en-GB" sz="2400" dirty="0" smtClean="0">
              <a:ea typeface="Calibri"/>
              <a:cs typeface="Times New Roman"/>
            </a:endParaRPr>
          </a:p>
          <a:p>
            <a:r>
              <a:rPr lang="en-US" dirty="0" smtClean="0"/>
              <a:t>The </a:t>
            </a:r>
            <a:r>
              <a:rPr lang="en-US" dirty="0">
                <a:solidFill>
                  <a:srgbClr val="0070C0"/>
                </a:solidFill>
              </a:rPr>
              <a:t>United Nations Charter sets out the fundamental principles of modern public international law</a:t>
            </a:r>
            <a:r>
              <a:rPr lang="en-US" dirty="0"/>
              <a:t>, </a:t>
            </a:r>
            <a:r>
              <a:rPr lang="en-US" dirty="0" smtClean="0"/>
              <a:t>notably:</a:t>
            </a:r>
            <a:r>
              <a:rPr lang="pl-PL" dirty="0" smtClean="0"/>
              <a:t> </a:t>
            </a:r>
            <a:r>
              <a:rPr lang="en-GB" dirty="0" smtClean="0"/>
              <a:t>promotion of human rights; the strict limitation on the right to use force against other states;</a:t>
            </a:r>
            <a:r>
              <a:rPr lang="pl-PL" dirty="0" smtClean="0"/>
              <a:t> </a:t>
            </a:r>
            <a:r>
              <a:rPr lang="en-GB" dirty="0" smtClean="0"/>
              <a:t>the strict prohibition on the acquisition of territory by force.</a:t>
            </a:r>
          </a:p>
          <a:p>
            <a:endParaRPr lang="en-GB" dirty="0"/>
          </a:p>
        </p:txBody>
      </p:sp>
    </p:spTree>
    <p:extLst>
      <p:ext uri="{BB962C8B-B14F-4D97-AF65-F5344CB8AC3E}">
        <p14:creationId xmlns:p14="http://schemas.microsoft.com/office/powerpoint/2010/main" val="3330593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dirty="0"/>
              <a:t>Subjects of international law</a:t>
            </a:r>
          </a:p>
        </p:txBody>
      </p:sp>
      <p:sp>
        <p:nvSpPr>
          <p:cNvPr id="3" name="Symbol zastępczy zawartości 2"/>
          <p:cNvSpPr>
            <a:spLocks noGrp="1"/>
          </p:cNvSpPr>
          <p:nvPr>
            <p:ph sz="quarter" idx="1"/>
          </p:nvPr>
        </p:nvSpPr>
        <p:spPr/>
        <p:txBody>
          <a:bodyPr/>
          <a:lstStyle/>
          <a:p>
            <a:r>
              <a:rPr lang="en-US" dirty="0">
                <a:solidFill>
                  <a:srgbClr val="FF0000"/>
                </a:solidFill>
              </a:rPr>
              <a:t>States are the primary subject of international law. </a:t>
            </a:r>
            <a:endParaRPr lang="pl-PL" dirty="0" smtClean="0">
              <a:solidFill>
                <a:srgbClr val="FF0000"/>
              </a:solidFill>
            </a:endParaRPr>
          </a:p>
          <a:p>
            <a:r>
              <a:rPr lang="en-US" dirty="0" smtClean="0"/>
              <a:t>However</a:t>
            </a:r>
            <a:r>
              <a:rPr lang="en-US" dirty="0"/>
              <a:t>, international law can also regulate the actions of other entities, namely: international organisations, non-state actors (including national liberation movements and individuals), international non-governmental organizations, and multinational companies. </a:t>
            </a:r>
            <a:endParaRPr lang="pl-PL" dirty="0" smtClean="0"/>
          </a:p>
          <a:p>
            <a:r>
              <a:rPr lang="en-US" dirty="0" smtClean="0"/>
              <a:t>All </a:t>
            </a:r>
            <a:r>
              <a:rPr lang="en-US" dirty="0"/>
              <a:t>can be defined as subjects of international law, and can be considered as having </a:t>
            </a:r>
            <a:r>
              <a:rPr lang="en-US" dirty="0">
                <a:solidFill>
                  <a:srgbClr val="6600FF"/>
                </a:solidFill>
              </a:rPr>
              <a:t>legal personality</a:t>
            </a:r>
            <a:r>
              <a:rPr lang="en-US" dirty="0"/>
              <a:t>. This means that they have both </a:t>
            </a:r>
            <a:r>
              <a:rPr lang="en-US" dirty="0">
                <a:solidFill>
                  <a:srgbClr val="00B050"/>
                </a:solidFill>
              </a:rPr>
              <a:t>duties and rights provided for by international law.</a:t>
            </a:r>
            <a:endParaRPr lang="en-GB" dirty="0">
              <a:solidFill>
                <a:srgbClr val="00B050"/>
              </a:solidFill>
            </a:endParaRPr>
          </a:p>
        </p:txBody>
      </p:sp>
    </p:spTree>
    <p:extLst>
      <p:ext uri="{BB962C8B-B14F-4D97-AF65-F5344CB8AC3E}">
        <p14:creationId xmlns:p14="http://schemas.microsoft.com/office/powerpoint/2010/main" val="3859506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Private International Law</a:t>
            </a:r>
            <a:endParaRPr lang="en-GB" dirty="0"/>
          </a:p>
        </p:txBody>
      </p:sp>
      <p:sp>
        <p:nvSpPr>
          <p:cNvPr id="3" name="Symbol zastępczy zawartości 2"/>
          <p:cNvSpPr>
            <a:spLocks noGrp="1"/>
          </p:cNvSpPr>
          <p:nvPr>
            <p:ph sz="quarter" idx="1"/>
          </p:nvPr>
        </p:nvSpPr>
        <p:spPr/>
        <p:txBody>
          <a:bodyPr/>
          <a:lstStyle/>
          <a:p>
            <a:pPr marL="0" indent="0">
              <a:buNone/>
            </a:pPr>
            <a:r>
              <a:rPr lang="en-GB" dirty="0" smtClean="0"/>
              <a:t>It is a </a:t>
            </a:r>
            <a:r>
              <a:rPr lang="en-GB" dirty="0" smtClean="0">
                <a:solidFill>
                  <a:srgbClr val="00B0F0"/>
                </a:solidFill>
              </a:rPr>
              <a:t>set of rules of the domestic law of a State </a:t>
            </a:r>
            <a:r>
              <a:rPr lang="en-GB" dirty="0" smtClean="0"/>
              <a:t>that is applicable when a </a:t>
            </a:r>
            <a:r>
              <a:rPr lang="en-GB" dirty="0" smtClean="0">
                <a:solidFill>
                  <a:srgbClr val="00B050"/>
                </a:solidFill>
              </a:rPr>
              <a:t>legal issue contains a foreign element</a:t>
            </a:r>
            <a:r>
              <a:rPr lang="en-GB" dirty="0" smtClean="0"/>
              <a:t>, and it has to be decided whether a domestic rule should apply foreign law or relinquish jurisdiction to a foreign court. </a:t>
            </a:r>
          </a:p>
          <a:p>
            <a:r>
              <a:rPr lang="en-GB" dirty="0" smtClean="0">
                <a:solidFill>
                  <a:srgbClr val="FFC000"/>
                </a:solidFill>
              </a:rPr>
              <a:t>The cases which give rise to the problem concern mostly: </a:t>
            </a:r>
            <a:r>
              <a:rPr lang="en-GB" dirty="0" smtClean="0">
                <a:solidFill>
                  <a:srgbClr val="6600FF"/>
                </a:solidFill>
              </a:rPr>
              <a:t>divorce, care of children, probate and contract. </a:t>
            </a:r>
            <a:endParaRPr lang="en-GB" dirty="0">
              <a:solidFill>
                <a:srgbClr val="6600FF"/>
              </a:solidFill>
            </a:endParaRPr>
          </a:p>
        </p:txBody>
      </p:sp>
    </p:spTree>
    <p:extLst>
      <p:ext uri="{BB962C8B-B14F-4D97-AF65-F5344CB8AC3E}">
        <p14:creationId xmlns:p14="http://schemas.microsoft.com/office/powerpoint/2010/main" val="331252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The </a:t>
            </a:r>
            <a:r>
              <a:rPr lang="pl-PL" dirty="0"/>
              <a:t>N</a:t>
            </a:r>
            <a:r>
              <a:rPr lang="pl-PL" dirty="0" smtClean="0"/>
              <a:t>ature of International law</a:t>
            </a:r>
            <a:endParaRPr lang="en-GB" dirty="0"/>
          </a:p>
        </p:txBody>
      </p:sp>
      <p:sp>
        <p:nvSpPr>
          <p:cNvPr id="3" name="Symbol zastępczy zawartości 2"/>
          <p:cNvSpPr>
            <a:spLocks noGrp="1"/>
          </p:cNvSpPr>
          <p:nvPr>
            <p:ph sz="quarter" idx="1"/>
          </p:nvPr>
        </p:nvSpPr>
        <p:spPr/>
        <p:txBody>
          <a:bodyPr>
            <a:normAutofit/>
          </a:bodyPr>
          <a:lstStyle/>
          <a:p>
            <a:r>
              <a:rPr lang="en-GB" sz="2800" dirty="0" smtClean="0"/>
              <a:t>The main argument </a:t>
            </a:r>
            <a:r>
              <a:rPr lang="en-GB" sz="2800" dirty="0" smtClean="0">
                <a:solidFill>
                  <a:srgbClr val="FF33CC"/>
                </a:solidFill>
              </a:rPr>
              <a:t>against</a:t>
            </a:r>
            <a:r>
              <a:rPr lang="en-GB" sz="2800" dirty="0" smtClean="0"/>
              <a:t> the existence of international law as „law” </a:t>
            </a:r>
            <a:r>
              <a:rPr lang="en-GB" sz="2800" dirty="0" smtClean="0">
                <a:solidFill>
                  <a:srgbClr val="00B0F0"/>
                </a:solidFill>
              </a:rPr>
              <a:t>is that international law does not have any legislature, judiciary or executive within the usual understanding of these terms, responsible for creation, interpretation and enforcement of that law. </a:t>
            </a:r>
            <a:endParaRPr lang="en-GB" sz="2800" dirty="0">
              <a:solidFill>
                <a:srgbClr val="00B0F0"/>
              </a:solidFill>
            </a:endParaRPr>
          </a:p>
        </p:txBody>
      </p:sp>
    </p:spTree>
    <p:extLst>
      <p:ext uri="{BB962C8B-B14F-4D97-AF65-F5344CB8AC3E}">
        <p14:creationId xmlns:p14="http://schemas.microsoft.com/office/powerpoint/2010/main" val="296420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464653"/>
                </a:solidFill>
              </a:rPr>
              <a:t>The Nature of International law</a:t>
            </a:r>
            <a:endParaRPr lang="en-GB" dirty="0"/>
          </a:p>
        </p:txBody>
      </p:sp>
      <p:sp>
        <p:nvSpPr>
          <p:cNvPr id="3" name="Symbol zastępczy zawartości 2"/>
          <p:cNvSpPr>
            <a:spLocks noGrp="1"/>
          </p:cNvSpPr>
          <p:nvPr>
            <p:ph sz="quarter" idx="1"/>
          </p:nvPr>
        </p:nvSpPr>
        <p:spPr/>
        <p:txBody>
          <a:bodyPr/>
          <a:lstStyle/>
          <a:p>
            <a:r>
              <a:rPr lang="en-GB" dirty="0" smtClean="0"/>
              <a:t>The most convincing argument </a:t>
            </a:r>
            <a:r>
              <a:rPr lang="en-GB" dirty="0" smtClean="0">
                <a:solidFill>
                  <a:srgbClr val="FF33CC"/>
                </a:solidFill>
              </a:rPr>
              <a:t>in favour </a:t>
            </a:r>
            <a:r>
              <a:rPr lang="en-GB" dirty="0" smtClean="0"/>
              <a:t>of existence of international law as law is that </a:t>
            </a:r>
            <a:r>
              <a:rPr lang="en-GB" dirty="0" smtClean="0">
                <a:solidFill>
                  <a:srgbClr val="00B0F0"/>
                </a:solidFill>
              </a:rPr>
              <a:t>States recognise and observe international law </a:t>
            </a:r>
            <a:r>
              <a:rPr lang="en-GB" dirty="0" smtClean="0"/>
              <a:t>with the consequence that there is substantial order in international relations and that international law is practised on daily basis by international lawyers, intergovernmental organisations and other non-state actors and applied by domestic and international courts.</a:t>
            </a:r>
            <a:endParaRPr lang="en-GB" dirty="0"/>
          </a:p>
        </p:txBody>
      </p:sp>
    </p:spTree>
    <p:extLst>
      <p:ext uri="{BB962C8B-B14F-4D97-AF65-F5344CB8AC3E}">
        <p14:creationId xmlns:p14="http://schemas.microsoft.com/office/powerpoint/2010/main" val="305441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sz="quarter" idx="1"/>
          </p:nvPr>
        </p:nvSpPr>
        <p:spPr/>
        <p:txBody>
          <a:bodyPr/>
          <a:lstStyle/>
          <a:p>
            <a:r>
              <a:rPr lang="en-GB" dirty="0" smtClean="0">
                <a:solidFill>
                  <a:srgbClr val="FF33CC"/>
                </a:solidFill>
              </a:rPr>
              <a:t>Public international law leaves each country to decide on relationship between international law and municipal law. </a:t>
            </a:r>
          </a:p>
          <a:p>
            <a:r>
              <a:rPr lang="en-GB" dirty="0" smtClean="0"/>
              <a:t>In this respect, there are two theories: dualist and monist.</a:t>
            </a:r>
          </a:p>
          <a:p>
            <a:endParaRPr lang="en-GB" dirty="0"/>
          </a:p>
        </p:txBody>
      </p:sp>
    </p:spTree>
    <p:extLst>
      <p:ext uri="{BB962C8B-B14F-4D97-AF65-F5344CB8AC3E}">
        <p14:creationId xmlns:p14="http://schemas.microsoft.com/office/powerpoint/2010/main" val="26635952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668</TotalTime>
  <Words>2654</Words>
  <Application>Microsoft Office PowerPoint</Application>
  <PresentationFormat>Pokaz na ekranie (4:3)</PresentationFormat>
  <Paragraphs>125</Paragraphs>
  <Slides>37</Slides>
  <Notes>0</Notes>
  <HiddenSlides>0</HiddenSlides>
  <MMClips>0</MMClips>
  <ScaleCrop>false</ScaleCrop>
  <HeadingPairs>
    <vt:vector size="4" baseType="variant">
      <vt:variant>
        <vt:lpstr>Motyw</vt:lpstr>
      </vt:variant>
      <vt:variant>
        <vt:i4>1</vt:i4>
      </vt:variant>
      <vt:variant>
        <vt:lpstr>Tytuły slajdów</vt:lpstr>
      </vt:variant>
      <vt:variant>
        <vt:i4>37</vt:i4>
      </vt:variant>
    </vt:vector>
  </HeadingPairs>
  <TitlesOfParts>
    <vt:vector size="38" baseType="lpstr">
      <vt:lpstr>Origin</vt:lpstr>
      <vt:lpstr>International Law</vt:lpstr>
      <vt:lpstr>Introduction</vt:lpstr>
      <vt:lpstr>Definition of International Law</vt:lpstr>
      <vt:lpstr>Definition of International Law</vt:lpstr>
      <vt:lpstr>Subjects of international law</vt:lpstr>
      <vt:lpstr>Private International Law</vt:lpstr>
      <vt:lpstr>The Nature of International law</vt:lpstr>
      <vt:lpstr>The Nature of International law</vt:lpstr>
      <vt:lpstr>International law and municipal law</vt:lpstr>
      <vt:lpstr>International law and municipal law</vt:lpstr>
      <vt:lpstr>International law and municipal law</vt:lpstr>
      <vt:lpstr>International law and municipal law</vt:lpstr>
      <vt:lpstr>International law and municipal law</vt:lpstr>
      <vt:lpstr>Enforcement of International Law</vt:lpstr>
      <vt:lpstr>Enforcement of International Law</vt:lpstr>
      <vt:lpstr>Enforcement of International Law</vt:lpstr>
      <vt:lpstr>Sanctions in International law</vt:lpstr>
      <vt:lpstr>Sanctions in International law</vt:lpstr>
      <vt:lpstr>Economic Sanctions</vt:lpstr>
      <vt:lpstr>Economic Sanctions</vt:lpstr>
      <vt:lpstr>Jus cogens</vt:lpstr>
      <vt:lpstr>Jus cogens</vt:lpstr>
      <vt:lpstr>Jus cogens</vt:lpstr>
      <vt:lpstr>Article 103 of the UN Charter</vt:lpstr>
      <vt:lpstr>Fundamental principles governing International Relations</vt:lpstr>
      <vt:lpstr>Fundamental principles governing International Relations</vt:lpstr>
      <vt:lpstr>Specialist areas of International Law</vt:lpstr>
      <vt:lpstr>Aide-mèmoire: key dates in the development of international law </vt:lpstr>
      <vt:lpstr>Aide-mèmoire: key dates in the development of international law </vt:lpstr>
      <vt:lpstr>Aide-mèmoire: key dates in the development of international law </vt:lpstr>
      <vt:lpstr>Aide-mèmoire: key dates in the development of international law </vt:lpstr>
      <vt:lpstr>Aide-mèmoire: key dates in the development of international law </vt:lpstr>
      <vt:lpstr>International Law Commission</vt:lpstr>
      <vt:lpstr>Summary</vt:lpstr>
      <vt:lpstr>Summary</vt:lpstr>
      <vt:lpstr>Summary</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AdaKM</dc:creator>
  <cp:lastModifiedBy>AdaKM</cp:lastModifiedBy>
  <cp:revision>80</cp:revision>
  <dcterms:created xsi:type="dcterms:W3CDTF">2014-09-16T21:38:26Z</dcterms:created>
  <dcterms:modified xsi:type="dcterms:W3CDTF">2020-10-07T18:59:43Z</dcterms:modified>
</cp:coreProperties>
</file>