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66" r:id="rId4"/>
    <p:sldId id="265" r:id="rId5"/>
    <p:sldId id="319" r:id="rId6"/>
    <p:sldId id="264" r:id="rId7"/>
    <p:sldId id="268" r:id="rId8"/>
    <p:sldId id="262" r:id="rId9"/>
    <p:sldId id="290" r:id="rId10"/>
    <p:sldId id="300" r:id="rId11"/>
    <p:sldId id="299" r:id="rId12"/>
    <p:sldId id="298" r:id="rId13"/>
    <p:sldId id="297" r:id="rId14"/>
    <p:sldId id="296" r:id="rId15"/>
    <p:sldId id="295" r:id="rId16"/>
    <p:sldId id="294" r:id="rId17"/>
    <p:sldId id="293" r:id="rId18"/>
    <p:sldId id="291" r:id="rId19"/>
    <p:sldId id="292" r:id="rId20"/>
    <p:sldId id="289" r:id="rId21"/>
    <p:sldId id="288" r:id="rId22"/>
    <p:sldId id="287" r:id="rId23"/>
    <p:sldId id="286" r:id="rId24"/>
    <p:sldId id="320" r:id="rId25"/>
    <p:sldId id="285" r:id="rId26"/>
    <p:sldId id="284" r:id="rId27"/>
    <p:sldId id="283" r:id="rId28"/>
    <p:sldId id="282" r:id="rId29"/>
    <p:sldId id="321" r:id="rId30"/>
    <p:sldId id="281" r:id="rId31"/>
    <p:sldId id="280" r:id="rId32"/>
    <p:sldId id="279" r:id="rId33"/>
    <p:sldId id="278" r:id="rId34"/>
    <p:sldId id="277" r:id="rId35"/>
    <p:sldId id="276" r:id="rId36"/>
    <p:sldId id="275" r:id="rId37"/>
    <p:sldId id="274" r:id="rId38"/>
    <p:sldId id="273" r:id="rId39"/>
    <p:sldId id="311" r:id="rId40"/>
    <p:sldId id="310" r:id="rId41"/>
    <p:sldId id="309" r:id="rId42"/>
    <p:sldId id="308" r:id="rId43"/>
    <p:sldId id="307" r:id="rId44"/>
    <p:sldId id="318" r:id="rId45"/>
    <p:sldId id="317" r:id="rId46"/>
    <p:sldId id="323" r:id="rId47"/>
    <p:sldId id="322" r:id="rId48"/>
    <p:sldId id="325" r:id="rId49"/>
    <p:sldId id="324" r:id="rId50"/>
    <p:sldId id="316" r:id="rId51"/>
    <p:sldId id="326" r:id="rId52"/>
    <p:sldId id="315" r:id="rId53"/>
    <p:sldId id="314" r:id="rId54"/>
    <p:sldId id="313" r:id="rId55"/>
    <p:sldId id="312" r:id="rId56"/>
    <p:sldId id="306" r:id="rId57"/>
    <p:sldId id="305" r:id="rId58"/>
    <p:sldId id="304" r:id="rId59"/>
    <p:sldId id="303" r:id="rId60"/>
    <p:sldId id="302" r:id="rId61"/>
    <p:sldId id="301" r:id="rId62"/>
    <p:sldId id="272"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125" d="100"/>
          <a:sy n="125" d="100"/>
        </p:scale>
        <p:origin x="-12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t>10/11/2020</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t>10/11/2020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t>10/11/2020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t>10/11/2020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t>10/11/2020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t>10/11/2020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t>10/11/2020</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t>10/11/2020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CF2E0-CCC4-4E1E-9902-C3C36AB3FDA4}" type="datetimeFigureOut">
              <a:rPr lang="en-US" smtClean="0"/>
              <a:t>10/11/2020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t>10/11/2020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t>10/11/2020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t>10/11/2020</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GB" sz="7200" dirty="0" smtClean="0"/>
              <a:t>Introduction</a:t>
            </a:r>
            <a:endParaRPr lang="en-GB" sz="7200" dirty="0"/>
          </a:p>
        </p:txBody>
      </p:sp>
      <p:sp>
        <p:nvSpPr>
          <p:cNvPr id="3" name="Title 2"/>
          <p:cNvSpPr>
            <a:spLocks noGrp="1"/>
          </p:cNvSpPr>
          <p:nvPr>
            <p:ph type="ctrTitle"/>
          </p:nvPr>
        </p:nvSpPr>
        <p:spPr>
          <a:xfrm>
            <a:off x="457200" y="1505930"/>
            <a:ext cx="8488680" cy="1603030"/>
          </a:xfrm>
        </p:spPr>
        <p:txBody>
          <a:bodyPr>
            <a:noAutofit/>
          </a:bodyPr>
          <a:lstStyle/>
          <a:p>
            <a:r>
              <a:rPr lang="en-GB" sz="4800" dirty="0" smtClean="0">
                <a:latin typeface="+mn-lt"/>
              </a:rPr>
              <a:t>Sources of Public International Law</a:t>
            </a:r>
            <a:endParaRPr lang="en-GB" sz="4800" dirty="0">
              <a:latin typeface="+mn-lt"/>
            </a:endParaRPr>
          </a:p>
        </p:txBody>
      </p:sp>
    </p:spTree>
    <p:extLst>
      <p:ext uri="{BB962C8B-B14F-4D97-AF65-F5344CB8AC3E}">
        <p14:creationId xmlns:p14="http://schemas.microsoft.com/office/powerpoint/2010/main" val="3953349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a:t>
            </a:r>
            <a:endParaRPr lang="en-GB" dirty="0"/>
          </a:p>
        </p:txBody>
      </p:sp>
      <p:sp>
        <p:nvSpPr>
          <p:cNvPr id="3" name="Symbol zastępczy zawartości 2"/>
          <p:cNvSpPr>
            <a:spLocks noGrp="1"/>
          </p:cNvSpPr>
          <p:nvPr>
            <p:ph sz="quarter" idx="1"/>
          </p:nvPr>
        </p:nvSpPr>
        <p:spPr>
          <a:xfrm>
            <a:off x="129540" y="1447800"/>
            <a:ext cx="8862060" cy="4572000"/>
          </a:xfrm>
        </p:spPr>
        <p:txBody>
          <a:bodyPr>
            <a:normAutofit/>
          </a:bodyPr>
          <a:lstStyle/>
          <a:p>
            <a:pPr marL="0" lvl="0" indent="0">
              <a:buClr>
                <a:srgbClr val="D34817"/>
              </a:buClr>
              <a:buNone/>
            </a:pPr>
            <a:r>
              <a:rPr lang="en-GB" sz="2800" dirty="0">
                <a:solidFill>
                  <a:srgbClr val="00B0F0"/>
                </a:solidFill>
              </a:rPr>
              <a:t>The Vienna Convention on the Law of Treaties 1969 (VCLT) </a:t>
            </a:r>
            <a:r>
              <a:rPr lang="en-GB" sz="2800" dirty="0">
                <a:solidFill>
                  <a:prstClr val="black"/>
                </a:solidFill>
              </a:rPr>
              <a:t>was negotiated during the UN Conference on the law of Treaties at Vienna in 1968-1969. It was opened for signature on 23 April 1969 and entered into force on 27 February 1980. </a:t>
            </a:r>
          </a:p>
          <a:p>
            <a:pPr marL="0" lvl="0" indent="0">
              <a:buClr>
                <a:srgbClr val="D34817"/>
              </a:buClr>
              <a:buNone/>
            </a:pPr>
            <a:r>
              <a:rPr lang="en-GB" sz="2800" dirty="0">
                <a:solidFill>
                  <a:srgbClr val="FF0000"/>
                </a:solidFill>
              </a:rPr>
              <a:t>The law of treaties </a:t>
            </a:r>
            <a:r>
              <a:rPr lang="en-GB" sz="2800" dirty="0">
                <a:solidFill>
                  <a:prstClr val="black"/>
                </a:solidFill>
              </a:rPr>
              <a:t>is a body of rules which provides a definition of a treaty, and deals with matters relating to the conclusion, entry into force, application, validity, amendment, modification, interpretation, suspension and a termination of a treaty.</a:t>
            </a:r>
          </a:p>
          <a:p>
            <a:pPr lvl="0">
              <a:buClr>
                <a:srgbClr val="D34817"/>
              </a:buClr>
            </a:pPr>
            <a:r>
              <a:rPr lang="en-GB" sz="2800" dirty="0">
                <a:solidFill>
                  <a:prstClr val="black"/>
                </a:solidFill>
              </a:rPr>
              <a:t>It can be said that the law of treaties plays, in international law, a role similar to that played by the law of contract in municipal law.</a:t>
            </a:r>
          </a:p>
          <a:p>
            <a:endParaRPr lang="en-GB" sz="2800" dirty="0"/>
          </a:p>
        </p:txBody>
      </p:sp>
    </p:spTree>
    <p:extLst>
      <p:ext uri="{BB962C8B-B14F-4D97-AF65-F5344CB8AC3E}">
        <p14:creationId xmlns:p14="http://schemas.microsoft.com/office/powerpoint/2010/main" val="138753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3200" dirty="0">
                <a:solidFill>
                  <a:srgbClr val="696464"/>
                </a:solidFill>
              </a:rPr>
              <a:t>Fundamental Principles of the Law of Treaties </a:t>
            </a:r>
            <a:endParaRPr lang="en-GB" dirty="0"/>
          </a:p>
        </p:txBody>
      </p:sp>
      <p:sp>
        <p:nvSpPr>
          <p:cNvPr id="3" name="Symbol zastępczy zawartości 2"/>
          <p:cNvSpPr>
            <a:spLocks noGrp="1"/>
          </p:cNvSpPr>
          <p:nvPr>
            <p:ph sz="quarter" idx="1"/>
          </p:nvPr>
        </p:nvSpPr>
        <p:spPr/>
        <p:txBody>
          <a:bodyPr/>
          <a:lstStyle/>
          <a:p>
            <a:pPr marL="0" lvl="0" indent="0">
              <a:buClr>
                <a:srgbClr val="D34817"/>
              </a:buClr>
              <a:buNone/>
            </a:pPr>
            <a:r>
              <a:rPr lang="en-GB" dirty="0">
                <a:solidFill>
                  <a:srgbClr val="FF0000"/>
                </a:solidFill>
              </a:rPr>
              <a:t>The principle of free consent</a:t>
            </a:r>
          </a:p>
          <a:p>
            <a:pPr marL="0" lvl="0" indent="0">
              <a:buClr>
                <a:srgbClr val="D34817"/>
              </a:buClr>
              <a:buNone/>
            </a:pPr>
            <a:r>
              <a:rPr lang="en-GB" dirty="0">
                <a:solidFill>
                  <a:prstClr val="black"/>
                </a:solidFill>
              </a:rPr>
              <a:t>It means that a State cannot be bound by a treaty to which it has not consented, however there are some exceptions to this rule. A State may express its consent in various forms (Article 11).</a:t>
            </a:r>
          </a:p>
          <a:p>
            <a:endParaRPr lang="en-GB" dirty="0"/>
          </a:p>
        </p:txBody>
      </p:sp>
    </p:spTree>
    <p:extLst>
      <p:ext uri="{BB962C8B-B14F-4D97-AF65-F5344CB8AC3E}">
        <p14:creationId xmlns:p14="http://schemas.microsoft.com/office/powerpoint/2010/main" val="418461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3200" dirty="0">
                <a:solidFill>
                  <a:srgbClr val="696464"/>
                </a:solidFill>
              </a:rPr>
              <a:t>Fundamental Principles of the Law of Treaties </a:t>
            </a:r>
            <a:endParaRPr lang="en-GB" dirty="0"/>
          </a:p>
        </p:txBody>
      </p:sp>
      <p:sp>
        <p:nvSpPr>
          <p:cNvPr id="3" name="Symbol zastępczy zawartości 2"/>
          <p:cNvSpPr>
            <a:spLocks noGrp="1"/>
          </p:cNvSpPr>
          <p:nvPr>
            <p:ph sz="quarter" idx="1"/>
          </p:nvPr>
        </p:nvSpPr>
        <p:spPr>
          <a:xfrm>
            <a:off x="419100" y="1447800"/>
            <a:ext cx="8267700" cy="4572000"/>
          </a:xfrm>
        </p:spPr>
        <p:txBody>
          <a:bodyPr/>
          <a:lstStyle/>
          <a:p>
            <a:pPr marL="0" lvl="0" indent="0">
              <a:buClr>
                <a:srgbClr val="D34817"/>
              </a:buClr>
              <a:buNone/>
            </a:pPr>
            <a:r>
              <a:rPr lang="en-GB" dirty="0">
                <a:solidFill>
                  <a:srgbClr val="FF0000"/>
                </a:solidFill>
              </a:rPr>
              <a:t>The principle of pacta sunt servanda (agreements must be kept)</a:t>
            </a:r>
          </a:p>
          <a:p>
            <a:pPr marL="0" lvl="0" indent="0">
              <a:buClr>
                <a:srgbClr val="D34817"/>
              </a:buClr>
              <a:buNone/>
            </a:pPr>
            <a:r>
              <a:rPr lang="en-GB" dirty="0">
                <a:solidFill>
                  <a:prstClr val="black"/>
                </a:solidFill>
              </a:rPr>
              <a:t>It is embodied in Article 26 VCLT which states that: Every treaty in force is binding upon the parties to it and must be performed by them in good faith. </a:t>
            </a:r>
            <a:endParaRPr lang="pl-PL" dirty="0" smtClean="0">
              <a:solidFill>
                <a:prstClr val="black"/>
              </a:solidFill>
            </a:endParaRPr>
          </a:p>
          <a:p>
            <a:pPr marL="0" lvl="0" indent="0">
              <a:buClr>
                <a:srgbClr val="D34817"/>
              </a:buClr>
              <a:buNone/>
            </a:pPr>
            <a:r>
              <a:rPr lang="en-GB" dirty="0" smtClean="0">
                <a:solidFill>
                  <a:prstClr val="black"/>
                </a:solidFill>
              </a:rPr>
              <a:t>The </a:t>
            </a:r>
            <a:r>
              <a:rPr lang="en-GB" dirty="0">
                <a:solidFill>
                  <a:prstClr val="black"/>
                </a:solidFill>
              </a:rPr>
              <a:t>ICJ in the Case Concerning </a:t>
            </a:r>
            <a:r>
              <a:rPr lang="en-GB" dirty="0" err="1">
                <a:solidFill>
                  <a:prstClr val="black"/>
                </a:solidFill>
              </a:rPr>
              <a:t>Gabcikovo-Nagymaros</a:t>
            </a:r>
            <a:r>
              <a:rPr lang="en-GB" dirty="0">
                <a:solidFill>
                  <a:prstClr val="black"/>
                </a:solidFill>
              </a:rPr>
              <a:t> Project stated, that Article 26 combines two equal elements:</a:t>
            </a:r>
            <a:r>
              <a:rPr lang="pl-PL" dirty="0">
                <a:solidFill>
                  <a:prstClr val="black"/>
                </a:solidFill>
              </a:rPr>
              <a:t> </a:t>
            </a:r>
            <a:r>
              <a:rPr lang="en-GB" dirty="0">
                <a:solidFill>
                  <a:prstClr val="black"/>
                </a:solidFill>
              </a:rPr>
              <a:t>the principle of pacta sunt servanda and the principle of good faith. It his principle applies only to the treaties which are in force.   </a:t>
            </a:r>
          </a:p>
          <a:p>
            <a:endParaRPr lang="en-GB" dirty="0"/>
          </a:p>
        </p:txBody>
      </p:sp>
    </p:spTree>
    <p:extLst>
      <p:ext uri="{BB962C8B-B14F-4D97-AF65-F5344CB8AC3E}">
        <p14:creationId xmlns:p14="http://schemas.microsoft.com/office/powerpoint/2010/main" val="3571222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3200" dirty="0">
                <a:solidFill>
                  <a:srgbClr val="696464"/>
                </a:solidFill>
              </a:rPr>
              <a:t>Fundamental Principles of the Law of Treaties </a:t>
            </a:r>
            <a:endParaRPr lang="en-GB" dirty="0"/>
          </a:p>
        </p:txBody>
      </p:sp>
      <p:sp>
        <p:nvSpPr>
          <p:cNvPr id="3" name="Symbol zastępczy zawartości 2"/>
          <p:cNvSpPr>
            <a:spLocks noGrp="1"/>
          </p:cNvSpPr>
          <p:nvPr>
            <p:ph sz="quarter" idx="1"/>
          </p:nvPr>
        </p:nvSpPr>
        <p:spPr/>
        <p:txBody>
          <a:bodyPr/>
          <a:lstStyle/>
          <a:p>
            <a:pPr marL="0" lvl="0" indent="0">
              <a:buClr>
                <a:srgbClr val="D34817"/>
              </a:buClr>
              <a:buNone/>
            </a:pPr>
            <a:r>
              <a:rPr lang="en-GB" dirty="0">
                <a:solidFill>
                  <a:srgbClr val="FF0000"/>
                </a:solidFill>
              </a:rPr>
              <a:t>The principle of good faith</a:t>
            </a:r>
          </a:p>
          <a:p>
            <a:pPr marL="0" lvl="0" indent="0">
              <a:buClr>
                <a:srgbClr val="D34817"/>
              </a:buClr>
              <a:buNone/>
            </a:pPr>
            <a:r>
              <a:rPr lang="en-GB" dirty="0">
                <a:solidFill>
                  <a:prstClr val="black"/>
                </a:solidFill>
              </a:rPr>
              <a:t>Under this principle States are required to comply with binding obligations imposed upon them by international law, irrespective of whether such obligations derive from treaties, customary rules, or any other source of international law. </a:t>
            </a:r>
            <a:endParaRPr lang="pl-PL" dirty="0" smtClean="0">
              <a:solidFill>
                <a:prstClr val="black"/>
              </a:solidFill>
            </a:endParaRPr>
          </a:p>
          <a:p>
            <a:pPr marL="0" lvl="0" indent="0">
              <a:buClr>
                <a:srgbClr val="D34817"/>
              </a:buClr>
              <a:buNone/>
            </a:pPr>
            <a:r>
              <a:rPr lang="en-GB" dirty="0" smtClean="0">
                <a:solidFill>
                  <a:prstClr val="black"/>
                </a:solidFill>
              </a:rPr>
              <a:t>This </a:t>
            </a:r>
            <a:r>
              <a:rPr lang="en-GB" dirty="0">
                <a:solidFill>
                  <a:prstClr val="black"/>
                </a:solidFill>
              </a:rPr>
              <a:t>principle is all encompassing as it even imposes obligations on a State in the pre-ratification stage. </a:t>
            </a:r>
          </a:p>
          <a:p>
            <a:endParaRPr lang="en-GB" dirty="0"/>
          </a:p>
        </p:txBody>
      </p:sp>
    </p:spTree>
    <p:extLst>
      <p:ext uri="{BB962C8B-B14F-4D97-AF65-F5344CB8AC3E}">
        <p14:creationId xmlns:p14="http://schemas.microsoft.com/office/powerpoint/2010/main" val="11249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The Definition of a Treaty under the VCLT</a:t>
            </a:r>
            <a:endParaRPr lang="en-GB" dirty="0"/>
          </a:p>
        </p:txBody>
      </p:sp>
      <p:sp>
        <p:nvSpPr>
          <p:cNvPr id="3" name="Symbol zastępczy zawartości 2"/>
          <p:cNvSpPr>
            <a:spLocks noGrp="1"/>
          </p:cNvSpPr>
          <p:nvPr>
            <p:ph sz="quarter" idx="1"/>
          </p:nvPr>
        </p:nvSpPr>
        <p:spPr>
          <a:xfrm>
            <a:off x="297180" y="1447800"/>
            <a:ext cx="8663940" cy="4572000"/>
          </a:xfrm>
        </p:spPr>
        <p:txBody>
          <a:bodyPr/>
          <a:lstStyle/>
          <a:p>
            <a:pPr marL="0" lvl="0" indent="0">
              <a:buClr>
                <a:srgbClr val="D34817"/>
              </a:buClr>
              <a:buNone/>
            </a:pPr>
            <a:r>
              <a:rPr lang="en-GB" dirty="0">
                <a:solidFill>
                  <a:srgbClr val="FF0000"/>
                </a:solidFill>
              </a:rPr>
              <a:t>Article 2 (1)(a) defines a treaty as:</a:t>
            </a:r>
          </a:p>
          <a:p>
            <a:pPr marL="0" lvl="0" indent="0">
              <a:buClr>
                <a:srgbClr val="D34817"/>
              </a:buClr>
              <a:buNone/>
            </a:pPr>
            <a:r>
              <a:rPr lang="en-GB" dirty="0">
                <a:solidFill>
                  <a:prstClr val="black"/>
                </a:solidFill>
              </a:rPr>
              <a:t> …an international agreement concluded between States in written form and governed by international law, whether embodied in a single instrument or in two or more related instruments and whatever its particular designation.</a:t>
            </a:r>
            <a:endParaRPr lang="pl-PL" dirty="0">
              <a:solidFill>
                <a:prstClr val="black"/>
              </a:solidFill>
            </a:endParaRPr>
          </a:p>
          <a:p>
            <a:pPr lvl="0">
              <a:buClr>
                <a:srgbClr val="D34817"/>
              </a:buClr>
            </a:pPr>
            <a:r>
              <a:rPr lang="en-US" dirty="0">
                <a:solidFill>
                  <a:prstClr val="black"/>
                </a:solidFill>
              </a:rPr>
              <a:t>A treaty may be described in a multitude of ways, as was stated by the ILC. The names such as ‘convention’, ‘protocol’, ‘charter’, ‘pact’, ‘agreement’, ‘concordat’, or ‘joint communiqué’</a:t>
            </a:r>
            <a:r>
              <a:rPr lang="pl-PL" dirty="0">
                <a:solidFill>
                  <a:prstClr val="black"/>
                </a:solidFill>
              </a:rPr>
              <a:t>.</a:t>
            </a:r>
            <a:r>
              <a:rPr lang="en-US" dirty="0">
                <a:solidFill>
                  <a:prstClr val="black"/>
                </a:solidFill>
              </a:rPr>
              <a:t> </a:t>
            </a:r>
            <a:endParaRPr lang="en-GB" dirty="0">
              <a:solidFill>
                <a:prstClr val="black"/>
              </a:solidFill>
            </a:endParaRPr>
          </a:p>
          <a:p>
            <a:endParaRPr lang="en-GB" dirty="0"/>
          </a:p>
        </p:txBody>
      </p:sp>
    </p:spTree>
    <p:extLst>
      <p:ext uri="{BB962C8B-B14F-4D97-AF65-F5344CB8AC3E}">
        <p14:creationId xmlns:p14="http://schemas.microsoft.com/office/powerpoint/2010/main" val="286492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The Definition of a Treaty under the VCLT</a:t>
            </a:r>
            <a:endParaRPr lang="en-GB" dirty="0"/>
          </a:p>
        </p:txBody>
      </p:sp>
      <p:sp>
        <p:nvSpPr>
          <p:cNvPr id="3" name="Symbol zastępczy zawartości 2"/>
          <p:cNvSpPr>
            <a:spLocks noGrp="1"/>
          </p:cNvSpPr>
          <p:nvPr>
            <p:ph sz="quarter" idx="1"/>
          </p:nvPr>
        </p:nvSpPr>
        <p:spPr>
          <a:xfrm>
            <a:off x="152400" y="1447800"/>
            <a:ext cx="8808720" cy="4572000"/>
          </a:xfrm>
        </p:spPr>
        <p:txBody>
          <a:bodyPr/>
          <a:lstStyle/>
          <a:p>
            <a:pPr marL="0" lvl="0" indent="0">
              <a:buClr>
                <a:srgbClr val="D34817"/>
              </a:buClr>
              <a:buNone/>
            </a:pPr>
            <a:r>
              <a:rPr lang="en-GB" dirty="0">
                <a:solidFill>
                  <a:srgbClr val="FF0000"/>
                </a:solidFill>
              </a:rPr>
              <a:t>To qualify as a treaty, the agreement must satisfy the following criteria:</a:t>
            </a:r>
          </a:p>
          <a:p>
            <a:pPr lvl="0">
              <a:buClr>
                <a:srgbClr val="D34817"/>
              </a:buClr>
            </a:pPr>
            <a:r>
              <a:rPr lang="en-GB" dirty="0">
                <a:solidFill>
                  <a:prstClr val="black"/>
                </a:solidFill>
              </a:rPr>
              <a:t>It must be a written instrument (Article 3);</a:t>
            </a:r>
          </a:p>
          <a:p>
            <a:pPr lvl="0">
              <a:buClr>
                <a:srgbClr val="D34817"/>
              </a:buClr>
            </a:pPr>
            <a:r>
              <a:rPr lang="en-GB" dirty="0">
                <a:solidFill>
                  <a:prstClr val="black"/>
                </a:solidFill>
              </a:rPr>
              <a:t>The parties must be States (Article 6); </a:t>
            </a:r>
            <a:endParaRPr lang="pl-PL" dirty="0">
              <a:solidFill>
                <a:prstClr val="black"/>
              </a:solidFill>
            </a:endParaRPr>
          </a:p>
          <a:p>
            <a:pPr lvl="0">
              <a:buClr>
                <a:srgbClr val="D34817"/>
              </a:buClr>
            </a:pPr>
            <a:r>
              <a:rPr lang="en-GB" dirty="0">
                <a:solidFill>
                  <a:prstClr val="black"/>
                </a:solidFill>
              </a:rPr>
              <a:t>It must be governed by international law</a:t>
            </a:r>
            <a:r>
              <a:rPr lang="pl-PL" dirty="0">
                <a:solidFill>
                  <a:prstClr val="black"/>
                </a:solidFill>
              </a:rPr>
              <a:t>. </a:t>
            </a:r>
            <a:r>
              <a:rPr lang="en-GB" dirty="0">
                <a:solidFill>
                  <a:prstClr val="black"/>
                </a:solidFill>
              </a:rPr>
              <a:t>There are groups of international agreements which fall under national law, e.g. the purchase of property, or concessions agreements. </a:t>
            </a:r>
          </a:p>
          <a:p>
            <a:pPr lvl="0">
              <a:buClr>
                <a:srgbClr val="D34817"/>
              </a:buClr>
            </a:pPr>
            <a:r>
              <a:rPr lang="en-GB" dirty="0">
                <a:solidFill>
                  <a:prstClr val="black"/>
                </a:solidFill>
              </a:rPr>
              <a:t>It must be intended to create legal obligations, it must be legally binding/intention to be bound. </a:t>
            </a:r>
          </a:p>
          <a:p>
            <a:endParaRPr lang="en-GB" dirty="0"/>
          </a:p>
        </p:txBody>
      </p:sp>
    </p:spTree>
    <p:extLst>
      <p:ext uri="{BB962C8B-B14F-4D97-AF65-F5344CB8AC3E}">
        <p14:creationId xmlns:p14="http://schemas.microsoft.com/office/powerpoint/2010/main" val="3310107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t-BR" sz="2800" dirty="0">
                <a:solidFill>
                  <a:srgbClr val="696464"/>
                </a:solidFill>
              </a:rPr>
              <a:t>Pactum de Contrahendo, Pactum de Negotiando</a:t>
            </a:r>
            <a:endParaRPr lang="en-GB" dirty="0"/>
          </a:p>
        </p:txBody>
      </p:sp>
      <p:sp>
        <p:nvSpPr>
          <p:cNvPr id="3" name="Symbol zastępczy zawartości 2"/>
          <p:cNvSpPr>
            <a:spLocks noGrp="1"/>
          </p:cNvSpPr>
          <p:nvPr>
            <p:ph sz="quarter" idx="1"/>
          </p:nvPr>
        </p:nvSpPr>
        <p:spPr>
          <a:xfrm>
            <a:off x="419100" y="1447800"/>
            <a:ext cx="8488680" cy="4572000"/>
          </a:xfrm>
        </p:spPr>
        <p:txBody>
          <a:bodyPr/>
          <a:lstStyle/>
          <a:p>
            <a:pPr marL="0" lvl="0" indent="0">
              <a:buClr>
                <a:srgbClr val="D34817"/>
              </a:buClr>
              <a:buNone/>
            </a:pPr>
            <a:r>
              <a:rPr lang="pl-PL" dirty="0">
                <a:solidFill>
                  <a:srgbClr val="7030A0"/>
                </a:solidFill>
              </a:rPr>
              <a:t>It </a:t>
            </a:r>
            <a:r>
              <a:rPr lang="en-US" dirty="0">
                <a:solidFill>
                  <a:srgbClr val="7030A0"/>
                </a:solidFill>
              </a:rPr>
              <a:t>is a binding legal instrument under international law by which contracting parties assume legal obligations to conclude or negotiate future agreements</a:t>
            </a:r>
            <a:r>
              <a:rPr lang="pl-PL" dirty="0">
                <a:solidFill>
                  <a:srgbClr val="7030A0"/>
                </a:solidFill>
              </a:rPr>
              <a:t>.</a:t>
            </a:r>
            <a:r>
              <a:rPr lang="en-US" dirty="0">
                <a:solidFill>
                  <a:srgbClr val="7030A0"/>
                </a:solidFill>
              </a:rPr>
              <a:t> </a:t>
            </a:r>
            <a:endParaRPr lang="pl-PL" dirty="0">
              <a:solidFill>
                <a:srgbClr val="7030A0"/>
              </a:solidFill>
            </a:endParaRPr>
          </a:p>
          <a:p>
            <a:pPr lvl="0">
              <a:buClr>
                <a:srgbClr val="D34817"/>
              </a:buClr>
            </a:pPr>
            <a:r>
              <a:rPr lang="en-US" dirty="0">
                <a:solidFill>
                  <a:prstClr val="black"/>
                </a:solidFill>
              </a:rPr>
              <a:t>These concepts relate to </a:t>
            </a:r>
            <a:r>
              <a:rPr lang="en-US" dirty="0">
                <a:solidFill>
                  <a:srgbClr val="FF0000"/>
                </a:solidFill>
              </a:rPr>
              <a:t>obligations to reach an agreement and to negotiate with a view of reaching an agreement</a:t>
            </a:r>
            <a:r>
              <a:rPr lang="en-US" dirty="0">
                <a:solidFill>
                  <a:prstClr val="black"/>
                </a:solidFill>
              </a:rPr>
              <a:t>. These obligations often arise from an existing treaty, which binds the parties to negotiate and, as is the case in → </a:t>
            </a:r>
            <a:r>
              <a:rPr lang="en-US" dirty="0" err="1">
                <a:solidFill>
                  <a:prstClr val="black"/>
                </a:solidFill>
              </a:rPr>
              <a:t>pactum</a:t>
            </a:r>
            <a:r>
              <a:rPr lang="en-US" dirty="0">
                <a:solidFill>
                  <a:prstClr val="black"/>
                </a:solidFill>
              </a:rPr>
              <a:t> de </a:t>
            </a:r>
            <a:r>
              <a:rPr lang="en-US" dirty="0" err="1">
                <a:solidFill>
                  <a:prstClr val="black"/>
                </a:solidFill>
              </a:rPr>
              <a:t>contrahendo</a:t>
            </a:r>
            <a:r>
              <a:rPr lang="en-US" dirty="0">
                <a:solidFill>
                  <a:prstClr val="black"/>
                </a:solidFill>
              </a:rPr>
              <a:t>, to enter into further agreements. </a:t>
            </a:r>
            <a:endParaRPr lang="pl-PL" dirty="0">
              <a:solidFill>
                <a:prstClr val="black"/>
              </a:solidFill>
            </a:endParaRPr>
          </a:p>
          <a:p>
            <a:endParaRPr lang="en-GB" dirty="0"/>
          </a:p>
        </p:txBody>
      </p:sp>
    </p:spTree>
    <p:extLst>
      <p:ext uri="{BB962C8B-B14F-4D97-AF65-F5344CB8AC3E}">
        <p14:creationId xmlns:p14="http://schemas.microsoft.com/office/powerpoint/2010/main" val="1806449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Formulation of Treaties</a:t>
            </a:r>
            <a:endParaRPr lang="en-GB" dirty="0"/>
          </a:p>
        </p:txBody>
      </p:sp>
      <p:sp>
        <p:nvSpPr>
          <p:cNvPr id="3" name="Symbol zastępczy zawartości 2"/>
          <p:cNvSpPr>
            <a:spLocks noGrp="1"/>
          </p:cNvSpPr>
          <p:nvPr>
            <p:ph sz="quarter" idx="1"/>
          </p:nvPr>
        </p:nvSpPr>
        <p:spPr>
          <a:xfrm>
            <a:off x="396240" y="1447800"/>
            <a:ext cx="8290560" cy="4572000"/>
          </a:xfrm>
        </p:spPr>
        <p:txBody>
          <a:bodyPr/>
          <a:lstStyle/>
          <a:p>
            <a:pPr lvl="0">
              <a:buClr>
                <a:srgbClr val="D34817"/>
              </a:buClr>
            </a:pPr>
            <a:r>
              <a:rPr lang="en-US" dirty="0">
                <a:solidFill>
                  <a:prstClr val="black"/>
                </a:solidFill>
              </a:rPr>
              <a:t>States may adopt any procedure they choose to bring a legally binding agreement into existence between them. </a:t>
            </a:r>
            <a:endParaRPr lang="pl-PL" dirty="0">
              <a:solidFill>
                <a:prstClr val="black"/>
              </a:solidFill>
            </a:endParaRPr>
          </a:p>
          <a:p>
            <a:pPr lvl="0">
              <a:buClr>
                <a:srgbClr val="D34817"/>
              </a:buClr>
            </a:pPr>
            <a:r>
              <a:rPr lang="en-US" dirty="0">
                <a:solidFill>
                  <a:prstClr val="black"/>
                </a:solidFill>
              </a:rPr>
              <a:t>However, in the absence of any other agreement, the elaborate procedures set out in the VCLT apply; these procedures reflect the practice which had developed between States before the codification of the law in the VCLT.</a:t>
            </a:r>
            <a:endParaRPr lang="pl-PL" dirty="0">
              <a:solidFill>
                <a:prstClr val="black"/>
              </a:solidFill>
            </a:endParaRPr>
          </a:p>
          <a:p>
            <a:endParaRPr lang="en-GB" dirty="0"/>
          </a:p>
        </p:txBody>
      </p:sp>
    </p:spTree>
    <p:extLst>
      <p:ext uri="{BB962C8B-B14F-4D97-AF65-F5344CB8AC3E}">
        <p14:creationId xmlns:p14="http://schemas.microsoft.com/office/powerpoint/2010/main" val="3746696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Formulation of Treaties</a:t>
            </a:r>
            <a:endParaRPr lang="en-GB" dirty="0"/>
          </a:p>
        </p:txBody>
      </p:sp>
      <p:sp>
        <p:nvSpPr>
          <p:cNvPr id="3" name="Symbol zastępczy zawartości 2"/>
          <p:cNvSpPr>
            <a:spLocks noGrp="1"/>
          </p:cNvSpPr>
          <p:nvPr>
            <p:ph sz="quarter" idx="1"/>
          </p:nvPr>
        </p:nvSpPr>
        <p:spPr>
          <a:xfrm>
            <a:off x="312420" y="1447800"/>
            <a:ext cx="8374380" cy="4572000"/>
          </a:xfrm>
        </p:spPr>
        <p:txBody>
          <a:bodyPr/>
          <a:lstStyle/>
          <a:p>
            <a:pPr marL="0" lvl="0" indent="0">
              <a:buClr>
                <a:srgbClr val="D34817"/>
              </a:buClr>
              <a:buNone/>
            </a:pPr>
            <a:r>
              <a:rPr lang="en-GB" dirty="0">
                <a:solidFill>
                  <a:prstClr val="black"/>
                </a:solidFill>
              </a:rPr>
              <a:t>Broadly, this procedure may be divided into </a:t>
            </a:r>
            <a:r>
              <a:rPr lang="en-GB" dirty="0">
                <a:solidFill>
                  <a:srgbClr val="FF0000"/>
                </a:solidFill>
              </a:rPr>
              <a:t>two parts</a:t>
            </a:r>
            <a:r>
              <a:rPr lang="en-GB" dirty="0">
                <a:solidFill>
                  <a:prstClr val="black"/>
                </a:solidFill>
              </a:rPr>
              <a:t>. </a:t>
            </a:r>
          </a:p>
          <a:p>
            <a:pPr marL="514350" lvl="0" indent="-514350">
              <a:buClr>
                <a:srgbClr val="D34817"/>
              </a:buClr>
              <a:buFont typeface="+mj-lt"/>
              <a:buAutoNum type="arabicPeriod"/>
            </a:pPr>
            <a:r>
              <a:rPr lang="en-GB" dirty="0">
                <a:solidFill>
                  <a:srgbClr val="FF0000"/>
                </a:solidFill>
              </a:rPr>
              <a:t>First</a:t>
            </a:r>
            <a:r>
              <a:rPr lang="en-GB" dirty="0">
                <a:solidFill>
                  <a:prstClr val="black"/>
                </a:solidFill>
              </a:rPr>
              <a:t> comes the procedure of → negotiation and adoption of the text of a treaty, and </a:t>
            </a:r>
          </a:p>
          <a:p>
            <a:pPr marL="514350" lvl="0" indent="-514350">
              <a:buClr>
                <a:srgbClr val="D34817"/>
              </a:buClr>
              <a:buFont typeface="+mj-lt"/>
              <a:buAutoNum type="arabicPeriod"/>
            </a:pPr>
            <a:r>
              <a:rPr lang="en-GB" dirty="0">
                <a:solidFill>
                  <a:srgbClr val="FF0000"/>
                </a:solidFill>
              </a:rPr>
              <a:t>Secondly</a:t>
            </a:r>
            <a:r>
              <a:rPr lang="en-GB" dirty="0">
                <a:solidFill>
                  <a:prstClr val="black"/>
                </a:solidFill>
              </a:rPr>
              <a:t> the formal procedure whereby States express their → consent to be bound by that text. </a:t>
            </a:r>
          </a:p>
          <a:p>
            <a:pPr marL="0" lvl="0" indent="0">
              <a:buClr>
                <a:srgbClr val="D34817"/>
              </a:buClr>
              <a:buNone/>
            </a:pPr>
            <a:r>
              <a:rPr lang="en-GB" dirty="0">
                <a:solidFill>
                  <a:prstClr val="black"/>
                </a:solidFill>
              </a:rPr>
              <a:t>This, it may be observed here, generally but not invariably, involves a two-step procedure, consisting of first, the signature of the treaty, and second, its ratification. </a:t>
            </a:r>
          </a:p>
          <a:p>
            <a:endParaRPr lang="en-GB" dirty="0"/>
          </a:p>
        </p:txBody>
      </p:sp>
    </p:spTree>
    <p:extLst>
      <p:ext uri="{BB962C8B-B14F-4D97-AF65-F5344CB8AC3E}">
        <p14:creationId xmlns:p14="http://schemas.microsoft.com/office/powerpoint/2010/main" val="366111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Conclusion of Treaties</a:t>
            </a:r>
            <a:endParaRPr lang="en-GB" dirty="0"/>
          </a:p>
        </p:txBody>
      </p:sp>
      <p:sp>
        <p:nvSpPr>
          <p:cNvPr id="3" name="Symbol zastępczy zawartości 2"/>
          <p:cNvSpPr>
            <a:spLocks noGrp="1"/>
          </p:cNvSpPr>
          <p:nvPr>
            <p:ph sz="quarter" idx="1"/>
          </p:nvPr>
        </p:nvSpPr>
        <p:spPr>
          <a:xfrm>
            <a:off x="304800" y="1447800"/>
            <a:ext cx="8648700" cy="4572000"/>
          </a:xfrm>
        </p:spPr>
        <p:txBody>
          <a:bodyPr/>
          <a:lstStyle/>
          <a:p>
            <a:pPr marL="0" lvl="0" indent="0">
              <a:buClr>
                <a:srgbClr val="D34817"/>
              </a:buClr>
              <a:buNone/>
            </a:pPr>
            <a:r>
              <a:rPr lang="en-GB" dirty="0">
                <a:solidFill>
                  <a:srgbClr val="FF0000"/>
                </a:solidFill>
              </a:rPr>
              <a:t>Negotiation</a:t>
            </a:r>
          </a:p>
          <a:p>
            <a:pPr marL="0" lvl="0" indent="0">
              <a:buClr>
                <a:srgbClr val="D34817"/>
              </a:buClr>
              <a:buNone/>
            </a:pPr>
            <a:r>
              <a:rPr lang="en-GB" dirty="0">
                <a:solidFill>
                  <a:prstClr val="black"/>
                </a:solidFill>
              </a:rPr>
              <a:t>This is carried out by the accredited representatives of the States. Article 7(1) provides that it is someone equipped with an instrument of „full powers” or a person who, from normal practice appears to have such powers. </a:t>
            </a:r>
            <a:endParaRPr lang="pl-PL" dirty="0" smtClean="0">
              <a:solidFill>
                <a:prstClr val="black"/>
              </a:solidFill>
            </a:endParaRPr>
          </a:p>
          <a:p>
            <a:pPr marL="0" lvl="0" indent="0">
              <a:buClr>
                <a:srgbClr val="D34817"/>
              </a:buClr>
              <a:buNone/>
            </a:pPr>
            <a:r>
              <a:rPr lang="en-GB" dirty="0" smtClean="0">
                <a:solidFill>
                  <a:prstClr val="black"/>
                </a:solidFill>
              </a:rPr>
              <a:t>Article </a:t>
            </a:r>
            <a:r>
              <a:rPr lang="en-GB" dirty="0">
                <a:solidFill>
                  <a:prstClr val="black"/>
                </a:solidFill>
              </a:rPr>
              <a:t>7(2) indicates three categories of persons who are deemed to have „full powers”: Heads of State, Heads of Government and Ministers for Foreign Affairs; Heads of diplomatic missions; Representatives accredited by States to an international conference or to an international organization or one of its organs.  </a:t>
            </a:r>
          </a:p>
          <a:p>
            <a:endParaRPr lang="en-GB" dirty="0"/>
          </a:p>
        </p:txBody>
      </p:sp>
    </p:spTree>
    <p:extLst>
      <p:ext uri="{BB962C8B-B14F-4D97-AF65-F5344CB8AC3E}">
        <p14:creationId xmlns:p14="http://schemas.microsoft.com/office/powerpoint/2010/main" val="286644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 Notion</a:t>
            </a:r>
            <a:endParaRPr lang="en-GB" dirty="0"/>
          </a:p>
        </p:txBody>
      </p:sp>
      <p:sp>
        <p:nvSpPr>
          <p:cNvPr id="3" name="Symbol zastępczy zawartości 2"/>
          <p:cNvSpPr>
            <a:spLocks noGrp="1"/>
          </p:cNvSpPr>
          <p:nvPr>
            <p:ph sz="quarter" idx="1"/>
          </p:nvPr>
        </p:nvSpPr>
        <p:spPr>
          <a:xfrm>
            <a:off x="464820" y="1447800"/>
            <a:ext cx="8221980" cy="4572000"/>
          </a:xfrm>
        </p:spPr>
        <p:txBody>
          <a:bodyPr/>
          <a:lstStyle/>
          <a:p>
            <a:r>
              <a:rPr lang="en-GB" dirty="0" smtClean="0"/>
              <a:t>The term „source of law” may mean different things. </a:t>
            </a:r>
          </a:p>
          <a:p>
            <a:r>
              <a:rPr lang="en-GB" dirty="0" smtClean="0"/>
              <a:t>It may refer to either historical, ethical, social, or other bases for a legal rule, or </a:t>
            </a:r>
          </a:p>
          <a:p>
            <a:r>
              <a:rPr lang="en-GB" dirty="0" smtClean="0"/>
              <a:t>it may </a:t>
            </a:r>
            <a:r>
              <a:rPr lang="en-GB" dirty="0" smtClean="0">
                <a:solidFill>
                  <a:srgbClr val="FF0000"/>
                </a:solidFill>
              </a:rPr>
              <a:t>refer to legal rules as such</a:t>
            </a:r>
            <a:r>
              <a:rPr lang="en-GB" dirty="0" smtClean="0"/>
              <a:t>. The notion will be used here in the latter sense. </a:t>
            </a:r>
            <a:endParaRPr lang="en-GB" dirty="0"/>
          </a:p>
        </p:txBody>
      </p:sp>
    </p:spTree>
    <p:extLst>
      <p:ext uri="{BB962C8B-B14F-4D97-AF65-F5344CB8AC3E}">
        <p14:creationId xmlns:p14="http://schemas.microsoft.com/office/powerpoint/2010/main" val="1697325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Conclusion of Treaties</a:t>
            </a:r>
            <a:endParaRPr lang="en-GB" dirty="0"/>
          </a:p>
        </p:txBody>
      </p:sp>
      <p:sp>
        <p:nvSpPr>
          <p:cNvPr id="3" name="Symbol zastępczy zawartości 2"/>
          <p:cNvSpPr>
            <a:spLocks noGrp="1"/>
          </p:cNvSpPr>
          <p:nvPr>
            <p:ph sz="quarter" idx="1"/>
          </p:nvPr>
        </p:nvSpPr>
        <p:spPr>
          <a:xfrm>
            <a:off x="190500" y="1447800"/>
            <a:ext cx="8702040" cy="4572000"/>
          </a:xfrm>
        </p:spPr>
        <p:txBody>
          <a:bodyPr/>
          <a:lstStyle/>
          <a:p>
            <a:pPr marL="0" lvl="0" indent="0">
              <a:buClr>
                <a:srgbClr val="D34817"/>
              </a:buClr>
              <a:buNone/>
            </a:pPr>
            <a:r>
              <a:rPr lang="en-GB" dirty="0">
                <a:solidFill>
                  <a:srgbClr val="FF0000"/>
                </a:solidFill>
              </a:rPr>
              <a:t>Adoption of the text of a treaty</a:t>
            </a:r>
          </a:p>
          <a:p>
            <a:pPr marL="0" lvl="0" indent="0">
              <a:buClr>
                <a:srgbClr val="D34817"/>
              </a:buClr>
              <a:buNone/>
            </a:pPr>
            <a:r>
              <a:rPr lang="en-GB" dirty="0">
                <a:solidFill>
                  <a:prstClr val="black"/>
                </a:solidFill>
              </a:rPr>
              <a:t>It is the first stage of the conclusion of a treaty. </a:t>
            </a:r>
            <a:endParaRPr lang="pl-PL" dirty="0">
              <a:solidFill>
                <a:prstClr val="black"/>
              </a:solidFill>
            </a:endParaRPr>
          </a:p>
          <a:p>
            <a:pPr marL="0" lvl="0" indent="0">
              <a:buClr>
                <a:srgbClr val="D34817"/>
              </a:buClr>
              <a:buNone/>
            </a:pPr>
            <a:r>
              <a:rPr lang="en-GB" dirty="0">
                <a:solidFill>
                  <a:prstClr val="black"/>
                </a:solidFill>
              </a:rPr>
              <a:t>Article 9 provides: </a:t>
            </a:r>
            <a:endParaRPr lang="pl-PL" dirty="0" smtClean="0">
              <a:solidFill>
                <a:prstClr val="black"/>
              </a:solidFill>
            </a:endParaRPr>
          </a:p>
          <a:p>
            <a:pPr marL="0" lvl="0" indent="0">
              <a:buClr>
                <a:srgbClr val="D34817"/>
              </a:buClr>
              <a:buNone/>
            </a:pPr>
            <a:r>
              <a:rPr lang="en-GB" dirty="0" smtClean="0">
                <a:solidFill>
                  <a:prstClr val="black"/>
                </a:solidFill>
              </a:rPr>
              <a:t>1)the </a:t>
            </a:r>
            <a:r>
              <a:rPr lang="en-GB" dirty="0">
                <a:solidFill>
                  <a:prstClr val="black"/>
                </a:solidFill>
              </a:rPr>
              <a:t>adoption of the text of a treaty takes place by the consent of all the States participating in its drawing up except as provided in paragraph 2; </a:t>
            </a:r>
            <a:endParaRPr lang="pl-PL" dirty="0" smtClean="0">
              <a:solidFill>
                <a:prstClr val="black"/>
              </a:solidFill>
            </a:endParaRPr>
          </a:p>
          <a:p>
            <a:pPr marL="0" lvl="0" indent="0">
              <a:buClr>
                <a:srgbClr val="D34817"/>
              </a:buClr>
              <a:buNone/>
            </a:pPr>
            <a:r>
              <a:rPr lang="en-GB" dirty="0" smtClean="0">
                <a:solidFill>
                  <a:prstClr val="black"/>
                </a:solidFill>
              </a:rPr>
              <a:t>2</a:t>
            </a:r>
            <a:r>
              <a:rPr lang="en-GB" dirty="0">
                <a:solidFill>
                  <a:prstClr val="black"/>
                </a:solidFill>
              </a:rPr>
              <a:t>) the adoption of the text of a treaty at an international conference takes place by the vote of two thirds of the States present and voting, unless by the same majority they shall decide to apply a different rule. </a:t>
            </a:r>
          </a:p>
          <a:p>
            <a:endParaRPr lang="en-GB" dirty="0"/>
          </a:p>
        </p:txBody>
      </p:sp>
    </p:spTree>
    <p:extLst>
      <p:ext uri="{BB962C8B-B14F-4D97-AF65-F5344CB8AC3E}">
        <p14:creationId xmlns:p14="http://schemas.microsoft.com/office/powerpoint/2010/main" val="3434501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Conclusion of Treaties</a:t>
            </a:r>
            <a:endParaRPr lang="en-GB" dirty="0"/>
          </a:p>
        </p:txBody>
      </p:sp>
      <p:sp>
        <p:nvSpPr>
          <p:cNvPr id="3" name="Symbol zastępczy zawartości 2"/>
          <p:cNvSpPr>
            <a:spLocks noGrp="1"/>
          </p:cNvSpPr>
          <p:nvPr>
            <p:ph sz="quarter" idx="1"/>
          </p:nvPr>
        </p:nvSpPr>
        <p:spPr>
          <a:xfrm>
            <a:off x="312420" y="1447800"/>
            <a:ext cx="8374380" cy="4572000"/>
          </a:xfrm>
        </p:spPr>
        <p:txBody>
          <a:bodyPr/>
          <a:lstStyle/>
          <a:p>
            <a:pPr marL="0" lvl="0" indent="0">
              <a:buClr>
                <a:srgbClr val="D34817"/>
              </a:buClr>
              <a:buNone/>
            </a:pPr>
            <a:r>
              <a:rPr lang="en-GB" dirty="0">
                <a:solidFill>
                  <a:srgbClr val="FF0000"/>
                </a:solidFill>
              </a:rPr>
              <a:t>Authentication of the agreed text</a:t>
            </a:r>
          </a:p>
          <a:p>
            <a:pPr marL="0" lvl="0" indent="0">
              <a:buClr>
                <a:srgbClr val="D34817"/>
              </a:buClr>
              <a:buNone/>
            </a:pPr>
            <a:r>
              <a:rPr lang="en-GB" dirty="0">
                <a:solidFill>
                  <a:prstClr val="black"/>
                </a:solidFill>
              </a:rPr>
              <a:t>By authentication the parties agree that the definitive text of the proposed treaty is correct and authentic and not subject to alteration. </a:t>
            </a:r>
          </a:p>
          <a:p>
            <a:pPr marL="0" lvl="0" indent="0">
              <a:buClr>
                <a:srgbClr val="D34817"/>
              </a:buClr>
              <a:buNone/>
            </a:pPr>
            <a:r>
              <a:rPr lang="en-GB" dirty="0">
                <a:solidFill>
                  <a:prstClr val="black"/>
                </a:solidFill>
              </a:rPr>
              <a:t>The text of a treaty is established as authentic and definitive: by the signature, signature ad referendum or initialling by the representatives of those States of the text of the treaty or of the Final Act of a conference incorporating the text. </a:t>
            </a:r>
          </a:p>
          <a:p>
            <a:endParaRPr lang="en-GB" dirty="0"/>
          </a:p>
        </p:txBody>
      </p:sp>
    </p:spTree>
    <p:extLst>
      <p:ext uri="{BB962C8B-B14F-4D97-AF65-F5344CB8AC3E}">
        <p14:creationId xmlns:p14="http://schemas.microsoft.com/office/powerpoint/2010/main" val="3499512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Conclusion of Treaties</a:t>
            </a:r>
            <a:endParaRPr lang="en-GB" dirty="0"/>
          </a:p>
        </p:txBody>
      </p:sp>
      <p:sp>
        <p:nvSpPr>
          <p:cNvPr id="3" name="Symbol zastępczy zawartości 2"/>
          <p:cNvSpPr>
            <a:spLocks noGrp="1"/>
          </p:cNvSpPr>
          <p:nvPr>
            <p:ph sz="quarter" idx="1"/>
          </p:nvPr>
        </p:nvSpPr>
        <p:spPr>
          <a:xfrm>
            <a:off x="434340" y="1447800"/>
            <a:ext cx="8252460" cy="4572000"/>
          </a:xfrm>
        </p:spPr>
        <p:txBody>
          <a:bodyPr/>
          <a:lstStyle/>
          <a:p>
            <a:pPr marL="0" lvl="0" indent="0">
              <a:buClr>
                <a:srgbClr val="D34817"/>
              </a:buClr>
              <a:buNone/>
            </a:pPr>
            <a:r>
              <a:rPr lang="en-GB" dirty="0">
                <a:solidFill>
                  <a:srgbClr val="FF0000"/>
                </a:solidFill>
              </a:rPr>
              <a:t>Consent to be bound</a:t>
            </a:r>
          </a:p>
          <a:p>
            <a:pPr marL="0" lvl="0" indent="0">
              <a:buClr>
                <a:srgbClr val="D34817"/>
              </a:buClr>
              <a:buNone/>
            </a:pPr>
            <a:r>
              <a:rPr lang="en-GB" dirty="0">
                <a:solidFill>
                  <a:prstClr val="black"/>
                </a:solidFill>
              </a:rPr>
              <a:t>Article 11 provides: the consent of a State to be bound by a treaty may be expressed by signature, exchange of instruments constituting a treaty, ratification, acceptance, approval or accession, or by any other means if so agreed. </a:t>
            </a:r>
          </a:p>
          <a:p>
            <a:endParaRPr lang="en-GB" dirty="0"/>
          </a:p>
        </p:txBody>
      </p:sp>
    </p:spTree>
    <p:extLst>
      <p:ext uri="{BB962C8B-B14F-4D97-AF65-F5344CB8AC3E}">
        <p14:creationId xmlns:p14="http://schemas.microsoft.com/office/powerpoint/2010/main" val="2694164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Entry into force</a:t>
            </a:r>
            <a:endParaRPr lang="en-GB" dirty="0"/>
          </a:p>
        </p:txBody>
      </p:sp>
      <p:sp>
        <p:nvSpPr>
          <p:cNvPr id="3" name="Symbol zastępczy zawartości 2"/>
          <p:cNvSpPr>
            <a:spLocks noGrp="1"/>
          </p:cNvSpPr>
          <p:nvPr>
            <p:ph sz="quarter" idx="1"/>
          </p:nvPr>
        </p:nvSpPr>
        <p:spPr/>
        <p:txBody>
          <a:bodyPr/>
          <a:lstStyle/>
          <a:p>
            <a:pPr lvl="0">
              <a:buClr>
                <a:srgbClr val="D34817"/>
              </a:buClr>
            </a:pPr>
            <a:r>
              <a:rPr lang="en-GB" dirty="0">
                <a:solidFill>
                  <a:prstClr val="black"/>
                </a:solidFill>
              </a:rPr>
              <a:t>Conditions for entry into force are normally specified in the treaty itself. </a:t>
            </a:r>
            <a:endParaRPr lang="pl-PL" dirty="0">
              <a:solidFill>
                <a:prstClr val="black"/>
              </a:solidFill>
            </a:endParaRPr>
          </a:p>
          <a:p>
            <a:pPr lvl="0">
              <a:buClr>
                <a:srgbClr val="D34817"/>
              </a:buClr>
            </a:pPr>
            <a:r>
              <a:rPr lang="en-GB" dirty="0">
                <a:solidFill>
                  <a:prstClr val="black"/>
                </a:solidFill>
              </a:rPr>
              <a:t>Otherwise, a treaty enters into force as soon as consent to be bound by the treaty has been established for all the negotiating States (Article 24). </a:t>
            </a:r>
          </a:p>
          <a:p>
            <a:endParaRPr lang="en-GB" dirty="0"/>
          </a:p>
        </p:txBody>
      </p:sp>
    </p:spTree>
    <p:extLst>
      <p:ext uri="{BB962C8B-B14F-4D97-AF65-F5344CB8AC3E}">
        <p14:creationId xmlns:p14="http://schemas.microsoft.com/office/powerpoint/2010/main" val="2471594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Deposit</a:t>
            </a:r>
            <a:endParaRPr lang="en-GB" dirty="0"/>
          </a:p>
        </p:txBody>
      </p:sp>
      <p:sp>
        <p:nvSpPr>
          <p:cNvPr id="3" name="Symbol zastępczy zawartości 2"/>
          <p:cNvSpPr>
            <a:spLocks noGrp="1"/>
          </p:cNvSpPr>
          <p:nvPr>
            <p:ph sz="quarter" idx="1"/>
          </p:nvPr>
        </p:nvSpPr>
        <p:spPr/>
        <p:txBody>
          <a:bodyPr/>
          <a:lstStyle/>
          <a:p>
            <a:pPr lvl="0">
              <a:buClr>
                <a:srgbClr val="D34817"/>
              </a:buClr>
            </a:pPr>
            <a:r>
              <a:rPr lang="en-GB" dirty="0" smtClean="0">
                <a:solidFill>
                  <a:prstClr val="black"/>
                </a:solidFill>
              </a:rPr>
              <a:t>A depository is designed by the contracting parties to a treaty.</a:t>
            </a:r>
          </a:p>
          <a:p>
            <a:pPr lvl="0">
              <a:buClr>
                <a:srgbClr val="D34817"/>
              </a:buClr>
            </a:pPr>
            <a:r>
              <a:rPr lang="en-GB" dirty="0" smtClean="0">
                <a:solidFill>
                  <a:prstClr val="black"/>
                </a:solidFill>
              </a:rPr>
              <a:t>He </a:t>
            </a:r>
            <a:r>
              <a:rPr lang="en-GB" dirty="0">
                <a:solidFill>
                  <a:prstClr val="black"/>
                </a:solidFill>
              </a:rPr>
              <a:t>is the custodian of the treaty and performs administrative tasks relating to it.</a:t>
            </a:r>
          </a:p>
          <a:p>
            <a:pPr lvl="0">
              <a:buClr>
                <a:srgbClr val="D34817"/>
              </a:buClr>
            </a:pPr>
            <a:r>
              <a:rPr lang="en-GB" dirty="0">
                <a:solidFill>
                  <a:prstClr val="black"/>
                </a:solidFill>
              </a:rPr>
              <a:t>His functions and competences are set out in Articles 76 to 80. </a:t>
            </a:r>
          </a:p>
          <a:p>
            <a:endParaRPr lang="en-GB" dirty="0"/>
          </a:p>
        </p:txBody>
      </p:sp>
    </p:spTree>
    <p:extLst>
      <p:ext uri="{BB962C8B-B14F-4D97-AF65-F5344CB8AC3E}">
        <p14:creationId xmlns:p14="http://schemas.microsoft.com/office/powerpoint/2010/main" val="3287512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Registration</a:t>
            </a:r>
            <a:endParaRPr lang="en-GB" dirty="0"/>
          </a:p>
        </p:txBody>
      </p:sp>
      <p:sp>
        <p:nvSpPr>
          <p:cNvPr id="3" name="Symbol zastępczy zawartości 2"/>
          <p:cNvSpPr>
            <a:spLocks noGrp="1"/>
          </p:cNvSpPr>
          <p:nvPr>
            <p:ph sz="quarter" idx="1"/>
          </p:nvPr>
        </p:nvSpPr>
        <p:spPr>
          <a:xfrm>
            <a:off x="190500" y="1447800"/>
            <a:ext cx="8709660" cy="4572000"/>
          </a:xfrm>
        </p:spPr>
        <p:txBody>
          <a:bodyPr>
            <a:normAutofit/>
          </a:bodyPr>
          <a:lstStyle/>
          <a:p>
            <a:pPr lvl="0">
              <a:buClr>
                <a:srgbClr val="D34817"/>
              </a:buClr>
            </a:pPr>
            <a:r>
              <a:rPr lang="en-GB" dirty="0">
                <a:solidFill>
                  <a:prstClr val="black"/>
                </a:solidFill>
              </a:rPr>
              <a:t>The reason for registration and publication of a treaty is to </a:t>
            </a:r>
            <a:r>
              <a:rPr lang="en-GB" u="sng" dirty="0">
                <a:solidFill>
                  <a:prstClr val="black"/>
                </a:solidFill>
              </a:rPr>
              <a:t>ensure transparency </a:t>
            </a:r>
            <a:r>
              <a:rPr lang="en-GB" dirty="0">
                <a:solidFill>
                  <a:prstClr val="black"/>
                </a:solidFill>
              </a:rPr>
              <a:t>in the conduct of international relations. </a:t>
            </a:r>
          </a:p>
          <a:p>
            <a:pPr lvl="0">
              <a:buClr>
                <a:srgbClr val="D34817"/>
              </a:buClr>
            </a:pPr>
            <a:r>
              <a:rPr lang="en-GB" dirty="0">
                <a:solidFill>
                  <a:srgbClr val="00B0F0"/>
                </a:solidFill>
              </a:rPr>
              <a:t>Article 102 of the UN Charter </a:t>
            </a:r>
            <a:r>
              <a:rPr lang="en-GB" dirty="0">
                <a:solidFill>
                  <a:prstClr val="black"/>
                </a:solidFill>
              </a:rPr>
              <a:t>provides: every treaty and every international agreement entered into by any Member of the United Nations after the present Charter comes into force shall as soon as possible be registered with the Secretariat and published by it. </a:t>
            </a:r>
          </a:p>
          <a:p>
            <a:r>
              <a:rPr lang="en-GB" dirty="0" smtClean="0"/>
              <a:t>However, failure to register a treaty has no effect on its validity. </a:t>
            </a:r>
            <a:endParaRPr lang="en-GB" dirty="0"/>
          </a:p>
        </p:txBody>
      </p:sp>
    </p:spTree>
    <p:extLst>
      <p:ext uri="{BB962C8B-B14F-4D97-AF65-F5344CB8AC3E}">
        <p14:creationId xmlns:p14="http://schemas.microsoft.com/office/powerpoint/2010/main" val="3270674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Registration</a:t>
            </a:r>
            <a:endParaRPr lang="en-GB" dirty="0"/>
          </a:p>
        </p:txBody>
      </p:sp>
      <p:sp>
        <p:nvSpPr>
          <p:cNvPr id="3" name="Symbol zastępczy zawartości 2"/>
          <p:cNvSpPr>
            <a:spLocks noGrp="1"/>
          </p:cNvSpPr>
          <p:nvPr>
            <p:ph sz="quarter" idx="1"/>
          </p:nvPr>
        </p:nvSpPr>
        <p:spPr>
          <a:xfrm>
            <a:off x="205740" y="1447800"/>
            <a:ext cx="8755380" cy="4572000"/>
          </a:xfrm>
        </p:spPr>
        <p:txBody>
          <a:bodyPr/>
          <a:lstStyle/>
          <a:p>
            <a:pPr lvl="0">
              <a:buClr>
                <a:srgbClr val="D34817"/>
              </a:buClr>
            </a:pPr>
            <a:r>
              <a:rPr lang="en-GB" dirty="0">
                <a:solidFill>
                  <a:prstClr val="black"/>
                </a:solidFill>
              </a:rPr>
              <a:t>Article 102 was indented to prevent States from entering into </a:t>
            </a:r>
            <a:r>
              <a:rPr lang="en-GB" dirty="0">
                <a:solidFill>
                  <a:srgbClr val="00B0F0"/>
                </a:solidFill>
              </a:rPr>
              <a:t>secret agreements </a:t>
            </a:r>
            <a:r>
              <a:rPr lang="en-GB" dirty="0">
                <a:solidFill>
                  <a:prstClr val="black"/>
                </a:solidFill>
              </a:rPr>
              <a:t>without the knowledge of their nationals, and without the knowledge of other States, whose interests might be affected by such agreement.</a:t>
            </a:r>
          </a:p>
          <a:p>
            <a:pPr lvl="0">
              <a:buClr>
                <a:srgbClr val="D34817"/>
              </a:buClr>
            </a:pPr>
            <a:r>
              <a:rPr lang="en-GB" dirty="0">
                <a:solidFill>
                  <a:prstClr val="black"/>
                </a:solidFill>
              </a:rPr>
              <a:t>Secret diplomacy was condemned by the </a:t>
            </a:r>
            <a:r>
              <a:rPr lang="pl-PL" dirty="0" smtClean="0">
                <a:solidFill>
                  <a:prstClr val="black"/>
                </a:solidFill>
              </a:rPr>
              <a:t>L</a:t>
            </a:r>
            <a:r>
              <a:rPr lang="en-GB" dirty="0" err="1" smtClean="0">
                <a:solidFill>
                  <a:prstClr val="black"/>
                </a:solidFill>
              </a:rPr>
              <a:t>eague</a:t>
            </a:r>
            <a:r>
              <a:rPr lang="en-GB" dirty="0" smtClean="0">
                <a:solidFill>
                  <a:prstClr val="black"/>
                </a:solidFill>
              </a:rPr>
              <a:t> </a:t>
            </a:r>
            <a:r>
              <a:rPr lang="en-GB" dirty="0">
                <a:solidFill>
                  <a:prstClr val="black"/>
                </a:solidFill>
              </a:rPr>
              <a:t>of Nations as it was felt that secret agreements were one of the causes of World War I. </a:t>
            </a:r>
          </a:p>
          <a:p>
            <a:pPr lvl="0">
              <a:buClr>
                <a:srgbClr val="D34817"/>
              </a:buClr>
            </a:pPr>
            <a:r>
              <a:rPr lang="en-GB" dirty="0">
                <a:solidFill>
                  <a:prstClr val="black"/>
                </a:solidFill>
              </a:rPr>
              <a:t>It is to be noted that secret agreements are not unlawful and although they are disapproved of and difficult to conceal, they still exist. </a:t>
            </a:r>
          </a:p>
          <a:p>
            <a:endParaRPr lang="en-GB" dirty="0"/>
          </a:p>
        </p:txBody>
      </p:sp>
    </p:spTree>
    <p:extLst>
      <p:ext uri="{BB962C8B-B14F-4D97-AF65-F5344CB8AC3E}">
        <p14:creationId xmlns:p14="http://schemas.microsoft.com/office/powerpoint/2010/main" val="2235331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Publication</a:t>
            </a:r>
            <a:endParaRPr lang="en-GB" dirty="0"/>
          </a:p>
        </p:txBody>
      </p:sp>
      <p:sp>
        <p:nvSpPr>
          <p:cNvPr id="3" name="Symbol zastępczy zawartości 2"/>
          <p:cNvSpPr>
            <a:spLocks noGrp="1"/>
          </p:cNvSpPr>
          <p:nvPr>
            <p:ph sz="quarter" idx="1"/>
          </p:nvPr>
        </p:nvSpPr>
        <p:spPr/>
        <p:txBody>
          <a:bodyPr/>
          <a:lstStyle/>
          <a:p>
            <a:pPr lvl="0">
              <a:buClr>
                <a:srgbClr val="D34817"/>
              </a:buClr>
            </a:pPr>
            <a:r>
              <a:rPr lang="en-GB" dirty="0" smtClean="0">
                <a:solidFill>
                  <a:prstClr val="black"/>
                </a:solidFill>
              </a:rPr>
              <a:t>Subsequent to registration, a treaty will be officially published in the UN Treaty Series, so that anyone can consult it. </a:t>
            </a:r>
          </a:p>
          <a:p>
            <a:endParaRPr lang="en-GB" dirty="0"/>
          </a:p>
        </p:txBody>
      </p:sp>
    </p:spTree>
    <p:extLst>
      <p:ext uri="{BB962C8B-B14F-4D97-AF65-F5344CB8AC3E}">
        <p14:creationId xmlns:p14="http://schemas.microsoft.com/office/powerpoint/2010/main" val="3183363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Application of a treaty</a:t>
            </a:r>
            <a:endParaRPr lang="en-GB" dirty="0"/>
          </a:p>
        </p:txBody>
      </p:sp>
      <p:sp>
        <p:nvSpPr>
          <p:cNvPr id="3" name="Symbol zastępczy zawartości 2"/>
          <p:cNvSpPr>
            <a:spLocks noGrp="1"/>
          </p:cNvSpPr>
          <p:nvPr>
            <p:ph sz="quarter" idx="1"/>
          </p:nvPr>
        </p:nvSpPr>
        <p:spPr>
          <a:xfrm>
            <a:off x="129540" y="1447800"/>
            <a:ext cx="8862060" cy="4983480"/>
          </a:xfrm>
        </p:spPr>
        <p:txBody>
          <a:bodyPr>
            <a:normAutofit/>
          </a:bodyPr>
          <a:lstStyle/>
          <a:p>
            <a:pPr marL="0" lvl="0" indent="0">
              <a:buClr>
                <a:srgbClr val="D34817"/>
              </a:buClr>
              <a:buNone/>
            </a:pPr>
            <a:r>
              <a:rPr lang="en-GB" dirty="0">
                <a:solidFill>
                  <a:prstClr val="black"/>
                </a:solidFill>
              </a:rPr>
              <a:t>In application of a treaty, </a:t>
            </a:r>
            <a:r>
              <a:rPr lang="en-GB" dirty="0">
                <a:solidFill>
                  <a:srgbClr val="FF0000"/>
                </a:solidFill>
              </a:rPr>
              <a:t>three aspects </a:t>
            </a:r>
            <a:r>
              <a:rPr lang="en-GB" dirty="0">
                <a:solidFill>
                  <a:prstClr val="black"/>
                </a:solidFill>
              </a:rPr>
              <a:t>are of interest:</a:t>
            </a:r>
          </a:p>
          <a:p>
            <a:pPr marL="514350" lvl="0" indent="-514350">
              <a:buClr>
                <a:srgbClr val="D34817"/>
              </a:buClr>
              <a:buFont typeface="+mj-lt"/>
              <a:buAutoNum type="arabicPeriod"/>
            </a:pPr>
            <a:r>
              <a:rPr lang="en-GB" dirty="0">
                <a:solidFill>
                  <a:srgbClr val="CC0099"/>
                </a:solidFill>
              </a:rPr>
              <a:t>Territorial application. </a:t>
            </a:r>
            <a:r>
              <a:rPr lang="en-GB" dirty="0">
                <a:solidFill>
                  <a:prstClr val="black"/>
                </a:solidFill>
              </a:rPr>
              <a:t>In the absence of any territorial clause or other indication to the contrary on the part of contracting parties, a treaty is presumed to apply to all territories for which the contracting States are internationally responsible (Art. 29);</a:t>
            </a:r>
          </a:p>
          <a:p>
            <a:pPr marL="514350" lvl="0" indent="-514350">
              <a:buClr>
                <a:srgbClr val="D34817"/>
              </a:buClr>
              <a:buFont typeface="+mj-lt"/>
              <a:buAutoNum type="arabicPeriod"/>
            </a:pPr>
            <a:endParaRPr lang="en-GB" dirty="0">
              <a:solidFill>
                <a:prstClr val="black"/>
              </a:solidFill>
            </a:endParaRPr>
          </a:p>
          <a:p>
            <a:endParaRPr lang="en-GB" dirty="0"/>
          </a:p>
        </p:txBody>
      </p:sp>
    </p:spTree>
    <p:extLst>
      <p:ext uri="{BB962C8B-B14F-4D97-AF65-F5344CB8AC3E}">
        <p14:creationId xmlns:p14="http://schemas.microsoft.com/office/powerpoint/2010/main" val="1280795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Application of a treaty</a:t>
            </a:r>
            <a:endParaRPr lang="en-GB" dirty="0"/>
          </a:p>
        </p:txBody>
      </p:sp>
      <p:sp>
        <p:nvSpPr>
          <p:cNvPr id="3" name="Symbol zastępczy zawartości 2"/>
          <p:cNvSpPr>
            <a:spLocks noGrp="1"/>
          </p:cNvSpPr>
          <p:nvPr>
            <p:ph sz="quarter" idx="1"/>
          </p:nvPr>
        </p:nvSpPr>
        <p:spPr>
          <a:xfrm>
            <a:off x="167640" y="1447800"/>
            <a:ext cx="8823960" cy="4572000"/>
          </a:xfrm>
        </p:spPr>
        <p:txBody>
          <a:bodyPr/>
          <a:lstStyle/>
          <a:p>
            <a:pPr marL="0" lvl="0" indent="0">
              <a:buClr>
                <a:srgbClr val="D34817"/>
              </a:buClr>
              <a:buNone/>
            </a:pPr>
            <a:r>
              <a:rPr lang="pl-PL" dirty="0" smtClean="0">
                <a:solidFill>
                  <a:srgbClr val="CC0099"/>
                </a:solidFill>
              </a:rPr>
              <a:t>2. </a:t>
            </a:r>
            <a:r>
              <a:rPr lang="en-GB" dirty="0" smtClean="0">
                <a:solidFill>
                  <a:srgbClr val="CC0099"/>
                </a:solidFill>
              </a:rPr>
              <a:t>Conflict </a:t>
            </a:r>
            <a:r>
              <a:rPr lang="en-GB" dirty="0">
                <a:solidFill>
                  <a:srgbClr val="CC0099"/>
                </a:solidFill>
              </a:rPr>
              <a:t>between treaties</a:t>
            </a:r>
            <a:r>
              <a:rPr lang="en-GB" dirty="0">
                <a:solidFill>
                  <a:prstClr val="black"/>
                </a:solidFill>
              </a:rPr>
              <a:t>. It can be resolved as follows</a:t>
            </a:r>
            <a:r>
              <a:rPr lang="en-GB" dirty="0" smtClean="0">
                <a:solidFill>
                  <a:prstClr val="black"/>
                </a:solidFill>
              </a:rPr>
              <a:t>:</a:t>
            </a:r>
            <a:endParaRPr lang="pl-PL" dirty="0" smtClean="0">
              <a:solidFill>
                <a:prstClr val="black"/>
              </a:solidFill>
            </a:endParaRPr>
          </a:p>
          <a:p>
            <a:pPr marL="0" lvl="0" indent="0">
              <a:buClr>
                <a:srgbClr val="D34817"/>
              </a:buClr>
              <a:buNone/>
            </a:pPr>
            <a:r>
              <a:rPr lang="en-GB" dirty="0" smtClean="0">
                <a:solidFill>
                  <a:prstClr val="black"/>
                </a:solidFill>
              </a:rPr>
              <a:t>If one of the treaties violates a rule of jus cogens, the treaty is invalid;</a:t>
            </a:r>
          </a:p>
          <a:p>
            <a:pPr marL="0" lvl="0" indent="0">
              <a:buClr>
                <a:srgbClr val="D34817"/>
              </a:buClr>
              <a:buNone/>
            </a:pPr>
            <a:r>
              <a:rPr lang="en-GB" dirty="0" smtClean="0">
                <a:solidFill>
                  <a:prstClr val="black"/>
                </a:solidFill>
              </a:rPr>
              <a:t>If a treaty is in conflict with Article 103 of the UN Charter, its provisions which are incompatible with the UN Charter are void; </a:t>
            </a:r>
          </a:p>
          <a:p>
            <a:pPr marL="0" lvl="0" indent="0">
              <a:buClr>
                <a:srgbClr val="D34817"/>
              </a:buClr>
              <a:buNone/>
            </a:pPr>
            <a:r>
              <a:rPr lang="en-GB" dirty="0" smtClean="0">
                <a:solidFill>
                  <a:prstClr val="black"/>
                </a:solidFill>
              </a:rPr>
              <a:t>if </a:t>
            </a:r>
            <a:r>
              <a:rPr lang="en-GB" dirty="0">
                <a:solidFill>
                  <a:prstClr val="black"/>
                </a:solidFill>
              </a:rPr>
              <a:t>a treaty contains a conflict clause, it will indicate which treaty is to be applied (Art. 30(2); </a:t>
            </a:r>
            <a:endParaRPr lang="pl-PL" dirty="0" smtClean="0">
              <a:solidFill>
                <a:prstClr val="black"/>
              </a:solidFill>
            </a:endParaRPr>
          </a:p>
          <a:p>
            <a:pPr marL="0" lvl="0" indent="0">
              <a:buClr>
                <a:srgbClr val="D34817"/>
              </a:buClr>
              <a:buNone/>
            </a:pPr>
            <a:r>
              <a:rPr lang="en-GB" dirty="0" smtClean="0">
                <a:solidFill>
                  <a:prstClr val="black"/>
                </a:solidFill>
              </a:rPr>
              <a:t>if </a:t>
            </a:r>
            <a:r>
              <a:rPr lang="en-GB" dirty="0">
                <a:solidFill>
                  <a:prstClr val="black"/>
                </a:solidFill>
              </a:rPr>
              <a:t>treaty contradict each other and neither contains a conflict clause, Articles 30 (3) and (4) applies. This provision endorses the lex posteriori maxim: a later treaty supersedes an earlier treaty and the lex specialis maxim: a specific treaty supersedes a general treaty.</a:t>
            </a:r>
          </a:p>
          <a:p>
            <a:pPr marL="0" indent="0">
              <a:buNone/>
            </a:pPr>
            <a:endParaRPr lang="en-GB" dirty="0"/>
          </a:p>
        </p:txBody>
      </p:sp>
    </p:spTree>
    <p:extLst>
      <p:ext uri="{BB962C8B-B14F-4D97-AF65-F5344CB8AC3E}">
        <p14:creationId xmlns:p14="http://schemas.microsoft.com/office/powerpoint/2010/main" val="416625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3200" dirty="0" smtClean="0">
                <a:latin typeface="+mn-lt"/>
              </a:rPr>
              <a:t>Art. 38 of the Statue of International Court of Justice (ICJ)</a:t>
            </a:r>
            <a:endParaRPr lang="en-GB" sz="3200" dirty="0">
              <a:latin typeface="+mn-lt"/>
            </a:endParaRPr>
          </a:p>
        </p:txBody>
      </p:sp>
      <p:sp>
        <p:nvSpPr>
          <p:cNvPr id="3" name="Symbol zastępczy zawartości 2"/>
          <p:cNvSpPr>
            <a:spLocks noGrp="1"/>
          </p:cNvSpPr>
          <p:nvPr>
            <p:ph sz="quarter" idx="1"/>
          </p:nvPr>
        </p:nvSpPr>
        <p:spPr>
          <a:xfrm>
            <a:off x="365760" y="1455420"/>
            <a:ext cx="8519160" cy="4960620"/>
          </a:xfrm>
        </p:spPr>
        <p:txBody>
          <a:bodyPr>
            <a:normAutofit fontScale="85000" lnSpcReduction="20000"/>
          </a:bodyPr>
          <a:lstStyle/>
          <a:p>
            <a:pPr marL="182880" indent="0">
              <a:lnSpc>
                <a:spcPct val="115000"/>
              </a:lnSpc>
              <a:buNone/>
            </a:pPr>
            <a:r>
              <a:rPr lang="en-GB" sz="2800" dirty="0">
                <a:ea typeface="Times New Roman"/>
              </a:rPr>
              <a:t>1. The Court, whose function is to decide in accordance with international law such disputes as are submitted to it, shall apply:</a:t>
            </a:r>
            <a:endParaRPr lang="pl-PL" sz="2800" dirty="0">
              <a:ea typeface="Times New Roman"/>
            </a:endParaRPr>
          </a:p>
          <a:p>
            <a:pPr marL="640080" indent="0">
              <a:lnSpc>
                <a:spcPct val="115000"/>
              </a:lnSpc>
              <a:buNone/>
            </a:pPr>
            <a:r>
              <a:rPr lang="en-GB" sz="2800" dirty="0">
                <a:ea typeface="Times New Roman"/>
              </a:rPr>
              <a:t>a. </a:t>
            </a:r>
            <a:r>
              <a:rPr lang="en-GB" sz="2800" dirty="0">
                <a:solidFill>
                  <a:srgbClr val="FF0000"/>
                </a:solidFill>
                <a:ea typeface="Times New Roman"/>
              </a:rPr>
              <a:t>international conventions</a:t>
            </a:r>
            <a:r>
              <a:rPr lang="en-GB" sz="2800" dirty="0">
                <a:ea typeface="Times New Roman"/>
              </a:rPr>
              <a:t>, whether general or particular, establishing rules expressly recognized by the contesting states;</a:t>
            </a:r>
            <a:endParaRPr lang="pl-PL" sz="2800" dirty="0">
              <a:ea typeface="Times New Roman"/>
            </a:endParaRPr>
          </a:p>
          <a:p>
            <a:pPr marL="640080" indent="0">
              <a:lnSpc>
                <a:spcPct val="115000"/>
              </a:lnSpc>
              <a:buNone/>
            </a:pPr>
            <a:r>
              <a:rPr lang="en-GB" sz="2800" dirty="0">
                <a:ea typeface="Times New Roman"/>
              </a:rPr>
              <a:t>b. </a:t>
            </a:r>
            <a:r>
              <a:rPr lang="en-GB" sz="2800" dirty="0">
                <a:solidFill>
                  <a:srgbClr val="FF0000"/>
                </a:solidFill>
                <a:ea typeface="Times New Roman"/>
              </a:rPr>
              <a:t>international custom</a:t>
            </a:r>
            <a:r>
              <a:rPr lang="en-GB" sz="2800" dirty="0">
                <a:ea typeface="Times New Roman"/>
              </a:rPr>
              <a:t>, as evidence of a general practice accepted as law;</a:t>
            </a:r>
            <a:endParaRPr lang="pl-PL" sz="2800" dirty="0">
              <a:ea typeface="Times New Roman"/>
            </a:endParaRPr>
          </a:p>
          <a:p>
            <a:pPr marL="640080" indent="0">
              <a:lnSpc>
                <a:spcPct val="115000"/>
              </a:lnSpc>
              <a:buNone/>
            </a:pPr>
            <a:r>
              <a:rPr lang="en-GB" sz="2800" dirty="0">
                <a:ea typeface="Times New Roman"/>
              </a:rPr>
              <a:t>c. the </a:t>
            </a:r>
            <a:r>
              <a:rPr lang="en-GB" sz="2800" dirty="0">
                <a:solidFill>
                  <a:srgbClr val="FF0000"/>
                </a:solidFill>
                <a:ea typeface="Times New Roman"/>
              </a:rPr>
              <a:t>general principles of law </a:t>
            </a:r>
            <a:r>
              <a:rPr lang="en-GB" sz="2800" dirty="0">
                <a:ea typeface="Times New Roman"/>
              </a:rPr>
              <a:t>recognized by civilized nations;</a:t>
            </a:r>
            <a:endParaRPr lang="pl-PL" sz="2800" dirty="0">
              <a:ea typeface="Times New Roman"/>
            </a:endParaRPr>
          </a:p>
          <a:p>
            <a:pPr marL="640080" indent="0">
              <a:lnSpc>
                <a:spcPct val="115000"/>
              </a:lnSpc>
              <a:buNone/>
            </a:pPr>
            <a:r>
              <a:rPr lang="en-GB" sz="2800" dirty="0">
                <a:ea typeface="Times New Roman"/>
              </a:rPr>
              <a:t>d. subject to the provisions of Article 59, </a:t>
            </a:r>
            <a:r>
              <a:rPr lang="en-GB" sz="2800" dirty="0">
                <a:solidFill>
                  <a:srgbClr val="FF0000"/>
                </a:solidFill>
                <a:ea typeface="Times New Roman"/>
              </a:rPr>
              <a:t>judicial decisions </a:t>
            </a:r>
            <a:r>
              <a:rPr lang="en-GB" sz="2800" dirty="0">
                <a:ea typeface="Times New Roman"/>
              </a:rPr>
              <a:t>and the </a:t>
            </a:r>
            <a:r>
              <a:rPr lang="en-GB" sz="2800" dirty="0">
                <a:solidFill>
                  <a:srgbClr val="FF0000"/>
                </a:solidFill>
                <a:ea typeface="Times New Roman"/>
              </a:rPr>
              <a:t>teachings of the most highly qualified publicists of the various nations</a:t>
            </a:r>
            <a:r>
              <a:rPr lang="en-GB" sz="2800" dirty="0">
                <a:ea typeface="Times New Roman"/>
              </a:rPr>
              <a:t>, as </a:t>
            </a:r>
            <a:r>
              <a:rPr lang="en-GB" sz="2800" dirty="0">
                <a:solidFill>
                  <a:srgbClr val="7030A0"/>
                </a:solidFill>
                <a:ea typeface="Times New Roman"/>
              </a:rPr>
              <a:t>subsidiary means </a:t>
            </a:r>
            <a:r>
              <a:rPr lang="en-GB" sz="2800" dirty="0">
                <a:ea typeface="Times New Roman"/>
              </a:rPr>
              <a:t>for the determination of rules of law.</a:t>
            </a:r>
            <a:endParaRPr lang="pl-PL" sz="2800" dirty="0">
              <a:ea typeface="Times New Roman"/>
            </a:endParaRPr>
          </a:p>
          <a:p>
            <a:pPr marL="182880" indent="0">
              <a:lnSpc>
                <a:spcPct val="115000"/>
              </a:lnSpc>
              <a:buNone/>
            </a:pPr>
            <a:r>
              <a:rPr lang="en-GB" sz="2800" dirty="0">
                <a:ea typeface="Times New Roman"/>
              </a:rPr>
              <a:t>2. This provision shall not prejudice the power of the Court to decide a case ex </a:t>
            </a:r>
            <a:r>
              <a:rPr lang="en-GB" sz="2800" dirty="0" err="1">
                <a:ea typeface="Times New Roman"/>
              </a:rPr>
              <a:t>aequo</a:t>
            </a:r>
            <a:r>
              <a:rPr lang="en-GB" sz="2800" dirty="0">
                <a:ea typeface="Times New Roman"/>
              </a:rPr>
              <a:t> et bono, if the parties agree thereto.</a:t>
            </a:r>
            <a:endParaRPr lang="pl-PL" sz="2800" dirty="0">
              <a:ea typeface="Times New Roman"/>
            </a:endParaRPr>
          </a:p>
          <a:p>
            <a:endParaRPr lang="en-GB" dirty="0">
              <a:latin typeface="+mj-lt"/>
            </a:endParaRPr>
          </a:p>
        </p:txBody>
      </p:sp>
    </p:spTree>
    <p:extLst>
      <p:ext uri="{BB962C8B-B14F-4D97-AF65-F5344CB8AC3E}">
        <p14:creationId xmlns:p14="http://schemas.microsoft.com/office/powerpoint/2010/main" val="2113972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Application of a treaty</a:t>
            </a:r>
            <a:endParaRPr lang="en-GB" dirty="0"/>
          </a:p>
        </p:txBody>
      </p:sp>
      <p:sp>
        <p:nvSpPr>
          <p:cNvPr id="3" name="Symbol zastępczy zawartości 2"/>
          <p:cNvSpPr>
            <a:spLocks noGrp="1"/>
          </p:cNvSpPr>
          <p:nvPr>
            <p:ph sz="quarter" idx="1"/>
          </p:nvPr>
        </p:nvSpPr>
        <p:spPr>
          <a:xfrm>
            <a:off x="137160" y="1447800"/>
            <a:ext cx="8808720" cy="4572000"/>
          </a:xfrm>
        </p:spPr>
        <p:txBody>
          <a:bodyPr/>
          <a:lstStyle/>
          <a:p>
            <a:pPr marL="0" lvl="0" indent="0">
              <a:buClr>
                <a:srgbClr val="D34817"/>
              </a:buClr>
              <a:buNone/>
            </a:pPr>
            <a:r>
              <a:rPr lang="en-GB" dirty="0" smtClean="0">
                <a:solidFill>
                  <a:srgbClr val="CC0099"/>
                </a:solidFill>
              </a:rPr>
              <a:t>3.Application </a:t>
            </a:r>
            <a:r>
              <a:rPr lang="en-GB" dirty="0">
                <a:solidFill>
                  <a:srgbClr val="CC0099"/>
                </a:solidFill>
              </a:rPr>
              <a:t>of a treaty to a third party</a:t>
            </a:r>
            <a:r>
              <a:rPr lang="en-GB" dirty="0">
                <a:solidFill>
                  <a:prstClr val="black"/>
                </a:solidFill>
              </a:rPr>
              <a:t>. The fundamental principle is that a treaty applies only between the parties to it and thus has no effect on a third</a:t>
            </a:r>
            <a:r>
              <a:rPr lang="pl-PL" dirty="0">
                <a:solidFill>
                  <a:prstClr val="black"/>
                </a:solidFill>
              </a:rPr>
              <a:t> (Art. 34)</a:t>
            </a:r>
            <a:r>
              <a:rPr lang="en-GB" dirty="0">
                <a:solidFill>
                  <a:prstClr val="black"/>
                </a:solidFill>
              </a:rPr>
              <a:t> . </a:t>
            </a:r>
            <a:endParaRPr lang="pl-PL" dirty="0" smtClean="0">
              <a:solidFill>
                <a:prstClr val="black"/>
              </a:solidFill>
            </a:endParaRPr>
          </a:p>
          <a:p>
            <a:pPr marL="0" lvl="0" indent="0">
              <a:buClr>
                <a:srgbClr val="D34817"/>
              </a:buClr>
              <a:buNone/>
            </a:pPr>
            <a:r>
              <a:rPr lang="en-GB" dirty="0" smtClean="0">
                <a:solidFill>
                  <a:prstClr val="black"/>
                </a:solidFill>
              </a:rPr>
              <a:t>However</a:t>
            </a:r>
            <a:r>
              <a:rPr lang="en-GB" dirty="0">
                <a:solidFill>
                  <a:prstClr val="black"/>
                </a:solidFill>
              </a:rPr>
              <a:t>, there are the following exceptions to that principle:</a:t>
            </a:r>
          </a:p>
          <a:p>
            <a:pPr lvl="0">
              <a:buClr>
                <a:srgbClr val="D34817"/>
              </a:buClr>
            </a:pPr>
            <a:r>
              <a:rPr lang="en-GB" dirty="0" smtClean="0">
                <a:solidFill>
                  <a:prstClr val="black"/>
                </a:solidFill>
              </a:rPr>
              <a:t>If a treaty imposes an obligations on a third party, that treaty provisions will become binding on the third party only if that provision contains a rule of customary law;</a:t>
            </a:r>
          </a:p>
          <a:p>
            <a:pPr lvl="0">
              <a:buClr>
                <a:srgbClr val="D34817"/>
              </a:buClr>
            </a:pPr>
            <a:r>
              <a:rPr lang="en-GB" dirty="0" smtClean="0">
                <a:solidFill>
                  <a:prstClr val="black"/>
                </a:solidFill>
              </a:rPr>
              <a:t>If a treaty confers a right on a third party, that party must consent to it. </a:t>
            </a:r>
          </a:p>
          <a:p>
            <a:endParaRPr lang="en-GB" dirty="0"/>
          </a:p>
        </p:txBody>
      </p:sp>
    </p:spTree>
    <p:extLst>
      <p:ext uri="{BB962C8B-B14F-4D97-AF65-F5344CB8AC3E}">
        <p14:creationId xmlns:p14="http://schemas.microsoft.com/office/powerpoint/2010/main" val="20480269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Amendment</a:t>
            </a:r>
            <a:endParaRPr lang="en-GB" dirty="0"/>
          </a:p>
        </p:txBody>
      </p:sp>
      <p:sp>
        <p:nvSpPr>
          <p:cNvPr id="3" name="Symbol zastępczy zawartości 2"/>
          <p:cNvSpPr>
            <a:spLocks noGrp="1"/>
          </p:cNvSpPr>
          <p:nvPr>
            <p:ph sz="quarter" idx="1"/>
          </p:nvPr>
        </p:nvSpPr>
        <p:spPr>
          <a:xfrm>
            <a:off x="266700" y="1447800"/>
            <a:ext cx="8420100" cy="4572000"/>
          </a:xfrm>
        </p:spPr>
        <p:txBody>
          <a:bodyPr/>
          <a:lstStyle/>
          <a:p>
            <a:pPr marL="0" lvl="0" indent="0">
              <a:buClr>
                <a:srgbClr val="D34817"/>
              </a:buClr>
              <a:buNone/>
            </a:pPr>
            <a:r>
              <a:rPr lang="en-GB" dirty="0">
                <a:solidFill>
                  <a:prstClr val="black"/>
                </a:solidFill>
              </a:rPr>
              <a:t>Article 39 provides that „A treaty may be amended by agreement between the parties”. If </a:t>
            </a:r>
            <a:r>
              <a:rPr lang="en-GB" dirty="0">
                <a:solidFill>
                  <a:srgbClr val="CC0099"/>
                </a:solidFill>
              </a:rPr>
              <a:t>all parties </a:t>
            </a:r>
            <a:r>
              <a:rPr lang="en-GB" dirty="0">
                <a:solidFill>
                  <a:prstClr val="black"/>
                </a:solidFill>
              </a:rPr>
              <a:t>agree to the amendment no difficulty arises.</a:t>
            </a:r>
            <a:r>
              <a:rPr lang="pl-PL" dirty="0">
                <a:solidFill>
                  <a:prstClr val="black"/>
                </a:solidFill>
              </a:rPr>
              <a:t> </a:t>
            </a:r>
            <a:r>
              <a:rPr lang="en-GB" dirty="0">
                <a:solidFill>
                  <a:prstClr val="black"/>
                </a:solidFill>
              </a:rPr>
              <a:t>But in many multilateral treaties it may not be possible to obtain unanimous agreement to a proposed amendment.</a:t>
            </a:r>
          </a:p>
          <a:p>
            <a:pPr marL="0" lvl="0" indent="0">
              <a:buClr>
                <a:srgbClr val="D34817"/>
              </a:buClr>
              <a:buNone/>
            </a:pPr>
            <a:r>
              <a:rPr lang="en-GB" dirty="0">
                <a:solidFill>
                  <a:prstClr val="black"/>
                </a:solidFill>
              </a:rPr>
              <a:t>Many treaties contain provisions for an amendment procedure. </a:t>
            </a:r>
          </a:p>
          <a:p>
            <a:pPr marL="0" lvl="0" indent="0">
              <a:buClr>
                <a:srgbClr val="D34817"/>
              </a:buClr>
              <a:buNone/>
            </a:pPr>
            <a:r>
              <a:rPr lang="en-GB" dirty="0">
                <a:solidFill>
                  <a:prstClr val="black"/>
                </a:solidFill>
              </a:rPr>
              <a:t>In case where a treaty contains no reference to amendment, Article 40 is of assistance. </a:t>
            </a:r>
          </a:p>
          <a:p>
            <a:endParaRPr lang="en-GB" dirty="0"/>
          </a:p>
        </p:txBody>
      </p:sp>
    </p:spTree>
    <p:extLst>
      <p:ext uri="{BB962C8B-B14F-4D97-AF65-F5344CB8AC3E}">
        <p14:creationId xmlns:p14="http://schemas.microsoft.com/office/powerpoint/2010/main" val="3661166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Modification</a:t>
            </a:r>
            <a:endParaRPr lang="en-GB" dirty="0"/>
          </a:p>
        </p:txBody>
      </p:sp>
      <p:sp>
        <p:nvSpPr>
          <p:cNvPr id="3" name="Symbol zastępczy zawartości 2"/>
          <p:cNvSpPr>
            <a:spLocks noGrp="1"/>
          </p:cNvSpPr>
          <p:nvPr>
            <p:ph sz="quarter" idx="1"/>
          </p:nvPr>
        </p:nvSpPr>
        <p:spPr>
          <a:xfrm>
            <a:off x="472440" y="1447800"/>
            <a:ext cx="8214360" cy="4572000"/>
          </a:xfrm>
        </p:spPr>
        <p:txBody>
          <a:bodyPr/>
          <a:lstStyle/>
          <a:p>
            <a:pPr marL="0" lvl="0" indent="0">
              <a:buClr>
                <a:srgbClr val="D34817"/>
              </a:buClr>
              <a:buNone/>
            </a:pPr>
            <a:r>
              <a:rPr lang="en-GB" dirty="0">
                <a:solidFill>
                  <a:prstClr val="black"/>
                </a:solidFill>
              </a:rPr>
              <a:t>This occurs where </a:t>
            </a:r>
            <a:r>
              <a:rPr lang="en-GB" dirty="0">
                <a:solidFill>
                  <a:srgbClr val="CC0099"/>
                </a:solidFill>
              </a:rPr>
              <a:t>a number of parties </a:t>
            </a:r>
            <a:r>
              <a:rPr lang="en-GB" dirty="0" smtClean="0">
                <a:solidFill>
                  <a:prstClr val="black"/>
                </a:solidFill>
              </a:rPr>
              <a:t>t</a:t>
            </a:r>
            <a:r>
              <a:rPr lang="pl-PL" dirty="0" smtClean="0">
                <a:solidFill>
                  <a:prstClr val="black"/>
                </a:solidFill>
              </a:rPr>
              <a:t>he</a:t>
            </a:r>
            <a:r>
              <a:rPr lang="en-GB" dirty="0" smtClean="0">
                <a:solidFill>
                  <a:prstClr val="black"/>
                </a:solidFill>
              </a:rPr>
              <a:t> </a:t>
            </a:r>
            <a:r>
              <a:rPr lang="en-GB" dirty="0">
                <a:solidFill>
                  <a:prstClr val="black"/>
                </a:solidFill>
              </a:rPr>
              <a:t>treaty formally agree to modify the effects of a treaty amongst themselves, while continuing to be bound by the treaty in their relations with the other parties.</a:t>
            </a:r>
          </a:p>
          <a:p>
            <a:pPr marL="0" lvl="0" indent="0">
              <a:buClr>
                <a:srgbClr val="D34817"/>
              </a:buClr>
              <a:buNone/>
            </a:pPr>
            <a:r>
              <a:rPr lang="en-GB" dirty="0">
                <a:solidFill>
                  <a:prstClr val="black"/>
                </a:solidFill>
              </a:rPr>
              <a:t>This matter is covered by Article 41. </a:t>
            </a:r>
          </a:p>
          <a:p>
            <a:endParaRPr lang="en-GB" dirty="0"/>
          </a:p>
        </p:txBody>
      </p:sp>
    </p:spTree>
    <p:extLst>
      <p:ext uri="{BB962C8B-B14F-4D97-AF65-F5344CB8AC3E}">
        <p14:creationId xmlns:p14="http://schemas.microsoft.com/office/powerpoint/2010/main" val="602010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Interpretation</a:t>
            </a:r>
            <a:endParaRPr lang="en-GB" dirty="0"/>
          </a:p>
        </p:txBody>
      </p:sp>
      <p:sp>
        <p:nvSpPr>
          <p:cNvPr id="3" name="Symbol zastępczy zawartości 2"/>
          <p:cNvSpPr>
            <a:spLocks noGrp="1"/>
          </p:cNvSpPr>
          <p:nvPr>
            <p:ph sz="quarter" idx="1"/>
          </p:nvPr>
        </p:nvSpPr>
        <p:spPr>
          <a:xfrm>
            <a:off x="289560" y="1447800"/>
            <a:ext cx="8397240" cy="4572000"/>
          </a:xfrm>
        </p:spPr>
        <p:txBody>
          <a:bodyPr/>
          <a:lstStyle/>
          <a:p>
            <a:pPr marL="0" lvl="0" indent="0">
              <a:buClr>
                <a:srgbClr val="D34817"/>
              </a:buClr>
              <a:buNone/>
            </a:pPr>
            <a:r>
              <a:rPr lang="en-GB" dirty="0">
                <a:solidFill>
                  <a:prstClr val="black"/>
                </a:solidFill>
              </a:rPr>
              <a:t>Rules of interpretation are contained in Articles 31 and 32. </a:t>
            </a:r>
            <a:endParaRPr lang="pl-PL" dirty="0" smtClean="0">
              <a:solidFill>
                <a:prstClr val="black"/>
              </a:solidFill>
            </a:endParaRPr>
          </a:p>
          <a:p>
            <a:pPr marL="0" lvl="0" indent="0">
              <a:buClr>
                <a:srgbClr val="D34817"/>
              </a:buClr>
              <a:buNone/>
            </a:pPr>
            <a:r>
              <a:rPr lang="en-GB" dirty="0" smtClean="0">
                <a:solidFill>
                  <a:prstClr val="black"/>
                </a:solidFill>
              </a:rPr>
              <a:t>Article </a:t>
            </a:r>
            <a:r>
              <a:rPr lang="en-GB" dirty="0">
                <a:solidFill>
                  <a:prstClr val="black"/>
                </a:solidFill>
              </a:rPr>
              <a:t>31(1) provides that: „A treaty shall be interpreted in good faith in accordance with the ordinary meaning to be given to the terms of the treaty in their context and in the light of its object and purpose”. </a:t>
            </a:r>
            <a:endParaRPr lang="pl-PL" dirty="0" smtClean="0">
              <a:solidFill>
                <a:prstClr val="black"/>
              </a:solidFill>
            </a:endParaRPr>
          </a:p>
          <a:p>
            <a:pPr marL="0" lvl="0" indent="0">
              <a:buClr>
                <a:srgbClr val="D34817"/>
              </a:buClr>
              <a:buNone/>
            </a:pPr>
            <a:r>
              <a:rPr lang="en-GB" dirty="0" smtClean="0">
                <a:solidFill>
                  <a:prstClr val="black"/>
                </a:solidFill>
              </a:rPr>
              <a:t>Article </a:t>
            </a:r>
            <a:r>
              <a:rPr lang="en-GB" dirty="0">
                <a:solidFill>
                  <a:prstClr val="black"/>
                </a:solidFill>
              </a:rPr>
              <a:t>31(4):” A special meaning shall be given to a term if it is established that the parties so intended”. </a:t>
            </a:r>
          </a:p>
          <a:p>
            <a:endParaRPr lang="en-GB" dirty="0"/>
          </a:p>
        </p:txBody>
      </p:sp>
    </p:spTree>
    <p:extLst>
      <p:ext uri="{BB962C8B-B14F-4D97-AF65-F5344CB8AC3E}">
        <p14:creationId xmlns:p14="http://schemas.microsoft.com/office/powerpoint/2010/main" val="372957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Termination and Suspension of Treaties</a:t>
            </a:r>
            <a:endParaRPr lang="en-GB" dirty="0"/>
          </a:p>
        </p:txBody>
      </p:sp>
      <p:sp>
        <p:nvSpPr>
          <p:cNvPr id="3" name="Symbol zastępczy zawartości 2"/>
          <p:cNvSpPr>
            <a:spLocks noGrp="1"/>
          </p:cNvSpPr>
          <p:nvPr>
            <p:ph sz="quarter" idx="1"/>
          </p:nvPr>
        </p:nvSpPr>
        <p:spPr>
          <a:xfrm>
            <a:off x="228600" y="1447800"/>
            <a:ext cx="8747760" cy="4572000"/>
          </a:xfrm>
        </p:spPr>
        <p:txBody>
          <a:bodyPr/>
          <a:lstStyle/>
          <a:p>
            <a:pPr marL="0" lvl="0" indent="0">
              <a:buClr>
                <a:srgbClr val="D34817"/>
              </a:buClr>
              <a:buNone/>
            </a:pPr>
            <a:r>
              <a:rPr lang="en-GB" dirty="0">
                <a:solidFill>
                  <a:prstClr val="black"/>
                </a:solidFill>
              </a:rPr>
              <a:t>The principles of pacta sunt servanda and of good faith entail that a State cannot release itself from its treaty obligations whenever it wishes. </a:t>
            </a:r>
          </a:p>
          <a:p>
            <a:pPr marL="0" lvl="0" indent="0">
              <a:buClr>
                <a:srgbClr val="D34817"/>
              </a:buClr>
              <a:buNone/>
            </a:pPr>
            <a:r>
              <a:rPr lang="en-GB" dirty="0">
                <a:solidFill>
                  <a:prstClr val="black"/>
                </a:solidFill>
              </a:rPr>
              <a:t>However, there are circumstances where suspension or termination of a treaty is justify.</a:t>
            </a:r>
          </a:p>
          <a:p>
            <a:pPr marL="0" lvl="0" indent="0">
              <a:buClr>
                <a:srgbClr val="D34817"/>
              </a:buClr>
              <a:buNone/>
            </a:pPr>
            <a:r>
              <a:rPr lang="en-GB" dirty="0">
                <a:solidFill>
                  <a:prstClr val="black"/>
                </a:solidFill>
              </a:rPr>
              <a:t>The difference between suspension and termination is that:</a:t>
            </a:r>
          </a:p>
          <a:p>
            <a:pPr lvl="0">
              <a:buClr>
                <a:srgbClr val="D34817"/>
              </a:buClr>
            </a:pPr>
            <a:r>
              <a:rPr lang="en-GB" dirty="0">
                <a:solidFill>
                  <a:prstClr val="black"/>
                </a:solidFill>
              </a:rPr>
              <a:t>When a treaty is suspended it is still valid but its operation is suspended temporarily</a:t>
            </a:r>
            <a:r>
              <a:rPr lang="pl-PL" dirty="0">
                <a:solidFill>
                  <a:prstClr val="black"/>
                </a:solidFill>
              </a:rPr>
              <a:t>.</a:t>
            </a:r>
            <a:endParaRPr lang="en-GB" dirty="0">
              <a:solidFill>
                <a:prstClr val="black"/>
              </a:solidFill>
            </a:endParaRPr>
          </a:p>
          <a:p>
            <a:pPr lvl="0">
              <a:buClr>
                <a:srgbClr val="D34817"/>
              </a:buClr>
            </a:pPr>
            <a:r>
              <a:rPr lang="en-GB" dirty="0">
                <a:solidFill>
                  <a:prstClr val="black"/>
                </a:solidFill>
              </a:rPr>
              <a:t>When a treaty is terminated it is no longer in force as it has ended its existence. </a:t>
            </a:r>
          </a:p>
          <a:p>
            <a:endParaRPr lang="en-GB" dirty="0"/>
          </a:p>
        </p:txBody>
      </p:sp>
    </p:spTree>
    <p:extLst>
      <p:ext uri="{BB962C8B-B14F-4D97-AF65-F5344CB8AC3E}">
        <p14:creationId xmlns:p14="http://schemas.microsoft.com/office/powerpoint/2010/main" val="4564661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Termination and Suspension of Treaties</a:t>
            </a:r>
            <a:endParaRPr lang="en-GB" dirty="0"/>
          </a:p>
        </p:txBody>
      </p:sp>
      <p:sp>
        <p:nvSpPr>
          <p:cNvPr id="3" name="Symbol zastępczy zawartości 2"/>
          <p:cNvSpPr>
            <a:spLocks noGrp="1"/>
          </p:cNvSpPr>
          <p:nvPr>
            <p:ph sz="quarter" idx="1"/>
          </p:nvPr>
        </p:nvSpPr>
        <p:spPr>
          <a:xfrm>
            <a:off x="251460" y="1447800"/>
            <a:ext cx="8656320" cy="4572000"/>
          </a:xfrm>
        </p:spPr>
        <p:txBody>
          <a:bodyPr/>
          <a:lstStyle/>
          <a:p>
            <a:pPr lvl="0">
              <a:buClr>
                <a:srgbClr val="D34817"/>
              </a:buClr>
            </a:pPr>
            <a:r>
              <a:rPr lang="en-US" dirty="0">
                <a:solidFill>
                  <a:prstClr val="black"/>
                </a:solidFill>
              </a:rPr>
              <a:t>To be effective, termination or suspension may only take place as a result of the application of the provisions of the </a:t>
            </a:r>
            <a:r>
              <a:rPr lang="en-US" dirty="0">
                <a:solidFill>
                  <a:srgbClr val="CC0099"/>
                </a:solidFill>
              </a:rPr>
              <a:t>treaty itself or the VCLT (Art. 42 (2)). </a:t>
            </a:r>
            <a:endParaRPr lang="pl-PL" dirty="0">
              <a:solidFill>
                <a:srgbClr val="CC0099"/>
              </a:solidFill>
            </a:endParaRPr>
          </a:p>
          <a:p>
            <a:pPr lvl="0">
              <a:buClr>
                <a:srgbClr val="D34817"/>
              </a:buClr>
            </a:pPr>
            <a:r>
              <a:rPr lang="en-US" dirty="0" smtClean="0">
                <a:solidFill>
                  <a:prstClr val="black"/>
                </a:solidFill>
              </a:rPr>
              <a:t>Most </a:t>
            </a:r>
            <a:r>
              <a:rPr lang="en-US" dirty="0">
                <a:solidFill>
                  <a:prstClr val="black"/>
                </a:solidFill>
              </a:rPr>
              <a:t>treaties contain provisions on termination, and termination provisions are usually closely linked to those on the duration of the treaty. </a:t>
            </a:r>
            <a:endParaRPr lang="en-GB" dirty="0">
              <a:solidFill>
                <a:prstClr val="black"/>
              </a:solidFill>
            </a:endParaRPr>
          </a:p>
          <a:p>
            <a:endParaRPr lang="en-GB" dirty="0"/>
          </a:p>
        </p:txBody>
      </p:sp>
    </p:spTree>
    <p:extLst>
      <p:ext uri="{BB962C8B-B14F-4D97-AF65-F5344CB8AC3E}">
        <p14:creationId xmlns:p14="http://schemas.microsoft.com/office/powerpoint/2010/main" val="1929726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100" dirty="0">
                <a:solidFill>
                  <a:srgbClr val="696464"/>
                </a:solidFill>
              </a:rPr>
              <a:t>Termination of a treaty- consequences</a:t>
            </a:r>
            <a:endParaRPr lang="en-GB" dirty="0"/>
          </a:p>
        </p:txBody>
      </p:sp>
      <p:sp>
        <p:nvSpPr>
          <p:cNvPr id="3" name="Symbol zastępczy zawartości 2"/>
          <p:cNvSpPr>
            <a:spLocks noGrp="1"/>
          </p:cNvSpPr>
          <p:nvPr>
            <p:ph sz="quarter" idx="1"/>
          </p:nvPr>
        </p:nvSpPr>
        <p:spPr/>
        <p:txBody>
          <a:bodyPr/>
          <a:lstStyle/>
          <a:p>
            <a:pPr lvl="0">
              <a:buClr>
                <a:srgbClr val="D34817"/>
              </a:buClr>
            </a:pPr>
            <a:r>
              <a:rPr lang="en-GB" dirty="0">
                <a:solidFill>
                  <a:prstClr val="black"/>
                </a:solidFill>
              </a:rPr>
              <a:t>According to Article 70, the termination of a treaty </a:t>
            </a:r>
            <a:r>
              <a:rPr lang="en-GB" dirty="0">
                <a:solidFill>
                  <a:srgbClr val="CC0099"/>
                </a:solidFill>
              </a:rPr>
              <a:t>releases </a:t>
            </a:r>
            <a:r>
              <a:rPr lang="en-GB" dirty="0">
                <a:solidFill>
                  <a:prstClr val="black"/>
                </a:solidFill>
              </a:rPr>
              <a:t>the parties from any obligation further to perform the treaty, from the date when such denunciation or withdrawal takes effect (ex </a:t>
            </a:r>
            <a:r>
              <a:rPr lang="en-GB" dirty="0" err="1">
                <a:solidFill>
                  <a:prstClr val="black"/>
                </a:solidFill>
              </a:rPr>
              <a:t>nunc</a:t>
            </a:r>
            <a:r>
              <a:rPr lang="en-GB" dirty="0">
                <a:solidFill>
                  <a:prstClr val="black"/>
                </a:solidFill>
              </a:rPr>
              <a:t>). Ex </a:t>
            </a:r>
            <a:r>
              <a:rPr lang="en-GB" dirty="0" err="1">
                <a:solidFill>
                  <a:prstClr val="black"/>
                </a:solidFill>
              </a:rPr>
              <a:t>nunc</a:t>
            </a:r>
            <a:r>
              <a:rPr lang="en-GB" dirty="0">
                <a:solidFill>
                  <a:prstClr val="black"/>
                </a:solidFill>
              </a:rPr>
              <a:t> is a legal term derived from Latin, and means</a:t>
            </a:r>
            <a:r>
              <a:rPr lang="pl-PL" dirty="0">
                <a:solidFill>
                  <a:prstClr val="black"/>
                </a:solidFill>
              </a:rPr>
              <a:t> </a:t>
            </a:r>
            <a:r>
              <a:rPr lang="en-GB" dirty="0">
                <a:solidFill>
                  <a:prstClr val="black"/>
                </a:solidFill>
              </a:rPr>
              <a:t>"from now on".</a:t>
            </a:r>
          </a:p>
          <a:p>
            <a:pPr marL="0" lvl="0" indent="0">
              <a:buClr>
                <a:srgbClr val="D34817"/>
              </a:buClr>
              <a:buNone/>
            </a:pPr>
            <a:endParaRPr lang="en-GB" dirty="0">
              <a:solidFill>
                <a:prstClr val="black"/>
              </a:solidFill>
            </a:endParaRPr>
          </a:p>
        </p:txBody>
      </p:sp>
    </p:spTree>
    <p:extLst>
      <p:ext uri="{BB962C8B-B14F-4D97-AF65-F5344CB8AC3E}">
        <p14:creationId xmlns:p14="http://schemas.microsoft.com/office/powerpoint/2010/main" val="1536475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600" dirty="0">
                <a:solidFill>
                  <a:srgbClr val="696464"/>
                </a:solidFill>
              </a:rPr>
              <a:t>Suspension the treaty- consequences</a:t>
            </a:r>
            <a:endParaRPr lang="en-GB" dirty="0"/>
          </a:p>
        </p:txBody>
      </p:sp>
      <p:sp>
        <p:nvSpPr>
          <p:cNvPr id="3" name="Symbol zastępczy zawartości 2"/>
          <p:cNvSpPr>
            <a:spLocks noGrp="1"/>
          </p:cNvSpPr>
          <p:nvPr>
            <p:ph sz="quarter" idx="1"/>
          </p:nvPr>
        </p:nvSpPr>
        <p:spPr/>
        <p:txBody>
          <a:bodyPr/>
          <a:lstStyle/>
          <a:p>
            <a:pPr marL="0" lvl="0" indent="0">
              <a:buClr>
                <a:srgbClr val="D34817"/>
              </a:buClr>
              <a:buNone/>
            </a:pPr>
            <a:r>
              <a:rPr lang="en-GB" dirty="0">
                <a:solidFill>
                  <a:prstClr val="black"/>
                </a:solidFill>
              </a:rPr>
              <a:t>According to Article 72, the suspension of the operation of the treaty, releases the parties between which the operation of the treaty is suspended from the obligation to perform the treaty in their mutual relations </a:t>
            </a:r>
            <a:r>
              <a:rPr lang="en-GB" dirty="0">
                <a:solidFill>
                  <a:srgbClr val="CC0099"/>
                </a:solidFill>
              </a:rPr>
              <a:t>during the period </a:t>
            </a:r>
            <a:r>
              <a:rPr lang="en-GB" dirty="0">
                <a:solidFill>
                  <a:prstClr val="black"/>
                </a:solidFill>
              </a:rPr>
              <a:t>of the suspension. </a:t>
            </a:r>
          </a:p>
          <a:p>
            <a:endParaRPr lang="en-GB" dirty="0"/>
          </a:p>
        </p:txBody>
      </p:sp>
    </p:spTree>
    <p:extLst>
      <p:ext uri="{BB962C8B-B14F-4D97-AF65-F5344CB8AC3E}">
        <p14:creationId xmlns:p14="http://schemas.microsoft.com/office/powerpoint/2010/main" val="3775946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7200" dirty="0" smtClean="0">
              <a:solidFill>
                <a:prstClr val="black"/>
              </a:solidFill>
            </a:endParaRPr>
          </a:p>
          <a:p>
            <a:pPr marL="0" lvl="0" indent="0" algn="ctr">
              <a:buClr>
                <a:srgbClr val="D34817"/>
              </a:buClr>
              <a:buNone/>
            </a:pPr>
            <a:r>
              <a:rPr lang="en-GB" sz="7200" dirty="0" smtClean="0">
                <a:solidFill>
                  <a:prstClr val="black"/>
                </a:solidFill>
              </a:rPr>
              <a:t>International </a:t>
            </a:r>
            <a:r>
              <a:rPr lang="en-GB" sz="7200" dirty="0">
                <a:solidFill>
                  <a:prstClr val="black"/>
                </a:solidFill>
              </a:rPr>
              <a:t>Custom</a:t>
            </a:r>
          </a:p>
          <a:p>
            <a:pPr marL="0" indent="0">
              <a:buNone/>
            </a:pPr>
            <a:endParaRPr lang="en-GB" dirty="0"/>
          </a:p>
        </p:txBody>
      </p:sp>
    </p:spTree>
    <p:extLst>
      <p:ext uri="{BB962C8B-B14F-4D97-AF65-F5344CB8AC3E}">
        <p14:creationId xmlns:p14="http://schemas.microsoft.com/office/powerpoint/2010/main" val="1602375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Introduction</a:t>
            </a:r>
            <a:endParaRPr lang="en-GB" dirty="0"/>
          </a:p>
        </p:txBody>
      </p:sp>
      <p:sp>
        <p:nvSpPr>
          <p:cNvPr id="3" name="Symbol zastępczy zawartości 2"/>
          <p:cNvSpPr>
            <a:spLocks noGrp="1"/>
          </p:cNvSpPr>
          <p:nvPr>
            <p:ph sz="quarter" idx="1"/>
          </p:nvPr>
        </p:nvSpPr>
        <p:spPr>
          <a:xfrm>
            <a:off x="281940" y="1447800"/>
            <a:ext cx="8671560" cy="4572000"/>
          </a:xfrm>
        </p:spPr>
        <p:txBody>
          <a:bodyPr/>
          <a:lstStyle/>
          <a:p>
            <a:pPr marL="0" lvl="0" indent="0">
              <a:buClr>
                <a:srgbClr val="D34817"/>
              </a:buClr>
              <a:buNone/>
            </a:pPr>
            <a:r>
              <a:rPr lang="en-GB" sz="2800" dirty="0">
                <a:solidFill>
                  <a:prstClr val="black"/>
                </a:solidFill>
              </a:rPr>
              <a:t>Article 38 (1)(b) of the ICJ Statue, defines </a:t>
            </a:r>
            <a:r>
              <a:rPr lang="en-GB" sz="2800" dirty="0">
                <a:solidFill>
                  <a:srgbClr val="FF0000"/>
                </a:solidFill>
              </a:rPr>
              <a:t>international custom, as evidence of a general practice accepted as law.</a:t>
            </a:r>
          </a:p>
          <a:p>
            <a:pPr marL="0" lvl="0" indent="0">
              <a:buClr>
                <a:srgbClr val="D34817"/>
              </a:buClr>
              <a:buNone/>
            </a:pPr>
            <a:r>
              <a:rPr lang="en-GB" sz="2800" dirty="0">
                <a:solidFill>
                  <a:prstClr val="black"/>
                </a:solidFill>
              </a:rPr>
              <a:t>A customary rule requires the presence of </a:t>
            </a:r>
            <a:r>
              <a:rPr lang="en-GB" sz="2800" dirty="0">
                <a:solidFill>
                  <a:srgbClr val="7030A0"/>
                </a:solidFill>
              </a:rPr>
              <a:t>two elements</a:t>
            </a:r>
            <a:r>
              <a:rPr lang="en-GB" sz="2800" dirty="0">
                <a:solidFill>
                  <a:prstClr val="black"/>
                </a:solidFill>
              </a:rPr>
              <a:t>:</a:t>
            </a:r>
          </a:p>
          <a:p>
            <a:pPr marL="514350" lvl="0" indent="-514350">
              <a:buClr>
                <a:srgbClr val="D34817"/>
              </a:buClr>
              <a:buFont typeface="+mj-lt"/>
              <a:buAutoNum type="arabicPeriod"/>
            </a:pPr>
            <a:r>
              <a:rPr lang="en-GB" sz="2800" dirty="0">
                <a:solidFill>
                  <a:prstClr val="black"/>
                </a:solidFill>
              </a:rPr>
              <a:t>An </a:t>
            </a:r>
            <a:r>
              <a:rPr lang="en-GB" sz="2800" dirty="0">
                <a:solidFill>
                  <a:srgbClr val="7030A0"/>
                </a:solidFill>
              </a:rPr>
              <a:t>objective element</a:t>
            </a:r>
            <a:r>
              <a:rPr lang="en-GB" sz="2800" dirty="0">
                <a:solidFill>
                  <a:prstClr val="black"/>
                </a:solidFill>
              </a:rPr>
              <a:t>: a relatively uniform and constant State practice, and</a:t>
            </a:r>
          </a:p>
          <a:p>
            <a:pPr marL="514350" lvl="0" indent="-514350">
              <a:buClr>
                <a:srgbClr val="D34817"/>
              </a:buClr>
              <a:buFont typeface="+mj-lt"/>
              <a:buAutoNum type="arabicPeriod"/>
            </a:pPr>
            <a:r>
              <a:rPr lang="en-GB" sz="2800" dirty="0">
                <a:solidFill>
                  <a:prstClr val="black"/>
                </a:solidFill>
              </a:rPr>
              <a:t>A </a:t>
            </a:r>
            <a:r>
              <a:rPr lang="en-GB" sz="2800" dirty="0">
                <a:solidFill>
                  <a:srgbClr val="7030A0"/>
                </a:solidFill>
              </a:rPr>
              <a:t>psychological element</a:t>
            </a:r>
            <a:r>
              <a:rPr lang="en-GB" sz="2800" dirty="0">
                <a:solidFill>
                  <a:prstClr val="black"/>
                </a:solidFill>
              </a:rPr>
              <a:t>: the subjective conviction of a State that it is legally bound to behave in a particular way in respect of a particular type of situation. This is referred to as the </a:t>
            </a:r>
            <a:r>
              <a:rPr lang="la-Latn" sz="2800" i="1" dirty="0">
                <a:solidFill>
                  <a:prstClr val="black"/>
                </a:solidFill>
              </a:rPr>
              <a:t>opinio juris sive necessitas.  </a:t>
            </a:r>
          </a:p>
          <a:p>
            <a:endParaRPr lang="en-GB" dirty="0"/>
          </a:p>
        </p:txBody>
      </p:sp>
    </p:spTree>
    <p:extLst>
      <p:ext uri="{BB962C8B-B14F-4D97-AF65-F5344CB8AC3E}">
        <p14:creationId xmlns:p14="http://schemas.microsoft.com/office/powerpoint/2010/main" val="4250952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en-GB" sz="3200" dirty="0" smtClean="0"/>
              <a:t>Hierarchy of sources of International Law</a:t>
            </a:r>
            <a:endParaRPr lang="en-GB" sz="3200" dirty="0"/>
          </a:p>
        </p:txBody>
      </p:sp>
      <p:sp>
        <p:nvSpPr>
          <p:cNvPr id="3" name="Symbol zastępczy zawartości 2"/>
          <p:cNvSpPr>
            <a:spLocks noGrp="1"/>
          </p:cNvSpPr>
          <p:nvPr>
            <p:ph sz="quarter" idx="1"/>
          </p:nvPr>
        </p:nvSpPr>
        <p:spPr>
          <a:xfrm>
            <a:off x="510540" y="1447800"/>
            <a:ext cx="8176260" cy="4572000"/>
          </a:xfrm>
        </p:spPr>
        <p:txBody>
          <a:bodyPr>
            <a:normAutofit/>
          </a:bodyPr>
          <a:lstStyle/>
          <a:p>
            <a:pPr marL="514350" indent="-514350">
              <a:buFont typeface="+mj-lt"/>
              <a:buAutoNum type="arabicPeriod"/>
            </a:pPr>
            <a:r>
              <a:rPr lang="en-GB" sz="2800" dirty="0" smtClean="0">
                <a:solidFill>
                  <a:srgbClr val="FF0000"/>
                </a:solidFill>
              </a:rPr>
              <a:t>Primary sources</a:t>
            </a:r>
            <a:r>
              <a:rPr lang="en-GB" sz="2800" dirty="0" smtClean="0"/>
              <a:t>: treaties, customary rules, unilateral acts, general principles ;</a:t>
            </a:r>
          </a:p>
          <a:p>
            <a:pPr marL="514350" indent="-514350">
              <a:buFont typeface="+mj-lt"/>
              <a:buAutoNum type="arabicPeriod"/>
            </a:pPr>
            <a:r>
              <a:rPr lang="en-GB" sz="2800" dirty="0" smtClean="0">
                <a:solidFill>
                  <a:srgbClr val="FF0000"/>
                </a:solidFill>
              </a:rPr>
              <a:t>Secondary sources</a:t>
            </a:r>
            <a:r>
              <a:rPr lang="en-GB" sz="2800" dirty="0" smtClean="0"/>
              <a:t>: binding decisions of international organizations, judicial decisions based on principle of equity;</a:t>
            </a:r>
          </a:p>
          <a:p>
            <a:pPr marL="514350" indent="-514350">
              <a:buFont typeface="+mj-lt"/>
              <a:buAutoNum type="arabicPeriod"/>
            </a:pPr>
            <a:r>
              <a:rPr lang="en-GB" sz="2800" dirty="0" smtClean="0">
                <a:solidFill>
                  <a:srgbClr val="FF0000"/>
                </a:solidFill>
              </a:rPr>
              <a:t>Subsidiary sources</a:t>
            </a:r>
            <a:r>
              <a:rPr lang="en-GB" sz="2800" dirty="0" smtClean="0"/>
              <a:t>: other judicial decisions, doctrine</a:t>
            </a:r>
            <a:r>
              <a:rPr lang="pl-PL" sz="2800" dirty="0" smtClean="0"/>
              <a:t>.</a:t>
            </a:r>
            <a:endParaRPr lang="en-GB" sz="2800" dirty="0"/>
          </a:p>
        </p:txBody>
      </p:sp>
    </p:spTree>
    <p:extLst>
      <p:ext uri="{BB962C8B-B14F-4D97-AF65-F5344CB8AC3E}">
        <p14:creationId xmlns:p14="http://schemas.microsoft.com/office/powerpoint/2010/main" val="27756365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Introduction</a:t>
            </a:r>
            <a:endParaRPr lang="en-GB" dirty="0"/>
          </a:p>
        </p:txBody>
      </p:sp>
      <p:sp>
        <p:nvSpPr>
          <p:cNvPr id="3" name="Symbol zastępczy zawartości 2"/>
          <p:cNvSpPr>
            <a:spLocks noGrp="1"/>
          </p:cNvSpPr>
          <p:nvPr>
            <p:ph sz="quarter" idx="1"/>
          </p:nvPr>
        </p:nvSpPr>
        <p:spPr>
          <a:xfrm>
            <a:off x="213360" y="1447800"/>
            <a:ext cx="8702040" cy="4572000"/>
          </a:xfrm>
        </p:spPr>
        <p:txBody>
          <a:bodyPr/>
          <a:lstStyle/>
          <a:p>
            <a:pPr lvl="0">
              <a:buClr>
                <a:srgbClr val="D34817"/>
              </a:buClr>
            </a:pPr>
            <a:r>
              <a:rPr lang="en-GB" dirty="0">
                <a:solidFill>
                  <a:prstClr val="black"/>
                </a:solidFill>
              </a:rPr>
              <a:t>Custom may be either general or regional. General customs are binding upon the international community as a whole. Local and regional customs apply to group of States or just two States in their relations inter se.</a:t>
            </a:r>
          </a:p>
          <a:p>
            <a:pPr lvl="0">
              <a:buClr>
                <a:srgbClr val="D34817"/>
              </a:buClr>
            </a:pPr>
            <a:r>
              <a:rPr lang="en-GB" dirty="0">
                <a:solidFill>
                  <a:prstClr val="black"/>
                </a:solidFill>
              </a:rPr>
              <a:t>Local customs may supplement or derogate from general customary international law.  </a:t>
            </a:r>
            <a:endParaRPr lang="en-GB" dirty="0">
              <a:solidFill>
                <a:prstClr val="black"/>
              </a:solidFill>
            </a:endParaRPr>
          </a:p>
        </p:txBody>
      </p:sp>
    </p:spTree>
    <p:extLst>
      <p:ext uri="{BB962C8B-B14F-4D97-AF65-F5344CB8AC3E}">
        <p14:creationId xmlns:p14="http://schemas.microsoft.com/office/powerpoint/2010/main" val="1813977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The objective element</a:t>
            </a:r>
            <a:endParaRPr lang="en-GB" dirty="0"/>
          </a:p>
        </p:txBody>
      </p:sp>
      <p:sp>
        <p:nvSpPr>
          <p:cNvPr id="3" name="Symbol zastępczy zawartości 2"/>
          <p:cNvSpPr>
            <a:spLocks noGrp="1"/>
          </p:cNvSpPr>
          <p:nvPr>
            <p:ph sz="quarter" idx="1"/>
          </p:nvPr>
        </p:nvSpPr>
        <p:spPr>
          <a:xfrm>
            <a:off x="236220" y="1447800"/>
            <a:ext cx="8747760" cy="4572000"/>
          </a:xfrm>
        </p:spPr>
        <p:txBody>
          <a:bodyPr/>
          <a:lstStyle/>
          <a:p>
            <a:pPr lvl="0">
              <a:buClr>
                <a:srgbClr val="D34817"/>
              </a:buClr>
            </a:pPr>
            <a:r>
              <a:rPr lang="en-GB" sz="2800" dirty="0">
                <a:solidFill>
                  <a:prstClr val="black"/>
                </a:solidFill>
              </a:rPr>
              <a:t>This refers to what a State does with regard to a particular matter and what its organs such as heads of State, foreign ministers, other ranking officials, its legislature or its judiciary say with regard to a particular matter. </a:t>
            </a:r>
          </a:p>
          <a:p>
            <a:pPr lvl="0">
              <a:buClr>
                <a:srgbClr val="D34817"/>
              </a:buClr>
            </a:pPr>
            <a:r>
              <a:rPr lang="en-GB" sz="2800" dirty="0">
                <a:solidFill>
                  <a:prstClr val="black"/>
                </a:solidFill>
              </a:rPr>
              <a:t>It is clear that major inconsistencies in practice will prevent the creation of a rule of customary international law.</a:t>
            </a:r>
          </a:p>
          <a:p>
            <a:pPr lvl="0">
              <a:buClr>
                <a:srgbClr val="D34817"/>
              </a:buClr>
            </a:pPr>
            <a:r>
              <a:rPr lang="en-GB" sz="2800" dirty="0">
                <a:solidFill>
                  <a:prstClr val="black"/>
                </a:solidFill>
              </a:rPr>
              <a:t>The complete uniformity is not required and minor inconsistencies will not prevent the creation of a customary rule provided that that is substantial uniformity.</a:t>
            </a:r>
          </a:p>
          <a:p>
            <a:endParaRPr lang="en-GB" dirty="0"/>
          </a:p>
        </p:txBody>
      </p:sp>
    </p:spTree>
    <p:extLst>
      <p:ext uri="{BB962C8B-B14F-4D97-AF65-F5344CB8AC3E}">
        <p14:creationId xmlns:p14="http://schemas.microsoft.com/office/powerpoint/2010/main" val="33511598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The subjective element</a:t>
            </a:r>
            <a:endParaRPr lang="en-GB" dirty="0"/>
          </a:p>
        </p:txBody>
      </p:sp>
      <p:sp>
        <p:nvSpPr>
          <p:cNvPr id="3" name="Symbol zastępczy zawartości 2"/>
          <p:cNvSpPr>
            <a:spLocks noGrp="1"/>
          </p:cNvSpPr>
          <p:nvPr>
            <p:ph sz="quarter" idx="1"/>
          </p:nvPr>
        </p:nvSpPr>
        <p:spPr/>
        <p:txBody>
          <a:bodyPr/>
          <a:lstStyle/>
          <a:p>
            <a:pPr lvl="0">
              <a:buClr>
                <a:srgbClr val="D34817"/>
              </a:buClr>
            </a:pPr>
            <a:r>
              <a:rPr lang="en-GB" sz="2800" dirty="0">
                <a:solidFill>
                  <a:prstClr val="black"/>
                </a:solidFill>
              </a:rPr>
              <a:t>To assume the status of customary international law the rule in question must be regarded by States as being binding in law, i.e. that they are under a legal obligation to obey it. </a:t>
            </a:r>
          </a:p>
          <a:p>
            <a:pPr lvl="0">
              <a:buClr>
                <a:srgbClr val="D34817"/>
              </a:buClr>
            </a:pPr>
            <a:r>
              <a:rPr lang="en-GB" sz="2800" dirty="0">
                <a:solidFill>
                  <a:prstClr val="black"/>
                </a:solidFill>
              </a:rPr>
              <a:t>The customary rules are simply based upon a consistent practice of States accompanied by feeling of legal obligation.</a:t>
            </a:r>
          </a:p>
          <a:p>
            <a:endParaRPr lang="en-GB" dirty="0"/>
          </a:p>
        </p:txBody>
      </p:sp>
    </p:spTree>
    <p:extLst>
      <p:ext uri="{BB962C8B-B14F-4D97-AF65-F5344CB8AC3E}">
        <p14:creationId xmlns:p14="http://schemas.microsoft.com/office/powerpoint/2010/main" val="2922546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GB" sz="2800" dirty="0">
                <a:solidFill>
                  <a:srgbClr val="696464"/>
                </a:solidFill>
              </a:rPr>
              <a:t>The Relationship between Treaties and International Custom</a:t>
            </a:r>
            <a:endParaRPr lang="en-GB" dirty="0"/>
          </a:p>
        </p:txBody>
      </p:sp>
      <p:sp>
        <p:nvSpPr>
          <p:cNvPr id="3" name="Symbol zastępczy zawartości 2"/>
          <p:cNvSpPr>
            <a:spLocks noGrp="1"/>
          </p:cNvSpPr>
          <p:nvPr>
            <p:ph sz="quarter" idx="1"/>
          </p:nvPr>
        </p:nvSpPr>
        <p:spPr>
          <a:xfrm>
            <a:off x="236220" y="1447800"/>
            <a:ext cx="8686800" cy="4572000"/>
          </a:xfrm>
        </p:spPr>
        <p:txBody>
          <a:bodyPr/>
          <a:lstStyle/>
          <a:p>
            <a:pPr lvl="0">
              <a:buClr>
                <a:srgbClr val="D34817"/>
              </a:buClr>
            </a:pPr>
            <a:r>
              <a:rPr lang="en-GB" sz="2800" dirty="0">
                <a:solidFill>
                  <a:prstClr val="black"/>
                </a:solidFill>
              </a:rPr>
              <a:t>The relationship between treaties and customary international law is complex. They co-exist, develop each other and, sometimes, clash.</a:t>
            </a:r>
          </a:p>
          <a:p>
            <a:pPr lvl="0">
              <a:buClr>
                <a:srgbClr val="D34817"/>
              </a:buClr>
            </a:pPr>
            <a:r>
              <a:rPr lang="en-GB" sz="2800" dirty="0">
                <a:solidFill>
                  <a:prstClr val="black"/>
                </a:solidFill>
              </a:rPr>
              <a:t>If there is a clash between them then, because they are of equal </a:t>
            </a:r>
            <a:r>
              <a:rPr lang="en-GB" sz="2800" dirty="0" smtClean="0">
                <a:solidFill>
                  <a:prstClr val="black"/>
                </a:solidFill>
              </a:rPr>
              <a:t>authority, </a:t>
            </a:r>
            <a:r>
              <a:rPr lang="en-GB" sz="2800" dirty="0">
                <a:solidFill>
                  <a:prstClr val="black"/>
                </a:solidFill>
              </a:rPr>
              <a:t>the one which is identified as being the lex specialis will prevail</a:t>
            </a:r>
            <a:r>
              <a:rPr lang="en-GB" sz="2800" dirty="0" smtClean="0">
                <a:solidFill>
                  <a:prstClr val="black"/>
                </a:solidFill>
              </a:rPr>
              <a:t>.  </a:t>
            </a:r>
            <a:endParaRPr lang="en-GB" sz="2800" dirty="0">
              <a:solidFill>
                <a:prstClr val="black"/>
              </a:solidFill>
            </a:endParaRPr>
          </a:p>
          <a:p>
            <a:endParaRPr lang="en-GB" dirty="0"/>
          </a:p>
        </p:txBody>
      </p:sp>
    </p:spTree>
    <p:extLst>
      <p:ext uri="{BB962C8B-B14F-4D97-AF65-F5344CB8AC3E}">
        <p14:creationId xmlns:p14="http://schemas.microsoft.com/office/powerpoint/2010/main" val="34307600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6600" dirty="0" smtClean="0">
              <a:solidFill>
                <a:prstClr val="black"/>
              </a:solidFill>
            </a:endParaRPr>
          </a:p>
          <a:p>
            <a:pPr marL="0" lvl="0" indent="0" algn="ctr">
              <a:buClr>
                <a:srgbClr val="D34817"/>
              </a:buClr>
              <a:buNone/>
            </a:pPr>
            <a:r>
              <a:rPr lang="en-GB" sz="6600" dirty="0" smtClean="0">
                <a:solidFill>
                  <a:prstClr val="black"/>
                </a:solidFill>
              </a:rPr>
              <a:t>General </a:t>
            </a:r>
            <a:r>
              <a:rPr lang="en-GB" sz="6600" dirty="0">
                <a:solidFill>
                  <a:prstClr val="black"/>
                </a:solidFill>
              </a:rPr>
              <a:t>Principles of International Law</a:t>
            </a:r>
          </a:p>
          <a:p>
            <a:endParaRPr lang="en-GB" dirty="0"/>
          </a:p>
        </p:txBody>
      </p:sp>
    </p:spTree>
    <p:extLst>
      <p:ext uri="{BB962C8B-B14F-4D97-AF65-F5344CB8AC3E}">
        <p14:creationId xmlns:p14="http://schemas.microsoft.com/office/powerpoint/2010/main" val="28760927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Introduction</a:t>
            </a:r>
            <a:endParaRPr lang="en-GB" dirty="0"/>
          </a:p>
        </p:txBody>
      </p:sp>
      <p:sp>
        <p:nvSpPr>
          <p:cNvPr id="3" name="Symbol zastępczy zawartości 2"/>
          <p:cNvSpPr>
            <a:spLocks noGrp="1"/>
          </p:cNvSpPr>
          <p:nvPr>
            <p:ph sz="quarter" idx="1"/>
          </p:nvPr>
        </p:nvSpPr>
        <p:spPr>
          <a:xfrm>
            <a:off x="236220" y="1447800"/>
            <a:ext cx="8755380" cy="4572000"/>
          </a:xfrm>
        </p:spPr>
        <p:txBody>
          <a:bodyPr/>
          <a:lstStyle/>
          <a:p>
            <a:pPr lvl="0">
              <a:buClr>
                <a:srgbClr val="D34817"/>
              </a:buClr>
            </a:pPr>
            <a:r>
              <a:rPr lang="en-GB" sz="2800" dirty="0">
                <a:solidFill>
                  <a:prstClr val="black"/>
                </a:solidFill>
              </a:rPr>
              <a:t>Article 38 (c) of the Statue of the ICJ refers to „the general principles of law recognized by civilized nations.</a:t>
            </a:r>
          </a:p>
          <a:p>
            <a:pPr lvl="0">
              <a:buClr>
                <a:srgbClr val="D34817"/>
              </a:buClr>
            </a:pPr>
            <a:r>
              <a:rPr lang="en-GB" sz="2800" dirty="0">
                <a:solidFill>
                  <a:prstClr val="black"/>
                </a:solidFill>
              </a:rPr>
              <a:t>These principles are common to several national legal systems and they are appropriate from the point of view of international law.</a:t>
            </a:r>
          </a:p>
          <a:p>
            <a:pPr lvl="0">
              <a:buClr>
                <a:srgbClr val="D34817"/>
              </a:buClr>
            </a:pPr>
            <a:r>
              <a:rPr lang="en-GB" sz="2800" dirty="0">
                <a:solidFill>
                  <a:prstClr val="black"/>
                </a:solidFill>
              </a:rPr>
              <a:t>Some examples: the principle that a breach of an obligation entails an obligation to make reparation; the principle of res judicata; the principle of estoppel; the principle of the admissibility of circumstantial evidence. </a:t>
            </a:r>
          </a:p>
          <a:p>
            <a:endParaRPr lang="en-GB" dirty="0"/>
          </a:p>
        </p:txBody>
      </p:sp>
    </p:spTree>
    <p:extLst>
      <p:ext uri="{BB962C8B-B14F-4D97-AF65-F5344CB8AC3E}">
        <p14:creationId xmlns:p14="http://schemas.microsoft.com/office/powerpoint/2010/main" val="25210482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r>
              <a:rPr lang="en-GB" sz="6600" dirty="0">
                <a:solidFill>
                  <a:prstClr val="black"/>
                </a:solidFill>
              </a:rPr>
              <a:t>Judicial Decisions</a:t>
            </a:r>
          </a:p>
          <a:p>
            <a:endParaRPr lang="en-GB" dirty="0"/>
          </a:p>
        </p:txBody>
      </p:sp>
    </p:spTree>
    <p:extLst>
      <p:ext uri="{BB962C8B-B14F-4D97-AF65-F5344CB8AC3E}">
        <p14:creationId xmlns:p14="http://schemas.microsoft.com/office/powerpoint/2010/main" val="2418968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a:xfrm>
            <a:off x="137160" y="1447800"/>
            <a:ext cx="8854440" cy="4572000"/>
          </a:xfrm>
        </p:spPr>
        <p:txBody>
          <a:bodyPr/>
          <a:lstStyle/>
          <a:p>
            <a:pPr lvl="0">
              <a:buClr>
                <a:srgbClr val="D34817"/>
              </a:buClr>
            </a:pPr>
            <a:r>
              <a:rPr lang="en-GB" dirty="0">
                <a:solidFill>
                  <a:prstClr val="black"/>
                </a:solidFill>
              </a:rPr>
              <a:t>Article 38(1)(d) of the Statue of the ICJ directs the Court to apply judicial decisions …as subsidiary means for the determination of rules of law. </a:t>
            </a:r>
          </a:p>
          <a:p>
            <a:pPr lvl="0">
              <a:buClr>
                <a:srgbClr val="D34817"/>
              </a:buClr>
            </a:pPr>
            <a:r>
              <a:rPr lang="en-GB" dirty="0">
                <a:solidFill>
                  <a:prstClr val="black"/>
                </a:solidFill>
              </a:rPr>
              <a:t>Judicial decisions are not, therefore, a formal source of law. </a:t>
            </a:r>
          </a:p>
          <a:p>
            <a:r>
              <a:rPr lang="en-GB" dirty="0" smtClean="0"/>
              <a:t>However, they clarify the existing law on the topic and may, in some circumstances, create a new principle in international law. </a:t>
            </a:r>
          </a:p>
          <a:p>
            <a:r>
              <a:rPr lang="en-GB" dirty="0" smtClean="0"/>
              <a:t>They can also be considered evidence of State practice. </a:t>
            </a:r>
            <a:endParaRPr lang="pl-PL" dirty="0" smtClean="0"/>
          </a:p>
          <a:p>
            <a:r>
              <a:rPr lang="en-GB" dirty="0" smtClean="0"/>
              <a:t>Precedent has no binding authority in international law. </a:t>
            </a:r>
            <a:endParaRPr lang="en-GB" dirty="0"/>
          </a:p>
        </p:txBody>
      </p:sp>
    </p:spTree>
    <p:extLst>
      <p:ext uri="{BB962C8B-B14F-4D97-AF65-F5344CB8AC3E}">
        <p14:creationId xmlns:p14="http://schemas.microsoft.com/office/powerpoint/2010/main" val="21302074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5400" dirty="0" smtClean="0">
              <a:solidFill>
                <a:prstClr val="black"/>
              </a:solidFill>
            </a:endParaRPr>
          </a:p>
          <a:p>
            <a:pPr marL="0" lvl="0" indent="0" algn="ctr">
              <a:buClr>
                <a:srgbClr val="D34817"/>
              </a:buClr>
              <a:buNone/>
            </a:pPr>
            <a:r>
              <a:rPr lang="en-GB" sz="5400" dirty="0" smtClean="0">
                <a:solidFill>
                  <a:prstClr val="black"/>
                </a:solidFill>
              </a:rPr>
              <a:t>The </a:t>
            </a:r>
            <a:r>
              <a:rPr lang="en-GB" sz="5400" dirty="0">
                <a:solidFill>
                  <a:prstClr val="black"/>
                </a:solidFill>
              </a:rPr>
              <a:t>Writings of Publicists</a:t>
            </a:r>
          </a:p>
          <a:p>
            <a:endParaRPr lang="en-GB" dirty="0"/>
          </a:p>
        </p:txBody>
      </p:sp>
    </p:spTree>
    <p:extLst>
      <p:ext uri="{BB962C8B-B14F-4D97-AF65-F5344CB8AC3E}">
        <p14:creationId xmlns:p14="http://schemas.microsoft.com/office/powerpoint/2010/main" val="1340624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a:xfrm>
            <a:off x="251460" y="1447800"/>
            <a:ext cx="8648700" cy="4572000"/>
          </a:xfrm>
        </p:spPr>
        <p:txBody>
          <a:bodyPr/>
          <a:lstStyle/>
          <a:p>
            <a:pPr lvl="0">
              <a:buClr>
                <a:srgbClr val="D34817"/>
              </a:buClr>
            </a:pPr>
            <a:r>
              <a:rPr lang="en-GB" dirty="0">
                <a:solidFill>
                  <a:prstClr val="black"/>
                </a:solidFill>
              </a:rPr>
              <a:t>Article 38 (1) (d) directs the ICJ to apply the teachings of the most highly qualified publicists of the various nations, as subsidiary means for the determination of rules of law. </a:t>
            </a:r>
          </a:p>
          <a:p>
            <a:r>
              <a:rPr lang="en-GB" dirty="0" smtClean="0"/>
              <a:t>They constitute evidence of customary law and play a substantial role in developing new rules of law. </a:t>
            </a:r>
            <a:endParaRPr lang="en-GB" dirty="0"/>
          </a:p>
        </p:txBody>
      </p:sp>
    </p:spTree>
    <p:extLst>
      <p:ext uri="{BB962C8B-B14F-4D97-AF65-F5344CB8AC3E}">
        <p14:creationId xmlns:p14="http://schemas.microsoft.com/office/powerpoint/2010/main" val="200342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Sources of International Law</a:t>
            </a:r>
            <a:endParaRPr lang="en-GB" dirty="0"/>
          </a:p>
        </p:txBody>
      </p:sp>
      <p:sp>
        <p:nvSpPr>
          <p:cNvPr id="3" name="Symbol zastępczy zawartości 2"/>
          <p:cNvSpPr>
            <a:spLocks noGrp="1"/>
          </p:cNvSpPr>
          <p:nvPr>
            <p:ph sz="quarter" idx="1"/>
          </p:nvPr>
        </p:nvSpPr>
        <p:spPr>
          <a:xfrm>
            <a:off x="388620" y="1447800"/>
            <a:ext cx="8298180" cy="4572000"/>
          </a:xfrm>
        </p:spPr>
        <p:txBody>
          <a:bodyPr/>
          <a:lstStyle/>
          <a:p>
            <a:pPr lvl="0">
              <a:buClr>
                <a:srgbClr val="D34817"/>
              </a:buClr>
            </a:pPr>
            <a:r>
              <a:rPr lang="en-GB" dirty="0">
                <a:solidFill>
                  <a:prstClr val="black"/>
                </a:solidFill>
              </a:rPr>
              <a:t>Treaties and conventions- Nuclear Test </a:t>
            </a:r>
            <a:r>
              <a:rPr lang="pl-PL" dirty="0">
                <a:solidFill>
                  <a:prstClr val="black"/>
                </a:solidFill>
              </a:rPr>
              <a:t>B</a:t>
            </a:r>
            <a:r>
              <a:rPr lang="en-GB" dirty="0">
                <a:solidFill>
                  <a:prstClr val="black"/>
                </a:solidFill>
              </a:rPr>
              <a:t>an Treaty;</a:t>
            </a:r>
          </a:p>
          <a:p>
            <a:pPr lvl="0">
              <a:buClr>
                <a:srgbClr val="D34817"/>
              </a:buClr>
            </a:pPr>
            <a:r>
              <a:rPr lang="en-GB" dirty="0">
                <a:solidFill>
                  <a:prstClr val="black"/>
                </a:solidFill>
              </a:rPr>
              <a:t>International Custom- prohibition of crimes against humanity;</a:t>
            </a:r>
          </a:p>
          <a:p>
            <a:pPr lvl="0">
              <a:buClr>
                <a:srgbClr val="D34817"/>
              </a:buClr>
            </a:pPr>
            <a:r>
              <a:rPr lang="en-GB" dirty="0">
                <a:solidFill>
                  <a:prstClr val="black"/>
                </a:solidFill>
              </a:rPr>
              <a:t>General Principles of Law- </a:t>
            </a:r>
            <a:r>
              <a:rPr lang="la-Latn" dirty="0">
                <a:solidFill>
                  <a:prstClr val="black"/>
                </a:solidFill>
              </a:rPr>
              <a:t>lex specialis derogat legi generali</a:t>
            </a:r>
            <a:r>
              <a:rPr lang="en-GB" dirty="0">
                <a:solidFill>
                  <a:prstClr val="black"/>
                </a:solidFill>
              </a:rPr>
              <a:t>;</a:t>
            </a:r>
          </a:p>
          <a:p>
            <a:pPr lvl="0">
              <a:buClr>
                <a:srgbClr val="D34817"/>
              </a:buClr>
            </a:pPr>
            <a:r>
              <a:rPr lang="en-GB" dirty="0">
                <a:solidFill>
                  <a:srgbClr val="C00000"/>
                </a:solidFill>
              </a:rPr>
              <a:t>Subsidiary Sources </a:t>
            </a:r>
            <a:r>
              <a:rPr lang="en-GB" dirty="0">
                <a:solidFill>
                  <a:prstClr val="black"/>
                </a:solidFill>
              </a:rPr>
              <a:t>of judicial decisions and legal publications- ICJ’CJEU cases, </a:t>
            </a:r>
            <a:r>
              <a:rPr lang="en-GB" dirty="0" err="1">
                <a:solidFill>
                  <a:prstClr val="black"/>
                </a:solidFill>
              </a:rPr>
              <a:t>Brownlie</a:t>
            </a:r>
            <a:r>
              <a:rPr lang="en-GB" dirty="0">
                <a:solidFill>
                  <a:prstClr val="black"/>
                </a:solidFill>
              </a:rPr>
              <a:t> textbook on Principles of Public International Law, Yearbooks of International Law.</a:t>
            </a:r>
          </a:p>
          <a:p>
            <a:endParaRPr lang="en-GB" dirty="0"/>
          </a:p>
        </p:txBody>
      </p:sp>
    </p:spTree>
    <p:extLst>
      <p:ext uri="{BB962C8B-B14F-4D97-AF65-F5344CB8AC3E}">
        <p14:creationId xmlns:p14="http://schemas.microsoft.com/office/powerpoint/2010/main" val="3396908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4400" dirty="0" smtClean="0">
              <a:solidFill>
                <a:prstClr val="black"/>
              </a:solidFill>
            </a:endParaRPr>
          </a:p>
          <a:p>
            <a:pPr marL="0" lvl="0" indent="0" algn="ctr">
              <a:buClr>
                <a:srgbClr val="D34817"/>
              </a:buClr>
              <a:buNone/>
            </a:pPr>
            <a:r>
              <a:rPr lang="en-GB" sz="4400" dirty="0" smtClean="0">
                <a:solidFill>
                  <a:prstClr val="black"/>
                </a:solidFill>
              </a:rPr>
              <a:t>Secondary </a:t>
            </a:r>
            <a:r>
              <a:rPr lang="en-GB" sz="4400" dirty="0">
                <a:solidFill>
                  <a:prstClr val="black"/>
                </a:solidFill>
              </a:rPr>
              <a:t>Law of International Governmental Organisations (IGOs) </a:t>
            </a:r>
          </a:p>
          <a:p>
            <a:endParaRPr lang="en-GB" dirty="0"/>
          </a:p>
        </p:txBody>
      </p:sp>
    </p:spTree>
    <p:extLst>
      <p:ext uri="{BB962C8B-B14F-4D97-AF65-F5344CB8AC3E}">
        <p14:creationId xmlns:p14="http://schemas.microsoft.com/office/powerpoint/2010/main" val="40389692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a:xfrm>
            <a:off x="198120" y="1447800"/>
            <a:ext cx="8732520" cy="4572000"/>
          </a:xfrm>
        </p:spPr>
        <p:txBody>
          <a:bodyPr/>
          <a:lstStyle/>
          <a:p>
            <a:r>
              <a:rPr lang="en-GB" dirty="0" smtClean="0"/>
              <a:t>There is a disagreement as to whether secondary acts adopted by IGOs constitute a source of law or whether, they do not form part of general international law.</a:t>
            </a:r>
          </a:p>
          <a:p>
            <a:r>
              <a:rPr lang="en-GB" dirty="0" smtClean="0"/>
              <a:t>In this respect it is important to make a distinction between primary and secondary law of IGOs. </a:t>
            </a:r>
          </a:p>
          <a:p>
            <a:r>
              <a:rPr lang="en-GB" dirty="0" smtClean="0"/>
              <a:t>Primary law refers to the founding treaties, i.e. a treaty establishing the relevant IGO. </a:t>
            </a:r>
            <a:endParaRPr lang="pl-PL" dirty="0" smtClean="0"/>
          </a:p>
          <a:p>
            <a:endParaRPr lang="en-GB" dirty="0"/>
          </a:p>
        </p:txBody>
      </p:sp>
    </p:spTree>
    <p:extLst>
      <p:ext uri="{BB962C8B-B14F-4D97-AF65-F5344CB8AC3E}">
        <p14:creationId xmlns:p14="http://schemas.microsoft.com/office/powerpoint/2010/main" val="1197381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Introduction</a:t>
            </a:r>
            <a:endParaRPr lang="en-GB" dirty="0"/>
          </a:p>
        </p:txBody>
      </p:sp>
      <p:sp>
        <p:nvSpPr>
          <p:cNvPr id="3" name="Symbol zastępczy zawartości 2"/>
          <p:cNvSpPr>
            <a:spLocks noGrp="1"/>
          </p:cNvSpPr>
          <p:nvPr>
            <p:ph sz="quarter" idx="1"/>
          </p:nvPr>
        </p:nvSpPr>
        <p:spPr>
          <a:xfrm>
            <a:off x="190500" y="1447800"/>
            <a:ext cx="8724900" cy="4572000"/>
          </a:xfrm>
        </p:spPr>
        <p:txBody>
          <a:bodyPr/>
          <a:lstStyle/>
          <a:p>
            <a:pPr lvl="0">
              <a:buClr>
                <a:srgbClr val="D34817"/>
              </a:buClr>
            </a:pPr>
            <a:r>
              <a:rPr lang="en-GB" dirty="0">
                <a:solidFill>
                  <a:prstClr val="black"/>
                </a:solidFill>
              </a:rPr>
              <a:t>Secondary law refers to acts adopted by </a:t>
            </a:r>
            <a:r>
              <a:rPr lang="en-GB" dirty="0" smtClean="0">
                <a:solidFill>
                  <a:prstClr val="black"/>
                </a:solidFill>
              </a:rPr>
              <a:t>IGO</a:t>
            </a:r>
            <a:r>
              <a:rPr lang="pl-PL" dirty="0" smtClean="0">
                <a:solidFill>
                  <a:prstClr val="black"/>
                </a:solidFill>
              </a:rPr>
              <a:t>s</a:t>
            </a:r>
            <a:r>
              <a:rPr lang="en-GB" dirty="0" smtClean="0">
                <a:solidFill>
                  <a:prstClr val="black"/>
                </a:solidFill>
              </a:rPr>
              <a:t> </a:t>
            </a:r>
            <a:r>
              <a:rPr lang="en-GB" dirty="0">
                <a:solidFill>
                  <a:prstClr val="black"/>
                </a:solidFill>
              </a:rPr>
              <a:t>on the basis of primary law.</a:t>
            </a:r>
          </a:p>
          <a:p>
            <a:pPr lvl="0">
              <a:buClr>
                <a:srgbClr val="D34817"/>
              </a:buClr>
            </a:pPr>
            <a:r>
              <a:rPr lang="en-GB" dirty="0">
                <a:solidFill>
                  <a:prstClr val="black"/>
                </a:solidFill>
              </a:rPr>
              <a:t>They constitute an important source of international law, when two conditions are met:</a:t>
            </a:r>
          </a:p>
          <a:p>
            <a:pPr marL="514350" lvl="0" indent="-514350">
              <a:buClr>
                <a:srgbClr val="D34817"/>
              </a:buClr>
              <a:buFont typeface="+mj-lt"/>
              <a:buAutoNum type="arabicPeriod"/>
            </a:pPr>
            <a:r>
              <a:rPr lang="en-GB" dirty="0">
                <a:solidFill>
                  <a:prstClr val="black"/>
                </a:solidFill>
              </a:rPr>
              <a:t>They are legally binding, like decisions, regulations, directives, and</a:t>
            </a:r>
          </a:p>
          <a:p>
            <a:pPr marL="514350" lvl="0" indent="-514350">
              <a:buClr>
                <a:srgbClr val="D34817"/>
              </a:buClr>
              <a:buFont typeface="+mj-lt"/>
              <a:buAutoNum type="arabicPeriod"/>
            </a:pPr>
            <a:r>
              <a:rPr lang="en-GB" dirty="0">
                <a:solidFill>
                  <a:prstClr val="black"/>
                </a:solidFill>
              </a:rPr>
              <a:t>They produce legal affects. </a:t>
            </a:r>
            <a:endParaRPr lang="pl-PL" dirty="0" smtClean="0">
              <a:solidFill>
                <a:prstClr val="black"/>
              </a:solidFill>
            </a:endParaRPr>
          </a:p>
          <a:p>
            <a:pPr>
              <a:buClr>
                <a:srgbClr val="D34817"/>
              </a:buClr>
            </a:pPr>
            <a:r>
              <a:rPr lang="en-GB" dirty="0" smtClean="0">
                <a:solidFill>
                  <a:prstClr val="black"/>
                </a:solidFill>
              </a:rPr>
              <a:t>Its ranking will depend on the IGOs concerned. </a:t>
            </a:r>
          </a:p>
          <a:p>
            <a:pPr marL="0" indent="0">
              <a:buNone/>
            </a:pPr>
            <a:endParaRPr lang="en-GB" dirty="0"/>
          </a:p>
        </p:txBody>
      </p:sp>
    </p:spTree>
    <p:extLst>
      <p:ext uri="{BB962C8B-B14F-4D97-AF65-F5344CB8AC3E}">
        <p14:creationId xmlns:p14="http://schemas.microsoft.com/office/powerpoint/2010/main" val="2611967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6000" dirty="0" smtClean="0">
              <a:solidFill>
                <a:prstClr val="black"/>
              </a:solidFill>
            </a:endParaRPr>
          </a:p>
          <a:p>
            <a:pPr marL="0" lvl="0" indent="0" algn="ctr">
              <a:buClr>
                <a:srgbClr val="D34817"/>
              </a:buClr>
              <a:buNone/>
            </a:pPr>
            <a:r>
              <a:rPr lang="en-GB" sz="6000" dirty="0" smtClean="0">
                <a:solidFill>
                  <a:prstClr val="black"/>
                </a:solidFill>
              </a:rPr>
              <a:t>Declarations- </a:t>
            </a:r>
            <a:r>
              <a:rPr lang="en-GB" sz="6000" dirty="0">
                <a:solidFill>
                  <a:prstClr val="black"/>
                </a:solidFill>
              </a:rPr>
              <a:t>An Uncertain Source?</a:t>
            </a:r>
          </a:p>
          <a:p>
            <a:endParaRPr lang="en-GB" dirty="0"/>
          </a:p>
        </p:txBody>
      </p:sp>
    </p:spTree>
    <p:extLst>
      <p:ext uri="{BB962C8B-B14F-4D97-AF65-F5344CB8AC3E}">
        <p14:creationId xmlns:p14="http://schemas.microsoft.com/office/powerpoint/2010/main" val="27340091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Introduction</a:t>
            </a:r>
            <a:endParaRPr lang="en-GB" dirty="0"/>
          </a:p>
        </p:txBody>
      </p:sp>
      <p:sp>
        <p:nvSpPr>
          <p:cNvPr id="3" name="Symbol zastępczy zawartości 2"/>
          <p:cNvSpPr>
            <a:spLocks noGrp="1"/>
          </p:cNvSpPr>
          <p:nvPr>
            <p:ph sz="quarter" idx="1"/>
          </p:nvPr>
        </p:nvSpPr>
        <p:spPr>
          <a:xfrm>
            <a:off x="175260" y="1447800"/>
            <a:ext cx="8785860" cy="4572000"/>
          </a:xfrm>
        </p:spPr>
        <p:txBody>
          <a:bodyPr>
            <a:normAutofit/>
          </a:bodyPr>
          <a:lstStyle/>
          <a:p>
            <a:pPr lvl="0">
              <a:buClr>
                <a:srgbClr val="D34817"/>
              </a:buClr>
            </a:pPr>
            <a:r>
              <a:rPr lang="en-GB" dirty="0">
                <a:solidFill>
                  <a:prstClr val="black"/>
                </a:solidFill>
              </a:rPr>
              <a:t>Declarations are of various kind.</a:t>
            </a:r>
            <a:r>
              <a:rPr lang="pl-PL" dirty="0">
                <a:solidFill>
                  <a:prstClr val="black"/>
                </a:solidFill>
              </a:rPr>
              <a:t> </a:t>
            </a:r>
            <a:r>
              <a:rPr lang="en-GB" dirty="0">
                <a:solidFill>
                  <a:prstClr val="black"/>
                </a:solidFill>
              </a:rPr>
              <a:t>They may be adopted by a group of States, or by a Statue or by an IGO to express their intention or views on a particular point. </a:t>
            </a:r>
          </a:p>
          <a:p>
            <a:pPr lvl="0">
              <a:buClr>
                <a:srgbClr val="D34817"/>
              </a:buClr>
            </a:pPr>
            <a:r>
              <a:rPr lang="en-GB" dirty="0">
                <a:solidFill>
                  <a:prstClr val="black"/>
                </a:solidFill>
              </a:rPr>
              <a:t>Whether a declaration produces legal effects depends on the context in which it has been made.</a:t>
            </a:r>
          </a:p>
          <a:p>
            <a:pPr lvl="0">
              <a:buClr>
                <a:srgbClr val="D34817"/>
              </a:buClr>
            </a:pPr>
            <a:r>
              <a:rPr lang="en-GB" dirty="0">
                <a:solidFill>
                  <a:prstClr val="black"/>
                </a:solidFill>
              </a:rPr>
              <a:t>In international law some declarations produce legal effects ( e.g. when a State issues a protest objecting to an act or action carried out by another State or recognises a particular situation, or renounces a right) and some are source of obligation (e.g. when a State promises to do something or to abstain from</a:t>
            </a:r>
            <a:r>
              <a:rPr lang="pl-PL" dirty="0">
                <a:solidFill>
                  <a:prstClr val="black"/>
                </a:solidFill>
              </a:rPr>
              <a:t> </a:t>
            </a:r>
            <a:r>
              <a:rPr lang="en-GB" dirty="0">
                <a:solidFill>
                  <a:prstClr val="black"/>
                </a:solidFill>
              </a:rPr>
              <a:t>doing something). </a:t>
            </a:r>
          </a:p>
          <a:p>
            <a:endParaRPr lang="en-GB" dirty="0"/>
          </a:p>
        </p:txBody>
      </p:sp>
    </p:spTree>
    <p:extLst>
      <p:ext uri="{BB962C8B-B14F-4D97-AF65-F5344CB8AC3E}">
        <p14:creationId xmlns:p14="http://schemas.microsoft.com/office/powerpoint/2010/main" val="13594897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9600" dirty="0">
              <a:solidFill>
                <a:prstClr val="black"/>
              </a:solidFill>
            </a:endParaRPr>
          </a:p>
          <a:p>
            <a:pPr marL="0" lvl="0" indent="0" algn="ctr">
              <a:buClr>
                <a:srgbClr val="D34817"/>
              </a:buClr>
              <a:buNone/>
            </a:pPr>
            <a:r>
              <a:rPr lang="pl-PL" sz="9600" dirty="0" smtClean="0">
                <a:solidFill>
                  <a:prstClr val="black"/>
                </a:solidFill>
              </a:rPr>
              <a:t>Soft </a:t>
            </a:r>
            <a:r>
              <a:rPr lang="pl-PL" sz="9600" dirty="0">
                <a:solidFill>
                  <a:prstClr val="black"/>
                </a:solidFill>
              </a:rPr>
              <a:t>Law</a:t>
            </a:r>
            <a:endParaRPr lang="en-GB" sz="9600" dirty="0">
              <a:solidFill>
                <a:prstClr val="black"/>
              </a:solidFill>
            </a:endParaRPr>
          </a:p>
          <a:p>
            <a:endParaRPr lang="en-GB" dirty="0"/>
          </a:p>
        </p:txBody>
      </p:sp>
    </p:spTree>
    <p:extLst>
      <p:ext uri="{BB962C8B-B14F-4D97-AF65-F5344CB8AC3E}">
        <p14:creationId xmlns:p14="http://schemas.microsoft.com/office/powerpoint/2010/main" val="26197478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a:t>
            </a:r>
            <a:endParaRPr lang="en-GB" dirty="0"/>
          </a:p>
        </p:txBody>
      </p:sp>
      <p:sp>
        <p:nvSpPr>
          <p:cNvPr id="3" name="Symbol zastępczy zawartości 2"/>
          <p:cNvSpPr>
            <a:spLocks noGrp="1"/>
          </p:cNvSpPr>
          <p:nvPr>
            <p:ph sz="quarter" idx="1"/>
          </p:nvPr>
        </p:nvSpPr>
        <p:spPr>
          <a:xfrm>
            <a:off x="358140" y="1447800"/>
            <a:ext cx="8328660" cy="4572000"/>
          </a:xfrm>
        </p:spPr>
        <p:txBody>
          <a:bodyPr/>
          <a:lstStyle/>
          <a:p>
            <a:pPr lvl="0">
              <a:buClr>
                <a:srgbClr val="D34817"/>
              </a:buClr>
            </a:pPr>
            <a:r>
              <a:rPr lang="en-GB" dirty="0">
                <a:solidFill>
                  <a:prstClr val="black"/>
                </a:solidFill>
              </a:rPr>
              <a:t>International law consists of rules having varying degrees of forces.</a:t>
            </a:r>
            <a:r>
              <a:rPr lang="pl-PL" dirty="0">
                <a:solidFill>
                  <a:prstClr val="black"/>
                </a:solidFill>
              </a:rPr>
              <a:t> </a:t>
            </a:r>
            <a:endParaRPr lang="pl-PL" dirty="0" smtClean="0">
              <a:solidFill>
                <a:prstClr val="black"/>
              </a:solidFill>
            </a:endParaRPr>
          </a:p>
          <a:p>
            <a:pPr lvl="0">
              <a:buClr>
                <a:srgbClr val="D34817"/>
              </a:buClr>
            </a:pPr>
            <a:r>
              <a:rPr lang="en-GB" dirty="0" smtClean="0">
                <a:solidFill>
                  <a:prstClr val="black"/>
                </a:solidFill>
              </a:rPr>
              <a:t>Some </a:t>
            </a:r>
            <a:r>
              <a:rPr lang="en-GB" dirty="0">
                <a:solidFill>
                  <a:prstClr val="black"/>
                </a:solidFill>
              </a:rPr>
              <a:t>of these rules contain binding obligations (e.g. treaties) while others, such as resolutions or declarations are non-binding.</a:t>
            </a:r>
          </a:p>
          <a:p>
            <a:pPr lvl="0">
              <a:buClr>
                <a:srgbClr val="D34817"/>
              </a:buClr>
            </a:pPr>
            <a:r>
              <a:rPr lang="en-GB" dirty="0">
                <a:solidFill>
                  <a:prstClr val="black"/>
                </a:solidFill>
              </a:rPr>
              <a:t>These non-binding rules are called „soft law”. So, soft-law is made up of rules lacking binding force, and general view is that it should not be considered as an independent, formal source of international law. </a:t>
            </a:r>
          </a:p>
          <a:p>
            <a:endParaRPr lang="en-GB" dirty="0"/>
          </a:p>
        </p:txBody>
      </p:sp>
    </p:spTree>
    <p:extLst>
      <p:ext uri="{BB962C8B-B14F-4D97-AF65-F5344CB8AC3E}">
        <p14:creationId xmlns:p14="http://schemas.microsoft.com/office/powerpoint/2010/main" val="13962963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Introduction</a:t>
            </a:r>
            <a:endParaRPr lang="en-GB" dirty="0"/>
          </a:p>
        </p:txBody>
      </p:sp>
      <p:sp>
        <p:nvSpPr>
          <p:cNvPr id="3" name="Symbol zastępczy zawartości 2"/>
          <p:cNvSpPr>
            <a:spLocks noGrp="1"/>
          </p:cNvSpPr>
          <p:nvPr>
            <p:ph sz="quarter" idx="1"/>
          </p:nvPr>
        </p:nvSpPr>
        <p:spPr>
          <a:xfrm>
            <a:off x="251460" y="1447800"/>
            <a:ext cx="8663940" cy="4572000"/>
          </a:xfrm>
        </p:spPr>
        <p:txBody>
          <a:bodyPr/>
          <a:lstStyle/>
          <a:p>
            <a:pPr marL="0" lvl="0" indent="0">
              <a:buClr>
                <a:srgbClr val="D34817"/>
              </a:buClr>
              <a:buNone/>
            </a:pPr>
            <a:r>
              <a:rPr lang="en-GB" dirty="0">
                <a:solidFill>
                  <a:prstClr val="black"/>
                </a:solidFill>
              </a:rPr>
              <a:t>Soft law is of relevance and importance to the development of international law because it:</a:t>
            </a:r>
          </a:p>
          <a:p>
            <a:pPr lvl="0">
              <a:buClr>
                <a:srgbClr val="D34817"/>
              </a:buClr>
            </a:pPr>
            <a:r>
              <a:rPr lang="en-GB" dirty="0">
                <a:solidFill>
                  <a:prstClr val="black"/>
                </a:solidFill>
              </a:rPr>
              <a:t>Has the potential of law making;</a:t>
            </a:r>
          </a:p>
          <a:p>
            <a:pPr lvl="0">
              <a:buClr>
                <a:srgbClr val="D34817"/>
              </a:buClr>
            </a:pPr>
            <a:r>
              <a:rPr lang="en-GB" dirty="0">
                <a:solidFill>
                  <a:prstClr val="black"/>
                </a:solidFill>
              </a:rPr>
              <a:t>May provide evidence of an existing customary rule;</a:t>
            </a:r>
          </a:p>
          <a:p>
            <a:pPr lvl="0">
              <a:buClr>
                <a:srgbClr val="D34817"/>
              </a:buClr>
            </a:pPr>
            <a:r>
              <a:rPr lang="en-GB" dirty="0">
                <a:solidFill>
                  <a:prstClr val="black"/>
                </a:solidFill>
              </a:rPr>
              <a:t>May be formative of the </a:t>
            </a:r>
            <a:r>
              <a:rPr lang="la-Latn" dirty="0">
                <a:solidFill>
                  <a:prstClr val="black"/>
                </a:solidFill>
              </a:rPr>
              <a:t>opinio juris </a:t>
            </a:r>
            <a:r>
              <a:rPr lang="en-GB" dirty="0">
                <a:solidFill>
                  <a:prstClr val="black"/>
                </a:solidFill>
              </a:rPr>
              <a:t>or of State practice that creates a new customary rule;</a:t>
            </a:r>
          </a:p>
          <a:p>
            <a:pPr lvl="0">
              <a:buClr>
                <a:srgbClr val="D34817"/>
              </a:buClr>
            </a:pPr>
            <a:r>
              <a:rPr lang="en-GB" dirty="0">
                <a:solidFill>
                  <a:prstClr val="black"/>
                </a:solidFill>
              </a:rPr>
              <a:t>May be helpful as a means of an interpretation of international law;</a:t>
            </a:r>
          </a:p>
          <a:p>
            <a:pPr lvl="0">
              <a:buClr>
                <a:srgbClr val="D34817"/>
              </a:buClr>
            </a:pPr>
            <a:r>
              <a:rPr lang="en-GB" dirty="0">
                <a:solidFill>
                  <a:prstClr val="black"/>
                </a:solidFill>
              </a:rPr>
              <a:t>May be incorporated within binding treaties but in provisions which the parties do not intend to be binding.</a:t>
            </a:r>
          </a:p>
          <a:p>
            <a:endParaRPr lang="en-GB" dirty="0"/>
          </a:p>
        </p:txBody>
      </p:sp>
    </p:spTree>
    <p:extLst>
      <p:ext uri="{BB962C8B-B14F-4D97-AF65-F5344CB8AC3E}">
        <p14:creationId xmlns:p14="http://schemas.microsoft.com/office/powerpoint/2010/main" val="4150018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Codification of International Law</a:t>
            </a:r>
            <a:endParaRPr lang="en-GB" dirty="0"/>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4800" dirty="0" smtClean="0">
              <a:solidFill>
                <a:prstClr val="black"/>
              </a:solidFill>
            </a:endParaRPr>
          </a:p>
          <a:p>
            <a:pPr marL="0" lvl="0" indent="0" algn="ctr">
              <a:buClr>
                <a:srgbClr val="D34817"/>
              </a:buClr>
              <a:buNone/>
            </a:pPr>
            <a:r>
              <a:rPr lang="en-GB" sz="4800" dirty="0" smtClean="0">
                <a:solidFill>
                  <a:prstClr val="black"/>
                </a:solidFill>
              </a:rPr>
              <a:t>International </a:t>
            </a:r>
            <a:r>
              <a:rPr lang="en-GB" sz="4800" dirty="0">
                <a:solidFill>
                  <a:prstClr val="black"/>
                </a:solidFill>
              </a:rPr>
              <a:t>Law Commission (ILC)</a:t>
            </a:r>
          </a:p>
          <a:p>
            <a:endParaRPr lang="en-GB" dirty="0"/>
          </a:p>
        </p:txBody>
      </p:sp>
    </p:spTree>
    <p:extLst>
      <p:ext uri="{BB962C8B-B14F-4D97-AF65-F5344CB8AC3E}">
        <p14:creationId xmlns:p14="http://schemas.microsoft.com/office/powerpoint/2010/main" val="170943814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Introduction</a:t>
            </a:r>
            <a:endParaRPr lang="en-GB" dirty="0"/>
          </a:p>
        </p:txBody>
      </p:sp>
      <p:sp>
        <p:nvSpPr>
          <p:cNvPr id="3" name="Symbol zastępczy zawartości 2"/>
          <p:cNvSpPr>
            <a:spLocks noGrp="1"/>
          </p:cNvSpPr>
          <p:nvPr>
            <p:ph sz="quarter" idx="1"/>
          </p:nvPr>
        </p:nvSpPr>
        <p:spPr>
          <a:xfrm>
            <a:off x="160020" y="1447800"/>
            <a:ext cx="8801100" cy="4572000"/>
          </a:xfrm>
        </p:spPr>
        <p:txBody>
          <a:bodyPr>
            <a:normAutofit/>
          </a:bodyPr>
          <a:lstStyle/>
          <a:p>
            <a:pPr lvl="0">
              <a:buClr>
                <a:srgbClr val="D34817"/>
              </a:buClr>
            </a:pPr>
            <a:r>
              <a:rPr lang="en-GB" dirty="0">
                <a:solidFill>
                  <a:prstClr val="black"/>
                </a:solidFill>
              </a:rPr>
              <a:t>The International Law Commission was established by the General Assembly, in 1947, to undertake the mandate of the Assembly, under article 13 (1) (</a:t>
            </a:r>
            <a:r>
              <a:rPr lang="en-GB" i="1" dirty="0">
                <a:solidFill>
                  <a:prstClr val="black"/>
                </a:solidFill>
              </a:rPr>
              <a:t>a</a:t>
            </a:r>
            <a:r>
              <a:rPr lang="en-GB" dirty="0">
                <a:solidFill>
                  <a:prstClr val="black"/>
                </a:solidFill>
              </a:rPr>
              <a:t>) of the Charter of the United Nations to "initiate studies and make recommendations for the purpose of ... encouraging the progressive development of international law and its codification".</a:t>
            </a:r>
          </a:p>
          <a:p>
            <a:pPr lvl="0">
              <a:buClr>
                <a:srgbClr val="D34817"/>
              </a:buClr>
            </a:pPr>
            <a:r>
              <a:rPr lang="en-GB" dirty="0">
                <a:solidFill>
                  <a:prstClr val="black"/>
                </a:solidFill>
              </a:rPr>
              <a:t>Two main tasks of the ILC are:</a:t>
            </a:r>
          </a:p>
          <a:p>
            <a:pPr marL="514350" lvl="0" indent="-514350">
              <a:buClr>
                <a:srgbClr val="D34817"/>
              </a:buClr>
              <a:buFont typeface="+mj-lt"/>
              <a:buAutoNum type="arabicPeriod"/>
            </a:pPr>
            <a:r>
              <a:rPr lang="en-GB" dirty="0">
                <a:solidFill>
                  <a:prstClr val="black"/>
                </a:solidFill>
              </a:rPr>
              <a:t>The codification of international law;</a:t>
            </a:r>
          </a:p>
          <a:p>
            <a:pPr marL="514350" lvl="0" indent="-514350">
              <a:buClr>
                <a:srgbClr val="D34817"/>
              </a:buClr>
              <a:buFont typeface="+mj-lt"/>
              <a:buAutoNum type="arabicPeriod"/>
            </a:pPr>
            <a:r>
              <a:rPr lang="en-GB" dirty="0">
                <a:solidFill>
                  <a:prstClr val="black"/>
                </a:solidFill>
              </a:rPr>
              <a:t>The progressive development of international law, which involves the creation of new rules of international law.</a:t>
            </a:r>
          </a:p>
          <a:p>
            <a:endParaRPr lang="en-GB" dirty="0"/>
          </a:p>
        </p:txBody>
      </p:sp>
    </p:spTree>
    <p:extLst>
      <p:ext uri="{BB962C8B-B14F-4D97-AF65-F5344CB8AC3E}">
        <p14:creationId xmlns:p14="http://schemas.microsoft.com/office/powerpoint/2010/main" val="293604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Hierarchy?</a:t>
            </a:r>
            <a:endParaRPr lang="en-GB" dirty="0"/>
          </a:p>
        </p:txBody>
      </p:sp>
      <p:sp>
        <p:nvSpPr>
          <p:cNvPr id="3" name="Symbol zastępczy zawartości 2"/>
          <p:cNvSpPr>
            <a:spLocks noGrp="1"/>
          </p:cNvSpPr>
          <p:nvPr>
            <p:ph sz="quarter" idx="1"/>
          </p:nvPr>
        </p:nvSpPr>
        <p:spPr>
          <a:xfrm>
            <a:off x="525780" y="1447800"/>
            <a:ext cx="8161020" cy="4572000"/>
          </a:xfrm>
        </p:spPr>
        <p:txBody>
          <a:bodyPr>
            <a:normAutofit/>
          </a:bodyPr>
          <a:lstStyle/>
          <a:p>
            <a:r>
              <a:rPr lang="en-GB" sz="2800" dirty="0" smtClean="0"/>
              <a:t>Treaties and custom are </a:t>
            </a:r>
            <a:r>
              <a:rPr lang="en-GB" sz="2800" dirty="0" smtClean="0">
                <a:solidFill>
                  <a:srgbClr val="FF0000"/>
                </a:solidFill>
              </a:rPr>
              <a:t>equal</a:t>
            </a:r>
            <a:r>
              <a:rPr lang="en-GB" sz="2800" dirty="0" smtClean="0"/>
              <a:t>, subsequent treaty can displace previous custom, subsequent custom can change treaty;</a:t>
            </a:r>
          </a:p>
          <a:p>
            <a:r>
              <a:rPr lang="en-GB" sz="2800" dirty="0" smtClean="0"/>
              <a:t>Exception is </a:t>
            </a:r>
            <a:r>
              <a:rPr lang="en-GB" sz="2800" dirty="0" smtClean="0">
                <a:solidFill>
                  <a:srgbClr val="FF0000"/>
                </a:solidFill>
              </a:rPr>
              <a:t>jus cogens- non-</a:t>
            </a:r>
            <a:r>
              <a:rPr lang="en-GB" sz="2800" dirty="0" err="1" smtClean="0">
                <a:solidFill>
                  <a:srgbClr val="FF0000"/>
                </a:solidFill>
              </a:rPr>
              <a:t>derogable</a:t>
            </a:r>
            <a:r>
              <a:rPr lang="en-GB" sz="2800" dirty="0" smtClean="0"/>
              <a:t>;</a:t>
            </a:r>
          </a:p>
          <a:p>
            <a:r>
              <a:rPr lang="en-GB" sz="2800" dirty="0" smtClean="0"/>
              <a:t>Principles below treaties and custom, gap fillers, natural law sources, rules common to all legal systems, principle of equity, general principles of international law.</a:t>
            </a:r>
            <a:endParaRPr lang="en-GB" sz="2800" dirty="0"/>
          </a:p>
        </p:txBody>
      </p:sp>
    </p:spTree>
    <p:extLst>
      <p:ext uri="{BB962C8B-B14F-4D97-AF65-F5344CB8AC3E}">
        <p14:creationId xmlns:p14="http://schemas.microsoft.com/office/powerpoint/2010/main" val="31589824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Introduction</a:t>
            </a:r>
            <a:endParaRPr lang="en-GB" dirty="0"/>
          </a:p>
        </p:txBody>
      </p:sp>
      <p:sp>
        <p:nvSpPr>
          <p:cNvPr id="3" name="Symbol zastępczy zawartości 2"/>
          <p:cNvSpPr>
            <a:spLocks noGrp="1"/>
          </p:cNvSpPr>
          <p:nvPr>
            <p:ph sz="quarter" idx="1"/>
          </p:nvPr>
        </p:nvSpPr>
        <p:spPr>
          <a:xfrm>
            <a:off x="236220" y="1447800"/>
            <a:ext cx="8595360" cy="4572000"/>
          </a:xfrm>
        </p:spPr>
        <p:txBody>
          <a:bodyPr/>
          <a:lstStyle/>
          <a:p>
            <a:pPr lvl="0">
              <a:buClr>
                <a:srgbClr val="D34817"/>
              </a:buClr>
            </a:pPr>
            <a:r>
              <a:rPr lang="en-GB" sz="2800" dirty="0">
                <a:solidFill>
                  <a:prstClr val="black"/>
                </a:solidFill>
              </a:rPr>
              <a:t>It is composed of 34 members elected by the UN General Assembly from candidates nominated by the Member States. They serve in their individual capacity and are independent of any government. They are elected on the basis of equitable geographical distribution so as to represent the major legal systems in the world.</a:t>
            </a:r>
          </a:p>
          <a:p>
            <a:pPr lvl="0">
              <a:buClr>
                <a:srgbClr val="D34817"/>
              </a:buClr>
            </a:pPr>
            <a:r>
              <a:rPr lang="en-GB" sz="2800" dirty="0">
                <a:solidFill>
                  <a:prstClr val="black"/>
                </a:solidFill>
              </a:rPr>
              <a:t>It holds its sessions in Geneva and meets annually in open sessions for 10 weeks. </a:t>
            </a:r>
          </a:p>
          <a:p>
            <a:endParaRPr lang="en-GB" dirty="0"/>
          </a:p>
        </p:txBody>
      </p:sp>
    </p:spTree>
    <p:extLst>
      <p:ext uri="{BB962C8B-B14F-4D97-AF65-F5344CB8AC3E}">
        <p14:creationId xmlns:p14="http://schemas.microsoft.com/office/powerpoint/2010/main" val="36142277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solidFill>
                  <a:srgbClr val="696464"/>
                </a:solidFill>
              </a:rPr>
              <a:t>Introduction</a:t>
            </a:r>
            <a:endParaRPr lang="en-GB" dirty="0"/>
          </a:p>
        </p:txBody>
      </p:sp>
      <p:sp>
        <p:nvSpPr>
          <p:cNvPr id="3" name="Symbol zastępczy zawartości 2"/>
          <p:cNvSpPr>
            <a:spLocks noGrp="1"/>
          </p:cNvSpPr>
          <p:nvPr>
            <p:ph sz="quarter" idx="1"/>
          </p:nvPr>
        </p:nvSpPr>
        <p:spPr>
          <a:xfrm>
            <a:off x="289560" y="1447800"/>
            <a:ext cx="8648700" cy="4572000"/>
          </a:xfrm>
        </p:spPr>
        <p:txBody>
          <a:bodyPr/>
          <a:lstStyle/>
          <a:p>
            <a:pPr marL="0" lvl="0" indent="0">
              <a:buClr>
                <a:srgbClr val="D34817"/>
              </a:buClr>
              <a:buNone/>
            </a:pPr>
            <a:r>
              <a:rPr lang="en-GB" dirty="0">
                <a:solidFill>
                  <a:srgbClr val="00B050"/>
                </a:solidFill>
              </a:rPr>
              <a:t>The following topics are on the programme of work of the Commission</a:t>
            </a:r>
            <a:r>
              <a:rPr lang="en-GB" dirty="0">
                <a:solidFill>
                  <a:prstClr val="black"/>
                </a:solidFill>
              </a:rPr>
              <a:t>: Immunity of State officials from foreign criminal </a:t>
            </a:r>
            <a:r>
              <a:rPr lang="en-US" dirty="0">
                <a:solidFill>
                  <a:prstClr val="black"/>
                </a:solidFill>
              </a:rPr>
              <a:t>jurisdiction; Provisional application of treaties; Crimes against humanity; Protection of the environment in relation to armed conflicts; Protection of the atmosphere; Peremptory norms of general international law (jus cogens);Succession of States in respect of State responsibility; General principles of law; Sea-level rise in relation to international law.</a:t>
            </a:r>
            <a:endParaRPr lang="en-GB" dirty="0">
              <a:solidFill>
                <a:prstClr val="black"/>
              </a:solidFill>
            </a:endParaRPr>
          </a:p>
          <a:p>
            <a:endParaRPr lang="en-GB" dirty="0"/>
          </a:p>
        </p:txBody>
      </p:sp>
    </p:spTree>
    <p:extLst>
      <p:ext uri="{BB962C8B-B14F-4D97-AF65-F5344CB8AC3E}">
        <p14:creationId xmlns:p14="http://schemas.microsoft.com/office/powerpoint/2010/main" val="17830007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sz="3200" dirty="0">
                <a:solidFill>
                  <a:srgbClr val="696464"/>
                </a:solidFill>
              </a:rPr>
              <a:t>Examples of the ILC’s accomplishments</a:t>
            </a:r>
            <a:endParaRPr lang="en-GB" dirty="0"/>
          </a:p>
        </p:txBody>
      </p:sp>
      <p:sp>
        <p:nvSpPr>
          <p:cNvPr id="3" name="Symbol zastępczy zawartości 2"/>
          <p:cNvSpPr>
            <a:spLocks noGrp="1"/>
          </p:cNvSpPr>
          <p:nvPr>
            <p:ph sz="quarter" idx="1"/>
          </p:nvPr>
        </p:nvSpPr>
        <p:spPr>
          <a:xfrm>
            <a:off x="220980" y="1447800"/>
            <a:ext cx="8694420" cy="4572000"/>
          </a:xfrm>
        </p:spPr>
        <p:txBody>
          <a:bodyPr/>
          <a:lstStyle/>
          <a:p>
            <a:pPr marL="0" lvl="0" indent="0">
              <a:buClr>
                <a:srgbClr val="D34817"/>
              </a:buClr>
              <a:buNone/>
            </a:pPr>
            <a:r>
              <a:rPr lang="en-GB" dirty="0">
                <a:solidFill>
                  <a:prstClr val="black"/>
                </a:solidFill>
              </a:rPr>
              <a:t>the 1969 VCLT; the 2001 Draft Articles of State responsibility; the 1949 Declaration of Rights and Duties of States; the 1949 Principles of International law recognised in the Charter of the Nuremburg Tribunal and in the Judgement of the Tribunal; the 1954 Draft Code of Offences; the 1996 Draft Code of Crimes against the Peace and security of mankind; the 1961 Vienna Convention on Consular relations; the 2006 Draft principles on the Allocation of loss in the case of Transboundary Harm Arising out of Hazardous Activities; and all UN Conventions relating to the law of the sea. </a:t>
            </a:r>
          </a:p>
          <a:p>
            <a:endParaRPr lang="en-GB" dirty="0"/>
          </a:p>
        </p:txBody>
      </p:sp>
    </p:spTree>
    <p:extLst>
      <p:ext uri="{BB962C8B-B14F-4D97-AF65-F5344CB8AC3E}">
        <p14:creationId xmlns:p14="http://schemas.microsoft.com/office/powerpoint/2010/main" val="1545876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rgbClr val="696464"/>
                </a:solidFill>
              </a:rPr>
              <a:t>Hierarchy?</a:t>
            </a:r>
            <a:endParaRPr lang="en-GB" dirty="0"/>
          </a:p>
        </p:txBody>
      </p:sp>
      <p:sp>
        <p:nvSpPr>
          <p:cNvPr id="3" name="Symbol zastępczy zawartości 2"/>
          <p:cNvSpPr>
            <a:spLocks noGrp="1"/>
          </p:cNvSpPr>
          <p:nvPr>
            <p:ph sz="quarter" idx="1"/>
          </p:nvPr>
        </p:nvSpPr>
        <p:spPr>
          <a:xfrm>
            <a:off x="160020" y="1447800"/>
            <a:ext cx="8801100" cy="4572000"/>
          </a:xfrm>
        </p:spPr>
        <p:txBody>
          <a:bodyPr/>
          <a:lstStyle/>
          <a:p>
            <a:r>
              <a:rPr lang="en-GB" dirty="0" smtClean="0"/>
              <a:t>Article 38 does not take into account the evolution of international law;</a:t>
            </a:r>
          </a:p>
          <a:p>
            <a:r>
              <a:rPr lang="en-GB" dirty="0" smtClean="0"/>
              <a:t>In practice, judicial decisions have more weight that writing publicists;</a:t>
            </a:r>
          </a:p>
          <a:p>
            <a:r>
              <a:rPr lang="en-GB" dirty="0" smtClean="0"/>
              <a:t>Reference </a:t>
            </a:r>
            <a:r>
              <a:rPr lang="en-GB" dirty="0" smtClean="0"/>
              <a:t>to civilized nations is problematic;</a:t>
            </a:r>
          </a:p>
          <a:p>
            <a:r>
              <a:rPr lang="en-GB" dirty="0" smtClean="0"/>
              <a:t>Jus cogens is not addressed;</a:t>
            </a:r>
          </a:p>
          <a:p>
            <a:r>
              <a:rPr lang="en-GB" dirty="0" smtClean="0"/>
              <a:t>Act of I</a:t>
            </a:r>
            <a:r>
              <a:rPr lang="pl-PL" dirty="0" smtClean="0"/>
              <a:t>O</a:t>
            </a:r>
            <a:r>
              <a:rPr lang="en-GB" dirty="0" smtClean="0"/>
              <a:t>s </a:t>
            </a:r>
            <a:r>
              <a:rPr lang="pl-PL" dirty="0" err="1" smtClean="0"/>
              <a:t>are</a:t>
            </a:r>
            <a:r>
              <a:rPr lang="pl-PL" dirty="0" smtClean="0"/>
              <a:t> </a:t>
            </a:r>
            <a:r>
              <a:rPr lang="en-GB" dirty="0" smtClean="0"/>
              <a:t>not </a:t>
            </a:r>
            <a:r>
              <a:rPr lang="en-GB" dirty="0" smtClean="0"/>
              <a:t>addressed. </a:t>
            </a:r>
            <a:endParaRPr lang="pl-PL" dirty="0" smtClean="0"/>
          </a:p>
          <a:p>
            <a:r>
              <a:rPr lang="en-GB" dirty="0" smtClean="0"/>
              <a:t>Does not reflect the importance of non-binding sources. </a:t>
            </a:r>
            <a:endParaRPr lang="en-GB" dirty="0"/>
          </a:p>
        </p:txBody>
      </p:sp>
    </p:spTree>
    <p:extLst>
      <p:ext uri="{BB962C8B-B14F-4D97-AF65-F5344CB8AC3E}">
        <p14:creationId xmlns:p14="http://schemas.microsoft.com/office/powerpoint/2010/main" val="3107638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smtClean="0"/>
              <a:t>Other sources of law</a:t>
            </a:r>
            <a:endParaRPr lang="en-GB" dirty="0"/>
          </a:p>
        </p:txBody>
      </p:sp>
      <p:sp>
        <p:nvSpPr>
          <p:cNvPr id="3" name="Symbol zastępczy zawartości 2"/>
          <p:cNvSpPr>
            <a:spLocks noGrp="1"/>
          </p:cNvSpPr>
          <p:nvPr>
            <p:ph sz="quarter" idx="1"/>
          </p:nvPr>
        </p:nvSpPr>
        <p:spPr/>
        <p:txBody>
          <a:bodyPr>
            <a:normAutofit/>
          </a:bodyPr>
          <a:lstStyle/>
          <a:p>
            <a:r>
              <a:rPr lang="en-GB" sz="3200" dirty="0" smtClean="0"/>
              <a:t>Unilateral acts of State, such as recognition;</a:t>
            </a:r>
          </a:p>
          <a:p>
            <a:r>
              <a:rPr lang="en-GB" sz="3200" dirty="0" smtClean="0"/>
              <a:t>Resolutions of International Organisations(IOs).</a:t>
            </a:r>
            <a:endParaRPr lang="en-GB" sz="3200" dirty="0"/>
          </a:p>
        </p:txBody>
      </p:sp>
    </p:spTree>
    <p:extLst>
      <p:ext uri="{BB962C8B-B14F-4D97-AF65-F5344CB8AC3E}">
        <p14:creationId xmlns:p14="http://schemas.microsoft.com/office/powerpoint/2010/main" val="2418464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en-GB"/>
          </a:p>
        </p:txBody>
      </p:sp>
      <p:sp>
        <p:nvSpPr>
          <p:cNvPr id="3" name="Symbol zastępczy zawartości 2"/>
          <p:cNvSpPr>
            <a:spLocks noGrp="1"/>
          </p:cNvSpPr>
          <p:nvPr>
            <p:ph sz="quarter" idx="1"/>
          </p:nvPr>
        </p:nvSpPr>
        <p:spPr/>
        <p:txBody>
          <a:bodyPr/>
          <a:lstStyle/>
          <a:p>
            <a:pPr marL="0" lvl="0" indent="0" algn="ctr">
              <a:buClr>
                <a:srgbClr val="D34817"/>
              </a:buClr>
              <a:buNone/>
            </a:pPr>
            <a:endParaRPr lang="pl-PL" sz="9600" dirty="0" smtClean="0">
              <a:solidFill>
                <a:prstClr val="black"/>
              </a:solidFill>
            </a:endParaRPr>
          </a:p>
          <a:p>
            <a:pPr marL="0" lvl="0" indent="0" algn="ctr">
              <a:buClr>
                <a:srgbClr val="D34817"/>
              </a:buClr>
              <a:buNone/>
            </a:pPr>
            <a:r>
              <a:rPr lang="en-GB" sz="9600" dirty="0" smtClean="0">
                <a:solidFill>
                  <a:prstClr val="black"/>
                </a:solidFill>
              </a:rPr>
              <a:t>Treaties</a:t>
            </a:r>
            <a:endParaRPr lang="en-GB" sz="9600" dirty="0">
              <a:solidFill>
                <a:prstClr val="black"/>
              </a:solidFill>
            </a:endParaRPr>
          </a:p>
        </p:txBody>
      </p:sp>
    </p:spTree>
    <p:extLst>
      <p:ext uri="{BB962C8B-B14F-4D97-AF65-F5344CB8AC3E}">
        <p14:creationId xmlns:p14="http://schemas.microsoft.com/office/powerpoint/2010/main" val="885520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453</TotalTime>
  <Words>3860</Words>
  <Application>Microsoft Office PowerPoint</Application>
  <PresentationFormat>Pokaz na ekranie (4:3)</PresentationFormat>
  <Paragraphs>227</Paragraphs>
  <Slides>62</Slides>
  <Notes>0</Notes>
  <HiddenSlides>0</HiddenSlides>
  <MMClips>0</MMClips>
  <ScaleCrop>false</ScaleCrop>
  <HeadingPairs>
    <vt:vector size="4" baseType="variant">
      <vt:variant>
        <vt:lpstr>Motyw</vt:lpstr>
      </vt:variant>
      <vt:variant>
        <vt:i4>1</vt:i4>
      </vt:variant>
      <vt:variant>
        <vt:lpstr>Tytuły slajdów</vt:lpstr>
      </vt:variant>
      <vt:variant>
        <vt:i4>62</vt:i4>
      </vt:variant>
    </vt:vector>
  </HeadingPairs>
  <TitlesOfParts>
    <vt:vector size="63" baseType="lpstr">
      <vt:lpstr>Equity</vt:lpstr>
      <vt:lpstr>Sources of Public International Law</vt:lpstr>
      <vt:lpstr>Introduction- Notion</vt:lpstr>
      <vt:lpstr>Art. 38 of the Statue of International Court of Justice (ICJ)</vt:lpstr>
      <vt:lpstr>Hierarchy of sources of International Law</vt:lpstr>
      <vt:lpstr>Sources of International Law</vt:lpstr>
      <vt:lpstr>Hierarchy?</vt:lpstr>
      <vt:lpstr>Hierarchy?</vt:lpstr>
      <vt:lpstr>Other sources of law</vt:lpstr>
      <vt:lpstr>Prezentacja programu PowerPoint</vt:lpstr>
      <vt:lpstr>Introduction</vt:lpstr>
      <vt:lpstr>Fundamental Principles of the Law of Treaties </vt:lpstr>
      <vt:lpstr>Fundamental Principles of the Law of Treaties </vt:lpstr>
      <vt:lpstr>Fundamental Principles of the Law of Treaties </vt:lpstr>
      <vt:lpstr>The Definition of a Treaty under the VCLT</vt:lpstr>
      <vt:lpstr>The Definition of a Treaty under the VCLT</vt:lpstr>
      <vt:lpstr>Pactum de Contrahendo, Pactum de Negotiando</vt:lpstr>
      <vt:lpstr>Formulation of Treaties</vt:lpstr>
      <vt:lpstr>Formulation of Treaties</vt:lpstr>
      <vt:lpstr>Conclusion of Treaties</vt:lpstr>
      <vt:lpstr>Conclusion of Treaties</vt:lpstr>
      <vt:lpstr>Conclusion of Treaties</vt:lpstr>
      <vt:lpstr>Conclusion of Treaties</vt:lpstr>
      <vt:lpstr>Entry into force</vt:lpstr>
      <vt:lpstr>Deposit</vt:lpstr>
      <vt:lpstr>Registration</vt:lpstr>
      <vt:lpstr>Registration</vt:lpstr>
      <vt:lpstr>Publication</vt:lpstr>
      <vt:lpstr>Application of a treaty</vt:lpstr>
      <vt:lpstr>Application of a treaty</vt:lpstr>
      <vt:lpstr>Application of a treaty</vt:lpstr>
      <vt:lpstr>Amendment</vt:lpstr>
      <vt:lpstr>Modification</vt:lpstr>
      <vt:lpstr>Interpretation</vt:lpstr>
      <vt:lpstr>Termination and Suspension of Treaties</vt:lpstr>
      <vt:lpstr>Termination and Suspension of Treaties</vt:lpstr>
      <vt:lpstr>Termination of a treaty- consequences</vt:lpstr>
      <vt:lpstr>Suspension the treaty- consequences</vt:lpstr>
      <vt:lpstr>Prezentacja programu PowerPoint</vt:lpstr>
      <vt:lpstr>Introduction</vt:lpstr>
      <vt:lpstr>Introduction</vt:lpstr>
      <vt:lpstr>The objective element</vt:lpstr>
      <vt:lpstr>The subjective element</vt:lpstr>
      <vt:lpstr>The Relationship between Treaties and International Custom</vt:lpstr>
      <vt:lpstr>Prezentacja programu PowerPoint</vt:lpstr>
      <vt:lpstr>Introduction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Introduction</vt:lpstr>
      <vt:lpstr>Prezentacja programu PowerPoint</vt:lpstr>
      <vt:lpstr>Introduction</vt:lpstr>
      <vt:lpstr>Prezentacja programu PowerPoint</vt:lpstr>
      <vt:lpstr>Introduction</vt:lpstr>
      <vt:lpstr>Introduction</vt:lpstr>
      <vt:lpstr>Codification of International Law</vt:lpstr>
      <vt:lpstr>Introduction</vt:lpstr>
      <vt:lpstr>Introduction</vt:lpstr>
      <vt:lpstr>Introduction</vt:lpstr>
      <vt:lpstr>Examples of the ILC’s accomplishments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AdaKM</dc:creator>
  <cp:lastModifiedBy>AdaKM</cp:lastModifiedBy>
  <cp:revision>46</cp:revision>
  <dcterms:created xsi:type="dcterms:W3CDTF">2014-09-16T21:34:04Z</dcterms:created>
  <dcterms:modified xsi:type="dcterms:W3CDTF">2020-10-11T20:23:53Z</dcterms:modified>
</cp:coreProperties>
</file>