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1" r:id="rId6"/>
    <p:sldId id="263" r:id="rId7"/>
    <p:sldId id="260" r:id="rId8"/>
    <p:sldId id="262" r:id="rId9"/>
    <p:sldId id="264" r:id="rId10"/>
    <p:sldId id="268" r:id="rId11"/>
    <p:sldId id="265" r:id="rId12"/>
    <p:sldId id="267" r:id="rId13"/>
    <p:sldId id="266" r:id="rId14"/>
  </p:sldIdLst>
  <p:sldSz cx="12192000" cy="6858000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018F8E7-2EC5-4A80-A99A-E03DEC48927D}" v="2598" dt="2021-12-03T11:09:31.511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8959" autoAdjust="0"/>
    <p:restoredTop sz="94660"/>
  </p:normalViewPr>
  <p:slideViewPr>
    <p:cSldViewPr snapToGrid="0">
      <p:cViewPr varScale="1">
        <p:scale>
          <a:sx n="61" d="100"/>
          <a:sy n="61" d="100"/>
        </p:scale>
        <p:origin x="84" y="35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microsoft.com/office/2015/10/relationships/revisionInfo" Target="revisionInfo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l-PL"/>
              <a:t>Kliknij, aby edytować styl wzorca podtytułu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3917574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45450817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4038666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738008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32341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8830362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9618082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5447972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185083913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71553044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l-PL"/>
              <a:t>Kliknij, aby edytować styl</a:t>
            </a:r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l-PL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98AA868-8872-43E4-8C98-D34DABD1FD38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0249060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/>
              <a:t>Kliknij, aby edytować styl</a:t>
            </a:r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/>
              <a:t>Kliknij, aby edytować style wzorca tekstu</a:t>
            </a:r>
          </a:p>
          <a:p>
            <a:pPr lvl="1"/>
            <a:r>
              <a:rPr lang="pl-PL"/>
              <a:t>Drugi poziom</a:t>
            </a:r>
          </a:p>
          <a:p>
            <a:pPr lvl="2"/>
            <a:r>
              <a:rPr lang="pl-PL"/>
              <a:t>Trzeci poziom</a:t>
            </a:r>
          </a:p>
          <a:p>
            <a:pPr lvl="3"/>
            <a:r>
              <a:rPr lang="pl-PL"/>
              <a:t>Czwarty poziom</a:t>
            </a:r>
          </a:p>
          <a:p>
            <a:pPr lvl="4"/>
            <a:r>
              <a:rPr lang="pl-PL"/>
              <a:t>Piąty poziom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8AA868-8872-43E4-8C98-D34DABD1FD38}" type="datetimeFigureOut">
              <a:rPr lang="pl-PL" smtClean="0"/>
              <a:t>03.12.2021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7C6C3F-668B-4AF5-BFA9-0F657EB068D6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39266336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pl-PL" dirty="0">
                <a:cs typeface="Calibri Light"/>
              </a:rPr>
              <a:t>PODSTAWY PROCESU KARNEGO</a:t>
            </a:r>
            <a:br>
              <a:rPr lang="pl-PL" dirty="0">
                <a:cs typeface="Calibri Light"/>
              </a:rPr>
            </a:br>
            <a:r>
              <a:rPr lang="pl-PL" dirty="0">
                <a:cs typeface="Calibri Light"/>
              </a:rPr>
              <a:t>kryminologia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4.12.2021 r.</a:t>
            </a:r>
          </a:p>
          <a:p>
            <a:r>
              <a:rPr lang="pl-PL" dirty="0">
                <a:cs typeface="Calibri"/>
              </a:rPr>
              <a:t>zajęcia drugie</a:t>
            </a:r>
          </a:p>
        </p:txBody>
      </p:sp>
    </p:spTree>
    <p:extLst>
      <p:ext uri="{BB962C8B-B14F-4D97-AF65-F5344CB8AC3E}">
        <p14:creationId xmlns:p14="http://schemas.microsoft.com/office/powerpoint/2010/main" val="6503171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B973FCF-1449-4DE1-9B7E-12D82C0806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Pokrzywdzony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72C53CA6-0AD3-43BD-9F96-25AE06121DB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Krąg pokrzywdzonych wyznaczony jest zespołem znamion przestępstwa (I KZP 26/99). 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91910475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818C1858-AEAC-44AD-90B9-83E3249868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Pokrzywdzony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DB1317CE-6D7C-4ACC-AD71-499C7D090AA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Jest stroną w postępowaniu przygotowawczym.</a:t>
            </a:r>
          </a:p>
          <a:p>
            <a:r>
              <a:rPr lang="pl-PL" dirty="0">
                <a:cs typeface="Calibri"/>
              </a:rPr>
              <a:t>W postępowaniu sądowym może być stroną, jeżeli tego zażąda (oskarżyciel posiłkowy). W określonej sytuacji (art. 55 i 330 k.p.k.), może - zamiast prokuratora - wnieść subsydiarny akt oskarżenia do sądu, stając się oskarżycielem subsydiarnym – występując przed sądem zamiast oskarżyciela publicznego.</a:t>
            </a:r>
          </a:p>
          <a:p>
            <a:r>
              <a:rPr lang="pl-PL" dirty="0">
                <a:cs typeface="Calibri"/>
              </a:rPr>
              <a:t>Może korzystać z pomocy pełnomocnika.</a:t>
            </a:r>
          </a:p>
        </p:txBody>
      </p:sp>
    </p:spTree>
    <p:extLst>
      <p:ext uri="{BB962C8B-B14F-4D97-AF65-F5344CB8AC3E}">
        <p14:creationId xmlns:p14="http://schemas.microsoft.com/office/powerpoint/2010/main" val="157622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881FF87-4DE6-46DB-870B-6EA9D549D1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Wybrane prawa pokrzywdzonego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85C1768-7ABE-42F2-AF7B-578E835439B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Korzystanie z pomocy tłumacza,</a:t>
            </a:r>
          </a:p>
          <a:p>
            <a:r>
              <a:rPr lang="pl-PL" dirty="0">
                <a:cs typeface="Calibri"/>
              </a:rPr>
              <a:t>Dostęp do akt sprawy, </a:t>
            </a:r>
          </a:p>
          <a:p>
            <a:r>
              <a:rPr lang="pl-PL" dirty="0">
                <a:cs typeface="Calibri"/>
              </a:rPr>
              <a:t>Możliwość złożenia wniosku o naprawienie szkody lub zadośćuczynienie za doznaną krzywdę,</a:t>
            </a:r>
          </a:p>
          <a:p>
            <a:r>
              <a:rPr lang="pl-PL" dirty="0">
                <a:cs typeface="Calibri"/>
              </a:rPr>
              <a:t>Możliwość składania wniosków dowodowych,</a:t>
            </a:r>
          </a:p>
          <a:p>
            <a:r>
              <a:rPr lang="pl-PL" dirty="0">
                <a:cs typeface="Calibri"/>
              </a:rPr>
              <a:t>Prawo do uczestnictwa w czynnościach procesowych,</a:t>
            </a:r>
          </a:p>
          <a:p>
            <a:r>
              <a:rPr lang="pl-PL" dirty="0">
                <a:cs typeface="Calibri"/>
              </a:rPr>
              <a:t>Prawo do zaskarżenia niekorzystnych decyzji zapadłych w postępowaniu</a:t>
            </a:r>
          </a:p>
        </p:txBody>
      </p:sp>
    </p:spTree>
    <p:extLst>
      <p:ext uri="{BB962C8B-B14F-4D97-AF65-F5344CB8AC3E}">
        <p14:creationId xmlns:p14="http://schemas.microsoft.com/office/powerpoint/2010/main" val="165597449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0F4A69FC-A4B4-4E1C-8798-B983AC506A2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Wykonywanie praw pokrzywdzonego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2255E734-4C2B-4B28-9285-F0EB15179A8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lnSpcReduction="10000"/>
          </a:bodyPr>
          <a:lstStyle/>
          <a:p>
            <a:r>
              <a:rPr lang="pl-PL" dirty="0">
                <a:cs typeface="Calibri"/>
              </a:rPr>
              <a:t>Jeżeli pokrzywdzony, będący osobą fizyczną, jest małoletni, całkowicie albo częściowo ubezwłasnowolniony lub nieporadny, jego prawa wykonuje przedstawiciel ustawowy albo osoba, pod której stałą pieczą pokrzywdzony pozostaje.</a:t>
            </a:r>
          </a:p>
          <a:p>
            <a:r>
              <a:rPr lang="pl-PL" dirty="0">
                <a:ea typeface="+mn-lt"/>
                <a:cs typeface="+mn-lt"/>
              </a:rPr>
              <a:t>W razie śmierci pokrzywdzonego, prawa które by mu przysługiwały, mogą wykonywać osoby najbliższe lub osoby pozostające na jego utrzymaniu, a w wypadku ich braku lub nieujawnienia - prokurator, działając z urzędu.</a:t>
            </a:r>
          </a:p>
          <a:p>
            <a:r>
              <a:rPr lang="pl-PL" dirty="0">
                <a:ea typeface="+mn-lt"/>
                <a:cs typeface="+mn-lt"/>
              </a:rPr>
              <a:t>Za pokrzywdzonego, który nie jest osobą fizyczną, czynności procesowych dokonuje organ uprawniony do działania w jego imieniu.</a:t>
            </a: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20490369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12073D0-1CC5-47B9-8E2B-680AF8138E3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Prawo do obrony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EDE36540-E8C1-49FD-8B2D-8AAAB4F5874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cs typeface="Calibri" panose="020F0502020204030204"/>
              </a:rPr>
              <a:t>Jest to zasada zdefiniowana w art. 42 ust. 2 Konstytucji RP.</a:t>
            </a:r>
          </a:p>
          <a:p>
            <a:pPr marL="0" indent="0">
              <a:buNone/>
            </a:pPr>
            <a:r>
              <a:rPr lang="pl-PL" i="1" dirty="0">
                <a:cs typeface="Calibri" panose="020F0502020204030204"/>
              </a:rPr>
              <a:t>Każdy przeciw komu prowadzone jest postępowanie karne, ma prawo do obrony we wszystkich stadiach postępowania. Może on w szczególności wybrać obrońcę lub na zasadach określonych w ustawie korzystać z obrońcy z urzędu.</a:t>
            </a:r>
            <a:endParaRPr lang="pl-PL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404182139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4864FE93-91F6-4530-A951-F4039E6364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Prawo do obrony  - podmiot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34638486-26E4-4CE4-98D0-7B6BF64DFA8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i="1" dirty="0">
                <a:cs typeface="Calibri" panose="020F0502020204030204"/>
              </a:rPr>
              <a:t>Każdy, przeciw komu prowadzone jest postępowanie karne.</a:t>
            </a:r>
          </a:p>
          <a:p>
            <a:pPr marL="0" indent="0">
              <a:buNone/>
            </a:pPr>
            <a:endParaRPr lang="pl-PL" dirty="0">
              <a:cs typeface="Calibri" panose="020F0502020204030204"/>
            </a:endParaRPr>
          </a:p>
          <a:p>
            <a:pPr marL="0" indent="0">
              <a:buNone/>
            </a:pPr>
            <a:r>
              <a:rPr lang="pl-PL" dirty="0">
                <a:cs typeface="Calibri" panose="020F0502020204030204"/>
              </a:rPr>
              <a:t>Rozumienie autonomiczne pojęcia konstytucyjnego. Dotyczy ono zatem także osoby podejrzanej. </a:t>
            </a:r>
          </a:p>
          <a:p>
            <a:pPr marL="0" indent="0">
              <a:buNone/>
            </a:pPr>
            <a:endParaRPr lang="pl-PL" dirty="0">
              <a:cs typeface="Calibri" panose="020F0502020204030204"/>
            </a:endParaRPr>
          </a:p>
          <a:p>
            <a:pPr marL="0" indent="0">
              <a:buNone/>
            </a:pPr>
            <a:r>
              <a:rPr lang="pl-PL" dirty="0">
                <a:cs typeface="Calibri" panose="020F0502020204030204"/>
              </a:rPr>
              <a:t>Osoba podejrzana – brak definicji legalnej. Jest to osoba, wobec której organy postępowania podjęły określone czynności ukierunkowane na jej ściganie, przy czym nie posiada ona jeszcze formalnego statusu podejrzanego.</a:t>
            </a:r>
          </a:p>
        </p:txBody>
      </p:sp>
    </p:spTree>
    <p:extLst>
      <p:ext uri="{BB962C8B-B14F-4D97-AF65-F5344CB8AC3E}">
        <p14:creationId xmlns:p14="http://schemas.microsoft.com/office/powerpoint/2010/main" val="47986215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A7C21136-34BD-4E1E-9985-F31F58DE7A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Prawo do obrony  - czas obowiązywania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FB2DA545-6ED9-4440-9058-C70B611DC5D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i="1" dirty="0">
                <a:cs typeface="Calibri" panose="020F0502020204030204"/>
              </a:rPr>
              <a:t>(…) we wszystkich stadiach postępowania.</a:t>
            </a:r>
          </a:p>
          <a:p>
            <a:pPr marL="0" indent="0">
              <a:buNone/>
            </a:pPr>
            <a:endParaRPr lang="pl-PL" i="1" dirty="0">
              <a:cs typeface="Calibri" panose="020F0502020204030204"/>
            </a:endParaRPr>
          </a:p>
          <a:p>
            <a:pPr marL="0" indent="0">
              <a:buNone/>
            </a:pPr>
            <a:r>
              <a:rPr lang="pl-PL" dirty="0">
                <a:cs typeface="Calibri" panose="020F0502020204030204"/>
              </a:rPr>
              <a:t>Zatem od postępowania przygotowawczego, przez postępowanie główne (jurysdykcyjne) oraz postępowanie odwoławcze, aż do postępowań następczych. </a:t>
            </a:r>
            <a:endParaRPr lang="pl-PL" i="1" dirty="0">
              <a:cs typeface="Calibri" panose="020F0502020204030204"/>
            </a:endParaRPr>
          </a:p>
        </p:txBody>
      </p:sp>
    </p:spTree>
    <p:extLst>
      <p:ext uri="{BB962C8B-B14F-4D97-AF65-F5344CB8AC3E}">
        <p14:creationId xmlns:p14="http://schemas.microsoft.com/office/powerpoint/2010/main" val="326251549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692866AC-C750-45D6-A30F-166AFB2BC83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Prawo do obrony – aspekt formalny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4E8ADFBA-5FAB-473C-90F9-3908F53E5DC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92500" lnSpcReduction="20000"/>
          </a:bodyPr>
          <a:lstStyle/>
          <a:p>
            <a:pPr marL="0" indent="0">
              <a:buNone/>
            </a:pPr>
            <a:r>
              <a:rPr lang="pl-PL" dirty="0">
                <a:cs typeface="Calibri" panose="020F0502020204030204"/>
              </a:rPr>
              <a:t>Prawo do wyboru obrońcy oraz do korzystania z obrońcy z urzędu.</a:t>
            </a:r>
            <a:endParaRPr lang="pl-PL" dirty="0"/>
          </a:p>
          <a:p>
            <a:pPr marL="0" indent="0">
              <a:buNone/>
            </a:pPr>
            <a:r>
              <a:rPr lang="pl-PL" dirty="0">
                <a:cs typeface="Calibri" panose="020F0502020204030204"/>
              </a:rPr>
              <a:t>W niektórych przypadkach ustawodawca przewiduje obowiązek posiadania obrońcy (tzw. obrona obligatoryjna - art. 79 i 80 k.p.k.), tj. gdy oskarżony:</a:t>
            </a:r>
          </a:p>
          <a:p>
            <a:pPr marL="0" indent="0">
              <a:buNone/>
            </a:pPr>
            <a:r>
              <a:rPr lang="pl-PL" dirty="0">
                <a:cs typeface="Calibri" panose="020F0502020204030204"/>
              </a:rPr>
              <a:t>- nie ukończył 18 lat,</a:t>
            </a:r>
          </a:p>
          <a:p>
            <a:pPr marL="0" indent="0">
              <a:buNone/>
            </a:pPr>
            <a:r>
              <a:rPr lang="pl-PL" dirty="0">
                <a:cs typeface="Calibri" panose="020F0502020204030204"/>
              </a:rPr>
              <a:t>- jest głuchy, niemy lub niewidomy,</a:t>
            </a:r>
          </a:p>
          <a:p>
            <a:pPr marL="0" indent="0">
              <a:buNone/>
            </a:pPr>
            <a:r>
              <a:rPr lang="pl-PL" dirty="0">
                <a:cs typeface="Calibri" panose="020F0502020204030204"/>
              </a:rPr>
              <a:t>- zachodzi uzasadniona wątpliwość, czy jego zdolność rozpoznania znaczenia czynu lub kierowania swoim postępowaniem nie była w czasie popełnienia czynu wyłączona lub w znacznym stopniu ograniczona,</a:t>
            </a:r>
          </a:p>
          <a:p>
            <a:pPr marL="0" indent="0">
              <a:buNone/>
            </a:pPr>
            <a:r>
              <a:rPr lang="pl-PL" dirty="0">
                <a:cs typeface="Calibri" panose="020F0502020204030204"/>
              </a:rPr>
              <a:t>- zachodzi uzasadniona wątpliwość, czy stan jego zdrowia psychicznego pozwala na udział w postępowaniu lub prowadzenie obrony w sposób samodzielny oraz rozsądny,</a:t>
            </a:r>
          </a:p>
          <a:p>
            <a:pPr marL="0" indent="0">
              <a:buNone/>
            </a:pPr>
            <a:r>
              <a:rPr lang="pl-PL" dirty="0">
                <a:cs typeface="Calibri" panose="020F0502020204030204"/>
              </a:rPr>
              <a:t>- w postępowaniu przed sądem okręgowym, jeżeli zarzucono mu zbrodnię</a:t>
            </a:r>
          </a:p>
        </p:txBody>
      </p:sp>
    </p:spTree>
    <p:extLst>
      <p:ext uri="{BB962C8B-B14F-4D97-AF65-F5344CB8AC3E}">
        <p14:creationId xmlns:p14="http://schemas.microsoft.com/office/powerpoint/2010/main" val="40619283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3D740179-F097-480F-80FB-CB0E50B5C5D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Obrońca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BDB092C2-D5AF-494F-830D-FD1C60498C7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Adwokat lub radca prawny – jeden oskarżony może mieć maksymalnie trzech obrońców z wyboru</a:t>
            </a:r>
          </a:p>
          <a:p>
            <a:r>
              <a:rPr lang="pl-PL" dirty="0">
                <a:cs typeface="Calibri"/>
              </a:rPr>
              <a:t>Z wyboru / z urzędu</a:t>
            </a:r>
          </a:p>
          <a:p>
            <a:r>
              <a:rPr lang="pl-PL" dirty="0">
                <a:cs typeface="Calibri"/>
              </a:rPr>
              <a:t>Obrońcę z urzędu wyznacza się, gdy w sytuacji obrony obligatoryjnej, oskarżony nie ma obrońcy z wyboru albo gdy oskarżony korzysta z tzw. prawa ubogiego (art. 78 § 1)</a:t>
            </a:r>
          </a:p>
          <a:p>
            <a:r>
              <a:rPr lang="pl-PL" dirty="0">
                <a:cs typeface="Calibri"/>
              </a:rPr>
              <a:t>Obrońcę z wyboru ustanawia oskarżony. Jeżeli jest pozbawiony wolności, do tego czasu obrońcę może ustanowić każda inna osoba, o czym powiadamia się oskarżonego. </a:t>
            </a:r>
          </a:p>
          <a:p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1774290663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E5A3A1D-0BC3-4628-B0DA-D0227DCA2F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Prawo do obrony – aspekt materialny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5B2F8E55-E022-44EF-9F17-DF3C1DFB0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pPr marL="0" indent="0">
              <a:buNone/>
            </a:pPr>
            <a:r>
              <a:rPr lang="pl-PL" dirty="0">
                <a:cs typeface="Calibri" panose="020F0502020204030204"/>
              </a:rPr>
              <a:t>Prawo do wypowiadania się co do wszelkich tez oskarżenia</a:t>
            </a:r>
            <a:endParaRPr lang="pl-PL" dirty="0"/>
          </a:p>
          <a:p>
            <a:pPr marL="0" indent="0">
              <a:buNone/>
            </a:pPr>
            <a:r>
              <a:rPr lang="pl-PL" dirty="0">
                <a:cs typeface="Calibri" panose="020F0502020204030204"/>
              </a:rPr>
              <a:t>Prawo do podejmowania czynności procesowych zmierzających do obalenia oskarżenia lub zmniejszenia odpowiedzialności karnej,</a:t>
            </a:r>
          </a:p>
          <a:p>
            <a:pPr marL="0" indent="0">
              <a:buNone/>
            </a:pPr>
            <a:r>
              <a:rPr lang="pl-PL" dirty="0">
                <a:cs typeface="Calibri" panose="020F0502020204030204"/>
              </a:rPr>
              <a:t>Prawo do zwalczania na przewidzianej prawem drodze uciążliwych środków procesowych</a:t>
            </a:r>
          </a:p>
        </p:txBody>
      </p:sp>
    </p:spTree>
    <p:extLst>
      <p:ext uri="{BB962C8B-B14F-4D97-AF65-F5344CB8AC3E}">
        <p14:creationId xmlns:p14="http://schemas.microsoft.com/office/powerpoint/2010/main" val="400851752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15357731-E868-4DE2-AA9B-F64ECD5452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Wybrane prawa oskarżonego (podejrzanego)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90383638-5A13-4726-BF20-FAFE9C3EB0F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 fontScale="70000" lnSpcReduction="20000"/>
          </a:bodyPr>
          <a:lstStyle/>
          <a:p>
            <a:pPr marL="0" indent="0">
              <a:buNone/>
            </a:pPr>
            <a:r>
              <a:rPr lang="pl-PL" dirty="0">
                <a:cs typeface="Calibri" panose="020F0502020204030204"/>
              </a:rPr>
              <a:t>Prawo do informacji o treści zarzutów oraz kwalifikacji prawnej zarzuconego przestępstwa,</a:t>
            </a:r>
          </a:p>
          <a:p>
            <a:pPr marL="0" indent="0">
              <a:buNone/>
            </a:pPr>
            <a:r>
              <a:rPr lang="pl-PL" dirty="0">
                <a:cs typeface="Calibri" panose="020F0502020204030204"/>
              </a:rPr>
              <a:t>Możliwość złożenia wyjaśnień, odmowy składania wyjaśnień lub odmowy odpowiedzi na poszczególne pytania bez podania przyczyn odmowy,</a:t>
            </a:r>
            <a:endParaRPr lang="pl-PL">
              <a:cs typeface="Calibri"/>
            </a:endParaRPr>
          </a:p>
          <a:p>
            <a:pPr marL="0" indent="0">
              <a:buNone/>
            </a:pPr>
            <a:r>
              <a:rPr lang="pl-PL" dirty="0">
                <a:cs typeface="Calibri"/>
              </a:rPr>
              <a:t>Brak obowiązku dowodzenia swej niewinności oraz obowiązku dostarczania dowodów na swą niekorzyść (ale zobacz art. 74 § 2 oraz art. 258 § 1 k.p.k.),</a:t>
            </a:r>
          </a:p>
          <a:p>
            <a:pPr marL="0" indent="0">
              <a:buNone/>
            </a:pPr>
            <a:r>
              <a:rPr lang="pl-PL" dirty="0">
                <a:cs typeface="Calibri"/>
              </a:rPr>
              <a:t>Prawo do korzystania z pomocy tłumacza,</a:t>
            </a:r>
          </a:p>
          <a:p>
            <a:pPr marL="0" indent="0">
              <a:buNone/>
            </a:pPr>
            <a:r>
              <a:rPr lang="pl-PL" dirty="0">
                <a:cs typeface="Calibri"/>
              </a:rPr>
              <a:t>Składanie wyjaśnień co do każdego dowodu,</a:t>
            </a:r>
          </a:p>
          <a:p>
            <a:pPr marL="0" indent="0">
              <a:buNone/>
            </a:pPr>
            <a:r>
              <a:rPr lang="pl-PL" dirty="0">
                <a:cs typeface="Calibri"/>
              </a:rPr>
              <a:t>Możliwość składania wniosków dowodowych oraz uczestnictwa w czynnościach dowodowych,</a:t>
            </a:r>
          </a:p>
          <a:p>
            <a:pPr marL="0" indent="0">
              <a:buNone/>
            </a:pPr>
            <a:r>
              <a:rPr lang="pl-PL" dirty="0">
                <a:cs typeface="Calibri"/>
              </a:rPr>
              <a:t>Dostęp do akt sprawy (ale zobacz art. 156 k.p.k.),</a:t>
            </a:r>
          </a:p>
          <a:p>
            <a:pPr marL="0" indent="0">
              <a:buNone/>
            </a:pPr>
            <a:r>
              <a:rPr lang="pl-PL" dirty="0">
                <a:cs typeface="Calibri"/>
              </a:rPr>
              <a:t>Prawo do końcowego zaznajomienia z materiałami postępowania przygotowawczego przed jego zamknięciem,</a:t>
            </a:r>
          </a:p>
          <a:p>
            <a:pPr marL="0" indent="0">
              <a:buNone/>
            </a:pPr>
            <a:r>
              <a:rPr lang="pl-PL" dirty="0">
                <a:cs typeface="Calibri"/>
              </a:rPr>
              <a:t>Na etapie jurysdykcyjnym – czynny udział w rozprawie głównej, prawo do wniesienia apelacji od wyroku sądu I instancji</a:t>
            </a:r>
          </a:p>
          <a:p>
            <a:pPr marL="0" indent="0">
              <a:buNone/>
            </a:pPr>
            <a:endParaRPr lang="pl-PL" dirty="0">
              <a:cs typeface="Calibri"/>
            </a:endParaRPr>
          </a:p>
          <a:p>
            <a:pPr marL="0" indent="0">
              <a:buNone/>
            </a:pPr>
            <a:endParaRPr lang="pl-PL" dirty="0">
              <a:cs typeface="Calibri"/>
            </a:endParaRPr>
          </a:p>
          <a:p>
            <a:pPr marL="0" indent="0">
              <a:buNone/>
            </a:pPr>
            <a:endParaRPr lang="pl-PL" dirty="0">
              <a:cs typeface="Calibri"/>
            </a:endParaRPr>
          </a:p>
          <a:p>
            <a:pPr marL="0" indent="0">
              <a:buNone/>
            </a:pPr>
            <a:endParaRPr lang="pl-PL" dirty="0">
              <a:cs typeface="Calibri"/>
            </a:endParaRPr>
          </a:p>
        </p:txBody>
      </p:sp>
    </p:spTree>
    <p:extLst>
      <p:ext uri="{BB962C8B-B14F-4D97-AF65-F5344CB8AC3E}">
        <p14:creationId xmlns:p14="http://schemas.microsoft.com/office/powerpoint/2010/main" val="231267931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>
            <a:extLst>
              <a:ext uri="{FF2B5EF4-FFF2-40B4-BE49-F238E27FC236}">
                <a16:creationId xmlns:a16="http://schemas.microsoft.com/office/drawing/2014/main" id="{98D187AA-D751-4800-83A1-7C704F6846B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dirty="0">
                <a:cs typeface="Calibri Light"/>
              </a:rPr>
              <a:t>Pokrzywdzony</a:t>
            </a:r>
            <a:endParaRPr lang="pl-PL" dirty="0"/>
          </a:p>
        </p:txBody>
      </p:sp>
      <p:sp>
        <p:nvSpPr>
          <p:cNvPr id="3" name="Symbol zastępczy zawartości 2">
            <a:extLst>
              <a:ext uri="{FF2B5EF4-FFF2-40B4-BE49-F238E27FC236}">
                <a16:creationId xmlns:a16="http://schemas.microsoft.com/office/drawing/2014/main" id="{899A10CF-A3A5-4105-873A-00D5B9D5EC7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 vert="horz" lIns="91440" tIns="45720" rIns="91440" bIns="45720" rtlCol="0" anchor="t">
            <a:normAutofit/>
          </a:bodyPr>
          <a:lstStyle/>
          <a:p>
            <a:r>
              <a:rPr lang="pl-PL" dirty="0">
                <a:cs typeface="Calibri"/>
              </a:rPr>
              <a:t>Pokrzywdzonym jest osoba fizyczna lub prawna, której dobro prawne zostało bezpośrednio naruszone lub zagrożone przez przestępstwo.</a:t>
            </a:r>
          </a:p>
          <a:p>
            <a:r>
              <a:rPr lang="pl-PL" dirty="0">
                <a:cs typeface="Calibri"/>
              </a:rPr>
              <a:t>Pokrzywdzonym może być także niemająca osobowości prawnej instytucja państwowa lub samorządowa lub inna jednostka organizacyjna, której odrębne przepisy przyznają zdolność prawną</a:t>
            </a:r>
          </a:p>
        </p:txBody>
      </p:sp>
    </p:spTree>
    <p:extLst>
      <p:ext uri="{BB962C8B-B14F-4D97-AF65-F5344CB8AC3E}">
        <p14:creationId xmlns:p14="http://schemas.microsoft.com/office/powerpoint/2010/main" val="2792935659"/>
      </p:ext>
    </p:extLst>
  </p:cSld>
  <p:clrMapOvr>
    <a:masterClrMapping/>
  </p:clrMapOvr>
</p:sld>
</file>

<file path=ppt/theme/theme1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Pakiet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Panoramiczny</PresentationFormat>
  <Paragraphs>0</Paragraphs>
  <Slides>13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13</vt:i4>
      </vt:variant>
    </vt:vector>
  </HeadingPairs>
  <TitlesOfParts>
    <vt:vector size="14" baseType="lpstr">
      <vt:lpstr>Motyw pakietu Office</vt:lpstr>
      <vt:lpstr>PODSTAWY PROCESU KARNEGO kryminologia</vt:lpstr>
      <vt:lpstr>Prawo do obrony</vt:lpstr>
      <vt:lpstr>Prawo do obrony  - podmiot</vt:lpstr>
      <vt:lpstr>Prawo do obrony  - czas obowiązywania</vt:lpstr>
      <vt:lpstr>Prawo do obrony – aspekt formalny</vt:lpstr>
      <vt:lpstr>Obrońca</vt:lpstr>
      <vt:lpstr>Prawo do obrony – aspekt materialny</vt:lpstr>
      <vt:lpstr>Wybrane prawa oskarżonego (podejrzanego)</vt:lpstr>
      <vt:lpstr>Pokrzywdzony</vt:lpstr>
      <vt:lpstr>Pokrzywdzony</vt:lpstr>
      <vt:lpstr>Pokrzywdzony</vt:lpstr>
      <vt:lpstr>Wybrane prawa pokrzywdzonego</vt:lpstr>
      <vt:lpstr>Wykonywanie praw pokrzywdzonego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/>
  <cp:lastModifiedBy/>
  <cp:revision>252</cp:revision>
  <dcterms:created xsi:type="dcterms:W3CDTF">2021-12-03T09:26:46Z</dcterms:created>
  <dcterms:modified xsi:type="dcterms:W3CDTF">2021-12-03T12:00:22Z</dcterms:modified>
</cp:coreProperties>
</file>