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7"/>
  </p:handoutMasterIdLst>
  <p:sldIdLst>
    <p:sldId id="258" r:id="rId2"/>
    <p:sldId id="274" r:id="rId3"/>
    <p:sldId id="275" r:id="rId4"/>
    <p:sldId id="279" r:id="rId5"/>
    <p:sldId id="278" r:id="rId6"/>
    <p:sldId id="304" r:id="rId7"/>
    <p:sldId id="280" r:id="rId8"/>
    <p:sldId id="281" r:id="rId9"/>
    <p:sldId id="282" r:id="rId10"/>
    <p:sldId id="290" r:id="rId11"/>
    <p:sldId id="296" r:id="rId12"/>
    <p:sldId id="305" r:id="rId13"/>
    <p:sldId id="291" r:id="rId14"/>
    <p:sldId id="293" r:id="rId15"/>
    <p:sldId id="294" r:id="rId16"/>
    <p:sldId id="292" r:id="rId17"/>
    <p:sldId id="285" r:id="rId18"/>
    <p:sldId id="276" r:id="rId19"/>
    <p:sldId id="286" r:id="rId20"/>
    <p:sldId id="306" r:id="rId21"/>
    <p:sldId id="307" r:id="rId22"/>
    <p:sldId id="308" r:id="rId23"/>
    <p:sldId id="314" r:id="rId24"/>
    <p:sldId id="313" r:id="rId25"/>
    <p:sldId id="309" r:id="rId26"/>
    <p:sldId id="311" r:id="rId27"/>
    <p:sldId id="312" r:id="rId28"/>
    <p:sldId id="310" r:id="rId29"/>
    <p:sldId id="287" r:id="rId30"/>
    <p:sldId id="288" r:id="rId31"/>
    <p:sldId id="289" r:id="rId32"/>
    <p:sldId id="277" r:id="rId33"/>
    <p:sldId id="295" r:id="rId34"/>
    <p:sldId id="299" r:id="rId35"/>
    <p:sldId id="300" r:id="rId36"/>
    <p:sldId id="259" r:id="rId37"/>
    <p:sldId id="260" r:id="rId38"/>
    <p:sldId id="265" r:id="rId39"/>
    <p:sldId id="266" r:id="rId40"/>
    <p:sldId id="264" r:id="rId41"/>
    <p:sldId id="315" r:id="rId42"/>
    <p:sldId id="261" r:id="rId43"/>
    <p:sldId id="301" r:id="rId44"/>
    <p:sldId id="302" r:id="rId45"/>
    <p:sldId id="303" r:id="rId46"/>
  </p:sldIdLst>
  <p:sldSz cx="9144000" cy="6858000" type="screen4x3"/>
  <p:notesSz cx="6884988" cy="100187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660"/>
  </p:normalViewPr>
  <p:slideViewPr>
    <p:cSldViewPr>
      <p:cViewPr varScale="1">
        <p:scale>
          <a:sx n="69" d="100"/>
          <a:sy n="69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FC99-1526-4A23-83D9-B8A86ECEDF13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A3DA3-441E-4D56-BF5B-17F2002D60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20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7C8014-B723-464B-B983-E9EDA4F1E7DD}" type="datetimeFigureOut">
              <a:rPr lang="pl-PL" smtClean="0"/>
              <a:t>2020-05-10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Obowiązki pracownika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204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 jest obowiązany w szczególności: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przestrzegać czasu pracy ustalonego w zakładzie pracy;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przestrzegać regulaminu pracy i ustalonego w zakładzie pracy porządku;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przestrzegać przepisów oraz zasad bezpieczeństwa i higieny pracy, a także przepisów </a:t>
            </a:r>
            <a:r>
              <a:rPr lang="pl-PL" dirty="0" smtClean="0"/>
              <a:t>przeciwpożarowych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art.100 § 2 </a:t>
            </a:r>
            <a:r>
              <a:rPr lang="pl-PL" dirty="0" smtClean="0"/>
              <a:t>pkt 1 – 3 </a:t>
            </a:r>
            <a:r>
              <a:rPr lang="pl-PL" dirty="0" err="1" smtClean="0"/>
              <a:t>k.p</a:t>
            </a:r>
            <a:r>
              <a:rPr lang="pl-PL" dirty="0"/>
              <a:t>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Obowiązek przestrzegania czasu i porządku </a:t>
            </a:r>
            <a:r>
              <a:rPr lang="pl-PL" dirty="0" smtClean="0"/>
              <a:t>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185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4016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Obowiązek przestrzegania czasu pracy </a:t>
            </a:r>
            <a:r>
              <a:rPr lang="pl-PL" dirty="0" smtClean="0"/>
              <a:t>obejmuje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powinność  </a:t>
            </a:r>
            <a:r>
              <a:rPr lang="pl-PL" dirty="0" smtClean="0"/>
              <a:t>punktualnego </a:t>
            </a:r>
            <a:r>
              <a:rPr lang="pl-PL" dirty="0"/>
              <a:t>rozpoczynania i kończenia pracy,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zakaz </a:t>
            </a:r>
            <a:r>
              <a:rPr lang="pl-PL" dirty="0"/>
              <a:t>samowolnego  opuszczania pracy</a:t>
            </a:r>
            <a:r>
              <a:rPr lang="pl-PL" dirty="0" smtClean="0"/>
              <a:t>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stosowanie się do ustalonych przerw w pracy</a:t>
            </a:r>
            <a:r>
              <a:rPr lang="pl-PL" dirty="0" smtClean="0"/>
              <a:t>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 </a:t>
            </a:r>
            <a:r>
              <a:rPr lang="pl-PL" dirty="0"/>
              <a:t>pozostawanie w ustalonym czasie pracy do dyspozycji pracodawcy  oraz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nakaz </a:t>
            </a:r>
            <a:r>
              <a:rPr lang="pl-PL" dirty="0"/>
              <a:t>efektywnego jego wykorzystywania.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Obowiązek przestrzegania czasu i porządku pracy</a:t>
            </a:r>
          </a:p>
        </p:txBody>
      </p:sp>
    </p:spTree>
    <p:extLst>
      <p:ext uri="{BB962C8B-B14F-4D97-AF65-F5344CB8AC3E}">
        <p14:creationId xmlns:p14="http://schemas.microsoft.com/office/powerpoint/2010/main" val="2090581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26004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Nakaz przestrzegania obowiązków porządkowych dotyczy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tosowania się do regulaminu pracy i ustalonego w zakładzie pracy porządku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rzestrzegania przepisów oraz zasad bezpieczeństwa i higieny pracy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rzestrzeganie przepisów przeciwpożarowych.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ramach rozważanych obowiązków należy umieścić również obowiązek stosowania się do poleceń przełożonych dotyczących czasu i porządku pracy.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Obowiązek przestrzegania czasu i porządku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7691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pl-PL" dirty="0"/>
              <a:t>Regulamin pracy ustala organizację i porządek w procesie pracy oraz związane z tym prawa i obowiązki pracodawcy i </a:t>
            </a:r>
            <a:r>
              <a:rPr lang="pl-PL" dirty="0" smtClean="0"/>
              <a:t>pracowników.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Pracodawca zatrudniający co najmniej 50 pracowników wprowadza regulamin pracy, chyba że w zakresie przewidzianym w punkcie poprzedzającym </a:t>
            </a:r>
            <a:r>
              <a:rPr lang="pl-PL" dirty="0" smtClean="0"/>
              <a:t>obowiązują </a:t>
            </a:r>
            <a:r>
              <a:rPr lang="pl-PL" dirty="0"/>
              <a:t>postanowienia układu zbiorowego </a:t>
            </a:r>
            <a:r>
              <a:rPr lang="pl-PL" dirty="0" smtClean="0"/>
              <a:t>pracy.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Pracodawca zatrudniający mniej niż 50 pracowników może wprowadzić regulamin pracy, chyba że w zakresie przewidzianym w punkcie pierwszym obowiązują postanowienia układu zbiorowego </a:t>
            </a:r>
            <a:r>
              <a:rPr lang="pl-PL" dirty="0" smtClean="0"/>
              <a:t>pracy.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Pracodawca zatrudniający co najmniej 20 i mniej niż 50 pracowników wprowadza regulamin pracy, jeżeli zakładowa organizacja związkowa wystąpi z wnioskiem o jego wprowadzenie, chyba że w zakresie przewidzianym w punkcie pierwszym obowiązują postanowienia układu zbiorowego pracy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819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Regulamin pracy, określając prawa i obowiązki pracodawcy i pracowników związane z porządkiem w zakładzie pracy, powinien ustalać w szczególności:</a:t>
            </a:r>
          </a:p>
          <a:p>
            <a:pPr algn="just"/>
            <a:r>
              <a:rPr lang="pl-PL" dirty="0" smtClean="0"/>
              <a:t>organizację </a:t>
            </a:r>
            <a:r>
              <a:rPr lang="pl-PL" dirty="0"/>
              <a:t>pracy, warunki przebywania na terenie zakładu pracy w czasie </a:t>
            </a:r>
            <a:r>
              <a:rPr lang="pl-PL" dirty="0" smtClean="0"/>
              <a:t>pracy i </a:t>
            </a:r>
            <a:r>
              <a:rPr lang="pl-PL" dirty="0"/>
              <a:t>po jej zakończeniu, wyposażenie pracowników w narzędzia i materiały, a </a:t>
            </a:r>
            <a:r>
              <a:rPr lang="pl-PL" dirty="0" smtClean="0"/>
              <a:t>także w </a:t>
            </a:r>
            <a:r>
              <a:rPr lang="pl-PL" dirty="0"/>
              <a:t>odzież i obuwie robocze oraz w środki ochrony indywidualnej i </a:t>
            </a:r>
            <a:r>
              <a:rPr lang="pl-PL" dirty="0" smtClean="0"/>
              <a:t>higieny osobistej</a:t>
            </a:r>
            <a:r>
              <a:rPr lang="pl-PL" dirty="0"/>
              <a:t>;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systemy i rozkłady czasu pracy oraz przyjęte okresy rozliczeniowe czasu pracy;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porę nocną;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7170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481328"/>
            <a:ext cx="8784976" cy="52600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termin, miejsce, czas i częstotliwość wypłaty wynagrodzenia;</a:t>
            </a:r>
          </a:p>
          <a:p>
            <a:pPr algn="just"/>
            <a:r>
              <a:rPr lang="pl-PL" dirty="0" smtClean="0"/>
              <a:t>wykazy </a:t>
            </a:r>
            <a:r>
              <a:rPr lang="pl-PL" dirty="0"/>
              <a:t>prac wzbronionych pracownikom młodocianym oraz kobietom;</a:t>
            </a:r>
          </a:p>
          <a:p>
            <a:pPr algn="just"/>
            <a:r>
              <a:rPr lang="pl-PL" dirty="0" smtClean="0"/>
              <a:t>rodzaje </a:t>
            </a:r>
            <a:r>
              <a:rPr lang="pl-PL" dirty="0"/>
              <a:t>prac i wykaz stanowisk pracy dozwolonych pracownikom młodocianym w celu odbywania przygotowania zawodowego;</a:t>
            </a:r>
          </a:p>
          <a:p>
            <a:pPr algn="just"/>
            <a:r>
              <a:rPr lang="pl-PL" dirty="0" smtClean="0"/>
              <a:t>wykaz </a:t>
            </a:r>
            <a:r>
              <a:rPr lang="pl-PL" dirty="0"/>
              <a:t>lekkich prac dozwolonych pracownikom młodocianym zatrudnionym w innym celu niż przygotowanie zawodowe;</a:t>
            </a:r>
          </a:p>
          <a:p>
            <a:pPr algn="just"/>
            <a:r>
              <a:rPr lang="pl-PL" dirty="0" smtClean="0"/>
              <a:t>obowiązki </a:t>
            </a:r>
            <a:r>
              <a:rPr lang="pl-PL" dirty="0"/>
              <a:t>dotyczące bezpieczeństwa i higieny pracy oraz ochrony przeciwpożarowej, w tym także sposób informowania pracowników o ryzyku zawodowym, które wiąże się z wykonywaną pracą;</a:t>
            </a:r>
          </a:p>
          <a:p>
            <a:pPr algn="just"/>
            <a:r>
              <a:rPr lang="pl-PL" dirty="0" smtClean="0"/>
              <a:t>przyjęty </a:t>
            </a:r>
            <a:r>
              <a:rPr lang="pl-PL" dirty="0"/>
              <a:t>u danego pracodawcy sposób potwierdzania przez pracowników przybycia i obecności w pracy oraz usprawiedliwiania nieobecności w pracy</a:t>
            </a:r>
          </a:p>
          <a:p>
            <a:pPr algn="just"/>
            <a:r>
              <a:rPr lang="pl-PL" dirty="0" smtClean="0"/>
              <a:t>kary </a:t>
            </a:r>
            <a:r>
              <a:rPr lang="pl-PL" dirty="0"/>
              <a:t>stosowane zgodnie z art. 108 </a:t>
            </a:r>
            <a:r>
              <a:rPr lang="pl-PL" dirty="0" err="1"/>
              <a:t>k.p</a:t>
            </a:r>
            <a:r>
              <a:rPr lang="pl-PL" dirty="0"/>
              <a:t>.  z tytułu odpowiedzialności porządkowej pracowników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1188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/>
              <a:t>Regulamin pracy ustala pracodawca w uzgodnieniu z zakładową organizacją </a:t>
            </a:r>
            <a:r>
              <a:rPr lang="pl-PL" dirty="0" smtClean="0"/>
              <a:t>związkową.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W razie nieuzgodnienia treści regulaminu pracy z zakładową organizacją związkową w ustalonym przez strony terminie, a także w przypadku, gdy u danego pracodawcy nie działa zakładowa organizacja związkowa, regulamin pracy ustala pracodawca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Regulamin pracy wchodzi w życie po upływie 2 tygodni od dnia podania go do wiadomości pracowników, w sposób przyjęty u danego pracodawcy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r>
              <a:rPr lang="pl-PL" dirty="0"/>
              <a:t>Pracodawca jest obowiązany zapoznać pracownika z treścią regulaminu pracy przed dopuszczeniem go do pracy.</a:t>
            </a:r>
            <a:endParaRPr lang="pl-PL" dirty="0" smtClean="0"/>
          </a:p>
          <a:p>
            <a:pPr marL="109728" indent="0" algn="just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2853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dbałości o dobro zakładu pracy;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zachowania tajemnicy;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akaz konkurencji.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</a:t>
            </a:r>
          </a:p>
        </p:txBody>
      </p:sp>
    </p:spTree>
    <p:extLst>
      <p:ext uri="{BB962C8B-B14F-4D97-AF65-F5344CB8AC3E}">
        <p14:creationId xmlns:p14="http://schemas.microsoft.com/office/powerpoint/2010/main" val="3814489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 jest obowiązany w szczególności: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dbać o dobro zakładu pracy, chronić jego mienie oraz zachować w tajemnicy informacje, których ujawnienie mogłoby narazić pracodawcę na szkodę;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przestrzegać </a:t>
            </a:r>
            <a:r>
              <a:rPr lang="pl-PL" dirty="0"/>
              <a:t>tajemnicy określonej w odrębnych przepisach;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(art. 100 par. 1 pkt 4-5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</a:t>
            </a:r>
          </a:p>
        </p:txBody>
      </p:sp>
    </p:spTree>
    <p:extLst>
      <p:ext uri="{BB962C8B-B14F-4D97-AF65-F5344CB8AC3E}">
        <p14:creationId xmlns:p14="http://schemas.microsoft.com/office/powerpoint/2010/main" val="754933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Obowiązek dbałości o dobro zakładu pracy obejmuje powinność: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powstrzymywania </a:t>
            </a:r>
            <a:r>
              <a:rPr lang="pl-PL" dirty="0"/>
              <a:t>się od czynności, które mogłyby spowodować  uszczerbek w mieniu pracodawcy lub wyrządzić mu szkodę  niemajątkową,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pozytywnego </a:t>
            </a:r>
            <a:r>
              <a:rPr lang="pl-PL" dirty="0"/>
              <a:t>działania na rzecz i w interesie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– dbałość o dobro zakładu pracy</a:t>
            </a:r>
          </a:p>
        </p:txBody>
      </p:sp>
    </p:spTree>
    <p:extLst>
      <p:ext uri="{BB962C8B-B14F-4D97-AF65-F5344CB8AC3E}">
        <p14:creationId xmlns:p14="http://schemas.microsoft.com/office/powerpoint/2010/main" val="251524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Obowiązki pracownika składają się na treść stosunku pracy, określają reguły zachowania się pracownika wobec pracodawcy jako kontrahenta stosunku </a:t>
            </a:r>
            <a:r>
              <a:rPr lang="pl-PL" dirty="0" smtClean="0"/>
              <a:t>pracy.</a:t>
            </a: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Obowiązki pracownika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4189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orzecznictwie sądowym jako naruszające wskazany obowiązek  wskazuje się następujące zachowania: podjęcie przez pracownika  działalności gospodarczej kolidującej z jego rolą jako strony  stosunku pracy, przekroczenie granic rzeczowej krytyki  pracodawcy, namawianie innych pracowników do działań lub </a:t>
            </a:r>
            <a:r>
              <a:rPr lang="pl-PL" dirty="0" err="1" smtClean="0"/>
              <a:t>zachowań</a:t>
            </a:r>
            <a:r>
              <a:rPr lang="pl-PL" dirty="0" smtClean="0"/>
              <a:t> </a:t>
            </a:r>
            <a:r>
              <a:rPr lang="pl-PL" dirty="0"/>
              <a:t>niezgodnych z treścią stosunku pracy i </a:t>
            </a:r>
            <a:r>
              <a:rPr lang="pl-PL" dirty="0" smtClean="0"/>
              <a:t>in.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Obowiązki określające stosunek pracownika do zakładu pracy – dbałość o dobro zakładu pracy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6752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Powyższy obowiązek dotyczy: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- informacji, których ujawnienie mogłoby narazić pracodawcę na  szkodę </a:t>
            </a:r>
            <a:br>
              <a:rPr lang="pl-PL" dirty="0"/>
            </a:br>
            <a:r>
              <a:rPr lang="pl-PL" dirty="0" smtClean="0"/>
              <a:t>(</a:t>
            </a:r>
            <a:r>
              <a:rPr lang="pl-PL" dirty="0"/>
              <a:t>art. 100 § 2 pkt </a:t>
            </a:r>
            <a:r>
              <a:rPr lang="pl-PL" dirty="0" smtClean="0"/>
              <a:t>4 </a:t>
            </a:r>
            <a:r>
              <a:rPr lang="pl-PL" dirty="0" err="1" smtClean="0"/>
              <a:t>k.p</a:t>
            </a:r>
            <a:r>
              <a:rPr lang="pl-PL" dirty="0" smtClean="0"/>
              <a:t>.),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- tajemnicy określonej w odrębnych przepisach (art. 100 § 2 pkt </a:t>
            </a:r>
            <a:r>
              <a:rPr lang="pl-PL" dirty="0" smtClean="0"/>
              <a:t>5 </a:t>
            </a:r>
            <a:r>
              <a:rPr lang="pl-PL" dirty="0" err="1" smtClean="0"/>
              <a:t>k.p</a:t>
            </a:r>
            <a:r>
              <a:rPr lang="pl-PL" dirty="0" smtClean="0"/>
              <a:t>.).</a:t>
            </a: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Obowiązki określające stosunek pracownika do zakładu pracy i do pracodawcy – obowiązek zachowania tajemnicy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9415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Obowiązek przestrzegania tajemnicy określonej w odrębnych przepisach obejmuje: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informacje regulowane w ustawie z dnia 5 sierpnia 2010 roku o ochronie informacji niejawnych,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tajemnicę zawodową,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tajemnicę </a:t>
            </a:r>
            <a:r>
              <a:rPr lang="pl-PL" dirty="0" smtClean="0"/>
              <a:t>przedsiębiorstwa.</a:t>
            </a: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7536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Informacje niejawne obejmują definicje czterech klauzul tajności: ,,ściśle tajne”, </a:t>
            </a:r>
            <a:br>
              <a:rPr lang="pl-PL" dirty="0"/>
            </a:br>
            <a:r>
              <a:rPr lang="pl-PL" dirty="0"/>
              <a:t>,,tajne”,  ,,poufne” i ,,zastrzeżone</a:t>
            </a:r>
            <a:r>
              <a:rPr lang="pl-PL" dirty="0" smtClean="0"/>
              <a:t>”.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Klauzula ,,ściśle tajne”, ,,tajne” i ,,poufne” dotyczy informacji niejawnych, których nieuprawnione ujawnienie spowoduje odpowiednio: ,,wyjątkowo poważną szkodę”, ,,poważną szkodę” lub ,,szkodę” dla </a:t>
            </a:r>
            <a:r>
              <a:rPr lang="pl-PL" dirty="0" smtClean="0"/>
              <a:t>państwa.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Klauzula ,,zastrzeżone” odnosi się do informacji, których ujawnienie  może szkodliwie wpłynąć na wykonywanie przez organy władzy publicznej lub inne jednostki organizacyjne zadań w zakresie obrony narodowej, polityki zagranicznej, bezpieczeństwa publicznego, wymiaru sprawiedliwości i in.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Informacje niejawne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2278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Tajemnica zawodowa to każda tajemnica poznana w związku z wykonywaniem </a:t>
            </a:r>
            <a:r>
              <a:rPr lang="pl-PL" dirty="0" smtClean="0"/>
              <a:t>zawodu</a:t>
            </a:r>
            <a:r>
              <a:rPr lang="pl-PL" dirty="0"/>
              <a:t> </a:t>
            </a:r>
            <a:r>
              <a:rPr lang="pl-PL" dirty="0" smtClean="0"/>
              <a:t>i może </a:t>
            </a:r>
            <a:r>
              <a:rPr lang="pl-PL" smtClean="0"/>
              <a:t>dotyczyć takiej </a:t>
            </a:r>
            <a:r>
              <a:rPr lang="pl-PL" dirty="0" smtClean="0"/>
              <a:t>profesji jak np. lekarze.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Tajemnica zawodowa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1180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Przez tajemnicę przedsiębiorstwa rozumie się informacje techniczne, technologiczne, organizacyjne przedsiębiorstwa lub inne informacje posiadające wartość gospodarczą, które jako całość lub w szczególnym zestawieniu i zbiorze ich elementów nie są powszechnie znane osobom zwykle zajmującym się tym rodzajem informacji albo nie są łatwo dostępne dla takich osób, o ile uprawniony do korzystania z informacji lub rozporządzania nimi podjął, przy zachowaniu należytej staranności, działania w celu utrzymania ich w poufności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a</a:t>
            </a:r>
            <a:r>
              <a:rPr lang="pl-PL" dirty="0" smtClean="0"/>
              <a:t>rt. 11 ust 2. ustawy z dnia 16 kwietnia 1993 r. o zwalczaniu nieuczciwej konkurencji.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Tajemnica przedsiębiorstwa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3987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Ujawnienie, wykorzystanie lub pozyskanie cudzych informacji stanowiących tajemnicę przedsiębiorstwa stanowi czyn nieuczciwej konkurencji.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Tajemnica przedsiębiorstwa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7562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 jest zobowiązany zachować w tajemnicy informacje, których ujawnienie mogłoby narazić pracodawcę na </a:t>
            </a:r>
            <a:r>
              <a:rPr lang="pl-PL" dirty="0" smtClean="0"/>
              <a:t>szkodę.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Tajemnica pracodawcy obejmuje szeroki zakres przedmiotowy, a jej kryterium wyróżniającym jest możliwość narażenia na szkodę pracodawcy w razie jej ujawnienia.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Tajemnica pracodawcy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28080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Zakaz konkurencji może mieć charakter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u</a:t>
            </a:r>
            <a:r>
              <a:rPr lang="pl-PL" dirty="0" smtClean="0"/>
              <a:t>stawowy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umowny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 – zakaz konkurencji</a:t>
            </a:r>
          </a:p>
        </p:txBody>
      </p:sp>
    </p:spTree>
    <p:extLst>
      <p:ext uri="{BB962C8B-B14F-4D97-AF65-F5344CB8AC3E}">
        <p14:creationId xmlns:p14="http://schemas.microsoft.com/office/powerpoint/2010/main" val="24605698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zakresie określonym w odrębnej umowie, pracownik nie może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prowadzić </a:t>
            </a:r>
            <a:r>
              <a:rPr lang="pl-PL" dirty="0"/>
              <a:t>działalności konkurencyjnej wobec pracodawcy ani też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świadczyć </a:t>
            </a:r>
            <a:r>
              <a:rPr lang="pl-PL" dirty="0"/>
              <a:t>pracy w ramach stosunku pracy </a:t>
            </a:r>
            <a:r>
              <a:rPr lang="pl-PL" dirty="0" smtClean="0"/>
              <a:t>lub na </a:t>
            </a:r>
            <a:r>
              <a:rPr lang="pl-PL" dirty="0"/>
              <a:t>innej podstawie </a:t>
            </a:r>
            <a:r>
              <a:rPr lang="pl-PL" dirty="0" smtClean="0"/>
              <a:t>na </a:t>
            </a:r>
            <a:r>
              <a:rPr lang="pl-PL" dirty="0"/>
              <a:t>rzecz podmiotu prowadzącego taką działalność (zakaz </a:t>
            </a:r>
            <a:r>
              <a:rPr lang="pl-PL" dirty="0" smtClean="0"/>
              <a:t>konkurencji)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 – zakaz konkurencji</a:t>
            </a:r>
          </a:p>
        </p:txBody>
      </p:sp>
    </p:spTree>
    <p:extLst>
      <p:ext uri="{BB962C8B-B14F-4D97-AF65-F5344CB8AC3E}">
        <p14:creationId xmlns:p14="http://schemas.microsoft.com/office/powerpoint/2010/main" val="397722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Obowiązki określające jakościową stronę wykonywania pracy,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ilościową stronę świadczenia,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porządkową stronę świadczenia,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stosunek pracownika do zakładu pracy i  pracodawcy,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stosunek pracownika do innych  pracowników.</a:t>
            </a:r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Podział obowiązków pracowniczych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5148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Pracodawca, który poniósł szkodę wskutek naruszenia przez pracownika zakazu konkurencji przewidzianego w umowie, może dochodzić od pracownika wyrównania tej </a:t>
            </a:r>
            <a:r>
              <a:rPr lang="pl-PL" dirty="0" smtClean="0"/>
              <a:t>szkody na zasadach określonych w przepisach rozdziału I w dziele piątym Kodeksu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 – zakaz konkurencji</a:t>
            </a:r>
          </a:p>
        </p:txBody>
      </p:sp>
    </p:spTree>
    <p:extLst>
      <p:ext uri="{BB962C8B-B14F-4D97-AF65-F5344CB8AC3E}">
        <p14:creationId xmlns:p14="http://schemas.microsoft.com/office/powerpoint/2010/main" val="796956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752528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 smtClean="0"/>
              <a:t>Przepis art. 101 (1) § 1 stosuje się odpowiednio, gdy </a:t>
            </a:r>
            <a:r>
              <a:rPr lang="pl-PL" dirty="0"/>
              <a:t>pracodawca i pracownik mający dostęp do szczególnie ważnych informacji, których ujawnienie mogłoby narazić pracodawcę na szkodę, zawierają umowę o zakazie konkurencji po ustaniu stosunku pracy. W umowie określa się także okres obowiązywania zakazu konkurencji oraz wysokość odszkodowania należnego pracownikowi od </a:t>
            </a:r>
            <a:r>
              <a:rPr lang="pl-PL" dirty="0" smtClean="0"/>
              <a:t>pracodawcy.</a:t>
            </a: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Zakaz konkurencji ten przestaje </a:t>
            </a:r>
            <a:r>
              <a:rPr lang="pl-PL" dirty="0"/>
              <a:t>obowiązywać przed upływem terminu, na jaki została zawarta umowa przewidziana w tym przepisie, w razie ustania przyczyn uzasadniających taki zakaz lub niewywiązywania się pracodawcy z obowiązku wypłaty odszkodowania.</a:t>
            </a:r>
          </a:p>
          <a:p>
            <a:pPr marL="109728" indent="0" algn="just">
              <a:buNone/>
            </a:pPr>
            <a:r>
              <a:rPr lang="pl-PL" dirty="0" smtClean="0"/>
              <a:t>Odszkodowanie nie </a:t>
            </a:r>
            <a:r>
              <a:rPr lang="pl-PL" dirty="0"/>
              <a:t>może być niższe od 25% wynagrodzenia otrzymanego przez pracownika przed ustaniem stosunku pracy przez okres odpowiadający okresowi obowiązywania zakazu konkurencji; odszkodowanie może być wypłacane w miesięcznych ratach. W razie sporu o odszkodowaniu orzeka sąd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 – zakaz konkurencji</a:t>
            </a:r>
          </a:p>
        </p:txBody>
      </p:sp>
    </p:spTree>
    <p:extLst>
      <p:ext uri="{BB962C8B-B14F-4D97-AF65-F5344CB8AC3E}">
        <p14:creationId xmlns:p14="http://schemas.microsoft.com/office/powerpoint/2010/main" val="29507484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Umowy te </a:t>
            </a:r>
            <a:r>
              <a:rPr lang="pl-PL" dirty="0"/>
              <a:t>wymagają pod rygorem nieważności formy pisemnej.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</a:t>
            </a:r>
            <a:r>
              <a:rPr lang="pl-PL" dirty="0" smtClean="0"/>
              <a:t>pracodawcy – zakaz konkurencji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4040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42387"/>
          </a:xfrm>
        </p:spPr>
        <p:txBody>
          <a:bodyPr/>
          <a:lstStyle/>
          <a:p>
            <a:pPr marL="109728" indent="0" algn="just">
              <a:buNone/>
            </a:pPr>
            <a:r>
              <a:rPr lang="pl-PL" dirty="0"/>
              <a:t>Zasady współżycia społecznego - zasady moralne lub obyczajowe  posiadające powszechne społeczne uznanie - dotyczące  bezpośrednio stosunków pomiędzy ludźmi i niebędące  obowiązującymi normami prawnymi.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innych pracowników- obowiązek przestrzegania w zakładzie pracy zasad współżycia społecznego</a:t>
            </a:r>
          </a:p>
        </p:txBody>
      </p:sp>
    </p:spTree>
    <p:extLst>
      <p:ext uri="{BB962C8B-B14F-4D97-AF65-F5344CB8AC3E}">
        <p14:creationId xmlns:p14="http://schemas.microsoft.com/office/powerpoint/2010/main" val="4260900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Orzecznictwo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935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1. Wynikający z przepisów prawa oraz z zasad współżycia społecznego obowiązek pracownika zachowania trzeźwości w czasie pracy należy do podstawowych obowiązków pracownika i ciąży na pracowniku nie tylko wówczas, gdy wykonuje on pracę w siedzibie zakładu pracy, lecz także wtedy, gdy przebywa w jakimkolwiek innym miejscu w czasie przeznaczonym na wykonywanie pracy. Nie może być żadnego "marginesu" tolerowania spożywania przez pracownika alkoholu w czasie przeznaczonym na wykonywanie pracy, choćby spożywanie alkoholu było praktykowane lub tolerowane przez przełożonych pracownika.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2. Realizacja pracowniczego obowiązku trzeźwości polega m.in. na pozostawaniu w gotowości do wykonywania pracy w stanie trzeźwości przez cały okres, w ramach którego , konkretnego dnia, zakład pracy może od pracownika - w normalnym przebiegu wydarzeń - wymagać świadczenia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23 lipca 1987 r. , sygn. akt: I PRN 36/87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4642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razie nieuzgodnienia przez strony w umowie o zakazie konkurencji po </a:t>
            </a:r>
            <a:r>
              <a:rPr lang="pl-PL" dirty="0" smtClean="0"/>
              <a:t>ustaniu </a:t>
            </a:r>
            <a:r>
              <a:rPr lang="pl-PL" dirty="0"/>
              <a:t>stosunku pracy odszkodowania za powstrzymanie się od prowadzenia </a:t>
            </a:r>
            <a:r>
              <a:rPr lang="pl-PL" dirty="0" smtClean="0"/>
              <a:t>działalności </a:t>
            </a:r>
            <a:r>
              <a:rPr lang="pl-PL" dirty="0"/>
              <a:t>konkurencyjnej (art. </a:t>
            </a:r>
            <a:r>
              <a:rPr lang="pl-PL" dirty="0" smtClean="0"/>
              <a:t>101 (2) </a:t>
            </a:r>
            <a:r>
              <a:rPr lang="pl-PL" dirty="0"/>
              <a:t>§ 1 k</a:t>
            </a:r>
            <a:r>
              <a:rPr lang="pl-PL" dirty="0" smtClean="0"/>
              <a:t>. p</a:t>
            </a:r>
            <a:r>
              <a:rPr lang="pl-PL" dirty="0"/>
              <a:t>.), pracownikowi - zgodnie z art. 56 </a:t>
            </a:r>
            <a:r>
              <a:rPr lang="pl-PL" dirty="0" smtClean="0"/>
              <a:t>k.c</a:t>
            </a:r>
            <a:r>
              <a:rPr lang="pl-PL" dirty="0"/>
              <a:t>. w związku z art. 300 </a:t>
            </a:r>
            <a:r>
              <a:rPr lang="pl-PL" dirty="0" err="1"/>
              <a:t>k.p</a:t>
            </a:r>
            <a:r>
              <a:rPr lang="pl-PL" dirty="0"/>
              <a:t>. - przysługuje odszkodowanie w minimalnej </a:t>
            </a:r>
            <a:r>
              <a:rPr lang="pl-PL" dirty="0" smtClean="0"/>
              <a:t>wysokości </a:t>
            </a:r>
            <a:r>
              <a:rPr lang="pl-PL" dirty="0"/>
              <a:t>określonej w art. </a:t>
            </a:r>
            <a:r>
              <a:rPr lang="pl-PL" dirty="0" smtClean="0"/>
              <a:t>101(2) </a:t>
            </a:r>
            <a:r>
              <a:rPr lang="pl-PL" dirty="0"/>
              <a:t>§ 3 k</a:t>
            </a:r>
            <a:r>
              <a:rPr lang="pl-PL" dirty="0" smtClean="0"/>
              <a:t>. p</a:t>
            </a:r>
            <a:r>
              <a:rPr lang="pl-PL" dirty="0"/>
              <a:t>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Uchwała Sądu Najwyższego z dnia 3 grudnia 2003 r., III PZP 16/03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35538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1. Jednostronne zastrzeżenie przez pracodawcę możliwości skrócenia </a:t>
            </a:r>
            <a:r>
              <a:rPr lang="pl-PL" dirty="0" smtClean="0"/>
              <a:t>umówionego </a:t>
            </a:r>
            <a:r>
              <a:rPr lang="pl-PL" dirty="0"/>
              <a:t>okresu zakazu konkurencji i skorzystanie z tego uprawnienia, nie </a:t>
            </a:r>
            <a:r>
              <a:rPr lang="pl-PL" dirty="0" smtClean="0"/>
              <a:t>prowadzi </a:t>
            </a:r>
            <a:r>
              <a:rPr lang="pl-PL" dirty="0"/>
              <a:t>do wcześniejszego wygaśnięcia umowy i uwolnienia go od </a:t>
            </a:r>
            <a:r>
              <a:rPr lang="pl-PL" dirty="0" smtClean="0"/>
              <a:t>obowiązku </a:t>
            </a:r>
            <a:r>
              <a:rPr lang="pl-PL" dirty="0"/>
              <a:t>zapłaty odszkodowania.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2. Pracownik ma prawo do odszkodowania, mimo zwolnienia go przez </a:t>
            </a:r>
            <a:r>
              <a:rPr lang="pl-PL" dirty="0" smtClean="0"/>
              <a:t>pracodawcę </a:t>
            </a:r>
            <a:r>
              <a:rPr lang="pl-PL" dirty="0"/>
              <a:t>od obowiązku powstrzymania się od działalności konkurencyjnej, </a:t>
            </a:r>
            <a:r>
              <a:rPr lang="pl-PL" dirty="0" smtClean="0"/>
              <a:t>tylko </a:t>
            </a:r>
            <a:r>
              <a:rPr lang="pl-PL" dirty="0"/>
              <a:t>wówczas, gdy nie podejmuje takiej działalności.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11 stycznia 2006 r., II PK 118/05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75072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18803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Zakres podstawowych obowiązków pracownika związany jest z rodzajem świadczonej pracy (zajmowanym stanowiskiem). Do podstawowych obowiązków pracowniczych o charakterze powszechnym (występujących w każdym stosunku pracy) należą obowiązki wymienione w art. 100 KP. Do takich - powszechnych i podstawowych - został zakwalifikowany normatywnie obowiązek dbałości o dobro zakładu pracy (art. 100 § 2 pkt 4 KP). </a:t>
            </a:r>
            <a:r>
              <a:rPr lang="pl-PL" u="sng" dirty="0"/>
              <a:t>Pracownik nie ma jednak obowiązku przedkładania interesu pracodawcy nad własny</a:t>
            </a:r>
            <a:r>
              <a:rPr lang="pl-PL" dirty="0"/>
              <a:t>. Jednym z kryteriów oceny należytego wykonywania obowiązku dbałości o dobro pracodawcy jest pozycja zawodowa pracownika, usytuowanie zajmowanego przez niego stanowiska w strukturze zakładu.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5 kwietnia 2005 r., I PK 208/04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5963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Prowadzenie działalności konkurencyjnej po odmowie zawarcia </a:t>
            </a:r>
            <a:r>
              <a:rPr lang="pl-PL" dirty="0" smtClean="0"/>
              <a:t>umowy </a:t>
            </a:r>
            <a:r>
              <a:rPr lang="pl-PL" dirty="0"/>
              <a:t>o zakazie konkurencji oraz pomimo sprzeciwu pracodawcy jest </a:t>
            </a:r>
            <a:r>
              <a:rPr lang="pl-PL" dirty="0" smtClean="0"/>
              <a:t>świadomym </a:t>
            </a:r>
            <a:r>
              <a:rPr lang="pl-PL" dirty="0"/>
              <a:t>naruszeniem przez pracownika obowiązku dbałości o dobro zakładu (art. </a:t>
            </a:r>
            <a:r>
              <a:rPr lang="pl-PL" dirty="0" smtClean="0"/>
              <a:t>100 </a:t>
            </a:r>
            <a:r>
              <a:rPr lang="pl-PL" dirty="0"/>
              <a:t>§ 2 pkt 4 </a:t>
            </a:r>
            <a:r>
              <a:rPr lang="pl-PL" dirty="0" err="1"/>
              <a:t>k.p</a:t>
            </a:r>
            <a:r>
              <a:rPr lang="pl-PL" dirty="0"/>
              <a:t>.) i może stanowić uzasadnioną przyczynę rozwiązania umowy </a:t>
            </a:r>
            <a:r>
              <a:rPr lang="pl-PL" dirty="0" smtClean="0"/>
              <a:t>o </a:t>
            </a:r>
            <a:r>
              <a:rPr lang="pl-PL" dirty="0"/>
              <a:t>pracę bez wypowiedzenia z winy pracownika (art. 52 § 1 pkt 1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3 marca 2005 r., I PK 263/04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2909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starannego i sumiennego wykonywania pracy;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stosowania się do poleceń dotyczących sposobu wykonywania pracy;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jakościową stronę wykonywania </a:t>
            </a:r>
            <a:r>
              <a:rPr lang="pl-PL" dirty="0" smtClean="0"/>
              <a:t>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77819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Naruszenie </a:t>
            </a:r>
            <a:r>
              <a:rPr lang="pl-PL" dirty="0"/>
              <a:t>obowiązku zachowania w tajemnicy informacji, których </a:t>
            </a:r>
            <a:r>
              <a:rPr lang="pl-PL" dirty="0" smtClean="0"/>
              <a:t> ujawnienie </a:t>
            </a:r>
            <a:r>
              <a:rPr lang="pl-PL" dirty="0"/>
              <a:t>mogłoby narazić pracodawcę na szkodę (art. 100 § 2 pkt 4 KP) </a:t>
            </a:r>
            <a:r>
              <a:rPr lang="pl-PL" dirty="0" smtClean="0"/>
              <a:t>może polegać </a:t>
            </a:r>
            <a:r>
              <a:rPr lang="pl-PL" dirty="0"/>
              <a:t>na uzyskaniu wiedzy o nich przez nieuprawnionego </a:t>
            </a:r>
            <a:r>
              <a:rPr lang="pl-PL" dirty="0" smtClean="0"/>
              <a:t>pracownika.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6 czerwca 2000 r., I PKN 697/99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20450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Skoro umowa o zakazie konkurencji po ustaniu stosunku pracy nie jest objęta treścią stosunku pracy, to nie znajduje do niej zastosowania art. </a:t>
            </a:r>
            <a:r>
              <a:rPr lang="pl-PL" dirty="0" smtClean="0"/>
              <a:t>23 (1) </a:t>
            </a:r>
            <a:r>
              <a:rPr lang="pl-PL" dirty="0" err="1"/>
              <a:t>k.p</a:t>
            </a:r>
            <a:r>
              <a:rPr lang="pl-PL" dirty="0"/>
              <a:t>. Ustanowiony w tym przepisie skutek przejścia nie obejmuje bowiem praw i obowiązków wynikających z innych niż stosunek pracy stosunków prawnych, choćby były z nim związane. W konsekwencji, art. </a:t>
            </a:r>
            <a:r>
              <a:rPr lang="pl-PL" dirty="0" smtClean="0"/>
              <a:t>23 (1) </a:t>
            </a:r>
            <a:r>
              <a:rPr lang="pl-PL" dirty="0"/>
              <a:t>§ 1 </a:t>
            </a:r>
            <a:r>
              <a:rPr lang="pl-PL" dirty="0" err="1"/>
              <a:t>k.p</a:t>
            </a:r>
            <a:r>
              <a:rPr lang="pl-PL" dirty="0"/>
              <a:t>. nie ma zastosowania do umowy o zakazie konkurencji po ustaniu stosunku pracy zawartej z poprzednim pracodawcą. Nie oznacza on wyłączenia możliwości przejścia klauzuli konkurencyjnej na nowego pracodawcę na innej podstawie prawnej niż art. </a:t>
            </a:r>
            <a:r>
              <a:rPr lang="pl-PL" smtClean="0"/>
              <a:t>23 (1) </a:t>
            </a:r>
            <a:r>
              <a:rPr lang="pl-PL" dirty="0"/>
              <a:t>§ 1 </a:t>
            </a:r>
            <a:r>
              <a:rPr lang="pl-PL" dirty="0" err="1"/>
              <a:t>k.p</a:t>
            </a:r>
            <a:r>
              <a:rPr lang="pl-PL" dirty="0"/>
              <a:t>. Nowy pracodawca może bowiem stać się stroną tej klauzuli w okolicznościach, w których podstawę prawną przejścia zakładu pracy stanowiły inne przepisy przewidujące sukcesję praw i obowiązków (np. art. </a:t>
            </a:r>
            <a:r>
              <a:rPr lang="pl-PL" dirty="0" smtClean="0"/>
              <a:t>55 (1) </a:t>
            </a:r>
            <a:r>
              <a:rPr lang="pl-PL" dirty="0"/>
              <a:t>i następne k.c.; art. 494, art. 531 </a:t>
            </a:r>
            <a:r>
              <a:rPr lang="pl-PL" dirty="0" err="1"/>
              <a:t>k.s.h</a:t>
            </a:r>
            <a:r>
              <a:rPr lang="pl-PL" dirty="0"/>
              <a:t>.).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19 stycznia 2017 r., I PK 275/16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90298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Umowa o zakazie konkurencji po ustaniu stosunku pracy nie może </a:t>
            </a:r>
            <a:r>
              <a:rPr lang="pl-PL" dirty="0" smtClean="0"/>
              <a:t>być uznana </a:t>
            </a:r>
            <a:r>
              <a:rPr lang="pl-PL" dirty="0"/>
              <a:t>za nieważną z tej przyczyny, że w ocenie pracownika nie miał on dostępu do szczególnie ważnych informacji (art. </a:t>
            </a:r>
            <a:r>
              <a:rPr lang="pl-PL" dirty="0" smtClean="0"/>
              <a:t>101 (2) § </a:t>
            </a:r>
            <a:r>
              <a:rPr lang="pl-PL" dirty="0"/>
              <a:t>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18 kwietnia 2007 r., I PK 361/06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32819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Usiłowanie kradzieży na szkodę pracodawcy stanowi ciężkie naruszenie podstawowego obowiązku pracowniczego dbałości o mienie pracodawcy (art. 52 § 1 pkt 1 w związku z art. 100 § 2 pkt 4 KP).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12 lipca 2001 r., I PKN 532/00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41151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260040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Stosowane szeroko w ramach przepisów regulaminów pracy lub ustalonych zwyczajów przeszukiwanie członków załogi w celu zapobiegania wynoszeniu mienia zakładów pracy jest zgodne z prawem i nie narusza dóbr osobistych pracowników (art. 23 i 24 k.c.) wówczas, gdy pracownicy zostali uprzedzeni o możności stosowania tego rodzaju kontroli w celu ochrony mienia społecznego i gdy kontrola ta jest wykonywana w porozumieniu z przedstawicielstwem załogi w sposób nie pozostający w sprzeczności ze swym społeczno-gospodarczym przeznaczeniem lub z zasadami współżycia społecznego w Polskiej Rzeczypospolitej Ludowej.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Wyrok Sądu Najwyższego z dnia 13 kwietnia 1972 r., I PR 153/72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8434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H. </a:t>
            </a:r>
            <a:r>
              <a:rPr lang="pl-PL" dirty="0" err="1"/>
              <a:t>Szurgacz</a:t>
            </a:r>
            <a:r>
              <a:rPr lang="pl-PL" dirty="0"/>
              <a:t>, Z. Kubot, T. Kuczyński, A. Tomanek, </a:t>
            </a:r>
            <a:r>
              <a:rPr lang="pl-PL" i="1" dirty="0"/>
              <a:t>Prawo pracy. Zarys wykładu</a:t>
            </a:r>
            <a:r>
              <a:rPr lang="pl-PL" dirty="0"/>
              <a:t>, Warszawa 2017,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Ustawy </a:t>
            </a:r>
            <a:r>
              <a:rPr lang="pl-PL" dirty="0"/>
              <a:t>z dnia 5 sierpnia 2010 roku o ochronie informacji </a:t>
            </a:r>
            <a:r>
              <a:rPr lang="pl-PL" dirty="0" smtClean="0"/>
              <a:t>niejawnych (Dz. U. 2019 poz. 742),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Ustawy </a:t>
            </a:r>
            <a:r>
              <a:rPr lang="pl-PL" dirty="0"/>
              <a:t>z dnia 16 kwietnia 1993 r. </a:t>
            </a:r>
            <a:r>
              <a:rPr lang="pl-PL" dirty="0" smtClean="0"/>
              <a:t>o zwalczaniu </a:t>
            </a:r>
            <a:r>
              <a:rPr lang="pl-PL" dirty="0"/>
              <a:t>nieuczciwej </a:t>
            </a:r>
            <a:r>
              <a:rPr lang="pl-PL" dirty="0" smtClean="0"/>
              <a:t>konkurencji (Dz. U. 2019 poz. 1010 </a:t>
            </a:r>
            <a:r>
              <a:rPr lang="pl-PL" smtClean="0"/>
              <a:t>ze zm.) </a:t>
            </a: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Ustawy z dnia 26 czerwca 1974 roku - Kodeks pracy (Dz. U. z 2019 r. poz. 1040 ze zm.)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Opracowano na podstawie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233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,,Pracownik </a:t>
            </a:r>
            <a:r>
              <a:rPr lang="pl-PL" dirty="0"/>
              <a:t>jest obowiązany wykonywać pracę sumiennie i starannie </a:t>
            </a:r>
            <a:r>
              <a:rPr lang="pl-PL" dirty="0" smtClean="0"/>
              <a:t>(…)” art. 100 § 1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jakościową stronę wykonywania </a:t>
            </a:r>
            <a:r>
              <a:rPr lang="pl-PL" dirty="0" smtClean="0"/>
              <a:t>pracy – staranność i sumienność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35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Sumienność - dotyczy strony podmiotowej działania pracownika,  poprzez </a:t>
            </a:r>
            <a:r>
              <a:rPr lang="pl-PL" dirty="0" smtClean="0"/>
              <a:t>odesłanie </a:t>
            </a:r>
            <a:r>
              <a:rPr lang="pl-PL" dirty="0"/>
              <a:t>do reguł aksjologicznych, odwołujących się do  określonego systemu wartości. Ocenie podlega indywidualne zaangażowanie </a:t>
            </a:r>
            <a:r>
              <a:rPr lang="pl-PL" dirty="0" smtClean="0"/>
              <a:t>pracownika, jego inicjatywa w zależności od konkretnych możliwości wynikających z wykształcenia, praktyki </a:t>
            </a:r>
            <a:r>
              <a:rPr lang="pl-PL" dirty="0" err="1" smtClean="0"/>
              <a:t>itp</a:t>
            </a:r>
            <a:r>
              <a:rPr lang="pl-PL" dirty="0" smtClean="0"/>
              <a:t> .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Wraz ze wzrostem intelektualnego (twórczego)  waloru pracy danego rodzaju, wzrasta znaczenie reguł sumienności w ocenie sposobu jej wykonywania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19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Staranność - </a:t>
            </a:r>
            <a:r>
              <a:rPr lang="pl-PL" dirty="0"/>
              <a:t>odnosi się do zespołu wskazówek, rad, zaleceń i  dyrektyw tworzących to, co się zwykło nazywać ,,techniką  działania”, której celem jest osiągnięcie maksymalnej efektywności  pracy. Kategoria staranności odsyła do reguł instrumentalnych,  </a:t>
            </a:r>
            <a:r>
              <a:rPr lang="pl-PL" dirty="0" smtClean="0"/>
              <a:t>prakseologicznych.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Reguły staranności odgrywają największą role przy pracach rutynowych.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0341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Zgodnie z art. 100 § 1 </a:t>
            </a:r>
            <a:r>
              <a:rPr lang="pl-PL" dirty="0" err="1"/>
              <a:t>k.p</a:t>
            </a:r>
            <a:r>
              <a:rPr lang="pl-PL" dirty="0"/>
              <a:t>. pracownik jest obowiązany stosować się do poleceń przełożonych, które dotyczą pracy, jeżeli nie są one sprzeczne z przepisami prawa lub umową o pracę. 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 </a:t>
            </a:r>
            <a:r>
              <a:rPr lang="pl-PL" dirty="0"/>
              <a:t>może ponadto odmówić wykonania polecenia sprzecznego z zasadami współżycia </a:t>
            </a:r>
            <a:r>
              <a:rPr lang="pl-PL" dirty="0" smtClean="0"/>
              <a:t>społecznego.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jakościową stronę wykonywania pracy </a:t>
            </a:r>
            <a:r>
              <a:rPr lang="pl-PL" dirty="0" smtClean="0"/>
              <a:t>– stosowanie się do poleceń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62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Polecenie może dotyczyć: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sposobu </a:t>
            </a:r>
            <a:r>
              <a:rPr lang="pl-PL" dirty="0"/>
              <a:t>wykonywania pracy</a:t>
            </a:r>
            <a:r>
              <a:rPr lang="pl-PL" dirty="0" smtClean="0"/>
              <a:t>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nakazu jej wykonywania w określonym miejscu lub czasie a </a:t>
            </a:r>
            <a:r>
              <a:rPr lang="pl-PL" dirty="0" smtClean="0"/>
              <a:t>także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obowiązków dotyczących porządku i organizacji pracy</a:t>
            </a:r>
            <a:r>
              <a:rPr lang="pl-PL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Polecenie służy aktualizacji lub konkretyzacji obowiązków składających się na treść stosunku pracy.</a:t>
            </a: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0581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1067</TotalTime>
  <Words>2638</Words>
  <Application>Microsoft Office PowerPoint</Application>
  <PresentationFormat>Pokaz na ekranie (4:3)</PresentationFormat>
  <Paragraphs>164</Paragraphs>
  <Slides>45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46" baseType="lpstr">
      <vt:lpstr>Hol</vt:lpstr>
      <vt:lpstr>Obowiązki pracownika</vt:lpstr>
      <vt:lpstr>Obowiązki pracownika</vt:lpstr>
      <vt:lpstr>Podział obowiązków pracowniczych</vt:lpstr>
      <vt:lpstr>Obowiązki określające jakościową stronę wykonywania pracy </vt:lpstr>
      <vt:lpstr>Obowiązki określające jakościową stronę wykonywania pracy – staranność i sumienność </vt:lpstr>
      <vt:lpstr>Prezentacja programu PowerPoint</vt:lpstr>
      <vt:lpstr>Prezentacja programu PowerPoint</vt:lpstr>
      <vt:lpstr>Obowiązki określające jakościową stronę wykonywania pracy – stosowanie się do poleceń</vt:lpstr>
      <vt:lpstr>Prezentacja programu PowerPoint</vt:lpstr>
      <vt:lpstr>Obowiązek przestrzegania czasu i porządku pracy</vt:lpstr>
      <vt:lpstr>Obowiązek przestrzegania czasu i porządku pracy</vt:lpstr>
      <vt:lpstr>Obowiązek przestrzegania czasu i porządku pracy</vt:lpstr>
      <vt:lpstr>Regulamin pracy</vt:lpstr>
      <vt:lpstr>Regulamin pracy</vt:lpstr>
      <vt:lpstr>Regulamin pracy</vt:lpstr>
      <vt:lpstr>Regulamin pracy</vt:lpstr>
      <vt:lpstr>Obowiązki określające stosunek pracownika do zakładu pracy i  pracodawcy</vt:lpstr>
      <vt:lpstr>Obowiązki określające stosunek pracownika do zakładu pracy i  pracodawcy</vt:lpstr>
      <vt:lpstr>Obowiązki określające stosunek pracownika do zakładu pracy – dbałość o dobro zakładu pracy</vt:lpstr>
      <vt:lpstr>Obowiązki określające stosunek pracownika do zakładu pracy – dbałość o dobro zakładu pracy </vt:lpstr>
      <vt:lpstr>Obowiązki określające stosunek pracownika do zakładu pracy i do pracodawcy – obowiązek zachowania tajemnicy</vt:lpstr>
      <vt:lpstr>Prezentacja programu PowerPoint</vt:lpstr>
      <vt:lpstr>Informacje niejawne</vt:lpstr>
      <vt:lpstr>Tajemnica zawodowa</vt:lpstr>
      <vt:lpstr>Tajemnica przedsiębiorstwa</vt:lpstr>
      <vt:lpstr>Tajemnica przedsiębiorstwa</vt:lpstr>
      <vt:lpstr>Tajemnica pracodawcy</vt:lpstr>
      <vt:lpstr>Obowiązki określające stosunek pracownika do zakładu pracy i  pracodawcy – zakaz konkurencji</vt:lpstr>
      <vt:lpstr>Obowiązki określające stosunek pracownika do zakładu pracy i  pracodawcy – zakaz konkurencji</vt:lpstr>
      <vt:lpstr>Obowiązki określające stosunek pracownika do zakładu pracy i  pracodawcy – zakaz konkurencji</vt:lpstr>
      <vt:lpstr>Obowiązki określające stosunek pracownika do zakładu pracy i  pracodawcy – zakaz konkurencji</vt:lpstr>
      <vt:lpstr>Obowiązki określające stosunek pracownika do zakładu pracy i  pracodawcy – zakaz konkurencji</vt:lpstr>
      <vt:lpstr>Obowiązki określające stosunek pracownika do innych pracowników- obowiązek przestrzegania w zakładzie pracy zasad współżycia społecznego</vt:lpstr>
      <vt:lpstr>Orzecznictwo</vt:lpstr>
      <vt:lpstr>Wyrok Sądu Najwyższego z dnia 23 lipca 1987 r. , sygn. akt: I PRN 36/87</vt:lpstr>
      <vt:lpstr>Uchwała Sądu Najwyższego z dnia 3 grudnia 2003 r., III PZP 16/03</vt:lpstr>
      <vt:lpstr>Wyrok Sądu Najwyższego z dnia 11 stycznia 2006 r., II PK 118/05</vt:lpstr>
      <vt:lpstr>Wyrok Sądu Najwyższego z dnia 5 kwietnia 2005 r., I PK 208/04</vt:lpstr>
      <vt:lpstr>Wyrok Sądu Najwyższego z dnia 3 marca 2005 r., I PK 263/04</vt:lpstr>
      <vt:lpstr>Wyrok Sądu Najwyższego z dnia 6 czerwca 2000 r., I PKN 697/99</vt:lpstr>
      <vt:lpstr>Wyrok Sądu Najwyższego z dnia 19 stycznia 2017 r., I PK 275/16</vt:lpstr>
      <vt:lpstr>Wyrok Sądu Najwyższego z dnia 18 kwietnia 2007 r., I PK 361/06 </vt:lpstr>
      <vt:lpstr>Wyrok Sądu Najwyższego z dnia 12 lipca 2001 r., I PKN 532/00</vt:lpstr>
      <vt:lpstr>Wyrok Sądu Najwyższego z dnia 13 kwietnia 1972 r., I PR 153/72</vt:lpstr>
      <vt:lpstr>Opracowano na podstawie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174</cp:revision>
  <cp:lastPrinted>2020-05-09T21:32:03Z</cp:lastPrinted>
  <dcterms:created xsi:type="dcterms:W3CDTF">2019-05-25T14:31:07Z</dcterms:created>
  <dcterms:modified xsi:type="dcterms:W3CDTF">2020-05-10T16:34:30Z</dcterms:modified>
</cp:coreProperties>
</file>