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1" r:id="rId3"/>
    <p:sldId id="309" r:id="rId4"/>
    <p:sldId id="310" r:id="rId5"/>
    <p:sldId id="316" r:id="rId6"/>
    <p:sldId id="317" r:id="rId7"/>
    <p:sldId id="318" r:id="rId8"/>
    <p:sldId id="307" r:id="rId9"/>
    <p:sldId id="308" r:id="rId10"/>
    <p:sldId id="304" r:id="rId11"/>
    <p:sldId id="296" r:id="rId12"/>
    <p:sldId id="293" r:id="rId13"/>
    <p:sldId id="311" r:id="rId14"/>
    <p:sldId id="312" r:id="rId15"/>
    <p:sldId id="319" r:id="rId16"/>
    <p:sldId id="320" r:id="rId17"/>
    <p:sldId id="314" r:id="rId18"/>
    <p:sldId id="315" r:id="rId19"/>
    <p:sldId id="313" r:id="rId20"/>
    <p:sldId id="305" r:id="rId21"/>
    <p:sldId id="306" r:id="rId22"/>
    <p:sldId id="257" r:id="rId23"/>
    <p:sldId id="258" r:id="rId24"/>
    <p:sldId id="259" r:id="rId25"/>
    <p:sldId id="260" r:id="rId26"/>
    <p:sldId id="261" r:id="rId27"/>
    <p:sldId id="262" r:id="rId28"/>
    <p:sldId id="263" r:id="rId29"/>
    <p:sldId id="294" r:id="rId30"/>
    <p:sldId id="264" r:id="rId31"/>
    <p:sldId id="265" r:id="rId32"/>
    <p:sldId id="292" r:id="rId33"/>
    <p:sldId id="302" r:id="rId34"/>
    <p:sldId id="303" r:id="rId35"/>
    <p:sldId id="297" r:id="rId36"/>
    <p:sldId id="298" r:id="rId37"/>
    <p:sldId id="301" r:id="rId38"/>
    <p:sldId id="300" r:id="rId39"/>
    <p:sldId id="299" r:id="rId40"/>
    <p:sldId id="287" r:id="rId41"/>
    <p:sldId id="286" r:id="rId42"/>
    <p:sldId id="288" r:id="rId43"/>
    <p:sldId id="289" r:id="rId44"/>
    <p:sldId id="267" r:id="rId45"/>
    <p:sldId id="272" r:id="rId46"/>
    <p:sldId id="290" r:id="rId4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C02A658-3867-4605-B479-2FFD00900856}" type="datetimeFigureOut">
              <a:rPr lang="pl-PL" smtClean="0"/>
              <a:t>2020-05-28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2A5BC46-C178-4BA7-8728-D8CB99BB007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02A658-3867-4605-B479-2FFD00900856}" type="datetimeFigureOut">
              <a:rPr lang="pl-PL" smtClean="0"/>
              <a:t>2020-05-28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A5BC46-C178-4BA7-8728-D8CB99BB007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02A658-3867-4605-B479-2FFD00900856}" type="datetimeFigureOut">
              <a:rPr lang="pl-PL" smtClean="0"/>
              <a:t>2020-05-28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A5BC46-C178-4BA7-8728-D8CB99BB007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02A658-3867-4605-B479-2FFD00900856}" type="datetimeFigureOut">
              <a:rPr lang="pl-PL" smtClean="0"/>
              <a:t>2020-05-28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A5BC46-C178-4BA7-8728-D8CB99BB0077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02A658-3867-4605-B479-2FFD00900856}" type="datetimeFigureOut">
              <a:rPr lang="pl-PL" smtClean="0"/>
              <a:t>2020-05-28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A5BC46-C178-4BA7-8728-D8CB99BB0077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02A658-3867-4605-B479-2FFD00900856}" type="datetimeFigureOut">
              <a:rPr lang="pl-PL" smtClean="0"/>
              <a:t>2020-05-28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A5BC46-C178-4BA7-8728-D8CB99BB0077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02A658-3867-4605-B479-2FFD00900856}" type="datetimeFigureOut">
              <a:rPr lang="pl-PL" smtClean="0"/>
              <a:t>2020-05-28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A5BC46-C178-4BA7-8728-D8CB99BB0077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02A658-3867-4605-B479-2FFD00900856}" type="datetimeFigureOut">
              <a:rPr lang="pl-PL" smtClean="0"/>
              <a:t>2020-05-28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A5BC46-C178-4BA7-8728-D8CB99BB0077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C02A658-3867-4605-B479-2FFD00900856}" type="datetimeFigureOut">
              <a:rPr lang="pl-PL" smtClean="0"/>
              <a:t>2020-05-28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A5BC46-C178-4BA7-8728-D8CB99BB0077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C02A658-3867-4605-B479-2FFD00900856}" type="datetimeFigureOut">
              <a:rPr lang="pl-PL" smtClean="0"/>
              <a:t>2020-05-28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2A5BC46-C178-4BA7-8728-D8CB99BB0077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C02A658-3867-4605-B479-2FFD00900856}" type="datetimeFigureOut">
              <a:rPr lang="pl-PL" smtClean="0"/>
              <a:t>2020-05-28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2A5BC46-C178-4BA7-8728-D8CB99BB0077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C02A658-3867-4605-B479-2FFD00900856}" type="datetimeFigureOut">
              <a:rPr lang="pl-PL" smtClean="0"/>
              <a:t>2020-05-28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2A5BC46-C178-4BA7-8728-D8CB99BB0077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4320480"/>
          </a:xfrm>
        </p:spPr>
        <p:txBody>
          <a:bodyPr/>
          <a:lstStyle/>
          <a:p>
            <a:pPr algn="ctr"/>
            <a:r>
              <a:rPr lang="pl-PL" dirty="0"/>
              <a:t>U</a:t>
            </a:r>
            <a:r>
              <a:rPr lang="pl-PL" dirty="0" smtClean="0"/>
              <a:t>bezpieczenie rentowe i emerytalne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09422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Ryzykiem </a:t>
            </a:r>
            <a:r>
              <a:rPr lang="pl-PL" dirty="0"/>
              <a:t>w ubezpieczeniu rentowym są także koszty pogrzebu ubezpieczonego</a:t>
            </a:r>
            <a:r>
              <a:rPr lang="pl-PL" dirty="0" smtClean="0"/>
              <a:t>.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dirty="0" smtClean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Świadczeniem </a:t>
            </a:r>
            <a:r>
              <a:rPr lang="pl-PL" dirty="0"/>
              <a:t>na pokrycie wydatków związanych z tym faktem jest zasiłek pogrzebowy.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Ryzyko w ubezpieczeniu rentowym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32915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Ustawa o emeryturach i rentach z FUS wyróżnia dwa rodzaje rent z tytułu niezdolności do pracy: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stałą- przysługuje, gdy niezdolność do pracy jest trwała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okresową – przysługuje, jeżeli niezdolność do pracy jest okresowa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Renta z tytułu niezdolności do pracy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51188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Nabycie prawa do renty z tytułu niezdolności do pracy jest uzależnione od spełnienia warunków określonych w art. 57 </a:t>
            </a:r>
            <a:r>
              <a:rPr lang="pl-PL" dirty="0" err="1"/>
              <a:t>u.e.r</a:t>
            </a:r>
            <a:r>
              <a:rPr lang="pl-PL" dirty="0"/>
              <a:t>. FUS. Dodatkowo ubezpieczony musi spełnić te warunki łącznie.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Renta z tytułu niezdolności do pracy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048992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Pierwszą z wymienionych w art. 57 </a:t>
            </a:r>
            <a:r>
              <a:rPr lang="pl-PL" dirty="0" smtClean="0"/>
              <a:t>ustawy o emeryturach i rentach z </a:t>
            </a:r>
            <a:r>
              <a:rPr lang="pl-PL" dirty="0"/>
              <a:t>FUS przesłanek jest istnienie niezdolności do pracy. Niezdolność ta może być częściowa lub całkowita (zgodnie z art. </a:t>
            </a:r>
            <a:r>
              <a:rPr lang="pl-PL" dirty="0" smtClean="0"/>
              <a:t>12 tej ustawy)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Renta z tytułu niezdolności do pracy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35644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16024"/>
          </a:xfrm>
        </p:spPr>
        <p:txBody>
          <a:bodyPr>
            <a:normAutofit fontScale="70000" lnSpcReduction="2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Drugim warunkiem, przewidzianym w omawianym art. </a:t>
            </a:r>
            <a:r>
              <a:rPr lang="pl-PL" dirty="0" smtClean="0"/>
              <a:t>57 ustawy o emeryturach i rentach z FUS, </a:t>
            </a:r>
            <a:r>
              <a:rPr lang="pl-PL" dirty="0"/>
              <a:t>jest wymóg posiadania okresu składkowego i nieskładkowego</a:t>
            </a:r>
            <a:r>
              <a:rPr lang="pl-PL" dirty="0" smtClean="0"/>
              <a:t>.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Katalog okresów składkowych zawiera art. 6 ust. 1 i 2 ustawy o emeryturach i rentach z FUS, a okresów nieskładkowych art. 7 tej ustawy.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dirty="0" smtClean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Jeżeli okresy składkowe i nieskładkowe nie wypełniły wymaganego stażu ubezpieczeniowego, może on być uzupełniony okresami rolnymi wymienionymi w art. 10 ust. 1 pkt 1 ustawy emerytalnej.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Renta z tytułu niezdolności do pracy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987780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Warunek posiadania wymaganego okresu składkowego i nieskładkowego, </a:t>
            </a:r>
            <a:r>
              <a:rPr lang="pl-PL" dirty="0" smtClean="0"/>
              <a:t>uważa </a:t>
            </a:r>
            <a:r>
              <a:rPr lang="pl-PL" dirty="0"/>
              <a:t>się za spełniony, gdy ubezpieczony osiągnął okres składkowy i nieskładkowy wynoszący łącznie co najmniej:</a:t>
            </a:r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1)	1 rok - jeżeli niezdolność do pracy powstała przed ukończeniem 20 lat;</a:t>
            </a:r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2)	2 lata - jeżeli niezdolność do pracy powstała w wieku powyżej 20 do 22 lat;</a:t>
            </a:r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3)	3 lata - jeżeli niezdolność do pracy powstała w wieku powyżej 22 do 25 lat;</a:t>
            </a:r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4)	4 lata - jeżeli niezdolność do pracy powstała w wieku powyżej 25 do 30 lat;</a:t>
            </a:r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5)	5 lat - jeżeli niezdolność do pracy powstała w wieku powyżej 30 lat. 	</a:t>
            </a:r>
            <a:r>
              <a:rPr lang="pl-PL" dirty="0" smtClean="0"/>
              <a:t>Okres ten powinien </a:t>
            </a:r>
            <a:r>
              <a:rPr lang="pl-PL" dirty="0"/>
              <a:t>przypadać w ciągu ostatniego dziesięciolecia przed zgłoszeniem wniosku o rentę lub przed dniem powstania niezdolności do pracy. Warunku tego nie musi spełniać ubezpieczony całkowicie niezdolny do pracy, którego </a:t>
            </a:r>
            <a:r>
              <a:rPr lang="pl-PL" dirty="0" smtClean="0"/>
              <a:t>okres składkowy wynosi </a:t>
            </a:r>
            <a:r>
              <a:rPr lang="pl-PL" dirty="0"/>
              <a:t>25 lat (kobieta) i 30 lat (mężczyzna)</a:t>
            </a:r>
          </a:p>
          <a:p>
            <a:pPr marL="109728" indent="0" algn="just">
              <a:lnSpc>
                <a:spcPct val="170000"/>
              </a:lnSpc>
              <a:buNone/>
            </a:pPr>
            <a:endParaRPr lang="pl-PL" dirty="0"/>
          </a:p>
          <a:p>
            <a:pPr marL="109728" indent="0" algn="just">
              <a:lnSpc>
                <a:spcPct val="170000"/>
              </a:lnSpc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Renta z tytułu niezdolności do pracy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882488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Jeżeli ubezpieczony nie osiągnął okresu składkowego i nieskładkowego </a:t>
            </a:r>
            <a:r>
              <a:rPr lang="pl-PL" dirty="0" smtClean="0"/>
              <a:t>warunek </a:t>
            </a:r>
            <a:r>
              <a:rPr lang="pl-PL" dirty="0"/>
              <a:t>posiadania wymaganego okresu uważa się za spełniony, gdy ubezpieczony został zgłoszony do ubezpieczenia przed ukończeniem 18 lat albo w ciągu 6 miesięcy po ukończeniu nauki w szkole ponadpodstawowej, ponadgimnazjalnej lub w szkole wyższej oraz do dnia powstania niezdolności do pracy miał, bez przerw lub z przerwami nieprzekraczającymi 6 miesięcy, okresy składkowe i nieskładkowe. 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Renta z tytułu niezdolności do pracy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230634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376672"/>
          </a:xfrm>
        </p:spPr>
        <p:txBody>
          <a:bodyPr>
            <a:normAutofit fontScale="925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Trzecim warunkiem jest powstanie niezdolności do pracy w </a:t>
            </a:r>
            <a:r>
              <a:rPr lang="pl-PL" dirty="0" smtClean="0"/>
              <a:t>określonym w art. 57 ust.1 pkt 3 ustawy o emeryturach i rentach z FUS </a:t>
            </a:r>
            <a:r>
              <a:rPr lang="pl-PL" dirty="0"/>
              <a:t>okresie, nie później niż 18 miesięcy od ich </a:t>
            </a:r>
            <a:r>
              <a:rPr lang="pl-PL" dirty="0" smtClean="0"/>
              <a:t>ustania.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Warunku </a:t>
            </a:r>
            <a:r>
              <a:rPr lang="pl-PL" dirty="0" smtClean="0"/>
              <a:t>tego nie </a:t>
            </a:r>
            <a:r>
              <a:rPr lang="pl-PL" dirty="0"/>
              <a:t>stosuje się do ubezpieczonego, który udowodnił okres składkowy i nieskładkowy wynoszący co najmniej 20 lat dla kobiety lub 25 lat dla mężczyzny oraz jest całkowicie niezdolny do pracy.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Renta z tytułu niezdolności do pracy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312479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Czwartym warunkiem jest </a:t>
            </a:r>
            <a:r>
              <a:rPr lang="pl-PL" dirty="0" smtClean="0"/>
              <a:t>nieposiadanie </a:t>
            </a:r>
            <a:r>
              <a:rPr lang="pl-PL" dirty="0"/>
              <a:t>ustalonego prawa do emerytury z Funduszu lub </a:t>
            </a:r>
            <a:r>
              <a:rPr lang="pl-PL" dirty="0" smtClean="0"/>
              <a:t>niespełnianie </a:t>
            </a:r>
            <a:r>
              <a:rPr lang="pl-PL" dirty="0"/>
              <a:t>warunków do jej </a:t>
            </a:r>
            <a:r>
              <a:rPr lang="pl-PL" dirty="0" smtClean="0"/>
              <a:t>uzyskania.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Renta z tytułu niezdolności do pracy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857948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Wskazane warunki dotyczą tylko prawa do renty przy kwalifikacji niezdolności do pracy jako „z ogólnego stanu zdrowia”.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Inaczej jest przy kwalifikacji „z wypadku w drodze do pracy lub z pracy”.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Renta z tytułu niezdolności do pracy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97713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Świadczenia </a:t>
            </a:r>
            <a:r>
              <a:rPr lang="pl-PL" dirty="0" smtClean="0"/>
              <a:t>obejmują:</a:t>
            </a:r>
            <a:endParaRPr lang="pl-PL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1)	emeryturę;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2)	rentę z tytułu niezdolności do pracy, w tym rentę szkoleniową;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3)	rentę rodzinną;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4)	dodatek pielęgnacyjny;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5)	dodatek do renty rodzinnej dla sieroty zupełnej;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6)	zasiłek pogrzebowy.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Katalog świadczeń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319061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376672"/>
          </a:xfrm>
        </p:spPr>
        <p:txBody>
          <a:bodyPr>
            <a:normAutofit fontScale="62500" lnSpcReduction="20000"/>
          </a:bodyPr>
          <a:lstStyle/>
          <a:p>
            <a:pPr marL="109728" indent="0" algn="just">
              <a:lnSpc>
                <a:spcPct val="170000"/>
              </a:lnSpc>
              <a:buNone/>
            </a:pPr>
            <a:r>
              <a:rPr lang="pl-PL" dirty="0" smtClean="0"/>
              <a:t>Osobie </a:t>
            </a:r>
            <a:r>
              <a:rPr lang="pl-PL" dirty="0"/>
              <a:t>spełniającej warunki określone w art. </a:t>
            </a:r>
            <a:r>
              <a:rPr lang="pl-PL" dirty="0" smtClean="0"/>
              <a:t>57 ustawy o emeryturach i rentach z FUS, </a:t>
            </a:r>
            <a:r>
              <a:rPr lang="pl-PL" dirty="0"/>
              <a:t>w stosunku do której orzeczono celowość przekwalifikowania zawodowego ze względu na niezdolność do pracy w dotychczasowym zawodzie, przysługuje renta szkoleniowa przez okres 6 </a:t>
            </a:r>
            <a:r>
              <a:rPr lang="pl-PL" dirty="0" smtClean="0"/>
              <a:t>miesięcy</a:t>
            </a:r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 smtClean="0"/>
              <a:t>Okres </a:t>
            </a:r>
            <a:r>
              <a:rPr lang="pl-PL" dirty="0"/>
              <a:t>6 </a:t>
            </a:r>
            <a:r>
              <a:rPr lang="pl-PL" dirty="0" smtClean="0"/>
              <a:t>miesięcy ulega </a:t>
            </a:r>
            <a:r>
              <a:rPr lang="pl-PL" dirty="0"/>
              <a:t>wydłużeniu na czas niezbędny do przekwalifikowania zawodowego, nie dłużej niż o 30 </a:t>
            </a:r>
            <a:r>
              <a:rPr lang="pl-PL" dirty="0" smtClean="0"/>
              <a:t>miesięcy. Przedłużenie </a:t>
            </a:r>
            <a:r>
              <a:rPr lang="pl-PL" dirty="0"/>
              <a:t>prawa do </a:t>
            </a:r>
            <a:r>
              <a:rPr lang="pl-PL" dirty="0" smtClean="0"/>
              <a:t>renty następuje </a:t>
            </a:r>
            <a:r>
              <a:rPr lang="pl-PL" dirty="0"/>
              <a:t>na podstawie wniosku starosty.</a:t>
            </a:r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 smtClean="0"/>
              <a:t>Okres </a:t>
            </a:r>
            <a:r>
              <a:rPr lang="pl-PL" dirty="0"/>
              <a:t>6 miesięcy, </a:t>
            </a:r>
            <a:r>
              <a:rPr lang="pl-PL" dirty="0" smtClean="0"/>
              <a:t>może </a:t>
            </a:r>
            <a:r>
              <a:rPr lang="pl-PL" dirty="0"/>
              <a:t>ulec skróceniu, jeżeli przed upływem tego okresu starosta zawiadomi organ rentowy:</a:t>
            </a:r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1)	o braku możliwości przekwalifikowania do innego zawodu;</a:t>
            </a:r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2)	o tym, że osoba zainteresowana nie poddaje się przekwalifikowaniu zawodowemu.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Renta szkoleniowa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805267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Renta szkoleniowa wynosi 75% podstawy wymiaru renty i nie może być niższa niż najniższa renta dla osoby częściowo niezdolnej do pracy.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Renta szkoleniowa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622382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>
            <a:normAutofit lnSpcReduction="1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Renta </a:t>
            </a:r>
            <a:r>
              <a:rPr lang="pl-PL" dirty="0"/>
              <a:t>rodzinna przysługuje uprawnionym członkom rodziny osoby, która w chwili śmierci miała ustalone prawo do emerytury lub renty z tytułu niezdolności do pracy lub spełniała warunki wymagane do uzyskania jednego z tych świadczeń</a:t>
            </a:r>
            <a:r>
              <a:rPr lang="pl-PL" dirty="0" smtClean="0"/>
              <a:t>.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Przy ocenie prawa do renty przyjmuje się, że osoba zmarła była całkowicie niezdolna do pracy.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Renta rodzinna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9670782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Renta rodzinna przysługuje także uprawnionym członkom rodziny osoby, która w chwili śmierci pobierała zasiłek przedemerytalny, świadczenie przedemerytalne lub nauczycielskie świadczenie kompensacyjne. W takim przypadku przyjmuje się, że osoba zmarła spełniała warunki do uzyskania renty z tytułu całkowitej niezdolności do pracy.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Renta rodzinna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63172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>
            <a:normAutofit fontScale="70000" lnSpcReduction="20000"/>
          </a:bodyPr>
          <a:lstStyle/>
          <a:p>
            <a:pPr marL="109728" indent="0" algn="just">
              <a:lnSpc>
                <a:spcPct val="160000"/>
              </a:lnSpc>
              <a:buNone/>
            </a:pPr>
            <a:r>
              <a:rPr lang="pl-PL" dirty="0" smtClean="0"/>
              <a:t>Do </a:t>
            </a:r>
            <a:r>
              <a:rPr lang="pl-PL" dirty="0"/>
              <a:t>renty rodzinnej uprawnieni są następujący członkowie </a:t>
            </a:r>
            <a:r>
              <a:rPr lang="pl-PL" dirty="0" smtClean="0"/>
              <a:t>rodziny:</a:t>
            </a:r>
            <a:endParaRPr lang="pl-PL" dirty="0"/>
          </a:p>
          <a:p>
            <a:pPr algn="just">
              <a:lnSpc>
                <a:spcPct val="160000"/>
              </a:lnSpc>
            </a:pPr>
            <a:r>
              <a:rPr lang="pl-PL" dirty="0" smtClean="0"/>
              <a:t>dzieci </a:t>
            </a:r>
            <a:r>
              <a:rPr lang="pl-PL" dirty="0"/>
              <a:t>własne, dzieci drugiego małżonka oraz dzieci przysposobione;</a:t>
            </a:r>
          </a:p>
          <a:p>
            <a:pPr algn="just">
              <a:lnSpc>
                <a:spcPct val="160000"/>
              </a:lnSpc>
            </a:pPr>
            <a:r>
              <a:rPr lang="pl-PL" dirty="0" smtClean="0"/>
              <a:t>przyjęte </a:t>
            </a:r>
            <a:r>
              <a:rPr lang="pl-PL" dirty="0"/>
              <a:t>na wychowanie i utrzymanie przed osiągnięciem pełnoletności wnuki, rodzeństwo i inne dzieci, z wyłączeniem dzieci przyjętych na wychowanie i utrzymanie w ramach rodziny zastępczej lub rodzinnego domu dziecka;</a:t>
            </a:r>
          </a:p>
          <a:p>
            <a:pPr algn="just">
              <a:lnSpc>
                <a:spcPct val="160000"/>
              </a:lnSpc>
            </a:pPr>
            <a:r>
              <a:rPr lang="pl-PL" dirty="0" smtClean="0"/>
              <a:t>małżonek </a:t>
            </a:r>
            <a:r>
              <a:rPr lang="pl-PL" dirty="0"/>
              <a:t>(wdowa i wdowiec);</a:t>
            </a:r>
          </a:p>
          <a:p>
            <a:pPr algn="just">
              <a:lnSpc>
                <a:spcPct val="160000"/>
              </a:lnSpc>
            </a:pPr>
            <a:r>
              <a:rPr lang="pl-PL" dirty="0" smtClean="0"/>
              <a:t>rodzice</a:t>
            </a:r>
            <a:r>
              <a:rPr lang="pl-PL" dirty="0"/>
              <a:t>.</a:t>
            </a:r>
          </a:p>
          <a:p>
            <a:pPr marL="109728" indent="0" algn="just">
              <a:lnSpc>
                <a:spcPct val="160000"/>
              </a:lnSpc>
              <a:buNone/>
            </a:pPr>
            <a:r>
              <a:rPr lang="pl-PL" dirty="0" smtClean="0"/>
              <a:t>Za </a:t>
            </a:r>
            <a:r>
              <a:rPr lang="pl-PL" dirty="0"/>
              <a:t>rodziców </a:t>
            </a:r>
            <a:r>
              <a:rPr lang="pl-PL" dirty="0" smtClean="0"/>
              <a:t>uważa </a:t>
            </a:r>
            <a:r>
              <a:rPr lang="pl-PL" dirty="0"/>
              <a:t>się również ojczyma i macochę oraz osoby przysposabiające.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Renta rodzinna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278826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5661248"/>
          </a:xfrm>
        </p:spPr>
        <p:txBody>
          <a:bodyPr>
            <a:normAutofit fontScale="77500" lnSpcReduction="20000"/>
          </a:bodyPr>
          <a:lstStyle/>
          <a:p>
            <a:pPr marL="109728" indent="0" algn="just">
              <a:lnSpc>
                <a:spcPct val="160000"/>
              </a:lnSpc>
              <a:buNone/>
            </a:pPr>
            <a:r>
              <a:rPr lang="pl-PL" dirty="0" smtClean="0"/>
              <a:t>Dzieci </a:t>
            </a:r>
            <a:r>
              <a:rPr lang="pl-PL" dirty="0"/>
              <a:t>własne, dzieci drugiego małżonka i dzieci przysposobione mają prawo do renty rodzinnej:</a:t>
            </a:r>
          </a:p>
          <a:p>
            <a:pPr marL="109728" indent="0" algn="just">
              <a:lnSpc>
                <a:spcPct val="160000"/>
              </a:lnSpc>
              <a:buNone/>
            </a:pPr>
            <a:r>
              <a:rPr lang="pl-PL" dirty="0"/>
              <a:t>1)	do ukończenia 16 lat;</a:t>
            </a:r>
          </a:p>
          <a:p>
            <a:pPr marL="109728" indent="0" algn="just">
              <a:lnSpc>
                <a:spcPct val="160000"/>
              </a:lnSpc>
              <a:buNone/>
            </a:pPr>
            <a:r>
              <a:rPr lang="pl-PL" dirty="0"/>
              <a:t>2)	do ukończenia nauki w szkole, jeżeli przekroczyły 16 lat życia, nie dłużej jednak niż do osiągnięcia 25 lat życia, albo</a:t>
            </a:r>
          </a:p>
          <a:p>
            <a:pPr marL="109728" indent="0" algn="just">
              <a:lnSpc>
                <a:spcPct val="160000"/>
              </a:lnSpc>
              <a:buNone/>
            </a:pPr>
            <a:r>
              <a:rPr lang="pl-PL" dirty="0"/>
              <a:t>3)	bez względu na wiek, jeżeli stały się całkowicie niezdolne do pracy oraz do samodzielnej egzystencji lub całkowicie niezdolne do pracy w okresie, o którym mowa w pkt 1 lub 2.</a:t>
            </a:r>
          </a:p>
          <a:p>
            <a:pPr marL="109728" indent="0" algn="just">
              <a:lnSpc>
                <a:spcPct val="160000"/>
              </a:lnSpc>
              <a:buNone/>
            </a:pPr>
            <a:r>
              <a:rPr lang="pl-PL" dirty="0" smtClean="0"/>
              <a:t>Jeżeli </a:t>
            </a:r>
            <a:r>
              <a:rPr lang="pl-PL" dirty="0"/>
              <a:t>dziecko osiągnęło 25 lat życia, będąc na ostatnim roku studiów w szkole wyższej, prawo do renty rodzinnej przedłuża się do zakończenia tego roku studiów.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Renta rodzinna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621575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 fontScale="77500" lnSpcReduction="20000"/>
          </a:bodyPr>
          <a:lstStyle/>
          <a:p>
            <a:pPr marL="109728" indent="0" algn="just">
              <a:lnSpc>
                <a:spcPct val="160000"/>
              </a:lnSpc>
              <a:buNone/>
            </a:pPr>
            <a:r>
              <a:rPr lang="pl-PL" dirty="0"/>
              <a:t>Przyjęte na wychowanie i utrzymanie wnuki, rodzeństwo i inne </a:t>
            </a:r>
            <a:r>
              <a:rPr lang="pl-PL" dirty="0" smtClean="0"/>
              <a:t>dzieci, </a:t>
            </a:r>
            <a:r>
              <a:rPr lang="pl-PL" dirty="0"/>
              <a:t>mają prawo do renty rodzinnej, jeżeli spełniają warunki określone w art. </a:t>
            </a:r>
            <a:r>
              <a:rPr lang="pl-PL" dirty="0" smtClean="0"/>
              <a:t>68 ustawy o emeryturach i rentach z FUS, </a:t>
            </a:r>
            <a:r>
              <a:rPr lang="pl-PL" dirty="0"/>
              <a:t>a ponadto</a:t>
            </a:r>
            <a:r>
              <a:rPr lang="pl-PL" dirty="0" smtClean="0"/>
              <a:t>:</a:t>
            </a:r>
            <a:endParaRPr lang="pl-PL" dirty="0"/>
          </a:p>
          <a:p>
            <a:pPr marL="109728" indent="0" algn="just">
              <a:lnSpc>
                <a:spcPct val="160000"/>
              </a:lnSpc>
              <a:buNone/>
            </a:pPr>
            <a:r>
              <a:rPr lang="pl-PL" dirty="0"/>
              <a:t>1)	zostały przyjęte na wychowanie i utrzymanie co najmniej na rok przed śmiercią ubezpieczonego (emeryta lub rencisty), chyba że śmierć była następstwem wypadku, oraz </a:t>
            </a:r>
          </a:p>
          <a:p>
            <a:pPr marL="109728" indent="0" algn="just">
              <a:lnSpc>
                <a:spcPct val="160000"/>
              </a:lnSpc>
              <a:buNone/>
            </a:pPr>
            <a:r>
              <a:rPr lang="pl-PL" dirty="0"/>
              <a:t>2)	nie mają prawa do renty po zmarłych rodzicach, a gdy rodzice żyją, jeżeli:</a:t>
            </a:r>
          </a:p>
          <a:p>
            <a:pPr marL="109728" indent="0" algn="just">
              <a:lnSpc>
                <a:spcPct val="160000"/>
              </a:lnSpc>
              <a:buNone/>
            </a:pPr>
            <a:r>
              <a:rPr lang="pl-PL" dirty="0"/>
              <a:t>a)	nie mogą zapewnić im utrzymania albo</a:t>
            </a:r>
          </a:p>
          <a:p>
            <a:pPr marL="109728" indent="0" algn="just">
              <a:lnSpc>
                <a:spcPct val="160000"/>
              </a:lnSpc>
              <a:buNone/>
            </a:pPr>
            <a:r>
              <a:rPr lang="pl-PL" dirty="0"/>
              <a:t>b)	ubezpieczony (emeryt lub rencista) lub jego małżonek był ich opiekunem ustanowionym przez sąd.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Renta rodzinna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916531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 fontScale="40000" lnSpcReduction="20000"/>
          </a:bodyPr>
          <a:lstStyle/>
          <a:p>
            <a:pPr marL="109728" indent="0" algn="just">
              <a:lnSpc>
                <a:spcPct val="170000"/>
              </a:lnSpc>
              <a:buNone/>
            </a:pPr>
            <a:r>
              <a:rPr lang="pl-PL" dirty="0" smtClean="0"/>
              <a:t>1.Wdowa </a:t>
            </a:r>
            <a:r>
              <a:rPr lang="pl-PL" dirty="0"/>
              <a:t>ma prawo do renty rodzinnej, jeżeli:</a:t>
            </a:r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1)	w chwili śmierci męża osiągnęła wiek 50 lat lub była niezdolna do pracy albo</a:t>
            </a:r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 smtClean="0"/>
              <a:t>2)	wychowuje </a:t>
            </a:r>
            <a:r>
              <a:rPr lang="pl-PL" dirty="0"/>
              <a:t>co najmniej jedno z dzieci, wnuków lub rodzeństwa uprawnione do renty rodzinnej po zmarłym mężu, które nie osiągnęło 16 lat, a jeżeli kształci się w szkole - 18 lat życia, lub jeżeli sprawuje pieczę nad dzieckiem całkowicie niezdolnym do pracy oraz do samodzielnej egzystencji lub całkowicie niezdolnym do pracy, uprawnionym do renty rodzinnej</a:t>
            </a:r>
            <a:r>
              <a:rPr lang="pl-PL" dirty="0" smtClean="0"/>
              <a:t>.</a:t>
            </a:r>
          </a:p>
          <a:p>
            <a:pPr marL="109728" indent="0" algn="just">
              <a:lnSpc>
                <a:spcPct val="170000"/>
              </a:lnSpc>
              <a:buNone/>
            </a:pPr>
            <a:endParaRPr lang="pl-PL" dirty="0"/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 smtClean="0"/>
              <a:t>2.Prawo </a:t>
            </a:r>
            <a:r>
              <a:rPr lang="pl-PL" dirty="0"/>
              <a:t>do renty rodzinnej nabywa również wdowa, która osiągnęła wiek 50 lat lub stała się niezdolna do pracy po śmierci męża, nie później jednak niż w ciągu 5 lat od jego śmierci lub od zaprzestania wychowywania osób wymienionych </a:t>
            </a:r>
            <a:r>
              <a:rPr lang="pl-PL" dirty="0" smtClean="0"/>
              <a:t>w art. 70 </a:t>
            </a:r>
            <a:r>
              <a:rPr lang="pl-PL" dirty="0"/>
              <a:t>ust. 1 pkt </a:t>
            </a:r>
            <a:r>
              <a:rPr lang="pl-PL" dirty="0" smtClean="0"/>
              <a:t>2 ustawy o emeryturach i rentach z FUS.</a:t>
            </a:r>
          </a:p>
          <a:p>
            <a:pPr marL="109728" indent="0" algn="just">
              <a:lnSpc>
                <a:spcPct val="170000"/>
              </a:lnSpc>
              <a:buNone/>
            </a:pPr>
            <a:endParaRPr lang="pl-PL" dirty="0"/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 smtClean="0"/>
              <a:t>3.   Małżonka </a:t>
            </a:r>
            <a:r>
              <a:rPr lang="pl-PL" dirty="0"/>
              <a:t>rozwiedziona lub wdowa, która do dnia śmierci męża nie pozostawała z nim we wspólności małżeńskiej, ma prawo do renty rodzinnej, jeżeli oprócz spełnienia warunków określonych </a:t>
            </a:r>
            <a:r>
              <a:rPr lang="pl-PL" dirty="0" smtClean="0"/>
              <a:t>w art. 70 </a:t>
            </a:r>
            <a:r>
              <a:rPr lang="pl-PL" dirty="0"/>
              <a:t>ust. 1 lub </a:t>
            </a:r>
            <a:r>
              <a:rPr lang="pl-PL" dirty="0" smtClean="0"/>
              <a:t>2 ustawy o emeryturach i rentach z FUS  </a:t>
            </a:r>
            <a:r>
              <a:rPr lang="pl-PL" dirty="0"/>
              <a:t>miała w dniu śmierci męża prawo do alimentów z jego strony ustalone wyrokiem lub ugodą sądową</a:t>
            </a:r>
            <a:r>
              <a:rPr lang="pl-PL" dirty="0" smtClean="0"/>
              <a:t>.</a:t>
            </a:r>
          </a:p>
          <a:p>
            <a:pPr marL="109728" indent="0" algn="just">
              <a:lnSpc>
                <a:spcPct val="170000"/>
              </a:lnSpc>
              <a:buNone/>
            </a:pPr>
            <a:endParaRPr lang="pl-PL" dirty="0"/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 smtClean="0"/>
              <a:t>4</a:t>
            </a:r>
            <a:r>
              <a:rPr lang="pl-PL" dirty="0"/>
              <a:t>. 	Wdowa niespełniająca warunków do renty rodzinnej określonych </a:t>
            </a:r>
            <a:r>
              <a:rPr lang="pl-PL" dirty="0" smtClean="0"/>
              <a:t>w art. 70 </a:t>
            </a:r>
            <a:r>
              <a:rPr lang="pl-PL" dirty="0"/>
              <a:t>ust. 1 lub 2 </a:t>
            </a:r>
            <a:r>
              <a:rPr lang="pl-PL" dirty="0" smtClean="0"/>
              <a:t>ustawy o emeryturach i rentach z FUS i </a:t>
            </a:r>
            <a:r>
              <a:rPr lang="pl-PL" dirty="0"/>
              <a:t>niemająca niezbędnych źródeł utrzymania ma prawo do okresowej renty rodzinnej:</a:t>
            </a:r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1)	przez okres jednego roku od chwili śmierci męża;</a:t>
            </a:r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2)	w okresie uczestniczenia w zorganizowanym szkoleniu mającym na celu uzyskanie kwalifikacji do wykonywania pracy zarobkowej, nie dłużej jednak niż przez 2 lata od chwili śmierci męża.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Renta rodzinna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397419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Rodzice mają prawo do renty rodzinnej, jeżeli</a:t>
            </a:r>
            <a:r>
              <a:rPr lang="pl-PL" dirty="0" smtClean="0"/>
              <a:t>:</a:t>
            </a:r>
            <a:endParaRPr lang="pl-PL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1)	ubezpieczony (emeryt lub rencista) bezpośrednio przed śmiercią przyczyniał się do ich utrzymania;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2)	spełniają </a:t>
            </a:r>
            <a:r>
              <a:rPr lang="pl-PL" dirty="0"/>
              <a:t>odpowiednio warunki określone dla wdowy i wdowca w art. 70 ust. 1 i 2 </a:t>
            </a:r>
            <a:r>
              <a:rPr lang="pl-PL" dirty="0" smtClean="0"/>
              <a:t>ustawy o emeryturach i rentach z FUS oraz</a:t>
            </a:r>
            <a:r>
              <a:rPr lang="pl-PL" dirty="0"/>
              <a:t>, co do wieku, również w art. 70 ust. </a:t>
            </a:r>
            <a:r>
              <a:rPr lang="pl-PL" dirty="0" smtClean="0"/>
              <a:t>5 ustawy o emeryturach i rentach z FUS.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Renta rodzinna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365169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260040"/>
          </a:xfrm>
        </p:spPr>
        <p:txBody>
          <a:bodyPr>
            <a:normAutofit fontScale="55000" lnSpcReduction="20000"/>
          </a:bodyPr>
          <a:lstStyle/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Prawo do renty rodzinnej przysługuje </a:t>
            </a:r>
            <a:r>
              <a:rPr lang="pl-PL" dirty="0" smtClean="0"/>
              <a:t>rodzicom </a:t>
            </a:r>
            <a:r>
              <a:rPr lang="pl-PL" dirty="0"/>
              <a:t>zmarłego, jeśli ten </a:t>
            </a:r>
            <a:r>
              <a:rPr lang="pl-PL" dirty="0" smtClean="0"/>
              <a:t>będąc ubezpieczonym (emerytem lub rencistą) bezpośrednio </a:t>
            </a:r>
            <a:r>
              <a:rPr lang="pl-PL" dirty="0"/>
              <a:t>przed śmiercią przyczyniał się do ich utrzymania. </a:t>
            </a:r>
            <a:endParaRPr lang="pl-PL" dirty="0" smtClean="0"/>
          </a:p>
          <a:p>
            <a:pPr marL="109728" indent="0" algn="just">
              <a:lnSpc>
                <a:spcPct val="170000"/>
              </a:lnSpc>
              <a:buNone/>
            </a:pPr>
            <a:endParaRPr lang="pl-PL" dirty="0" smtClean="0"/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Ponadto rodzice muszą spełniać ogólne warunki do przyznania renty rodzinnej, jak dla wdowy (wdowca), tj</a:t>
            </a:r>
            <a:r>
              <a:rPr lang="pl-PL" dirty="0" smtClean="0"/>
              <a:t>.:</a:t>
            </a:r>
            <a:endParaRPr lang="pl-PL" dirty="0"/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 smtClean="0"/>
              <a:t>1) w </a:t>
            </a:r>
            <a:r>
              <a:rPr lang="pl-PL" dirty="0"/>
              <a:t>chwili śmierci dziecka osiągnąć wiek 50 lat lub być niezdolnym do pracy, </a:t>
            </a:r>
            <a:r>
              <a:rPr lang="pl-PL" dirty="0" smtClean="0"/>
              <a:t>albo</a:t>
            </a:r>
            <a:endParaRPr lang="pl-PL" dirty="0"/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 smtClean="0"/>
              <a:t>2) wychowywać </a:t>
            </a:r>
            <a:r>
              <a:rPr lang="pl-PL" dirty="0"/>
              <a:t>co najmniej jedno z dzieci, wnuków lub rodzeństwa uprawnionych do renty rodzinnej po zmarłym mężu, które nie osiągnęło 16 lat, a jeżeli kształci się w szkole 18 lat życia, </a:t>
            </a:r>
            <a:r>
              <a:rPr lang="pl-PL" dirty="0" smtClean="0"/>
              <a:t>lub</a:t>
            </a:r>
            <a:endParaRPr lang="pl-PL" dirty="0"/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 smtClean="0"/>
              <a:t>3)sprawować </a:t>
            </a:r>
            <a:r>
              <a:rPr lang="pl-PL" dirty="0"/>
              <a:t>pieczę nad dzieckiem całkowicie niezdolnym do pracy oraz do samodzielnej egzystencji, </a:t>
            </a:r>
            <a:r>
              <a:rPr lang="pl-PL" dirty="0" smtClean="0"/>
              <a:t>albo</a:t>
            </a:r>
            <a:endParaRPr lang="pl-PL" dirty="0"/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 smtClean="0"/>
              <a:t>4) sprawować </a:t>
            </a:r>
            <a:r>
              <a:rPr lang="pl-PL" dirty="0"/>
              <a:t>pieczę nad dzieckiem całkowicie niezdolnym do pracy, uprawnionym do renty rodzinnej.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Renta rodzinna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96022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260040"/>
          </a:xfrm>
        </p:spPr>
        <p:txBody>
          <a:bodyPr>
            <a:normAutofit fontScale="62500" lnSpcReduction="20000"/>
          </a:bodyPr>
          <a:lstStyle/>
          <a:p>
            <a:pPr marL="109728" indent="0" algn="just">
              <a:lnSpc>
                <a:spcPct val="170000"/>
              </a:lnSpc>
              <a:buNone/>
            </a:pPr>
            <a:r>
              <a:rPr lang="pl-PL" dirty="0" smtClean="0"/>
              <a:t>Ryzykiem w ubezpieczeniu rentowym jest niezdolność do pracy.</a:t>
            </a:r>
          </a:p>
          <a:p>
            <a:pPr marL="109728" indent="0" algn="just">
              <a:lnSpc>
                <a:spcPct val="170000"/>
              </a:lnSpc>
              <a:buNone/>
            </a:pPr>
            <a:endParaRPr lang="pl-PL" dirty="0" smtClean="0"/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Omawiane ryzyko oznacza ochronę sytuacji, w której ubezpieczony jeszcze przed osiągnięciem wieku emerytalnego stał się z powodu stanu zdrowia – na okres bliżej nieokreślony – niezdolny do zarabiania na swoje utrzymanie</a:t>
            </a:r>
            <a:r>
              <a:rPr lang="pl-PL" dirty="0" smtClean="0"/>
              <a:t>.</a:t>
            </a:r>
          </a:p>
          <a:p>
            <a:pPr marL="109728" indent="0" algn="just">
              <a:lnSpc>
                <a:spcPct val="170000"/>
              </a:lnSpc>
              <a:buNone/>
            </a:pPr>
            <a:endParaRPr lang="pl-PL" dirty="0"/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Artykuł 12 ustawy </a:t>
            </a:r>
            <a:r>
              <a:rPr lang="pl-PL" dirty="0" smtClean="0"/>
              <a:t>o emeryturach i rentach z FUS </a:t>
            </a:r>
            <a:r>
              <a:rPr lang="pl-PL" dirty="0"/>
              <a:t>za niezdolną do pracy uznaje osobę, która całkowicie lub częściowo utraciła zdolność do pracy zarobkowej z powodu naruszenia sprawności organizmu i nie rokuje odzyskania zdolności do pracy po przekwalifikowaniu. 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Ryzyko w ubezpieczeniu rentowym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528347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0" y="1196752"/>
            <a:ext cx="8686800" cy="5661248"/>
          </a:xfrm>
        </p:spPr>
        <p:txBody>
          <a:bodyPr>
            <a:normAutofit fontScale="92500" lnSpcReduction="1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Renta rodzinna wynosi: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1)	dla jednej osoby uprawnionej - 85% świadczenia, które przysługiwałoby zmarłemu;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2)	dla dwóch osób uprawnionych - 90% świadczenia, które przysługiwałoby zmarłemu;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3)	dla trzech lub więcej osób uprawnionych - 95% świadczenia, które przysługiwałoby zmarłemu.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Za </a:t>
            </a:r>
            <a:r>
              <a:rPr lang="pl-PL" dirty="0"/>
              <a:t>kwotę świadczenia, które przysługiwałoby zmarłemu, uważa się kwotę </a:t>
            </a:r>
            <a:r>
              <a:rPr lang="pl-PL" dirty="0" smtClean="0"/>
              <a:t>emerytury lub </a:t>
            </a:r>
            <a:r>
              <a:rPr lang="pl-PL" dirty="0"/>
              <a:t>renty z tytułu całkowitej niezdolności do pracy.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Renta rodzinna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1813393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Wszystkim uprawnionym członkom rodziny przysługuje jedna łączna renta </a:t>
            </a:r>
            <a:r>
              <a:rPr lang="pl-PL" dirty="0" smtClean="0"/>
              <a:t>rodzinna.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Renta </a:t>
            </a:r>
            <a:r>
              <a:rPr lang="pl-PL" dirty="0"/>
              <a:t>rodzinna podlega podziałowi na równe części między uprawnionych.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Renta rodzinna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6235059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Jeżeli uprawniony do renty rodzinnej jest sierotą zupełną, to ma prawo do tzw. dodatku dla sierot zupełnych.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Dodatek ten został ustalony kwotowo.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Dodatek do renty rodzinnej dla sieroty zupełnej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9399808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260040"/>
          </a:xfrm>
        </p:spPr>
        <p:txBody>
          <a:bodyPr>
            <a:normAutofit fontScale="85000" lnSpcReduction="2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Dodatek pielęgnacyjny przysługuje osobie uprawnionej do emerytury lub renty, </a:t>
            </a:r>
            <a:r>
              <a:rPr lang="pl-PL" dirty="0" smtClean="0"/>
              <a:t>jeżeli 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 </a:t>
            </a:r>
            <a:r>
              <a:rPr lang="pl-PL" dirty="0"/>
              <a:t>osoba ta została uznana za całkowicie niezdolną do pracy oraz do samodzielnej egzystencji albo </a:t>
            </a:r>
            <a:endParaRPr lang="pl-PL" dirty="0" smtClean="0"/>
          </a:p>
          <a:p>
            <a:pPr algn="just">
              <a:lnSpc>
                <a:spcPct val="150000"/>
              </a:lnSpc>
            </a:pPr>
            <a:r>
              <a:rPr lang="pl-PL" dirty="0" smtClean="0"/>
              <a:t>ukończyła </a:t>
            </a:r>
            <a:r>
              <a:rPr lang="pl-PL" dirty="0"/>
              <a:t>75 lat </a:t>
            </a:r>
            <a:r>
              <a:rPr lang="pl-PL" dirty="0" smtClean="0"/>
              <a:t>życia.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Osobie uprawnionej do emerytury lub renty przebywającej w zakładzie opiekuńczo-leczniczym lub w zakładzie pielęgnacyjno-opiekuńczym dodatek pielęgnacyjny nie przysługuje, chyba że przebywa poza tą placówką przez okres dłuższy niż 2 tygodnie w miesiącu.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Dodatek pielęgnacyjny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3480550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Dodatek pielęgnacyjny został ustalony kwotowo.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Dodatek pielęgnacyjny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6394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260040"/>
          </a:xfrm>
        </p:spPr>
        <p:txBody>
          <a:bodyPr>
            <a:normAutofit fontScale="77500" lnSpcReduction="2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Zasiłek pogrzebowy przysługuje w razie śmierci: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1)	ubezpieczonego;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2)	osoby pobierającej emeryturę lub rentę;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3)	osoby, która w dniu śmierci nie miała ustalonego prawa do emerytury lub renty, lecz spełniała warunki do jej uzyskania i pobierania;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4)	członka </a:t>
            </a:r>
            <a:r>
              <a:rPr lang="pl-PL" dirty="0"/>
              <a:t>rodziny osoby wymienionej w pkt 1 i </a:t>
            </a:r>
            <a:r>
              <a:rPr lang="pl-PL" dirty="0" smtClean="0"/>
              <a:t>2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Zasiłek pogrzebowy przysługuje również w razie śmierci ubezpieczonego po ustaniu ubezpieczenia, jeżeli śmierć nastąpiła w okresie pobierania zasiłku chorobowego, świadczenia rehabilitacyjnego lub zasiłku macierzyńskiego.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Zasiłek pogrzebowy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6346194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Członkami rodziny, o których mowa w </a:t>
            </a:r>
            <a:r>
              <a:rPr lang="pl-PL" dirty="0" smtClean="0"/>
              <a:t>ust</a:t>
            </a:r>
            <a:r>
              <a:rPr lang="pl-PL" dirty="0"/>
              <a:t>. 1 pkt 4, są:</a:t>
            </a:r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1) małżonek (wdowa i wdowiec);</a:t>
            </a:r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2) rodzice, ojczym, macocha oraz osoby przysposabiające;</a:t>
            </a:r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3) dzieci własne, dzieci drugiego małżonka, dzieci przysposobione i dzieci umieszczone w rodzinie zastępczej;</a:t>
            </a:r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4) przyjęte na wychowanie i utrzymanie przed osiągnięciem pełnoletności inne dzieci niż wymienione w pkt 3;</a:t>
            </a:r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5) rodzeństwo;</a:t>
            </a:r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6) dziadkowie;</a:t>
            </a:r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7) wnuki;</a:t>
            </a:r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8) osoby, nad którymi została ustanowiona opieka prawna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Zasiłek pogrzebowy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6348903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pl-PL" dirty="0"/>
              <a:t>Zasiłek pogrzebowy wypłaca się osobie, która pokryła koszty pogrzebu. Ustawa dzieli te osoby na dwie grupy.</a:t>
            </a:r>
          </a:p>
          <a:p>
            <a:pPr algn="just">
              <a:lnSpc>
                <a:spcPct val="170000"/>
              </a:lnSpc>
            </a:pPr>
            <a:r>
              <a:rPr lang="pl-PL" dirty="0"/>
              <a:t>Pierwsza to osoby </a:t>
            </a:r>
            <a:r>
              <a:rPr lang="pl-PL" dirty="0" smtClean="0"/>
              <a:t>wymienione </a:t>
            </a:r>
            <a:r>
              <a:rPr lang="pl-PL" dirty="0"/>
              <a:t>w art. 77 ust. 1 pkt 4 </a:t>
            </a:r>
            <a:r>
              <a:rPr lang="pl-PL" dirty="0" smtClean="0"/>
              <a:t>ustawy o emeryturach i rentach z FUS. </a:t>
            </a:r>
            <a:r>
              <a:rPr lang="pl-PL" dirty="0"/>
              <a:t>Osobom tym wypłaca się zasiłek w pełnej wysokości nawet jeżeli faktyczne koszty pogrzebu były niższe. Jeżeli pogrzeb był zorganizowany na koszt państwa, organizacji politycznej lub społecznej, ale uprawnieni do zasiłku pogrzebowego członkowie rodziny ponieśli także część </a:t>
            </a:r>
            <a:r>
              <a:rPr lang="pl-PL" dirty="0" smtClean="0"/>
              <a:t>jego kosztów</a:t>
            </a:r>
            <a:r>
              <a:rPr lang="pl-PL" dirty="0"/>
              <a:t>, przysługuje im zasiłek w pełnej </a:t>
            </a:r>
            <a:r>
              <a:rPr lang="pl-PL" dirty="0" smtClean="0"/>
              <a:t>wysokości.</a:t>
            </a:r>
          </a:p>
          <a:p>
            <a:pPr algn="just">
              <a:lnSpc>
                <a:spcPct val="170000"/>
              </a:lnSpc>
            </a:pPr>
            <a:r>
              <a:rPr lang="pl-PL" dirty="0"/>
              <a:t>W razie poniesienia kosztów pogrzebu przez inną osobę niż wymieniona w art. 77 ust. 1 pkt </a:t>
            </a:r>
            <a:r>
              <a:rPr lang="pl-PL" dirty="0" smtClean="0"/>
              <a:t>4 ustawy o emeryturach i rentach z FUS, </a:t>
            </a:r>
            <a:r>
              <a:rPr lang="pl-PL" dirty="0"/>
              <a:t>pracodawcę, dom pomocy społecznej, gminę, powiat, osobę prawną kościoła lub związku wyznaniowego, zasiłek pogrzebowy przysługuje w wysokości udokumentowanych kosztów pogrzebu, nie wyższej jednak niż określona w art. </a:t>
            </a:r>
            <a:r>
              <a:rPr lang="pl-PL" dirty="0" smtClean="0"/>
              <a:t>80 ustawy o emeryturach i rentach z FUS (4000 złotych).</a:t>
            </a:r>
          </a:p>
          <a:p>
            <a:pPr algn="just">
              <a:lnSpc>
                <a:spcPct val="170000"/>
              </a:lnSpc>
            </a:pPr>
            <a:r>
              <a:rPr lang="pl-PL" dirty="0"/>
              <a:t>W razie poniesienia kosztów pogrzebu przez więcej niż jedną osobę lub </a:t>
            </a:r>
            <a:r>
              <a:rPr lang="pl-PL" dirty="0" smtClean="0"/>
              <a:t>podmiot </a:t>
            </a:r>
            <a:r>
              <a:rPr lang="pl-PL" dirty="0"/>
              <a:t>zasiłek pogrzebowy ulega podziałowi między te osoby lub podmioty - proporcjonalnie do poniesionych kosztów pogrzebu.</a:t>
            </a:r>
            <a:endParaRPr lang="pl-PL" dirty="0" smtClean="0"/>
          </a:p>
          <a:p>
            <a:pPr algn="just">
              <a:lnSpc>
                <a:spcPct val="170000"/>
              </a:lnSpc>
            </a:pPr>
            <a:endParaRPr lang="pl-PL" dirty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Zasiłek pogrzebowy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166881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Zasiłek </a:t>
            </a:r>
            <a:r>
              <a:rPr lang="pl-PL" dirty="0"/>
              <a:t>pogrzebowy przysługuje tylko z jednego tytułu</a:t>
            </a:r>
            <a:r>
              <a:rPr lang="pl-PL" dirty="0" smtClean="0"/>
              <a:t>.</a:t>
            </a:r>
            <a:endParaRPr lang="pl-PL" dirty="0"/>
          </a:p>
          <a:p>
            <a:pPr marL="109728" indent="0" algn="just">
              <a:lnSpc>
                <a:spcPct val="150000"/>
              </a:lnSpc>
              <a:buNone/>
            </a:pPr>
            <a:endParaRPr lang="pl-PL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Zasiłek pogrzebowy został ustalony kwotowo – 4000 złotych.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Zasiłek pogrzebowy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2399851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88032"/>
          </a:xfrm>
        </p:spPr>
        <p:txBody>
          <a:bodyPr>
            <a:normAutofit fontScale="85000" lnSpcReduction="1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Prawo do zasiłku pogrzebowego wygasa w razie niezgłoszenia wniosku o jego przyznanie w okresie 12 miesięcy od dnia śmierci osoby, po której zasiłek przysługuje.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Jeżeli zgłoszenie wniosku o zasiłek pogrzebowy w terminie </a:t>
            </a:r>
            <a:r>
              <a:rPr lang="pl-PL" dirty="0" smtClean="0"/>
              <a:t>tym było </a:t>
            </a:r>
            <a:r>
              <a:rPr lang="pl-PL" dirty="0"/>
              <a:t>niemożliwe z powodu późniejszego odnalezienia zwłok lub zidentyfikowania osoby zmarłej albo z innych przyczyn całkowicie niezależnych od osoby uprawnionej, prawo do zasiłku pogrzebowego wygasa po upływie 12 miesięcy od dnia pogrzebu.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Zasiłek pogrzebowy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84208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Całkowicie niezdolna do pracy jest osoba, która utraciła zdolność do wykonywania jakiejkolwiek pracy</a:t>
            </a:r>
            <a:r>
              <a:rPr lang="pl-PL" dirty="0" smtClean="0"/>
              <a:t>.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Częściowo niezdolna do pracy jest osoba, która w znacznym stopniu utraciła zdolność do pracy zgodnej z poziomem posiadanych kwalifikacji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Ryzyko w ubezpieczeniu rentowym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4933258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7200" dirty="0" smtClean="0"/>
              <a:t>Orzecznictwo</a:t>
            </a:r>
            <a:endParaRPr lang="pl-PL" sz="7200" dirty="0"/>
          </a:p>
        </p:txBody>
      </p:sp>
    </p:spTree>
    <p:extLst>
      <p:ext uri="{BB962C8B-B14F-4D97-AF65-F5344CB8AC3E}">
        <p14:creationId xmlns:p14="http://schemas.microsoft.com/office/powerpoint/2010/main" val="22577504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376672"/>
          </a:xfrm>
        </p:spPr>
        <p:txBody>
          <a:bodyPr>
            <a:normAutofit fontScale="47500" lnSpcReduction="20000"/>
          </a:bodyPr>
          <a:lstStyle/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1. Przez naukę w szkole, o której mowa w art. 68 ust. 1 pkt 2 </a:t>
            </a:r>
            <a:r>
              <a:rPr lang="pl-PL" dirty="0" err="1"/>
              <a:t>u.e.r.f.u.s</a:t>
            </a:r>
            <a:r>
              <a:rPr lang="pl-PL" dirty="0"/>
              <a:t>., rozumie się naukę w szkołach podstawowych, gimnazjach i szkołach ponadgimnazjalnych (publicznych i niepublicznych), szkołach wyższych (państwowych i niepaństwowych), szkołach prowadzonych przez Kościół katolicki, a także pozaszkolnych formach kształcenia, dokształcania bądź doskonalenia zawodowego (np. w ramach różnego rodzaju kursów lub praktyk zawodowych). W grę wchodzą wszelkie formy kształcenia w systemie stacjonarnym, zaocznym, wieczorowym i korespondencyjnym. Renta rodzinna przysługuje również słuchaczom studiów doktoranckich i studiów podyplomowych.</a:t>
            </a:r>
          </a:p>
          <a:p>
            <a:pPr marL="109728" indent="0" algn="just">
              <a:lnSpc>
                <a:spcPct val="170000"/>
              </a:lnSpc>
              <a:buNone/>
            </a:pPr>
            <a:endParaRPr lang="pl-PL" dirty="0"/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2. Okres pobierania nauki, o którym mowa w art. 68 ust. 1 pkt 2 </a:t>
            </a:r>
            <a:r>
              <a:rPr lang="pl-PL" dirty="0" err="1"/>
              <a:t>u.e.r.f.u.s</a:t>
            </a:r>
            <a:r>
              <a:rPr lang="pl-PL" dirty="0"/>
              <a:t>., obejmuje nie tylko okres efektywnego uczestniczenia w zajęciach objętych programem nauczania, ale także okres wakacji, urlopu zdrowotnego dla ucznia szkoły średniej czy urlopu dziekańskiego dla studenta wyższej uczelni, jak również przerw w edukacji wynikających ze skreślenia z listy uczniów i ponownego przyjęcia w ich </a:t>
            </a:r>
            <a:r>
              <a:rPr lang="pl-PL" dirty="0" smtClean="0"/>
              <a:t>poczet. </a:t>
            </a:r>
            <a:r>
              <a:rPr lang="pl-PL" dirty="0"/>
              <a:t>Bez znaczenia pozostaje przyczyna wydłużenia czasu nauki czy studiowania, ale za niewystarczające należy uznać samo zapisanie się do szkoły lub na studia, jeżeli dziecko nie uczestniczy w żadnych zajęciach, nie pisze prac kontrolnych, nie uzyskuje zaliczeń i nie przystępuje do egzaminów, co ostatecznie powoduje skreślenie go z listy uczniów czy studentów.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Wyrok Sądu Najwyższego z dnia 13 maja 2014 r., I UK 414/13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0169999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67544" y="2060848"/>
            <a:ext cx="8229600" cy="4525963"/>
          </a:xfrm>
        </p:spPr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Skoro ubezpieczona podjęła zamiar "pozbycia się żywiciela" i zamiar ten zrealizowała, za co została skazana, to oczywistym jest, że nie może domagać się przyznania jej prawa do renty rodzinnej po zamordowanym.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Wyrok Sądu Apelacyjnego w Katowicach z dnia 21 listopada 2006 r., III </a:t>
            </a:r>
            <a:r>
              <a:rPr lang="pl-PL" dirty="0" err="1" smtClean="0"/>
              <a:t>AUa</a:t>
            </a:r>
            <a:r>
              <a:rPr lang="pl-PL" dirty="0" smtClean="0"/>
              <a:t> 1547/06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4522239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260040"/>
          </a:xfrm>
        </p:spPr>
        <p:txBody>
          <a:bodyPr>
            <a:normAutofit fontScale="925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W prawie ubezpieczeń społecznych nie stosuje się klauzul generalnych zasad współżycia społecznego. Przepisy prawa z zakresu ubezpieczeń społecznych są przepisami bezwzględnie obowiązującymi i przy ich stosowaniu ani organ rentowy, ani sąd nie mogą mieć na uwadze zasad współżycia społecznego; przepisy te muszą być bezwzględnie przestrzegane w stosunku do wszystkich nawet, jeśli jawią się one osobie zainteresowanej jako subiektywnie niesprawiedliwe.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Wyrok Sądu Apelacyjnego w Łodzi z dnia 7 lutego 2013 r., III </a:t>
            </a:r>
            <a:r>
              <a:rPr lang="pl-PL" dirty="0" err="1" smtClean="0"/>
              <a:t>AUa</a:t>
            </a:r>
            <a:r>
              <a:rPr lang="pl-PL" dirty="0" smtClean="0"/>
              <a:t> 929/12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1208060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179512" y="2420888"/>
            <a:ext cx="8856984" cy="4320480"/>
          </a:xfrm>
        </p:spPr>
        <p:txBody>
          <a:bodyPr>
            <a:normAutofit fontScale="85000" lnSpcReduction="1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Warunkiem nabycia prawa do renty rodzinnej przez wdowę (wdowca) jest, poza spełnieniem przesłanek określonych w art. 70 ust. 1 i 2 ustawy 17 grudnia 1998 r. o emeryturach i rentach z Funduszu Ubezpieczeń Społecznych pozostawanie przez małżonków do dnia śmierci jednego z nich w stanie faktycznej wspólności małżeńskiej (art. 70 ust. 3 tej ustawy). Ciężar dowodu niepozostawania w tej wspólności spoczywa na organie rentowym.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Uchwała Sądu Najwyższego z </a:t>
            </a:r>
            <a:r>
              <a:rPr lang="pl-PL" dirty="0"/>
              <a:t>dnia 26 października 2006 </a:t>
            </a:r>
            <a:r>
              <a:rPr lang="pl-PL" dirty="0" smtClean="0"/>
              <a:t>r., III </a:t>
            </a:r>
            <a:r>
              <a:rPr lang="pl-PL" dirty="0"/>
              <a:t>UZP 3/06</a:t>
            </a:r>
          </a:p>
        </p:txBody>
      </p:sp>
    </p:spTree>
    <p:extLst>
      <p:ext uri="{BB962C8B-B14F-4D97-AF65-F5344CB8AC3E}">
        <p14:creationId xmlns:p14="http://schemas.microsoft.com/office/powerpoint/2010/main" val="377888521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434282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Wyrok Sądu Apelacyjnego w Katowicach z dnia 19 listopada 2009 r., III </a:t>
            </a:r>
            <a:r>
              <a:rPr lang="pl-PL" dirty="0" err="1" smtClean="0"/>
              <a:t>AUa</a:t>
            </a:r>
            <a:r>
              <a:rPr lang="pl-PL" dirty="0" smtClean="0"/>
              <a:t> 1829/09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1609579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pl-PL" dirty="0" smtClean="0"/>
              <a:t>I. Jędrasik – Jankowska, </a:t>
            </a:r>
            <a:r>
              <a:rPr lang="pl-PL" i="1" dirty="0" smtClean="0"/>
              <a:t>Pojęcia i konstrukcje prawne ubezpieczenia społecznego</a:t>
            </a:r>
            <a:r>
              <a:rPr lang="pl-PL" dirty="0" smtClean="0"/>
              <a:t>, Warszawa 2018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Ustawa z dnia 17 grudnia 1998 r. o emeryturach i rentach z Funduszu Ubezpieczeń Społecznych (Dz. U. 2020 poz. 53)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Opracowano na podstawie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76907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>
            <a:normAutofit fontScale="85000" lnSpcReduction="2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Lekarz orzecznik </a:t>
            </a:r>
            <a:r>
              <a:rPr lang="pl-PL" dirty="0" smtClean="0"/>
              <a:t>Zakładu Ubezpieczeń Społecznych dokonuje </a:t>
            </a:r>
            <a:r>
              <a:rPr lang="pl-PL" dirty="0"/>
              <a:t>w formie orzeczenia oceny niezdolności do pracy i jej stopnia oraz ustala: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datę powstania niezdolności do pracy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trwałość lub przewidywany okres niezdolności do pracy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związek przyczynowy niezdolności do pracy lub śmierci z określonymi okolicznościami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trwałość </a:t>
            </a:r>
            <a:r>
              <a:rPr lang="pl-PL" dirty="0"/>
              <a:t>lub przewidywany okres niezdolności do samodzielnej egzystencji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celowość przekwalifikowania zawodowego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Ryzyko w ubezpieczeniu rentowym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30933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>
            <a:normAutofit fontScale="70000" lnSpcReduction="20000"/>
          </a:bodyPr>
          <a:lstStyle/>
          <a:p>
            <a:pPr marL="109728" indent="0" algn="just">
              <a:lnSpc>
                <a:spcPct val="160000"/>
              </a:lnSpc>
              <a:buNone/>
            </a:pPr>
            <a:r>
              <a:rPr lang="pl-PL" dirty="0"/>
              <a:t>Od orzeczenia lekarza orzecznika osobie zainteresowanej przysługuje sprzeciw do komisji lekarskiej ZUS  w terminie 14 dni od dnia doręczenia tego orzeczenia</a:t>
            </a:r>
            <a:r>
              <a:rPr lang="pl-PL" dirty="0" smtClean="0"/>
              <a:t>.</a:t>
            </a:r>
          </a:p>
          <a:p>
            <a:pPr marL="109728" indent="0" algn="just">
              <a:lnSpc>
                <a:spcPct val="160000"/>
              </a:lnSpc>
              <a:buNone/>
            </a:pPr>
            <a:endParaRPr lang="pl-PL" dirty="0"/>
          </a:p>
          <a:p>
            <a:pPr marL="109728" indent="0" algn="just">
              <a:lnSpc>
                <a:spcPct val="160000"/>
              </a:lnSpc>
              <a:buNone/>
            </a:pPr>
            <a:r>
              <a:rPr lang="pl-PL" dirty="0"/>
              <a:t>Prezes ZUS może w terminie 14 dni od dnia wydania orzeczenia zgłosić zarzut wadliwości orzeczenia i przekazać sprawę do rozpatrzenia komisji lekarskiej</a:t>
            </a:r>
            <a:r>
              <a:rPr lang="pl-PL" dirty="0" smtClean="0"/>
              <a:t>.</a:t>
            </a:r>
          </a:p>
          <a:p>
            <a:pPr marL="109728" indent="0" algn="just">
              <a:lnSpc>
                <a:spcPct val="160000"/>
              </a:lnSpc>
              <a:buNone/>
            </a:pPr>
            <a:endParaRPr lang="pl-PL" dirty="0"/>
          </a:p>
          <a:p>
            <a:pPr marL="109728" indent="0" algn="just">
              <a:lnSpc>
                <a:spcPct val="160000"/>
              </a:lnSpc>
              <a:buNone/>
            </a:pPr>
            <a:r>
              <a:rPr lang="pl-PL" dirty="0"/>
              <a:t>Komisja lekarska rozpatrując sprzeciw lub zarzut wadliwości dokonuje oceny niezdolności do pracy i jej stopnia oraz na nowo ustala okoliczności ustalone wcześniej przez lekarza orzecznika.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Ryzyko w ubezpieczeniu rentowym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80287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rmAutofit fontScale="85000" lnSpcReduction="2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Orzeczenie komisji lekarskiej lub orzeczenie lekarza orzecznika, od którego nie wniesiono sprzeciwu lub co do którego nie zgłoszono zarzutu wadliwości, stanowi dla organu rentowego podstawę do wydania decyzji w sprawie świadczeń przewidzianych w ustawie, do których prawo jest uzależnione od stwierdzenia niezdolności do pracy oraz niezdolności do samodzielnej egzystencji. </a:t>
            </a:r>
            <a:endParaRPr lang="pl-PL" dirty="0" smtClean="0"/>
          </a:p>
          <a:p>
            <a:pPr marL="109728" indent="0" algn="just">
              <a:lnSpc>
                <a:spcPct val="150000"/>
              </a:lnSpc>
              <a:buNone/>
            </a:pPr>
            <a:endParaRPr lang="pl-PL" dirty="0" smtClean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Od decyzji ZUS przysługuje odwołanie do Sądu.</a:t>
            </a:r>
            <a:endParaRPr lang="pl-PL" dirty="0"/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Ryzyko w ubezpieczeniu rentowym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45180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16024"/>
          </a:xfrm>
        </p:spPr>
        <p:txBody>
          <a:bodyPr>
            <a:normAutofit fontScale="77500" lnSpcReduction="2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Ryzykiem w ubezpieczeniu rentowym jest także niezdolność do samodzielnej egzystencji.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dirty="0" smtClean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Niezdolność do samodzielnej egzystencji orzeka się w przypadku stwierdzenia naruszenia sprawności organizmu w stopniu powodującym konieczność stałej lub długotrwałej opieki i pomocy innej osoby w zaspokajaniu podstawowych potrzeb życiowych</a:t>
            </a:r>
            <a:r>
              <a:rPr lang="pl-PL" dirty="0" smtClean="0"/>
              <a:t>.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Wskazane ryzyko jest chronione za pomocą dodatku pielęgnacyjnego.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Ryzyko w ubezpieczeniu rentowym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84433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0" y="1481328"/>
            <a:ext cx="9144000" cy="5376672"/>
          </a:xfrm>
        </p:spPr>
        <p:txBody>
          <a:bodyPr>
            <a:normAutofit fontScale="55000" lnSpcReduction="20000"/>
          </a:bodyPr>
          <a:lstStyle/>
          <a:p>
            <a:pPr marL="109728" indent="0" algn="just">
              <a:lnSpc>
                <a:spcPct val="170000"/>
              </a:lnSpc>
              <a:buNone/>
            </a:pPr>
            <a:r>
              <a:rPr lang="pl-PL" dirty="0" smtClean="0"/>
              <a:t>Ryzykiem w ubezpieczeniu rentowym jest także utrata żywiciela.</a:t>
            </a:r>
          </a:p>
          <a:p>
            <a:pPr marL="109728" indent="0" algn="just">
              <a:lnSpc>
                <a:spcPct val="170000"/>
              </a:lnSpc>
              <a:buNone/>
            </a:pPr>
            <a:endParaRPr lang="pl-PL" dirty="0" smtClean="0"/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Utrata żywiciela, jako rodzaj ryzyka, sprowadza się do ochrony sytuacji, w której wskazane osoby mogące pozostawać na utrzymaniu ubezpieczonego utraciły wskutek jego śmierci dostarczane im środki utrzymania</a:t>
            </a:r>
            <a:r>
              <a:rPr lang="pl-PL" dirty="0" smtClean="0"/>
              <a:t>.</a:t>
            </a:r>
          </a:p>
          <a:p>
            <a:pPr marL="109728" indent="0" algn="just">
              <a:lnSpc>
                <a:spcPct val="170000"/>
              </a:lnSpc>
              <a:buNone/>
            </a:pPr>
            <a:endParaRPr lang="pl-PL" dirty="0"/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Istota ryzyka utraty żywiciela sprowadza się do określenia przez ustawę, w jakich okolicznościach dany członek rodziny ma prawo pozostawać na utrzymaniu ubezpieczonego, aby w razie jego śmierci można było uznać, że stracił żywiciela i aby obowiązek dostarczania środków utrzymania przejęło ubezpieczenie społeczne</a:t>
            </a:r>
            <a:r>
              <a:rPr lang="pl-PL" dirty="0" smtClean="0"/>
              <a:t>.</a:t>
            </a:r>
          </a:p>
          <a:p>
            <a:pPr marL="109728" indent="0" algn="just">
              <a:lnSpc>
                <a:spcPct val="170000"/>
              </a:lnSpc>
              <a:buNone/>
            </a:pPr>
            <a:endParaRPr lang="pl-PL" dirty="0"/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 smtClean="0"/>
              <a:t>Wskazane ryzyko jest chronione za pomocą renty rodzinnej oraz dodatku do renty rodzinnej dla sieroty zupełnej. </a:t>
            </a:r>
            <a:endParaRPr lang="pl-PL" dirty="0"/>
          </a:p>
          <a:p>
            <a:pPr marL="109728" indent="0" algn="just">
              <a:lnSpc>
                <a:spcPct val="150000"/>
              </a:lnSpc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Ryzyko w ubezpieczeniu rentowym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0543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939</TotalTime>
  <Words>2495</Words>
  <Application>Microsoft Office PowerPoint</Application>
  <PresentationFormat>Pokaz na ekranie (4:3)</PresentationFormat>
  <Paragraphs>207</Paragraphs>
  <Slides>46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46</vt:i4>
      </vt:variant>
    </vt:vector>
  </HeadingPairs>
  <TitlesOfParts>
    <vt:vector size="47" baseType="lpstr">
      <vt:lpstr>Hol</vt:lpstr>
      <vt:lpstr>Ubezpieczenie rentowe i emerytalne </vt:lpstr>
      <vt:lpstr>Katalog świadczeń</vt:lpstr>
      <vt:lpstr>Ryzyko w ubezpieczeniu rentowym</vt:lpstr>
      <vt:lpstr>Ryzyko w ubezpieczeniu rentowym</vt:lpstr>
      <vt:lpstr>Ryzyko w ubezpieczeniu rentowym</vt:lpstr>
      <vt:lpstr>Ryzyko w ubezpieczeniu rentowym</vt:lpstr>
      <vt:lpstr>Ryzyko w ubezpieczeniu rentowym</vt:lpstr>
      <vt:lpstr>Ryzyko w ubezpieczeniu rentowym </vt:lpstr>
      <vt:lpstr>Ryzyko w ubezpieczeniu rentowym</vt:lpstr>
      <vt:lpstr>Ryzyko w ubezpieczeniu rentowym</vt:lpstr>
      <vt:lpstr>Renta z tytułu niezdolności do pracy</vt:lpstr>
      <vt:lpstr>Renta z tytułu niezdolności do pracy</vt:lpstr>
      <vt:lpstr>Renta z tytułu niezdolności do pracy</vt:lpstr>
      <vt:lpstr>Renta z tytułu niezdolności do pracy</vt:lpstr>
      <vt:lpstr>Renta z tytułu niezdolności do pracy</vt:lpstr>
      <vt:lpstr>Renta z tytułu niezdolności do pracy</vt:lpstr>
      <vt:lpstr>Renta z tytułu niezdolności do pracy</vt:lpstr>
      <vt:lpstr>Renta z tytułu niezdolności do pracy</vt:lpstr>
      <vt:lpstr>Renta z tytułu niezdolności do pracy</vt:lpstr>
      <vt:lpstr>Renta szkoleniowa</vt:lpstr>
      <vt:lpstr>Renta szkoleniowa</vt:lpstr>
      <vt:lpstr>Renta rodzinna</vt:lpstr>
      <vt:lpstr>Renta rodzinna</vt:lpstr>
      <vt:lpstr>Renta rodzinna</vt:lpstr>
      <vt:lpstr>Renta rodzinna</vt:lpstr>
      <vt:lpstr>Renta rodzinna</vt:lpstr>
      <vt:lpstr>Renta rodzinna </vt:lpstr>
      <vt:lpstr>Renta rodzinna</vt:lpstr>
      <vt:lpstr>Renta rodzinna</vt:lpstr>
      <vt:lpstr>Renta rodzinna</vt:lpstr>
      <vt:lpstr>Renta rodzinna</vt:lpstr>
      <vt:lpstr>Dodatek do renty rodzinnej dla sieroty zupełnej</vt:lpstr>
      <vt:lpstr>Dodatek pielęgnacyjny</vt:lpstr>
      <vt:lpstr>Dodatek pielęgnacyjny</vt:lpstr>
      <vt:lpstr>Zasiłek pogrzebowy</vt:lpstr>
      <vt:lpstr>Zasiłek pogrzebowy</vt:lpstr>
      <vt:lpstr>Zasiłek pogrzebowy</vt:lpstr>
      <vt:lpstr>Zasiłek pogrzebowy</vt:lpstr>
      <vt:lpstr>Zasiłek pogrzebowy</vt:lpstr>
      <vt:lpstr>Prezentacja programu PowerPoint</vt:lpstr>
      <vt:lpstr>Wyrok Sądu Najwyższego z dnia 13 maja 2014 r., I UK 414/13 </vt:lpstr>
      <vt:lpstr>Wyrok Sądu Apelacyjnego w Katowicach z dnia 21 listopada 2006 r., III AUa 1547/06 </vt:lpstr>
      <vt:lpstr>Wyrok Sądu Apelacyjnego w Łodzi z dnia 7 lutego 2013 r., III AUa 929/12</vt:lpstr>
      <vt:lpstr> Uchwała Sądu Najwyższego z dnia 26 października 2006 r., III UZP 3/06</vt:lpstr>
      <vt:lpstr>   Wyrok Sądu Apelacyjnego w Katowicach z dnia 19 listopada 2009 r., III AUa 1829/09</vt:lpstr>
      <vt:lpstr>Opracowano na podstawie</vt:lpstr>
    </vt:vector>
  </TitlesOfParts>
  <Company>Sil-art Rycho444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Kowalski Ryszard</dc:creator>
  <cp:lastModifiedBy>Kowalski Ryszard</cp:lastModifiedBy>
  <cp:revision>164</cp:revision>
  <dcterms:created xsi:type="dcterms:W3CDTF">2020-01-17T19:06:48Z</dcterms:created>
  <dcterms:modified xsi:type="dcterms:W3CDTF">2020-05-28T19:22:18Z</dcterms:modified>
</cp:coreProperties>
</file>