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49"/>
  </p:handoutMasterIdLst>
  <p:sldIdLst>
    <p:sldId id="259" r:id="rId2"/>
    <p:sldId id="274" r:id="rId3"/>
    <p:sldId id="291" r:id="rId4"/>
    <p:sldId id="293" r:id="rId5"/>
    <p:sldId id="295" r:id="rId6"/>
    <p:sldId id="296" r:id="rId7"/>
    <p:sldId id="310" r:id="rId8"/>
    <p:sldId id="297" r:id="rId9"/>
    <p:sldId id="309" r:id="rId10"/>
    <p:sldId id="299" r:id="rId11"/>
    <p:sldId id="300" r:id="rId12"/>
    <p:sldId id="292" r:id="rId13"/>
    <p:sldId id="298" r:id="rId14"/>
    <p:sldId id="302" r:id="rId15"/>
    <p:sldId id="258" r:id="rId16"/>
    <p:sldId id="272" r:id="rId17"/>
    <p:sldId id="311" r:id="rId18"/>
    <p:sldId id="260" r:id="rId19"/>
    <p:sldId id="312" r:id="rId20"/>
    <p:sldId id="313" r:id="rId21"/>
    <p:sldId id="314" r:id="rId22"/>
    <p:sldId id="261" r:id="rId23"/>
    <p:sldId id="304" r:id="rId24"/>
    <p:sldId id="262" r:id="rId25"/>
    <p:sldId id="263" r:id="rId26"/>
    <p:sldId id="264" r:id="rId27"/>
    <p:sldId id="265" r:id="rId28"/>
    <p:sldId id="315" r:id="rId29"/>
    <p:sldId id="316" r:id="rId30"/>
    <p:sldId id="266" r:id="rId31"/>
    <p:sldId id="267" r:id="rId32"/>
    <p:sldId id="269" r:id="rId33"/>
    <p:sldId id="270" r:id="rId34"/>
    <p:sldId id="268" r:id="rId35"/>
    <p:sldId id="305" r:id="rId36"/>
    <p:sldId id="317" r:id="rId37"/>
    <p:sldId id="306" r:id="rId38"/>
    <p:sldId id="271" r:id="rId39"/>
    <p:sldId id="294" r:id="rId40"/>
    <p:sldId id="318" r:id="rId41"/>
    <p:sldId id="289" r:id="rId42"/>
    <p:sldId id="290" r:id="rId43"/>
    <p:sldId id="288" r:id="rId44"/>
    <p:sldId id="279" r:id="rId45"/>
    <p:sldId id="275" r:id="rId46"/>
    <p:sldId id="284" r:id="rId47"/>
    <p:sldId id="303" r:id="rId48"/>
  </p:sldIdLst>
  <p:sldSz cx="9144000" cy="6858000" type="screen4x3"/>
  <p:notesSz cx="6884988" cy="10018713"/>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82913" cy="501650"/>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sz="quarter" idx="1"/>
          </p:nvPr>
        </p:nvSpPr>
        <p:spPr>
          <a:xfrm>
            <a:off x="3900488" y="0"/>
            <a:ext cx="2982912" cy="501650"/>
          </a:xfrm>
          <a:prstGeom prst="rect">
            <a:avLst/>
          </a:prstGeom>
        </p:spPr>
        <p:txBody>
          <a:bodyPr vert="horz" lIns="91440" tIns="45720" rIns="91440" bIns="45720" rtlCol="0"/>
          <a:lstStyle>
            <a:lvl1pPr algn="r">
              <a:defRPr sz="1200"/>
            </a:lvl1pPr>
          </a:lstStyle>
          <a:p>
            <a:fld id="{A7A64A84-A007-427F-85C1-91DF3246672E}" type="datetimeFigureOut">
              <a:rPr lang="pl-PL" smtClean="0"/>
              <a:t>2020-05-25</a:t>
            </a:fld>
            <a:endParaRPr lang="pl-PL"/>
          </a:p>
        </p:txBody>
      </p:sp>
      <p:sp>
        <p:nvSpPr>
          <p:cNvPr id="4" name="Symbol zastępczy stopki 3"/>
          <p:cNvSpPr>
            <a:spLocks noGrp="1"/>
          </p:cNvSpPr>
          <p:nvPr>
            <p:ph type="ftr" sz="quarter" idx="2"/>
          </p:nvPr>
        </p:nvSpPr>
        <p:spPr>
          <a:xfrm>
            <a:off x="0" y="9515475"/>
            <a:ext cx="2982913" cy="501650"/>
          </a:xfrm>
          <a:prstGeom prst="rect">
            <a:avLst/>
          </a:prstGeom>
        </p:spPr>
        <p:txBody>
          <a:bodyPr vert="horz" lIns="91440" tIns="45720" rIns="91440" bIns="45720" rtlCol="0" anchor="b"/>
          <a:lstStyle>
            <a:lvl1pPr algn="l">
              <a:defRPr sz="1200"/>
            </a:lvl1pPr>
          </a:lstStyle>
          <a:p>
            <a:endParaRPr lang="pl-PL"/>
          </a:p>
        </p:txBody>
      </p:sp>
      <p:sp>
        <p:nvSpPr>
          <p:cNvPr id="5" name="Symbol zastępczy numeru slajdu 4"/>
          <p:cNvSpPr>
            <a:spLocks noGrp="1"/>
          </p:cNvSpPr>
          <p:nvPr>
            <p:ph type="sldNum" sz="quarter" idx="3"/>
          </p:nvPr>
        </p:nvSpPr>
        <p:spPr>
          <a:xfrm>
            <a:off x="3900488" y="9515475"/>
            <a:ext cx="2982912" cy="501650"/>
          </a:xfrm>
          <a:prstGeom prst="rect">
            <a:avLst/>
          </a:prstGeom>
        </p:spPr>
        <p:txBody>
          <a:bodyPr vert="horz" lIns="91440" tIns="45720" rIns="91440" bIns="45720" rtlCol="0" anchor="b"/>
          <a:lstStyle>
            <a:lvl1pPr algn="r">
              <a:defRPr sz="1200"/>
            </a:lvl1pPr>
          </a:lstStyle>
          <a:p>
            <a:fld id="{E69F0893-537C-46F5-A5F9-9D2DB67DB2C8}" type="slidenum">
              <a:rPr lang="pl-PL" smtClean="0"/>
              <a:t>‹#›</a:t>
            </a:fld>
            <a:endParaRPr lang="pl-PL"/>
          </a:p>
        </p:txBody>
      </p:sp>
    </p:spTree>
    <p:extLst>
      <p:ext uri="{BB962C8B-B14F-4D97-AF65-F5344CB8AC3E}">
        <p14:creationId xmlns:p14="http://schemas.microsoft.com/office/powerpoint/2010/main" val="602613150"/>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10" name="Trójkąt prostokątny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ytuł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pl-PL" smtClean="0"/>
              <a:t>Kliknij, aby edytować styl</a:t>
            </a:r>
            <a:endParaRPr kumimoji="0" lang="en-US"/>
          </a:p>
        </p:txBody>
      </p:sp>
      <p:sp>
        <p:nvSpPr>
          <p:cNvPr id="17" name="Podtytuł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pl-PL" smtClean="0"/>
              <a:t>Kliknij, aby edytować styl wzorca podtytułu</a:t>
            </a:r>
            <a:endParaRPr kumimoji="0" lang="en-US"/>
          </a:p>
        </p:txBody>
      </p:sp>
      <p:grpSp>
        <p:nvGrpSpPr>
          <p:cNvPr id="2" name="Grupa 1"/>
          <p:cNvGrpSpPr/>
          <p:nvPr/>
        </p:nvGrpSpPr>
        <p:grpSpPr>
          <a:xfrm>
            <a:off x="-3765" y="4953000"/>
            <a:ext cx="9147765" cy="1912088"/>
            <a:chOff x="-3765" y="4832896"/>
            <a:chExt cx="9147765" cy="2032192"/>
          </a:xfrm>
        </p:grpSpPr>
        <p:sp>
          <p:nvSpPr>
            <p:cNvPr id="7" name="Dowolny kształt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Dowolny kształt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Dowolny kształt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Łącznik prostoliniowy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Symbol zastępczy daty 29"/>
          <p:cNvSpPr>
            <a:spLocks noGrp="1"/>
          </p:cNvSpPr>
          <p:nvPr>
            <p:ph type="dt" sz="half" idx="10"/>
          </p:nvPr>
        </p:nvSpPr>
        <p:spPr/>
        <p:txBody>
          <a:bodyPr/>
          <a:lstStyle>
            <a:lvl1pPr>
              <a:defRPr>
                <a:solidFill>
                  <a:srgbClr val="FFFFFF"/>
                </a:solidFill>
              </a:defRPr>
            </a:lvl1pPr>
            <a:extLst/>
          </a:lstStyle>
          <a:p>
            <a:fld id="{2EAD5CBB-B153-40E3-B2CF-995CD8EA5E2B}" type="datetimeFigureOut">
              <a:rPr lang="pl-PL" smtClean="0"/>
              <a:t>2020-05-25</a:t>
            </a:fld>
            <a:endParaRPr lang="pl-PL"/>
          </a:p>
        </p:txBody>
      </p:sp>
      <p:sp>
        <p:nvSpPr>
          <p:cNvPr id="19" name="Symbol zastępczy stopki 18"/>
          <p:cNvSpPr>
            <a:spLocks noGrp="1"/>
          </p:cNvSpPr>
          <p:nvPr>
            <p:ph type="ftr" sz="quarter" idx="11"/>
          </p:nvPr>
        </p:nvSpPr>
        <p:spPr/>
        <p:txBody>
          <a:bodyPr/>
          <a:lstStyle>
            <a:lvl1pPr>
              <a:defRPr>
                <a:solidFill>
                  <a:schemeClr val="accent1">
                    <a:tint val="20000"/>
                  </a:schemeClr>
                </a:solidFill>
              </a:defRPr>
            </a:lvl1pPr>
            <a:extLst/>
          </a:lstStyle>
          <a:p>
            <a:endParaRPr lang="pl-PL"/>
          </a:p>
        </p:txBody>
      </p:sp>
      <p:sp>
        <p:nvSpPr>
          <p:cNvPr id="27" name="Symbol zastępczy numeru slajdu 26"/>
          <p:cNvSpPr>
            <a:spLocks noGrp="1"/>
          </p:cNvSpPr>
          <p:nvPr>
            <p:ph type="sldNum" sz="quarter" idx="12"/>
          </p:nvPr>
        </p:nvSpPr>
        <p:spPr/>
        <p:txBody>
          <a:bodyPr/>
          <a:lstStyle>
            <a:lvl1pPr>
              <a:defRPr>
                <a:solidFill>
                  <a:srgbClr val="FFFFFF"/>
                </a:solidFill>
              </a:defRPr>
            </a:lvl1pPr>
            <a:extLst/>
          </a:lstStyle>
          <a:p>
            <a:fld id="{7AE05274-9495-4DA2-8731-C8EAC7E8A820}" type="slidenum">
              <a:rPr lang="pl-PL" smtClean="0"/>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extLst/>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a:xfrm>
            <a:off x="457200" y="1481329"/>
            <a:ext cx="8229600" cy="4386071"/>
          </a:xfrm>
        </p:spPr>
        <p:txBody>
          <a:bodyPr vert="eaVert"/>
          <a:lstStyle>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extLst/>
          </a:lstStyle>
          <a:p>
            <a:fld id="{2EAD5CBB-B153-40E3-B2CF-995CD8EA5E2B}" type="datetimeFigureOut">
              <a:rPr lang="pl-PL" smtClean="0"/>
              <a:t>2020-05-25</a:t>
            </a:fld>
            <a:endParaRPr lang="pl-PL"/>
          </a:p>
        </p:txBody>
      </p:sp>
      <p:sp>
        <p:nvSpPr>
          <p:cNvPr id="5" name="Symbol zastępczy stopki 4"/>
          <p:cNvSpPr>
            <a:spLocks noGrp="1"/>
          </p:cNvSpPr>
          <p:nvPr>
            <p:ph type="ftr" sz="quarter" idx="11"/>
          </p:nvPr>
        </p:nvSpPr>
        <p:spPr/>
        <p:txBody>
          <a:bodyPr/>
          <a:lstStyle>
            <a:extLst/>
          </a:lstStyle>
          <a:p>
            <a:endParaRPr lang="pl-PL"/>
          </a:p>
        </p:txBody>
      </p:sp>
      <p:sp>
        <p:nvSpPr>
          <p:cNvPr id="6" name="Symbol zastępczy numeru slajdu 5"/>
          <p:cNvSpPr>
            <a:spLocks noGrp="1"/>
          </p:cNvSpPr>
          <p:nvPr>
            <p:ph type="sldNum" sz="quarter" idx="12"/>
          </p:nvPr>
        </p:nvSpPr>
        <p:spPr/>
        <p:txBody>
          <a:bodyPr/>
          <a:lstStyle>
            <a:extLst/>
          </a:lstStyle>
          <a:p>
            <a:fld id="{7AE05274-9495-4DA2-8731-C8EAC7E8A820}" type="slidenum">
              <a:rPr lang="pl-PL" smtClean="0"/>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844013" y="274640"/>
            <a:ext cx="1777470" cy="5592761"/>
          </a:xfrm>
        </p:spPr>
        <p:txBody>
          <a:bodyPr vert="eaVert"/>
          <a:lstStyle>
            <a:extLst/>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a:xfrm>
            <a:off x="457200" y="274641"/>
            <a:ext cx="6324600" cy="5592760"/>
          </a:xfrm>
        </p:spPr>
        <p:txBody>
          <a:bodyPr vert="eaVert"/>
          <a:lstStyle>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extLst/>
          </a:lstStyle>
          <a:p>
            <a:fld id="{2EAD5CBB-B153-40E3-B2CF-995CD8EA5E2B}" type="datetimeFigureOut">
              <a:rPr lang="pl-PL" smtClean="0"/>
              <a:t>2020-05-25</a:t>
            </a:fld>
            <a:endParaRPr lang="pl-PL"/>
          </a:p>
        </p:txBody>
      </p:sp>
      <p:sp>
        <p:nvSpPr>
          <p:cNvPr id="5" name="Symbol zastępczy stopki 4"/>
          <p:cNvSpPr>
            <a:spLocks noGrp="1"/>
          </p:cNvSpPr>
          <p:nvPr>
            <p:ph type="ftr" sz="quarter" idx="11"/>
          </p:nvPr>
        </p:nvSpPr>
        <p:spPr/>
        <p:txBody>
          <a:bodyPr/>
          <a:lstStyle>
            <a:extLst/>
          </a:lstStyle>
          <a:p>
            <a:endParaRPr lang="pl-PL"/>
          </a:p>
        </p:txBody>
      </p:sp>
      <p:sp>
        <p:nvSpPr>
          <p:cNvPr id="6" name="Symbol zastępczy numeru slajdu 5"/>
          <p:cNvSpPr>
            <a:spLocks noGrp="1"/>
          </p:cNvSpPr>
          <p:nvPr>
            <p:ph type="sldNum" sz="quarter" idx="12"/>
          </p:nvPr>
        </p:nvSpPr>
        <p:spPr/>
        <p:txBody>
          <a:bodyPr/>
          <a:lstStyle>
            <a:extLst/>
          </a:lstStyle>
          <a:p>
            <a:fld id="{7AE05274-9495-4DA2-8731-C8EAC7E8A820}" type="slidenum">
              <a:rPr lang="pl-PL" smtClean="0"/>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extLst/>
          </a:lstStyle>
          <a:p>
            <a:fld id="{2EAD5CBB-B153-40E3-B2CF-995CD8EA5E2B}" type="datetimeFigureOut">
              <a:rPr lang="pl-PL" smtClean="0"/>
              <a:t>2020-05-25</a:t>
            </a:fld>
            <a:endParaRPr lang="pl-PL"/>
          </a:p>
        </p:txBody>
      </p:sp>
      <p:sp>
        <p:nvSpPr>
          <p:cNvPr id="5" name="Symbol zastępczy stopki 4"/>
          <p:cNvSpPr>
            <a:spLocks noGrp="1"/>
          </p:cNvSpPr>
          <p:nvPr>
            <p:ph type="ftr" sz="quarter" idx="11"/>
          </p:nvPr>
        </p:nvSpPr>
        <p:spPr/>
        <p:txBody>
          <a:bodyPr/>
          <a:lstStyle>
            <a:extLst/>
          </a:lstStyle>
          <a:p>
            <a:endParaRPr lang="pl-PL"/>
          </a:p>
        </p:txBody>
      </p:sp>
      <p:sp>
        <p:nvSpPr>
          <p:cNvPr id="6" name="Symbol zastępczy numeru slajdu 5"/>
          <p:cNvSpPr>
            <a:spLocks noGrp="1"/>
          </p:cNvSpPr>
          <p:nvPr>
            <p:ph type="sldNum" sz="quarter" idx="12"/>
          </p:nvPr>
        </p:nvSpPr>
        <p:spPr/>
        <p:txBody>
          <a:bodyPr/>
          <a:lstStyle>
            <a:extLst/>
          </a:lstStyle>
          <a:p>
            <a:fld id="{7AE05274-9495-4DA2-8731-C8EAC7E8A820}" type="slidenum">
              <a:rPr lang="pl-PL" smtClean="0"/>
              <a:t>‹#›</a:t>
            </a:fld>
            <a:endParaRPr lang="pl-PL"/>
          </a:p>
        </p:txBody>
      </p:sp>
      <p:sp>
        <p:nvSpPr>
          <p:cNvPr id="7" name="Tytuł 6"/>
          <p:cNvSpPr>
            <a:spLocks noGrp="1"/>
          </p:cNvSpPr>
          <p:nvPr>
            <p:ph type="title"/>
          </p:nvPr>
        </p:nvSpPr>
        <p:spPr/>
        <p:txBody>
          <a:bodyPr rtlCol="0"/>
          <a:lstStyle>
            <a:extLst/>
          </a:lstStyle>
          <a:p>
            <a:r>
              <a:rPr kumimoji="0" lang="pl-PL" smtClean="0"/>
              <a:t>Kliknij, aby edytować styl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bg>
      <p:bgRef idx="1002">
        <a:schemeClr val="bg1"/>
      </p:bgRef>
    </p:bg>
    <p:spTree>
      <p:nvGrpSpPr>
        <p:cNvPr id="1" name=""/>
        <p:cNvGrpSpPr/>
        <p:nvPr/>
      </p:nvGrpSpPr>
      <p:grpSpPr>
        <a:xfrm>
          <a:off x="0" y="0"/>
          <a:ext cx="0" cy="0"/>
          <a:chOff x="0" y="0"/>
          <a:chExt cx="0" cy="0"/>
        </a:xfrm>
      </p:grpSpPr>
      <p:sp>
        <p:nvSpPr>
          <p:cNvPr id="2" name="Tytuł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pl-PL" smtClean="0"/>
              <a:t>Kliknij, aby edytować styl</a:t>
            </a:r>
            <a:endParaRPr kumimoji="0" lang="en-US"/>
          </a:p>
        </p:txBody>
      </p:sp>
      <p:sp>
        <p:nvSpPr>
          <p:cNvPr id="3" name="Symbol zastępczy tekstu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pl-PL" smtClean="0"/>
              <a:t>Kliknij, aby edytować style wzorca tekstu</a:t>
            </a:r>
          </a:p>
        </p:txBody>
      </p:sp>
      <p:sp>
        <p:nvSpPr>
          <p:cNvPr id="4" name="Symbol zastępczy daty 3"/>
          <p:cNvSpPr>
            <a:spLocks noGrp="1"/>
          </p:cNvSpPr>
          <p:nvPr>
            <p:ph type="dt" sz="half" idx="10"/>
          </p:nvPr>
        </p:nvSpPr>
        <p:spPr/>
        <p:txBody>
          <a:bodyPr/>
          <a:lstStyle>
            <a:extLst/>
          </a:lstStyle>
          <a:p>
            <a:fld id="{2EAD5CBB-B153-40E3-B2CF-995CD8EA5E2B}" type="datetimeFigureOut">
              <a:rPr lang="pl-PL" smtClean="0"/>
              <a:t>2020-05-25</a:t>
            </a:fld>
            <a:endParaRPr lang="pl-PL"/>
          </a:p>
        </p:txBody>
      </p:sp>
      <p:sp>
        <p:nvSpPr>
          <p:cNvPr id="5" name="Symbol zastępczy stopki 4"/>
          <p:cNvSpPr>
            <a:spLocks noGrp="1"/>
          </p:cNvSpPr>
          <p:nvPr>
            <p:ph type="ftr" sz="quarter" idx="11"/>
          </p:nvPr>
        </p:nvSpPr>
        <p:spPr/>
        <p:txBody>
          <a:bodyPr/>
          <a:lstStyle>
            <a:extLst/>
          </a:lstStyle>
          <a:p>
            <a:endParaRPr lang="pl-PL"/>
          </a:p>
        </p:txBody>
      </p:sp>
      <p:sp>
        <p:nvSpPr>
          <p:cNvPr id="6" name="Symbol zastępczy numeru slajdu 5"/>
          <p:cNvSpPr>
            <a:spLocks noGrp="1"/>
          </p:cNvSpPr>
          <p:nvPr>
            <p:ph type="sldNum" sz="quarter" idx="12"/>
          </p:nvPr>
        </p:nvSpPr>
        <p:spPr/>
        <p:txBody>
          <a:bodyPr/>
          <a:lstStyle>
            <a:extLst/>
          </a:lstStyle>
          <a:p>
            <a:fld id="{7AE05274-9495-4DA2-8731-C8EAC7E8A820}" type="slidenum">
              <a:rPr lang="pl-PL" smtClean="0"/>
              <a:t>‹#›</a:t>
            </a:fld>
            <a:endParaRPr lang="pl-PL"/>
          </a:p>
        </p:txBody>
      </p:sp>
      <p:sp>
        <p:nvSpPr>
          <p:cNvPr id="7" name="Pag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Pag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bg>
      <p:bgRef idx="1002">
        <a:schemeClr val="bg1"/>
      </p:bgRef>
    </p:bg>
    <p:spTree>
      <p:nvGrpSpPr>
        <p:cNvPr id="1" name=""/>
        <p:cNvGrpSpPr/>
        <p:nvPr/>
      </p:nvGrpSpPr>
      <p:grpSpPr>
        <a:xfrm>
          <a:off x="0" y="0"/>
          <a:ext cx="0" cy="0"/>
          <a:chOff x="0" y="0"/>
          <a:chExt cx="0" cy="0"/>
        </a:xfrm>
      </p:grpSpPr>
      <p:sp>
        <p:nvSpPr>
          <p:cNvPr id="3" name="Symbol zastępczy zawartości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zawartości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5" name="Symbol zastępczy daty 4"/>
          <p:cNvSpPr>
            <a:spLocks noGrp="1"/>
          </p:cNvSpPr>
          <p:nvPr>
            <p:ph type="dt" sz="half" idx="10"/>
          </p:nvPr>
        </p:nvSpPr>
        <p:spPr/>
        <p:txBody>
          <a:bodyPr/>
          <a:lstStyle>
            <a:extLst/>
          </a:lstStyle>
          <a:p>
            <a:fld id="{2EAD5CBB-B153-40E3-B2CF-995CD8EA5E2B}" type="datetimeFigureOut">
              <a:rPr lang="pl-PL" smtClean="0"/>
              <a:t>2020-05-25</a:t>
            </a:fld>
            <a:endParaRPr lang="pl-PL"/>
          </a:p>
        </p:txBody>
      </p:sp>
      <p:sp>
        <p:nvSpPr>
          <p:cNvPr id="6" name="Symbol zastępczy stopki 5"/>
          <p:cNvSpPr>
            <a:spLocks noGrp="1"/>
          </p:cNvSpPr>
          <p:nvPr>
            <p:ph type="ftr" sz="quarter" idx="11"/>
          </p:nvPr>
        </p:nvSpPr>
        <p:spPr/>
        <p:txBody>
          <a:bodyPr/>
          <a:lstStyle>
            <a:extLst/>
          </a:lstStyle>
          <a:p>
            <a:endParaRPr lang="pl-PL"/>
          </a:p>
        </p:txBody>
      </p:sp>
      <p:sp>
        <p:nvSpPr>
          <p:cNvPr id="7" name="Symbol zastępczy numeru slajdu 6"/>
          <p:cNvSpPr>
            <a:spLocks noGrp="1"/>
          </p:cNvSpPr>
          <p:nvPr>
            <p:ph type="sldNum" sz="quarter" idx="12"/>
          </p:nvPr>
        </p:nvSpPr>
        <p:spPr/>
        <p:txBody>
          <a:bodyPr/>
          <a:lstStyle>
            <a:extLst/>
          </a:lstStyle>
          <a:p>
            <a:fld id="{7AE05274-9495-4DA2-8731-C8EAC7E8A820}" type="slidenum">
              <a:rPr lang="pl-PL" smtClean="0"/>
              <a:t>‹#›</a:t>
            </a:fld>
            <a:endParaRPr lang="pl-PL"/>
          </a:p>
        </p:txBody>
      </p:sp>
      <p:sp>
        <p:nvSpPr>
          <p:cNvPr id="8" name="Tytuł 7"/>
          <p:cNvSpPr>
            <a:spLocks noGrp="1"/>
          </p:cNvSpPr>
          <p:nvPr>
            <p:ph type="title"/>
          </p:nvPr>
        </p:nvSpPr>
        <p:spPr/>
        <p:txBody>
          <a:bodyPr rtlCol="0"/>
          <a:lstStyle>
            <a:extLst/>
          </a:lstStyle>
          <a:p>
            <a:r>
              <a:rPr kumimoji="0" lang="pl-PL" smtClean="0"/>
              <a:t>Kliknij, aby edytować styl</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ównanie">
    <p:bg>
      <p:bgRef idx="1003">
        <a:schemeClr val="bg1"/>
      </p:bgRef>
    </p:bg>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8229600" cy="1143000"/>
          </a:xfrm>
        </p:spPr>
        <p:txBody>
          <a:bodyPr anchor="ctr"/>
          <a:lstStyle>
            <a:lvl1pPr>
              <a:defRPr/>
            </a:lvl1pPr>
            <a:extLst/>
          </a:lstStyle>
          <a:p>
            <a:r>
              <a:rPr kumimoji="0" lang="pl-PL" smtClean="0"/>
              <a:t>Kliknij, aby edytować styl</a:t>
            </a:r>
            <a:endParaRPr kumimoji="0" lang="en-US"/>
          </a:p>
        </p:txBody>
      </p:sp>
      <p:sp>
        <p:nvSpPr>
          <p:cNvPr id="3" name="Symbol zastępczy tekstu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l-PL" smtClean="0"/>
              <a:t>Kliknij, aby edytować style wzorca tekstu</a:t>
            </a:r>
          </a:p>
        </p:txBody>
      </p:sp>
      <p:sp>
        <p:nvSpPr>
          <p:cNvPr id="4" name="Symbol zastępczy tekstu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l-PL" smtClean="0"/>
              <a:t>Kliknij, aby edytować style wzorca tekstu</a:t>
            </a:r>
          </a:p>
        </p:txBody>
      </p:sp>
      <p:sp>
        <p:nvSpPr>
          <p:cNvPr id="5" name="Symbol zastępczy zawartości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6" name="Symbol zastępczy zawartości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7" name="Symbol zastępczy daty 6"/>
          <p:cNvSpPr>
            <a:spLocks noGrp="1"/>
          </p:cNvSpPr>
          <p:nvPr>
            <p:ph type="dt" sz="half" idx="10"/>
          </p:nvPr>
        </p:nvSpPr>
        <p:spPr/>
        <p:txBody>
          <a:bodyPr/>
          <a:lstStyle>
            <a:extLst/>
          </a:lstStyle>
          <a:p>
            <a:fld id="{2EAD5CBB-B153-40E3-B2CF-995CD8EA5E2B}" type="datetimeFigureOut">
              <a:rPr lang="pl-PL" smtClean="0"/>
              <a:t>2020-05-25</a:t>
            </a:fld>
            <a:endParaRPr lang="pl-PL"/>
          </a:p>
        </p:txBody>
      </p:sp>
      <p:sp>
        <p:nvSpPr>
          <p:cNvPr id="8" name="Symbol zastępczy stopki 7"/>
          <p:cNvSpPr>
            <a:spLocks noGrp="1"/>
          </p:cNvSpPr>
          <p:nvPr>
            <p:ph type="ftr" sz="quarter" idx="11"/>
          </p:nvPr>
        </p:nvSpPr>
        <p:spPr/>
        <p:txBody>
          <a:bodyPr/>
          <a:lstStyle>
            <a:extLst/>
          </a:lstStyle>
          <a:p>
            <a:endParaRPr lang="pl-PL"/>
          </a:p>
        </p:txBody>
      </p:sp>
      <p:sp>
        <p:nvSpPr>
          <p:cNvPr id="9" name="Symbol zastępczy numeru slajdu 8"/>
          <p:cNvSpPr>
            <a:spLocks noGrp="1"/>
          </p:cNvSpPr>
          <p:nvPr>
            <p:ph type="sldNum" sz="quarter" idx="12"/>
          </p:nvPr>
        </p:nvSpPr>
        <p:spPr/>
        <p:txBody>
          <a:bodyPr/>
          <a:lstStyle>
            <a:extLst/>
          </a:lstStyle>
          <a:p>
            <a:fld id="{7AE05274-9495-4DA2-8731-C8EAC7E8A820}" type="slidenum">
              <a:rPr lang="pl-PL" smtClean="0"/>
              <a:t>‹#›</a:t>
            </a:fld>
            <a:endParaRPr lang="pl-PL"/>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bg>
      <p:bgRef idx="1002">
        <a:schemeClr val="bg1"/>
      </p:bgRef>
    </p:bg>
    <p:spTree>
      <p:nvGrpSpPr>
        <p:cNvPr id="1" name=""/>
        <p:cNvGrpSpPr/>
        <p:nvPr/>
      </p:nvGrpSpPr>
      <p:grpSpPr>
        <a:xfrm>
          <a:off x="0" y="0"/>
          <a:ext cx="0" cy="0"/>
          <a:chOff x="0" y="0"/>
          <a:chExt cx="0" cy="0"/>
        </a:xfrm>
      </p:grpSpPr>
      <p:sp>
        <p:nvSpPr>
          <p:cNvPr id="3" name="Symbol zastępczy daty 2"/>
          <p:cNvSpPr>
            <a:spLocks noGrp="1"/>
          </p:cNvSpPr>
          <p:nvPr>
            <p:ph type="dt" sz="half" idx="10"/>
          </p:nvPr>
        </p:nvSpPr>
        <p:spPr/>
        <p:txBody>
          <a:bodyPr/>
          <a:lstStyle>
            <a:extLst/>
          </a:lstStyle>
          <a:p>
            <a:fld id="{2EAD5CBB-B153-40E3-B2CF-995CD8EA5E2B}" type="datetimeFigureOut">
              <a:rPr lang="pl-PL" smtClean="0"/>
              <a:t>2020-05-25</a:t>
            </a:fld>
            <a:endParaRPr lang="pl-PL"/>
          </a:p>
        </p:txBody>
      </p:sp>
      <p:sp>
        <p:nvSpPr>
          <p:cNvPr id="4" name="Symbol zastępczy stopki 3"/>
          <p:cNvSpPr>
            <a:spLocks noGrp="1"/>
          </p:cNvSpPr>
          <p:nvPr>
            <p:ph type="ftr" sz="quarter" idx="11"/>
          </p:nvPr>
        </p:nvSpPr>
        <p:spPr/>
        <p:txBody>
          <a:bodyPr/>
          <a:lstStyle>
            <a:extLst/>
          </a:lstStyle>
          <a:p>
            <a:endParaRPr lang="pl-PL"/>
          </a:p>
        </p:txBody>
      </p:sp>
      <p:sp>
        <p:nvSpPr>
          <p:cNvPr id="5" name="Symbol zastępczy numeru slajdu 4"/>
          <p:cNvSpPr>
            <a:spLocks noGrp="1"/>
          </p:cNvSpPr>
          <p:nvPr>
            <p:ph type="sldNum" sz="quarter" idx="12"/>
          </p:nvPr>
        </p:nvSpPr>
        <p:spPr/>
        <p:txBody>
          <a:bodyPr/>
          <a:lstStyle>
            <a:extLst/>
          </a:lstStyle>
          <a:p>
            <a:fld id="{7AE05274-9495-4DA2-8731-C8EAC7E8A820}" type="slidenum">
              <a:rPr lang="pl-PL" smtClean="0"/>
              <a:t>‹#›</a:t>
            </a:fld>
            <a:endParaRPr lang="pl-PL"/>
          </a:p>
        </p:txBody>
      </p:sp>
      <p:sp>
        <p:nvSpPr>
          <p:cNvPr id="6" name="Tytuł 5"/>
          <p:cNvSpPr>
            <a:spLocks noGrp="1"/>
          </p:cNvSpPr>
          <p:nvPr>
            <p:ph type="title"/>
          </p:nvPr>
        </p:nvSpPr>
        <p:spPr/>
        <p:txBody>
          <a:bodyPr rtlCol="0"/>
          <a:lstStyle>
            <a:extLst/>
          </a:lstStyle>
          <a:p>
            <a:r>
              <a:rPr kumimoji="0" lang="pl-PL" smtClean="0"/>
              <a:t>Kliknij, aby edytować styl</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extLst/>
          </a:lstStyle>
          <a:p>
            <a:fld id="{2EAD5CBB-B153-40E3-B2CF-995CD8EA5E2B}" type="datetimeFigureOut">
              <a:rPr lang="pl-PL" smtClean="0"/>
              <a:t>2020-05-25</a:t>
            </a:fld>
            <a:endParaRPr lang="pl-PL"/>
          </a:p>
        </p:txBody>
      </p:sp>
      <p:sp>
        <p:nvSpPr>
          <p:cNvPr id="3" name="Symbol zastępczy stopki 2"/>
          <p:cNvSpPr>
            <a:spLocks noGrp="1"/>
          </p:cNvSpPr>
          <p:nvPr>
            <p:ph type="ftr" sz="quarter" idx="11"/>
          </p:nvPr>
        </p:nvSpPr>
        <p:spPr/>
        <p:txBody>
          <a:bodyPr/>
          <a:lstStyle>
            <a:extLst/>
          </a:lstStyle>
          <a:p>
            <a:endParaRPr lang="pl-PL"/>
          </a:p>
        </p:txBody>
      </p:sp>
      <p:sp>
        <p:nvSpPr>
          <p:cNvPr id="4" name="Symbol zastępczy numeru slajdu 3"/>
          <p:cNvSpPr>
            <a:spLocks noGrp="1"/>
          </p:cNvSpPr>
          <p:nvPr>
            <p:ph type="sldNum" sz="quarter" idx="12"/>
          </p:nvPr>
        </p:nvSpPr>
        <p:spPr/>
        <p:txBody>
          <a:bodyPr/>
          <a:lstStyle>
            <a:extLst/>
          </a:lstStyle>
          <a:p>
            <a:fld id="{7AE05274-9495-4DA2-8731-C8EAC7E8A820}" type="slidenum">
              <a:rPr lang="pl-PL" smtClean="0"/>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bg>
      <p:bgRef idx="1003">
        <a:schemeClr val="bg1"/>
      </p:bgRef>
    </p:bg>
    <p:spTree>
      <p:nvGrpSpPr>
        <p:cNvPr id="1" name=""/>
        <p:cNvGrpSpPr/>
        <p:nvPr/>
      </p:nvGrpSpPr>
      <p:grpSpPr>
        <a:xfrm>
          <a:off x="0" y="0"/>
          <a:ext cx="0" cy="0"/>
          <a:chOff x="0" y="0"/>
          <a:chExt cx="0" cy="0"/>
        </a:xfrm>
      </p:grpSpPr>
      <p:sp>
        <p:nvSpPr>
          <p:cNvPr id="2" name="Tytuł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pl-PL" smtClean="0"/>
              <a:t>Kliknij, aby edytować styl</a:t>
            </a:r>
            <a:endParaRPr kumimoji="0" lang="en-US"/>
          </a:p>
        </p:txBody>
      </p:sp>
      <p:sp>
        <p:nvSpPr>
          <p:cNvPr id="3" name="Symbol zastępczy tekstu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pl-PL" smtClean="0"/>
              <a:t>Kliknij, aby edytować style wzorca tekstu</a:t>
            </a:r>
          </a:p>
        </p:txBody>
      </p:sp>
      <p:sp>
        <p:nvSpPr>
          <p:cNvPr id="4" name="Symbol zastępczy zawartości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5" name="Symbol zastępczy daty 4"/>
          <p:cNvSpPr>
            <a:spLocks noGrp="1"/>
          </p:cNvSpPr>
          <p:nvPr>
            <p:ph type="dt" sz="half" idx="10"/>
          </p:nvPr>
        </p:nvSpPr>
        <p:spPr>
          <a:xfrm>
            <a:off x="6727032" y="6407944"/>
            <a:ext cx="1920240" cy="365760"/>
          </a:xfrm>
        </p:spPr>
        <p:txBody>
          <a:bodyPr/>
          <a:lstStyle>
            <a:extLst/>
          </a:lstStyle>
          <a:p>
            <a:fld id="{2EAD5CBB-B153-40E3-B2CF-995CD8EA5E2B}" type="datetimeFigureOut">
              <a:rPr lang="pl-PL" smtClean="0"/>
              <a:t>2020-05-25</a:t>
            </a:fld>
            <a:endParaRPr lang="pl-PL"/>
          </a:p>
        </p:txBody>
      </p:sp>
      <p:sp>
        <p:nvSpPr>
          <p:cNvPr id="6" name="Symbol zastępczy stopki 5"/>
          <p:cNvSpPr>
            <a:spLocks noGrp="1"/>
          </p:cNvSpPr>
          <p:nvPr>
            <p:ph type="ftr" sz="quarter" idx="11"/>
          </p:nvPr>
        </p:nvSpPr>
        <p:spPr/>
        <p:txBody>
          <a:bodyPr/>
          <a:lstStyle>
            <a:extLst/>
          </a:lstStyle>
          <a:p>
            <a:endParaRPr lang="pl-PL"/>
          </a:p>
        </p:txBody>
      </p:sp>
      <p:sp>
        <p:nvSpPr>
          <p:cNvPr id="7" name="Symbol zastępczy numeru slajdu 6"/>
          <p:cNvSpPr>
            <a:spLocks noGrp="1"/>
          </p:cNvSpPr>
          <p:nvPr>
            <p:ph type="sldNum" sz="quarter" idx="12"/>
          </p:nvPr>
        </p:nvSpPr>
        <p:spPr/>
        <p:txBody>
          <a:bodyPr/>
          <a:lstStyle>
            <a:extLst/>
          </a:lstStyle>
          <a:p>
            <a:fld id="{7AE05274-9495-4DA2-8731-C8EAC7E8A820}" type="slidenum">
              <a:rPr lang="pl-PL" smtClean="0"/>
              <a:t>‹#›</a:t>
            </a:fld>
            <a:endParaRPr lang="pl-PL"/>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bg>
      <p:bgRef idx="1002">
        <a:schemeClr val="bg1"/>
      </p:bgRef>
    </p:bg>
    <p:spTree>
      <p:nvGrpSpPr>
        <p:cNvPr id="1" name=""/>
        <p:cNvGrpSpPr/>
        <p:nvPr/>
      </p:nvGrpSpPr>
      <p:grpSpPr>
        <a:xfrm>
          <a:off x="0" y="0"/>
          <a:ext cx="0" cy="0"/>
          <a:chOff x="0" y="0"/>
          <a:chExt cx="0" cy="0"/>
        </a:xfrm>
      </p:grpSpPr>
      <p:sp>
        <p:nvSpPr>
          <p:cNvPr id="4" name="Symbol zastępczy tekstu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pl-PL" smtClean="0"/>
              <a:t>Kliknij, aby edytować style wzorca tekstu</a:t>
            </a:r>
          </a:p>
        </p:txBody>
      </p:sp>
      <p:sp>
        <p:nvSpPr>
          <p:cNvPr id="3" name="Symbol zastępczy obrazu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pl-PL" smtClean="0"/>
              <a:t>Kliknij ikonę, aby dodać obraz</a:t>
            </a:r>
            <a:endParaRPr kumimoji="0" lang="en-US" dirty="0"/>
          </a:p>
        </p:txBody>
      </p:sp>
      <p:sp>
        <p:nvSpPr>
          <p:cNvPr id="5" name="Symbol zastępczy daty 4"/>
          <p:cNvSpPr>
            <a:spLocks noGrp="1"/>
          </p:cNvSpPr>
          <p:nvPr>
            <p:ph type="dt" sz="half" idx="10"/>
          </p:nvPr>
        </p:nvSpPr>
        <p:spPr/>
        <p:txBody>
          <a:bodyPr/>
          <a:lstStyle>
            <a:lvl1pPr>
              <a:defRPr>
                <a:solidFill>
                  <a:schemeClr val="tx1"/>
                </a:solidFill>
              </a:defRPr>
            </a:lvl1pPr>
            <a:extLst/>
          </a:lstStyle>
          <a:p>
            <a:fld id="{2EAD5CBB-B153-40E3-B2CF-995CD8EA5E2B}" type="datetimeFigureOut">
              <a:rPr lang="pl-PL" smtClean="0"/>
              <a:t>2020-05-25</a:t>
            </a:fld>
            <a:endParaRPr lang="pl-PL"/>
          </a:p>
        </p:txBody>
      </p:sp>
      <p:sp>
        <p:nvSpPr>
          <p:cNvPr id="6" name="Symbol zastępczy stopki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pl-PL"/>
          </a:p>
        </p:txBody>
      </p:sp>
      <p:sp>
        <p:nvSpPr>
          <p:cNvPr id="7" name="Symbol zastępczy numeru slajdu 6"/>
          <p:cNvSpPr>
            <a:spLocks noGrp="1"/>
          </p:cNvSpPr>
          <p:nvPr>
            <p:ph type="sldNum" sz="quarter" idx="12"/>
          </p:nvPr>
        </p:nvSpPr>
        <p:spPr/>
        <p:txBody>
          <a:bodyPr/>
          <a:lstStyle>
            <a:lvl1pPr>
              <a:defRPr>
                <a:solidFill>
                  <a:schemeClr val="tx1"/>
                </a:solidFill>
              </a:defRPr>
            </a:lvl1pPr>
            <a:extLst/>
          </a:lstStyle>
          <a:p>
            <a:fld id="{7AE05274-9495-4DA2-8731-C8EAC7E8A820}" type="slidenum">
              <a:rPr lang="pl-PL" smtClean="0"/>
              <a:t>‹#›</a:t>
            </a:fld>
            <a:endParaRPr lang="pl-PL"/>
          </a:p>
        </p:txBody>
      </p:sp>
      <p:sp>
        <p:nvSpPr>
          <p:cNvPr id="2" name="Tytuł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pl-PL" smtClean="0"/>
              <a:t>Kliknij, aby edytować styl</a:t>
            </a:r>
            <a:endParaRPr kumimoji="0" lang="en-US"/>
          </a:p>
        </p:txBody>
      </p:sp>
      <p:sp>
        <p:nvSpPr>
          <p:cNvPr id="8" name="Dowolny kształt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Dowolny kształt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Trójkąt prostokątny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Łącznik prostoliniowy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Pag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Pag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Dowolny kształt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Dowolny kształt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Trójkąt prostokątny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Łącznik prostoliniowy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Symbol zastępczy tytułu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pl-PL" smtClean="0"/>
              <a:t>Kliknij, aby edytować styl</a:t>
            </a:r>
            <a:endParaRPr kumimoji="0" lang="en-US"/>
          </a:p>
        </p:txBody>
      </p:sp>
      <p:sp>
        <p:nvSpPr>
          <p:cNvPr id="30" name="Symbol zastępczy tekstu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pl-PL" smtClean="0"/>
              <a:t>Kliknij, aby edytować style wzorca tekstu</a:t>
            </a:r>
          </a:p>
          <a:p>
            <a:pPr lvl="1" eaLnBrk="1" latinLnBrk="0" hangingPunct="1"/>
            <a:r>
              <a:rPr kumimoji="0" lang="pl-PL" smtClean="0"/>
              <a:t>Drugi poziom</a:t>
            </a:r>
          </a:p>
          <a:p>
            <a:pPr lvl="2" eaLnBrk="1" latinLnBrk="0" hangingPunct="1"/>
            <a:r>
              <a:rPr kumimoji="0" lang="pl-PL" smtClean="0"/>
              <a:t>Trzeci poziom</a:t>
            </a:r>
          </a:p>
          <a:p>
            <a:pPr lvl="3" eaLnBrk="1" latinLnBrk="0" hangingPunct="1"/>
            <a:r>
              <a:rPr kumimoji="0" lang="pl-PL" smtClean="0"/>
              <a:t>Czwarty poziom</a:t>
            </a:r>
          </a:p>
          <a:p>
            <a:pPr lvl="4" eaLnBrk="1" latinLnBrk="0" hangingPunct="1"/>
            <a:r>
              <a:rPr kumimoji="0" lang="pl-PL" smtClean="0"/>
              <a:t>Piąty poziom</a:t>
            </a:r>
            <a:endParaRPr kumimoji="0" lang="en-US"/>
          </a:p>
        </p:txBody>
      </p:sp>
      <p:sp>
        <p:nvSpPr>
          <p:cNvPr id="10" name="Symbol zastępczy daty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2EAD5CBB-B153-40E3-B2CF-995CD8EA5E2B}" type="datetimeFigureOut">
              <a:rPr lang="pl-PL" smtClean="0"/>
              <a:t>2020-05-25</a:t>
            </a:fld>
            <a:endParaRPr lang="pl-PL"/>
          </a:p>
        </p:txBody>
      </p:sp>
      <p:sp>
        <p:nvSpPr>
          <p:cNvPr id="22" name="Symbol zastępczy stopki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pl-PL"/>
          </a:p>
        </p:txBody>
      </p:sp>
      <p:sp>
        <p:nvSpPr>
          <p:cNvPr id="18" name="Symbol zastępczy numeru slajdu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7AE05274-9495-4DA2-8731-C8EAC7E8A820}" type="slidenum">
              <a:rPr lang="pl-PL" smtClean="0"/>
              <a:t>‹#›</a:t>
            </a:fld>
            <a:endParaRPr lang="pl-PL"/>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a:bodyPr>
          <a:lstStyle/>
          <a:p>
            <a:pPr marL="109728" indent="0" algn="ctr">
              <a:buNone/>
            </a:pPr>
            <a:r>
              <a:rPr lang="pl-PL" sz="7200" dirty="0" smtClean="0"/>
              <a:t>Ubezpieczenie wypadkowe </a:t>
            </a:r>
            <a:endParaRPr lang="pl-PL" sz="7200" dirty="0"/>
          </a:p>
        </p:txBody>
      </p:sp>
    </p:spTree>
    <p:extLst>
      <p:ext uri="{BB962C8B-B14F-4D97-AF65-F5344CB8AC3E}">
        <p14:creationId xmlns:p14="http://schemas.microsoft.com/office/powerpoint/2010/main" val="22828324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0" y="1196752"/>
            <a:ext cx="9144000" cy="5544616"/>
          </a:xfrm>
        </p:spPr>
        <p:txBody>
          <a:bodyPr>
            <a:normAutofit fontScale="70000" lnSpcReduction="20000"/>
          </a:bodyPr>
          <a:lstStyle/>
          <a:p>
            <a:pPr algn="just">
              <a:lnSpc>
                <a:spcPct val="160000"/>
              </a:lnSpc>
            </a:pPr>
            <a:r>
              <a:rPr lang="pl-PL" dirty="0" smtClean="0"/>
              <a:t>Protokół </a:t>
            </a:r>
            <a:r>
              <a:rPr lang="pl-PL" dirty="0"/>
              <a:t>powypadkowy zatwierdza pracodawca nie później niż w terminie 5 dni od dnia jego sporządzenia.</a:t>
            </a:r>
          </a:p>
          <a:p>
            <a:pPr algn="just">
              <a:lnSpc>
                <a:spcPct val="160000"/>
              </a:lnSpc>
            </a:pPr>
            <a:r>
              <a:rPr lang="pl-PL" dirty="0" smtClean="0"/>
              <a:t>Pracodawca </a:t>
            </a:r>
            <a:r>
              <a:rPr lang="pl-PL" dirty="0"/>
              <a:t>zwraca niezatwierdzony protokół powypadkowy, w celu wyjaśnienia i uzupełnienia go przez zespół powypadkowy, jeżeli do treści protokołu powypadkowego zostały zgłoszone zastrzeżenia przez poszkodowanego lub członków rodziny zmarłego wskutek wypadku pracownika albo protokół powypadkowy nie odpowiada warunkom określonym w rozporządzeniu.</a:t>
            </a:r>
          </a:p>
          <a:p>
            <a:pPr algn="just">
              <a:lnSpc>
                <a:spcPct val="160000"/>
              </a:lnSpc>
            </a:pPr>
            <a:r>
              <a:rPr lang="pl-PL" dirty="0" smtClean="0"/>
              <a:t>Zespół </a:t>
            </a:r>
            <a:r>
              <a:rPr lang="pl-PL" dirty="0"/>
              <a:t>powypadkowy, po dokonaniu wyjaśnień i </a:t>
            </a:r>
            <a:r>
              <a:rPr lang="pl-PL" dirty="0" smtClean="0"/>
              <a:t>uzupełnień </a:t>
            </a:r>
            <a:r>
              <a:rPr lang="pl-PL" dirty="0"/>
              <a:t>sporządza, nie później niż w terminie 5 dni, nowy protokół powypadkowy, do którego dołącza protokół powypadkowy niezatwierdzony przez pracodawcę.</a:t>
            </a:r>
          </a:p>
          <a:p>
            <a:endParaRPr lang="pl-PL" dirty="0"/>
          </a:p>
        </p:txBody>
      </p:sp>
      <p:sp>
        <p:nvSpPr>
          <p:cNvPr id="3" name="Tytuł 2"/>
          <p:cNvSpPr>
            <a:spLocks noGrp="1"/>
          </p:cNvSpPr>
          <p:nvPr>
            <p:ph type="title"/>
          </p:nvPr>
        </p:nvSpPr>
        <p:spPr/>
        <p:txBody>
          <a:bodyPr>
            <a:normAutofit fontScale="90000"/>
          </a:bodyPr>
          <a:lstStyle/>
          <a:p>
            <a:pPr algn="ctr"/>
            <a:r>
              <a:rPr lang="pl-PL" dirty="0" smtClean="0"/>
              <a:t>Stwierdzenie wypadku przy pracy</a:t>
            </a:r>
            <a:endParaRPr lang="pl-PL" dirty="0"/>
          </a:p>
        </p:txBody>
      </p:sp>
    </p:spTree>
    <p:extLst>
      <p:ext uri="{BB962C8B-B14F-4D97-AF65-F5344CB8AC3E}">
        <p14:creationId xmlns:p14="http://schemas.microsoft.com/office/powerpoint/2010/main" val="14910023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0" y="1124744"/>
            <a:ext cx="9144000" cy="6120680"/>
          </a:xfrm>
        </p:spPr>
        <p:txBody>
          <a:bodyPr>
            <a:normAutofit fontScale="70000" lnSpcReduction="20000"/>
          </a:bodyPr>
          <a:lstStyle/>
          <a:p>
            <a:pPr algn="just">
              <a:lnSpc>
                <a:spcPct val="170000"/>
              </a:lnSpc>
            </a:pPr>
            <a:r>
              <a:rPr lang="pl-PL" dirty="0"/>
              <a:t>Zatwierdzony protokół powypadkowy pracodawca niezwłocznie doręcza poszkodowanemu pracownikowi, a w razie wypadku śmiertelnego - członkom rodziny zmarłego pracownika, o których mowa w § 11 ust. </a:t>
            </a:r>
            <a:r>
              <a:rPr lang="pl-PL" dirty="0" smtClean="0"/>
              <a:t>4 rozporządzenia.</a:t>
            </a:r>
            <a:endParaRPr lang="pl-PL" dirty="0"/>
          </a:p>
          <a:p>
            <a:pPr algn="just">
              <a:lnSpc>
                <a:spcPct val="170000"/>
              </a:lnSpc>
            </a:pPr>
            <a:r>
              <a:rPr lang="pl-PL" dirty="0" smtClean="0"/>
              <a:t>Protokół </a:t>
            </a:r>
            <a:r>
              <a:rPr lang="pl-PL" dirty="0"/>
              <a:t>powypadkowy dotyczący wypadków śmiertelnych, ciężkich i zbiorowych pracodawca niezwłocznie doręcza właściwemu inspektorowi pracy</a:t>
            </a:r>
            <a:r>
              <a:rPr lang="pl-PL" dirty="0" smtClean="0"/>
              <a:t>.</a:t>
            </a:r>
            <a:endParaRPr lang="pl-PL" dirty="0"/>
          </a:p>
          <a:p>
            <a:pPr algn="just">
              <a:lnSpc>
                <a:spcPct val="170000"/>
              </a:lnSpc>
            </a:pPr>
            <a:r>
              <a:rPr lang="pl-PL" dirty="0"/>
              <a:t>Protokół powypadkowy dotyczący wypadków śmiertelnych, ciężkich i zbiorowych, zawierający ustalenia naruszające uprawnienia pracownika albo nieprawidłowe wnioski profilaktyczne, może być zwrócony pracodawcy przez właściwego inspektora pracy, z uzasadnionym wnioskiem o ponowne ustalenie okoliczności i przyczyn wypadku. Przepis § 13 ust. </a:t>
            </a:r>
            <a:r>
              <a:rPr lang="pl-PL" dirty="0" smtClean="0"/>
              <a:t>3 rozporządzenia </a:t>
            </a:r>
            <a:r>
              <a:rPr lang="pl-PL" dirty="0"/>
              <a:t>stosuje się odpowiednio.</a:t>
            </a:r>
          </a:p>
        </p:txBody>
      </p:sp>
      <p:sp>
        <p:nvSpPr>
          <p:cNvPr id="3" name="Tytuł 2"/>
          <p:cNvSpPr>
            <a:spLocks noGrp="1"/>
          </p:cNvSpPr>
          <p:nvPr>
            <p:ph type="title"/>
          </p:nvPr>
        </p:nvSpPr>
        <p:spPr/>
        <p:txBody>
          <a:bodyPr>
            <a:normAutofit fontScale="90000"/>
          </a:bodyPr>
          <a:lstStyle/>
          <a:p>
            <a:pPr algn="ctr"/>
            <a:r>
              <a:rPr lang="pl-PL" dirty="0" smtClean="0"/>
              <a:t>Stwierdzenie wypadku przy pracy</a:t>
            </a:r>
            <a:endParaRPr lang="pl-PL" dirty="0"/>
          </a:p>
        </p:txBody>
      </p:sp>
    </p:spTree>
    <p:extLst>
      <p:ext uri="{BB962C8B-B14F-4D97-AF65-F5344CB8AC3E}">
        <p14:creationId xmlns:p14="http://schemas.microsoft.com/office/powerpoint/2010/main" val="42828083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0" y="1501753"/>
            <a:ext cx="9144000" cy="5376672"/>
          </a:xfrm>
        </p:spPr>
        <p:txBody>
          <a:bodyPr>
            <a:normAutofit lnSpcReduction="10000"/>
          </a:bodyPr>
          <a:lstStyle/>
          <a:p>
            <a:pPr marL="109728" indent="0" algn="just">
              <a:lnSpc>
                <a:spcPct val="150000"/>
              </a:lnSpc>
              <a:buNone/>
            </a:pPr>
            <a:r>
              <a:rPr lang="pl-PL" dirty="0"/>
              <a:t>Za chorobę zawodową uważa się chorobę, wymienioną w wykazie chorób zawodowych, jeżeli w wyniku oceny warunków pracy można stwierdzić bezspornie lub z wysokim prawdopodobieństwem, że została ona spowodowana działaniem czynników szkodliwych dla zdrowia występujących w środowisku pracy albo w związku ze sposobem wykonywania pracy, zwanych "narażeniem zawodowym".</a:t>
            </a:r>
            <a:endParaRPr lang="pl-PL" dirty="0"/>
          </a:p>
        </p:txBody>
      </p:sp>
      <p:sp>
        <p:nvSpPr>
          <p:cNvPr id="3" name="Tytuł 2"/>
          <p:cNvSpPr>
            <a:spLocks noGrp="1"/>
          </p:cNvSpPr>
          <p:nvPr>
            <p:ph type="title"/>
          </p:nvPr>
        </p:nvSpPr>
        <p:spPr/>
        <p:txBody>
          <a:bodyPr/>
          <a:lstStyle/>
          <a:p>
            <a:pPr algn="ctr"/>
            <a:r>
              <a:rPr lang="pl-PL" dirty="0" smtClean="0"/>
              <a:t>Definicja choroby zawodowej</a:t>
            </a:r>
            <a:endParaRPr lang="pl-PL" dirty="0"/>
          </a:p>
        </p:txBody>
      </p:sp>
    </p:spTree>
    <p:extLst>
      <p:ext uri="{BB962C8B-B14F-4D97-AF65-F5344CB8AC3E}">
        <p14:creationId xmlns:p14="http://schemas.microsoft.com/office/powerpoint/2010/main" val="36107446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0" y="1481328"/>
            <a:ext cx="9144000" cy="5376672"/>
          </a:xfrm>
        </p:spPr>
        <p:txBody>
          <a:bodyPr/>
          <a:lstStyle/>
          <a:p>
            <a:pPr marL="109728" indent="0" algn="just">
              <a:lnSpc>
                <a:spcPct val="150000"/>
              </a:lnSpc>
              <a:buNone/>
            </a:pPr>
            <a:r>
              <a:rPr lang="pl-PL" dirty="0" smtClean="0"/>
              <a:t>Do </a:t>
            </a:r>
            <a:r>
              <a:rPr lang="pl-PL" dirty="0"/>
              <a:t>uznania choroby zawodowej niezbędne jest stwierdzenie, że:</a:t>
            </a:r>
          </a:p>
          <a:p>
            <a:pPr algn="just">
              <a:lnSpc>
                <a:spcPct val="150000"/>
              </a:lnSpc>
            </a:pPr>
            <a:r>
              <a:rPr lang="pl-PL" dirty="0" smtClean="0"/>
              <a:t> </a:t>
            </a:r>
            <a:r>
              <a:rPr lang="pl-PL" dirty="0"/>
              <a:t>doszło do zachorowania wymienionego w wykazie</a:t>
            </a:r>
          </a:p>
          <a:p>
            <a:pPr algn="just">
              <a:lnSpc>
                <a:spcPct val="150000"/>
              </a:lnSpc>
            </a:pPr>
            <a:r>
              <a:rPr lang="pl-PL" dirty="0" smtClean="0"/>
              <a:t> </a:t>
            </a:r>
            <a:r>
              <a:rPr lang="pl-PL" dirty="0"/>
              <a:t>praca była wykonywana w warunkach narażających na to zachorowanie</a:t>
            </a:r>
          </a:p>
          <a:p>
            <a:pPr algn="just">
              <a:lnSpc>
                <a:spcPct val="150000"/>
              </a:lnSpc>
            </a:pPr>
            <a:endParaRPr lang="pl-PL" dirty="0"/>
          </a:p>
        </p:txBody>
      </p:sp>
      <p:sp>
        <p:nvSpPr>
          <p:cNvPr id="3" name="Tytuł 2"/>
          <p:cNvSpPr>
            <a:spLocks noGrp="1"/>
          </p:cNvSpPr>
          <p:nvPr>
            <p:ph type="title"/>
          </p:nvPr>
        </p:nvSpPr>
        <p:spPr/>
        <p:txBody>
          <a:bodyPr>
            <a:normAutofit fontScale="90000"/>
          </a:bodyPr>
          <a:lstStyle/>
          <a:p>
            <a:pPr algn="ctr"/>
            <a:r>
              <a:rPr lang="pl-PL" dirty="0" smtClean="0"/>
              <a:t>Stwierdzenie choroby zawodowej</a:t>
            </a:r>
            <a:endParaRPr lang="pl-PL" dirty="0"/>
          </a:p>
        </p:txBody>
      </p:sp>
    </p:spTree>
    <p:extLst>
      <p:ext uri="{BB962C8B-B14F-4D97-AF65-F5344CB8AC3E}">
        <p14:creationId xmlns:p14="http://schemas.microsoft.com/office/powerpoint/2010/main" val="18811804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0" y="1196752"/>
            <a:ext cx="9144000" cy="5544616"/>
          </a:xfrm>
        </p:spPr>
        <p:txBody>
          <a:bodyPr>
            <a:normAutofit fontScale="47500" lnSpcReduction="20000"/>
          </a:bodyPr>
          <a:lstStyle/>
          <a:p>
            <a:pPr algn="just">
              <a:lnSpc>
                <a:spcPct val="170000"/>
              </a:lnSpc>
            </a:pPr>
            <a:r>
              <a:rPr lang="pl-PL" dirty="0"/>
              <a:t>Na pierwszym etapie lekarz spełniający odpowiednie wymagania </a:t>
            </a:r>
            <a:r>
              <a:rPr lang="pl-PL" dirty="0" smtClean="0"/>
              <a:t>kwalifikacyjne zatrudniony w jednostce orzeczniczej I stopnia </a:t>
            </a:r>
            <a:r>
              <a:rPr lang="pl-PL" dirty="0"/>
              <a:t>wydaje orzeczenie o stwierdzeniu choroby zawodowej lub braku podstaw do jej stwierdzenia.</a:t>
            </a:r>
          </a:p>
          <a:p>
            <a:pPr algn="just">
              <a:lnSpc>
                <a:spcPct val="170000"/>
              </a:lnSpc>
            </a:pPr>
            <a:r>
              <a:rPr lang="pl-PL" dirty="0" smtClean="0"/>
              <a:t>Pracownik lub były pracownik, badany w jednostce orzeczniczej I stopnia, który </a:t>
            </a:r>
            <a:r>
              <a:rPr lang="pl-PL" dirty="0"/>
              <a:t>nie zgadza się z treścią orzeczenia może w terminie 14 dni od dnia otrzymania orzeczenia lekarskiego wystąpić o ponowne przeprowadzane badania przez jednostkę orzeczniczą drugiego stopnia. Wniosek składa się za pośrednictwem jednostki orzeczniczej pierwszego stopnia</a:t>
            </a:r>
            <a:r>
              <a:rPr lang="pl-PL" dirty="0" smtClean="0"/>
              <a:t>.</a:t>
            </a:r>
          </a:p>
          <a:p>
            <a:pPr algn="just">
              <a:lnSpc>
                <a:spcPct val="170000"/>
              </a:lnSpc>
            </a:pPr>
            <a:r>
              <a:rPr lang="pl-PL" dirty="0"/>
              <a:t>W przypadku gdy pracownik lub były pracownik wystąpi z wnioskiem o przeprowadzenie ponownego badania, jednostka orzecznicza I stopnia powiadamia o tym właściwego państwowego inspektora sanitarnego.</a:t>
            </a:r>
          </a:p>
          <a:p>
            <a:pPr algn="just">
              <a:lnSpc>
                <a:spcPct val="170000"/>
              </a:lnSpc>
            </a:pPr>
            <a:r>
              <a:rPr lang="pl-PL" dirty="0"/>
              <a:t>Drugi etap to działania </a:t>
            </a:r>
            <a:r>
              <a:rPr lang="pl-PL" dirty="0" smtClean="0"/>
              <a:t>właściwego państwowego </a:t>
            </a:r>
            <a:r>
              <a:rPr lang="pl-PL" dirty="0"/>
              <a:t>inspektora sanitarnego, który na podstawie danych zawartych w orzeczeniu </a:t>
            </a:r>
            <a:r>
              <a:rPr lang="pl-PL" dirty="0" smtClean="0"/>
              <a:t>lekarskim, </a:t>
            </a:r>
            <a:r>
              <a:rPr lang="pl-PL" dirty="0"/>
              <a:t>po dokonaniu oceny narażenia zawodowego, wydaje decyzję o stwierdzeniu choroby zawodowej albo decyzje o braku podstaw do jej stwierdzenia</a:t>
            </a:r>
            <a:r>
              <a:rPr lang="pl-PL" dirty="0" smtClean="0"/>
              <a:t>.</a:t>
            </a:r>
          </a:p>
          <a:p>
            <a:pPr algn="just">
              <a:lnSpc>
                <a:spcPct val="170000"/>
              </a:lnSpc>
            </a:pPr>
            <a:r>
              <a:rPr lang="pl-PL" dirty="0" smtClean="0"/>
              <a:t>Odwołanie od negatywnej decyzji państwowego inspektora sanitarnego przysługuje do właściwego wojewódzkiego państwowego inspektora sanitarnego.</a:t>
            </a:r>
            <a:endParaRPr lang="pl-PL" dirty="0"/>
          </a:p>
          <a:p>
            <a:pPr marL="109728" indent="0">
              <a:buNone/>
            </a:pPr>
            <a:endParaRPr lang="pl-PL" dirty="0"/>
          </a:p>
        </p:txBody>
      </p:sp>
      <p:sp>
        <p:nvSpPr>
          <p:cNvPr id="3" name="Tytuł 2"/>
          <p:cNvSpPr>
            <a:spLocks noGrp="1"/>
          </p:cNvSpPr>
          <p:nvPr>
            <p:ph type="title"/>
          </p:nvPr>
        </p:nvSpPr>
        <p:spPr/>
        <p:txBody>
          <a:bodyPr>
            <a:normAutofit fontScale="90000"/>
          </a:bodyPr>
          <a:lstStyle/>
          <a:p>
            <a:pPr algn="ctr"/>
            <a:r>
              <a:rPr lang="pl-PL" dirty="0" smtClean="0"/>
              <a:t>Stwierdzenie choroby zawodowej</a:t>
            </a:r>
            <a:endParaRPr lang="pl-PL" dirty="0"/>
          </a:p>
        </p:txBody>
      </p:sp>
    </p:spTree>
    <p:extLst>
      <p:ext uri="{BB962C8B-B14F-4D97-AF65-F5344CB8AC3E}">
        <p14:creationId xmlns:p14="http://schemas.microsoft.com/office/powerpoint/2010/main" val="1183958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0" y="1628800"/>
            <a:ext cx="9144000" cy="5229200"/>
          </a:xfrm>
        </p:spPr>
        <p:txBody>
          <a:bodyPr>
            <a:normAutofit fontScale="55000" lnSpcReduction="20000"/>
          </a:bodyPr>
          <a:lstStyle/>
          <a:p>
            <a:pPr algn="just">
              <a:lnSpc>
                <a:spcPct val="170000"/>
              </a:lnSpc>
            </a:pPr>
            <a:r>
              <a:rPr lang="pl-PL" dirty="0"/>
              <a:t>z</a:t>
            </a:r>
            <a:r>
              <a:rPr lang="pl-PL" dirty="0" smtClean="0"/>
              <a:t>asiłek chorobowy</a:t>
            </a:r>
          </a:p>
          <a:p>
            <a:pPr algn="just">
              <a:lnSpc>
                <a:spcPct val="170000"/>
              </a:lnSpc>
            </a:pPr>
            <a:r>
              <a:rPr lang="pl-PL" dirty="0"/>
              <a:t>ś</a:t>
            </a:r>
            <a:r>
              <a:rPr lang="pl-PL" dirty="0" smtClean="0"/>
              <a:t>wiadczenie rehabilitacyjne</a:t>
            </a:r>
          </a:p>
          <a:p>
            <a:pPr algn="just">
              <a:lnSpc>
                <a:spcPct val="170000"/>
              </a:lnSpc>
            </a:pPr>
            <a:r>
              <a:rPr lang="pl-PL" dirty="0"/>
              <a:t>z</a:t>
            </a:r>
            <a:r>
              <a:rPr lang="pl-PL" dirty="0" smtClean="0"/>
              <a:t>asiłek wyrównawczy </a:t>
            </a:r>
          </a:p>
          <a:p>
            <a:pPr algn="just">
              <a:lnSpc>
                <a:spcPct val="170000"/>
              </a:lnSpc>
            </a:pPr>
            <a:r>
              <a:rPr lang="pl-PL" dirty="0"/>
              <a:t>j</a:t>
            </a:r>
            <a:r>
              <a:rPr lang="pl-PL" dirty="0" smtClean="0"/>
              <a:t>ednorazowe odszkodowanie </a:t>
            </a:r>
            <a:endParaRPr lang="pl-PL" dirty="0" smtClean="0"/>
          </a:p>
          <a:p>
            <a:pPr algn="just">
              <a:lnSpc>
                <a:spcPct val="170000"/>
              </a:lnSpc>
            </a:pPr>
            <a:r>
              <a:rPr lang="pl-PL" dirty="0"/>
              <a:t>j</a:t>
            </a:r>
            <a:r>
              <a:rPr lang="pl-PL" dirty="0" smtClean="0"/>
              <a:t>ednorazowe odszkodowanie dla członków rodziny zmarłego</a:t>
            </a:r>
            <a:endParaRPr lang="pl-PL" dirty="0" smtClean="0"/>
          </a:p>
          <a:p>
            <a:pPr algn="just">
              <a:lnSpc>
                <a:spcPct val="170000"/>
              </a:lnSpc>
            </a:pPr>
            <a:r>
              <a:rPr lang="pl-PL" dirty="0"/>
              <a:t>r</a:t>
            </a:r>
            <a:r>
              <a:rPr lang="pl-PL" dirty="0" smtClean="0"/>
              <a:t>enta z tytułu niezdolności do pracy</a:t>
            </a:r>
          </a:p>
          <a:p>
            <a:pPr algn="just">
              <a:lnSpc>
                <a:spcPct val="170000"/>
              </a:lnSpc>
            </a:pPr>
            <a:r>
              <a:rPr lang="pl-PL" dirty="0"/>
              <a:t>r</a:t>
            </a:r>
            <a:r>
              <a:rPr lang="pl-PL" dirty="0" smtClean="0"/>
              <a:t>enta szkoleniowa</a:t>
            </a:r>
          </a:p>
          <a:p>
            <a:pPr algn="just">
              <a:lnSpc>
                <a:spcPct val="170000"/>
              </a:lnSpc>
            </a:pPr>
            <a:r>
              <a:rPr lang="pl-PL" dirty="0"/>
              <a:t>r</a:t>
            </a:r>
            <a:r>
              <a:rPr lang="pl-PL" dirty="0" smtClean="0"/>
              <a:t>enta rodzinna </a:t>
            </a:r>
          </a:p>
          <a:p>
            <a:pPr algn="just">
              <a:lnSpc>
                <a:spcPct val="170000"/>
              </a:lnSpc>
            </a:pPr>
            <a:r>
              <a:rPr lang="pl-PL" dirty="0"/>
              <a:t>d</a:t>
            </a:r>
            <a:r>
              <a:rPr lang="pl-PL" dirty="0" smtClean="0"/>
              <a:t>odatek do renty rodzinnej dla sieroty zupełnej </a:t>
            </a:r>
          </a:p>
          <a:p>
            <a:pPr algn="just">
              <a:lnSpc>
                <a:spcPct val="170000"/>
              </a:lnSpc>
            </a:pPr>
            <a:r>
              <a:rPr lang="pl-PL" dirty="0"/>
              <a:t>d</a:t>
            </a:r>
            <a:r>
              <a:rPr lang="pl-PL" dirty="0" smtClean="0"/>
              <a:t>odatek pielęgnacyjny</a:t>
            </a:r>
          </a:p>
          <a:p>
            <a:pPr algn="just">
              <a:lnSpc>
                <a:spcPct val="170000"/>
              </a:lnSpc>
            </a:pPr>
            <a:r>
              <a:rPr lang="pl-PL" dirty="0"/>
              <a:t>p</a:t>
            </a:r>
            <a:r>
              <a:rPr lang="pl-PL" dirty="0" smtClean="0"/>
              <a:t>okrycie kosztów leczenia z zakresu stomatologii i szczepień ochronnych oraz zaopatrzenia w przedmioty ortopedyczne w zakresie określonym ustawą  </a:t>
            </a:r>
            <a:endParaRPr lang="pl-PL" dirty="0"/>
          </a:p>
        </p:txBody>
      </p:sp>
      <p:sp>
        <p:nvSpPr>
          <p:cNvPr id="3" name="Tytuł 2"/>
          <p:cNvSpPr>
            <a:spLocks noGrp="1"/>
          </p:cNvSpPr>
          <p:nvPr>
            <p:ph type="title"/>
          </p:nvPr>
        </p:nvSpPr>
        <p:spPr/>
        <p:txBody>
          <a:bodyPr>
            <a:normAutofit fontScale="90000"/>
          </a:bodyPr>
          <a:lstStyle/>
          <a:p>
            <a:pPr algn="ctr"/>
            <a:r>
              <a:rPr lang="pl-PL" dirty="0" smtClean="0"/>
              <a:t>Z tytułu wypadku przy pracy lub choroby zawodowej przysługują następujące świadczenia</a:t>
            </a:r>
            <a:endParaRPr lang="pl-PL" dirty="0"/>
          </a:p>
        </p:txBody>
      </p:sp>
    </p:spTree>
    <p:extLst>
      <p:ext uri="{BB962C8B-B14F-4D97-AF65-F5344CB8AC3E}">
        <p14:creationId xmlns:p14="http://schemas.microsoft.com/office/powerpoint/2010/main" val="34036947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404664"/>
            <a:ext cx="8229600" cy="6336704"/>
          </a:xfrm>
        </p:spPr>
        <p:txBody>
          <a:bodyPr/>
          <a:lstStyle/>
          <a:p>
            <a:pPr marL="109728" indent="0" algn="just">
              <a:lnSpc>
                <a:spcPct val="150000"/>
              </a:lnSpc>
              <a:buNone/>
            </a:pPr>
            <a:r>
              <a:rPr lang="pl-PL" dirty="0" smtClean="0"/>
              <a:t>Przy ustalaniu prawa do zasiłku chorobowego, świadczenia rehabilitacyjnego oraz zasiłku wyrównawczego, podstawy wymiaru i ich wysokości, a także przy ich wypłacie, stosuje się odpowiednio przepisy ustawy o świadczeniach pieniężnych z ubezpieczenia chorobowego, z uwzględnieniem przepisów  ustawy wypadkowej.</a:t>
            </a:r>
          </a:p>
        </p:txBody>
      </p:sp>
    </p:spTree>
    <p:extLst>
      <p:ext uri="{BB962C8B-B14F-4D97-AF65-F5344CB8AC3E}">
        <p14:creationId xmlns:p14="http://schemas.microsoft.com/office/powerpoint/2010/main" val="94526899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marL="109728" indent="0" algn="just">
              <a:lnSpc>
                <a:spcPct val="150000"/>
              </a:lnSpc>
              <a:buNone/>
            </a:pPr>
            <a:r>
              <a:rPr lang="pl-PL" dirty="0" smtClean="0"/>
              <a:t>Zasiłek chorobowy przysługuje ubezpieczonemu, którego niezdolność do pracy powstała w wyniku wypadku przy pracy lub choroby zawodowej.</a:t>
            </a:r>
            <a:endParaRPr lang="pl-PL" dirty="0"/>
          </a:p>
        </p:txBody>
      </p:sp>
      <p:sp>
        <p:nvSpPr>
          <p:cNvPr id="3" name="Tytuł 2"/>
          <p:cNvSpPr>
            <a:spLocks noGrp="1"/>
          </p:cNvSpPr>
          <p:nvPr>
            <p:ph type="title"/>
          </p:nvPr>
        </p:nvSpPr>
        <p:spPr/>
        <p:txBody>
          <a:bodyPr/>
          <a:lstStyle/>
          <a:p>
            <a:pPr algn="ctr"/>
            <a:r>
              <a:rPr lang="pl-PL" dirty="0" smtClean="0"/>
              <a:t>Zasiłek chorobowy</a:t>
            </a:r>
            <a:endParaRPr lang="pl-PL" dirty="0"/>
          </a:p>
        </p:txBody>
      </p:sp>
    </p:spTree>
    <p:extLst>
      <p:ext uri="{BB962C8B-B14F-4D97-AF65-F5344CB8AC3E}">
        <p14:creationId xmlns:p14="http://schemas.microsoft.com/office/powerpoint/2010/main" val="8228031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0" y="1481328"/>
            <a:ext cx="9144000" cy="5376672"/>
          </a:xfrm>
        </p:spPr>
        <p:txBody>
          <a:bodyPr>
            <a:normAutofit fontScale="85000" lnSpcReduction="20000"/>
          </a:bodyPr>
          <a:lstStyle/>
          <a:p>
            <a:pPr marL="109728" indent="0" algn="just">
              <a:lnSpc>
                <a:spcPct val="150000"/>
              </a:lnSpc>
              <a:buNone/>
            </a:pPr>
            <a:r>
              <a:rPr lang="pl-PL" dirty="0" smtClean="0"/>
              <a:t>	Zasiłek </a:t>
            </a:r>
            <a:r>
              <a:rPr lang="pl-PL" dirty="0" smtClean="0"/>
              <a:t>chorobowy z ubezpieczenia wypadkowego przysługuje niezależnie od okresu podlegania ubezpieczeniu</a:t>
            </a:r>
            <a:r>
              <a:rPr lang="pl-PL" dirty="0" smtClean="0"/>
              <a:t>.</a:t>
            </a:r>
          </a:p>
          <a:p>
            <a:pPr marL="109728" indent="0" algn="just">
              <a:lnSpc>
                <a:spcPct val="150000"/>
              </a:lnSpc>
              <a:buNone/>
            </a:pPr>
            <a:r>
              <a:rPr lang="pl-PL" dirty="0" smtClean="0"/>
              <a:t>	Zasiłek </a:t>
            </a:r>
            <a:r>
              <a:rPr lang="pl-PL" dirty="0"/>
              <a:t>chorobowy z ubezpieczenia wypadkowego przysługuje od pierwszego dnia niezdolności do pracy spowodowanej wypadkiem przy pracy lub chorobą </a:t>
            </a:r>
            <a:r>
              <a:rPr lang="pl-PL" dirty="0" smtClean="0"/>
              <a:t>zawodową.</a:t>
            </a:r>
          </a:p>
          <a:p>
            <a:pPr marL="109728" indent="0" algn="just">
              <a:lnSpc>
                <a:spcPct val="150000"/>
              </a:lnSpc>
              <a:buNone/>
            </a:pPr>
            <a:r>
              <a:rPr lang="pl-PL" dirty="0"/>
              <a:t>	Zasiłek chorobowy z ubezpieczenia wypadkowego nie przysługuje za okresy niezdolności do pracy spowodowanej wypadkiem przy pracy lub chorobą zawodową, za które ubezpieczony na podstawie odrębnych przepisów zachowuje prawo do wynagrodzenia, uposażenia, stypendium lub innego świadczenia przysługującego za czas niezdolności do pracy.</a:t>
            </a:r>
            <a:endParaRPr lang="pl-PL" dirty="0" smtClean="0"/>
          </a:p>
          <a:p>
            <a:pPr marL="109728" indent="0" algn="just">
              <a:lnSpc>
                <a:spcPct val="150000"/>
              </a:lnSpc>
              <a:buNone/>
            </a:pPr>
            <a:endParaRPr lang="pl-PL" dirty="0"/>
          </a:p>
        </p:txBody>
      </p:sp>
      <p:sp>
        <p:nvSpPr>
          <p:cNvPr id="3" name="Tytuł 2"/>
          <p:cNvSpPr>
            <a:spLocks noGrp="1"/>
          </p:cNvSpPr>
          <p:nvPr>
            <p:ph type="title"/>
          </p:nvPr>
        </p:nvSpPr>
        <p:spPr/>
        <p:txBody>
          <a:bodyPr/>
          <a:lstStyle/>
          <a:p>
            <a:pPr algn="ctr"/>
            <a:r>
              <a:rPr lang="pl-PL" dirty="0" smtClean="0"/>
              <a:t>Zasiłek chorobowy</a:t>
            </a:r>
            <a:endParaRPr lang="pl-PL" dirty="0"/>
          </a:p>
        </p:txBody>
      </p:sp>
    </p:spTree>
    <p:extLst>
      <p:ext uri="{BB962C8B-B14F-4D97-AF65-F5344CB8AC3E}">
        <p14:creationId xmlns:p14="http://schemas.microsoft.com/office/powerpoint/2010/main" val="346414579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marL="109728" indent="0" algn="just">
              <a:lnSpc>
                <a:spcPct val="150000"/>
              </a:lnSpc>
              <a:buNone/>
            </a:pPr>
            <a:r>
              <a:rPr lang="pl-PL" dirty="0"/>
              <a:t>Zasiłek chorobowy z ubezpieczenia wypadkowego przysługuje w wysokości 100 % podstawy wymiaru.</a:t>
            </a:r>
          </a:p>
          <a:p>
            <a:pPr marL="109728" indent="0">
              <a:buNone/>
            </a:pPr>
            <a:endParaRPr lang="pl-PL" dirty="0"/>
          </a:p>
        </p:txBody>
      </p:sp>
      <p:sp>
        <p:nvSpPr>
          <p:cNvPr id="3" name="Tytuł 2"/>
          <p:cNvSpPr>
            <a:spLocks noGrp="1"/>
          </p:cNvSpPr>
          <p:nvPr>
            <p:ph type="title"/>
          </p:nvPr>
        </p:nvSpPr>
        <p:spPr/>
        <p:txBody>
          <a:bodyPr/>
          <a:lstStyle/>
          <a:p>
            <a:pPr algn="ctr"/>
            <a:r>
              <a:rPr lang="pl-PL" dirty="0" smtClean="0"/>
              <a:t>Zasiłek chorobowy</a:t>
            </a:r>
            <a:endParaRPr lang="pl-PL" dirty="0"/>
          </a:p>
        </p:txBody>
      </p:sp>
    </p:spTree>
    <p:extLst>
      <p:ext uri="{BB962C8B-B14F-4D97-AF65-F5344CB8AC3E}">
        <p14:creationId xmlns:p14="http://schemas.microsoft.com/office/powerpoint/2010/main" val="39616656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476672"/>
            <a:ext cx="8229600" cy="5530619"/>
          </a:xfrm>
        </p:spPr>
        <p:txBody>
          <a:bodyPr/>
          <a:lstStyle/>
          <a:p>
            <a:pPr marL="109728" indent="0" algn="just">
              <a:lnSpc>
                <a:spcPct val="150000"/>
              </a:lnSpc>
              <a:buNone/>
            </a:pPr>
            <a:r>
              <a:rPr lang="pl-PL" dirty="0" smtClean="0"/>
              <a:t>Definicja wypadku przy pracy art. 3 ustawy </a:t>
            </a:r>
            <a:r>
              <a:rPr lang="pl-PL" dirty="0" smtClean="0"/>
              <a:t>z dnia 30 października 2002 r. o ubezpieczeniu społecznym z tytułu wypadków przy pracy i chorób zawodowych</a:t>
            </a:r>
            <a:endParaRPr lang="pl-PL" dirty="0" smtClean="0"/>
          </a:p>
          <a:p>
            <a:pPr marL="109728" indent="0" algn="just">
              <a:lnSpc>
                <a:spcPct val="150000"/>
              </a:lnSpc>
              <a:buNone/>
            </a:pPr>
            <a:endParaRPr lang="pl-PL" dirty="0" smtClean="0"/>
          </a:p>
          <a:p>
            <a:pPr marL="109728" indent="0" algn="just">
              <a:lnSpc>
                <a:spcPct val="150000"/>
              </a:lnSpc>
              <a:buNone/>
            </a:pPr>
            <a:r>
              <a:rPr lang="pl-PL" dirty="0" smtClean="0"/>
              <a:t>Definicja choroby zawodowej art. 235 (1)  </a:t>
            </a:r>
            <a:r>
              <a:rPr lang="pl-PL" dirty="0" smtClean="0"/>
              <a:t>ustawa z dnia 26 czerwca 1974 r. - Kodeks </a:t>
            </a:r>
            <a:r>
              <a:rPr lang="pl-PL" dirty="0" smtClean="0"/>
              <a:t>pracy</a:t>
            </a:r>
            <a:endParaRPr lang="pl-PL" dirty="0"/>
          </a:p>
        </p:txBody>
      </p:sp>
    </p:spTree>
    <p:extLst>
      <p:ext uri="{BB962C8B-B14F-4D97-AF65-F5344CB8AC3E}">
        <p14:creationId xmlns:p14="http://schemas.microsoft.com/office/powerpoint/2010/main" val="73070366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marL="109728" indent="0" algn="just">
              <a:lnSpc>
                <a:spcPct val="150000"/>
              </a:lnSpc>
              <a:buNone/>
            </a:pPr>
            <a:r>
              <a:rPr lang="pl-PL" dirty="0" smtClean="0"/>
              <a:t>Świadczenie rehabilitacyjne przysługuje ubezpieczonemu, </a:t>
            </a:r>
            <a:r>
              <a:rPr lang="pl-PL" dirty="0"/>
              <a:t>który po wyczerpaniu zasiłku chorobowego jest nadal niezdolny do pracy, a dalsze leczenie lub rehabilitacja lecznicza rokują odzyskanie zdolności do </a:t>
            </a:r>
            <a:r>
              <a:rPr lang="pl-PL" dirty="0" smtClean="0"/>
              <a:t>pracy.</a:t>
            </a:r>
            <a:endParaRPr lang="pl-PL" dirty="0"/>
          </a:p>
        </p:txBody>
      </p:sp>
      <p:sp>
        <p:nvSpPr>
          <p:cNvPr id="3" name="Tytuł 2"/>
          <p:cNvSpPr>
            <a:spLocks noGrp="1"/>
          </p:cNvSpPr>
          <p:nvPr>
            <p:ph type="title"/>
          </p:nvPr>
        </p:nvSpPr>
        <p:spPr/>
        <p:txBody>
          <a:bodyPr/>
          <a:lstStyle/>
          <a:p>
            <a:pPr algn="ctr"/>
            <a:r>
              <a:rPr lang="pl-PL" dirty="0" smtClean="0"/>
              <a:t>Świadczenie rehabilitacyjne</a:t>
            </a:r>
            <a:endParaRPr lang="pl-PL" dirty="0"/>
          </a:p>
        </p:txBody>
      </p:sp>
    </p:spTree>
    <p:extLst>
      <p:ext uri="{BB962C8B-B14F-4D97-AF65-F5344CB8AC3E}">
        <p14:creationId xmlns:p14="http://schemas.microsoft.com/office/powerpoint/2010/main" val="42929917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0" y="1481328"/>
            <a:ext cx="9144000" cy="5376672"/>
          </a:xfrm>
        </p:spPr>
        <p:txBody>
          <a:bodyPr>
            <a:normAutofit/>
          </a:bodyPr>
          <a:lstStyle/>
          <a:p>
            <a:pPr marL="109728" indent="0" algn="just">
              <a:lnSpc>
                <a:spcPct val="150000"/>
              </a:lnSpc>
              <a:buNone/>
            </a:pPr>
            <a:r>
              <a:rPr lang="pl-PL" dirty="0" smtClean="0"/>
              <a:t>Świadczenie rehabilitacyjne z </a:t>
            </a:r>
            <a:r>
              <a:rPr lang="pl-PL" dirty="0"/>
              <a:t>ubezpieczenia wypadkowego nie przysługuje za okresy niezdolności do pracy spowodowanej wypadkiem przy pracy lub chorobą zawodową, za które ubezpieczony na podstawie odrębnych przepisów zachowuje prawo do wynagrodzenia, uposażenia, stypendium lub innego świadczenia przysługującego za czas niezdolności do pracy.</a:t>
            </a:r>
          </a:p>
        </p:txBody>
      </p:sp>
      <p:sp>
        <p:nvSpPr>
          <p:cNvPr id="3" name="Tytuł 2"/>
          <p:cNvSpPr>
            <a:spLocks noGrp="1"/>
          </p:cNvSpPr>
          <p:nvPr>
            <p:ph type="title"/>
          </p:nvPr>
        </p:nvSpPr>
        <p:spPr/>
        <p:txBody>
          <a:bodyPr/>
          <a:lstStyle/>
          <a:p>
            <a:pPr algn="ctr"/>
            <a:r>
              <a:rPr lang="pl-PL" dirty="0" smtClean="0"/>
              <a:t>Świadczenie rehabilitacyjne</a:t>
            </a:r>
            <a:endParaRPr lang="pl-PL" dirty="0"/>
          </a:p>
        </p:txBody>
      </p:sp>
    </p:spTree>
    <p:extLst>
      <p:ext uri="{BB962C8B-B14F-4D97-AF65-F5344CB8AC3E}">
        <p14:creationId xmlns:p14="http://schemas.microsoft.com/office/powerpoint/2010/main" val="23552677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marL="109728" indent="0" algn="just">
              <a:lnSpc>
                <a:spcPct val="150000"/>
              </a:lnSpc>
              <a:buNone/>
            </a:pPr>
            <a:r>
              <a:rPr lang="pl-PL" dirty="0" smtClean="0"/>
              <a:t>Świadczenie rehabilitacyjne z ubezpieczenia wypadkowego przysługuje w wysokości 100 % podstawy wymiaru.</a:t>
            </a:r>
            <a:endParaRPr lang="pl-PL" dirty="0"/>
          </a:p>
        </p:txBody>
      </p:sp>
      <p:sp>
        <p:nvSpPr>
          <p:cNvPr id="3" name="Tytuł 2"/>
          <p:cNvSpPr>
            <a:spLocks noGrp="1"/>
          </p:cNvSpPr>
          <p:nvPr>
            <p:ph type="title"/>
          </p:nvPr>
        </p:nvSpPr>
        <p:spPr/>
        <p:txBody>
          <a:bodyPr/>
          <a:lstStyle/>
          <a:p>
            <a:pPr algn="ctr"/>
            <a:r>
              <a:rPr lang="pl-PL" dirty="0" smtClean="0"/>
              <a:t>Świadczenie rehabilitacyjne </a:t>
            </a:r>
            <a:endParaRPr lang="pl-PL" dirty="0"/>
          </a:p>
        </p:txBody>
      </p:sp>
    </p:spTree>
    <p:extLst>
      <p:ext uri="{BB962C8B-B14F-4D97-AF65-F5344CB8AC3E}">
        <p14:creationId xmlns:p14="http://schemas.microsoft.com/office/powerpoint/2010/main" val="68897988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marL="109728" indent="0" algn="just">
              <a:lnSpc>
                <a:spcPct val="150000"/>
              </a:lnSpc>
              <a:buNone/>
            </a:pPr>
            <a:r>
              <a:rPr lang="pl-PL" dirty="0"/>
              <a:t>Z</a:t>
            </a:r>
            <a:r>
              <a:rPr lang="pl-PL" dirty="0" smtClean="0"/>
              <a:t>asiłek wyrównawczy</a:t>
            </a:r>
            <a:r>
              <a:rPr lang="pl-PL" dirty="0"/>
              <a:t> </a:t>
            </a:r>
            <a:r>
              <a:rPr lang="pl-PL" dirty="0" smtClean="0"/>
              <a:t>przysługuje ubezpieczonemu będącemu </a:t>
            </a:r>
            <a:r>
              <a:rPr lang="pl-PL" dirty="0"/>
              <a:t>pracownikiem, którego wynagrodzenie uległo obniżeniu wskutek stałego lub długotrwałego uszczerbku na </a:t>
            </a:r>
            <a:r>
              <a:rPr lang="pl-PL" dirty="0" smtClean="0"/>
              <a:t>zdrowiu.</a:t>
            </a:r>
            <a:endParaRPr lang="pl-PL" dirty="0"/>
          </a:p>
        </p:txBody>
      </p:sp>
      <p:sp>
        <p:nvSpPr>
          <p:cNvPr id="3" name="Tytuł 2"/>
          <p:cNvSpPr>
            <a:spLocks noGrp="1"/>
          </p:cNvSpPr>
          <p:nvPr>
            <p:ph type="title"/>
          </p:nvPr>
        </p:nvSpPr>
        <p:spPr/>
        <p:txBody>
          <a:bodyPr/>
          <a:lstStyle/>
          <a:p>
            <a:pPr algn="ctr"/>
            <a:r>
              <a:rPr lang="pl-PL" dirty="0" smtClean="0"/>
              <a:t>Zasiłek wyrównawczy</a:t>
            </a:r>
            <a:endParaRPr lang="pl-PL" dirty="0"/>
          </a:p>
        </p:txBody>
      </p:sp>
    </p:spTree>
    <p:extLst>
      <p:ext uri="{BB962C8B-B14F-4D97-AF65-F5344CB8AC3E}">
        <p14:creationId xmlns:p14="http://schemas.microsoft.com/office/powerpoint/2010/main" val="740381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marL="109728" indent="0" algn="just">
              <a:lnSpc>
                <a:spcPct val="150000"/>
              </a:lnSpc>
              <a:buNone/>
            </a:pPr>
            <a:r>
              <a:rPr lang="pl-PL" dirty="0" smtClean="0"/>
              <a:t>Ubezpieczonemu, któremu wskutek wypadku przy pracy lub choroby zawodowej doznał stałego lub długotrwałego uszczerbku na zdrowiu, przysługuje jednorazowe odszkodowanie. </a:t>
            </a:r>
            <a:endParaRPr lang="pl-PL" dirty="0"/>
          </a:p>
        </p:txBody>
      </p:sp>
      <p:sp>
        <p:nvSpPr>
          <p:cNvPr id="3" name="Tytuł 2"/>
          <p:cNvSpPr>
            <a:spLocks noGrp="1"/>
          </p:cNvSpPr>
          <p:nvPr>
            <p:ph type="title"/>
          </p:nvPr>
        </p:nvSpPr>
        <p:spPr/>
        <p:txBody>
          <a:bodyPr/>
          <a:lstStyle/>
          <a:p>
            <a:pPr algn="ctr"/>
            <a:r>
              <a:rPr lang="pl-PL" dirty="0" smtClean="0"/>
              <a:t>Jednorazowe odszkodowanie</a:t>
            </a:r>
            <a:endParaRPr lang="pl-PL" dirty="0"/>
          </a:p>
        </p:txBody>
      </p:sp>
    </p:spTree>
    <p:extLst>
      <p:ext uri="{BB962C8B-B14F-4D97-AF65-F5344CB8AC3E}">
        <p14:creationId xmlns:p14="http://schemas.microsoft.com/office/powerpoint/2010/main" val="244281853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algn="just">
              <a:lnSpc>
                <a:spcPct val="150000"/>
              </a:lnSpc>
            </a:pPr>
            <a:r>
              <a:rPr lang="pl-PL" dirty="0"/>
              <a:t>a</a:t>
            </a:r>
            <a:r>
              <a:rPr lang="pl-PL" dirty="0" smtClean="0"/>
              <a:t>rt. 11 ust. 2  ustawy wypadkowej – definicja stałego uszczerbku na zdrowiu</a:t>
            </a:r>
          </a:p>
          <a:p>
            <a:pPr algn="just">
              <a:lnSpc>
                <a:spcPct val="150000"/>
              </a:lnSpc>
            </a:pPr>
            <a:r>
              <a:rPr lang="pl-PL" dirty="0"/>
              <a:t>a</a:t>
            </a:r>
            <a:r>
              <a:rPr lang="pl-PL" dirty="0" smtClean="0"/>
              <a:t>rt. 11 ust. 3 ustawy wypadkowej – definicja długotrwałego uszczerbku na zdrowiu</a:t>
            </a:r>
            <a:endParaRPr lang="pl-PL" dirty="0"/>
          </a:p>
        </p:txBody>
      </p:sp>
      <p:sp>
        <p:nvSpPr>
          <p:cNvPr id="3" name="Tytuł 2"/>
          <p:cNvSpPr>
            <a:spLocks noGrp="1"/>
          </p:cNvSpPr>
          <p:nvPr>
            <p:ph type="title"/>
          </p:nvPr>
        </p:nvSpPr>
        <p:spPr>
          <a:xfrm>
            <a:off x="539552" y="260648"/>
            <a:ext cx="8229600" cy="1143000"/>
          </a:xfrm>
        </p:spPr>
        <p:txBody>
          <a:bodyPr/>
          <a:lstStyle/>
          <a:p>
            <a:pPr algn="ctr"/>
            <a:r>
              <a:rPr lang="pl-PL" dirty="0" smtClean="0"/>
              <a:t>Jednorazowe odszkodowanie</a:t>
            </a:r>
            <a:endParaRPr lang="pl-PL" dirty="0"/>
          </a:p>
        </p:txBody>
      </p:sp>
    </p:spTree>
    <p:extLst>
      <p:ext uri="{BB962C8B-B14F-4D97-AF65-F5344CB8AC3E}">
        <p14:creationId xmlns:p14="http://schemas.microsoft.com/office/powerpoint/2010/main" val="70978655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481328"/>
            <a:ext cx="8229600" cy="5376672"/>
          </a:xfrm>
        </p:spPr>
        <p:txBody>
          <a:bodyPr/>
          <a:lstStyle/>
          <a:p>
            <a:pPr marL="109728" indent="0" algn="just">
              <a:buNone/>
            </a:pPr>
            <a:r>
              <a:rPr lang="pl-PL" dirty="0"/>
              <a:t>Za stały uszczerbek na zdrowiu uważa się takie naruszenie sprawności organizmu, które powoduje upośledzenie czynności organizmu nierokujące poprawy</a:t>
            </a:r>
            <a:r>
              <a:rPr lang="pl-PL" dirty="0" smtClean="0"/>
              <a:t>.</a:t>
            </a:r>
          </a:p>
          <a:p>
            <a:pPr marL="109728" indent="0" algn="just">
              <a:buNone/>
            </a:pPr>
            <a:endParaRPr lang="pl-PL" dirty="0"/>
          </a:p>
          <a:p>
            <a:pPr marL="109728" indent="0" algn="just">
              <a:buNone/>
            </a:pPr>
            <a:r>
              <a:rPr lang="pl-PL" dirty="0" smtClean="0"/>
              <a:t>Za </a:t>
            </a:r>
            <a:r>
              <a:rPr lang="pl-PL" dirty="0"/>
              <a:t>długotrwały uszczerbek na zdrowiu uważa się takie naruszenie sprawności organizmu, które powoduje upośledzenie czynności organizmu na okres przekraczający 6 miesięcy, mogące ulec poprawie.</a:t>
            </a:r>
          </a:p>
        </p:txBody>
      </p:sp>
      <p:sp>
        <p:nvSpPr>
          <p:cNvPr id="3" name="Tytuł 2"/>
          <p:cNvSpPr>
            <a:spLocks noGrp="1"/>
          </p:cNvSpPr>
          <p:nvPr>
            <p:ph type="title"/>
          </p:nvPr>
        </p:nvSpPr>
        <p:spPr/>
        <p:txBody>
          <a:bodyPr/>
          <a:lstStyle/>
          <a:p>
            <a:pPr algn="ctr"/>
            <a:r>
              <a:rPr lang="pl-PL" dirty="0" smtClean="0"/>
              <a:t>Jednorazowe odszkodowanie </a:t>
            </a:r>
            <a:endParaRPr lang="pl-PL" dirty="0"/>
          </a:p>
        </p:txBody>
      </p:sp>
    </p:spTree>
    <p:extLst>
      <p:ext uri="{BB962C8B-B14F-4D97-AF65-F5344CB8AC3E}">
        <p14:creationId xmlns:p14="http://schemas.microsoft.com/office/powerpoint/2010/main" val="305712434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marL="109728" indent="0" algn="just">
              <a:lnSpc>
                <a:spcPct val="150000"/>
              </a:lnSpc>
              <a:buNone/>
            </a:pPr>
            <a:r>
              <a:rPr lang="pl-PL" dirty="0" smtClean="0"/>
              <a:t>Jednorazowe </a:t>
            </a:r>
            <a:r>
              <a:rPr lang="pl-PL" dirty="0"/>
              <a:t>odszkodowanie przysługuje w wysokości 20% przeciętnego </a:t>
            </a:r>
            <a:r>
              <a:rPr lang="pl-PL" dirty="0" smtClean="0"/>
              <a:t>wynagrodzenia  </a:t>
            </a:r>
            <a:r>
              <a:rPr lang="pl-PL" dirty="0"/>
              <a:t>za każdy procent stałego lub długotrwałego uszczerbku na zdrowiu, z zastrzeżeniem art. 55 ust. </a:t>
            </a:r>
            <a:r>
              <a:rPr lang="pl-PL" dirty="0" smtClean="0"/>
              <a:t>1 ustawy wypadkowej.</a:t>
            </a:r>
            <a:endParaRPr lang="pl-PL" dirty="0"/>
          </a:p>
        </p:txBody>
      </p:sp>
      <p:sp>
        <p:nvSpPr>
          <p:cNvPr id="3" name="Tytuł 2"/>
          <p:cNvSpPr>
            <a:spLocks noGrp="1"/>
          </p:cNvSpPr>
          <p:nvPr>
            <p:ph type="title"/>
          </p:nvPr>
        </p:nvSpPr>
        <p:spPr/>
        <p:txBody>
          <a:bodyPr/>
          <a:lstStyle/>
          <a:p>
            <a:pPr algn="ctr"/>
            <a:r>
              <a:rPr lang="pl-PL" dirty="0" smtClean="0"/>
              <a:t>Jednorazowe odszkodowanie</a:t>
            </a:r>
            <a:endParaRPr lang="pl-PL" dirty="0"/>
          </a:p>
        </p:txBody>
      </p:sp>
    </p:spTree>
    <p:extLst>
      <p:ext uri="{BB962C8B-B14F-4D97-AF65-F5344CB8AC3E}">
        <p14:creationId xmlns:p14="http://schemas.microsoft.com/office/powerpoint/2010/main" val="347849331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481328"/>
            <a:ext cx="8229600" cy="5260040"/>
          </a:xfrm>
        </p:spPr>
        <p:txBody>
          <a:bodyPr>
            <a:normAutofit fontScale="77500" lnSpcReduction="20000"/>
          </a:bodyPr>
          <a:lstStyle/>
          <a:p>
            <a:pPr marL="109728" indent="0" algn="just">
              <a:lnSpc>
                <a:spcPct val="160000"/>
              </a:lnSpc>
              <a:buNone/>
            </a:pPr>
            <a:r>
              <a:rPr lang="pl-PL" dirty="0"/>
              <a:t>Jeżeli wskutek pogorszenia się stanu zdrowia stały lub długotrwały uszczerbek na zdrowiu będący następstwem wypadku przy pracy lub choroby zawodowej, który był podstawą przyznania jednorazowego odszkodowania, ulegnie zwiększeniu co najmniej o 10 punktów procentowych, jednorazowe odszkodowanie zwiększa się o 20% przeciętnego </a:t>
            </a:r>
            <a:r>
              <a:rPr lang="pl-PL" dirty="0" smtClean="0"/>
              <a:t>wynagrodzenia za </a:t>
            </a:r>
            <a:r>
              <a:rPr lang="pl-PL" dirty="0"/>
              <a:t>każdy procent uszczerbku na zdrowiu przewyższający procent, według którego ustalone było to odszkodowanie, z zastrzeżeniem art. 55 ust. </a:t>
            </a:r>
            <a:r>
              <a:rPr lang="pl-PL" dirty="0" smtClean="0"/>
              <a:t>2 ustawy wypadkowej.</a:t>
            </a:r>
            <a:endParaRPr lang="pl-PL" dirty="0"/>
          </a:p>
        </p:txBody>
      </p:sp>
      <p:sp>
        <p:nvSpPr>
          <p:cNvPr id="3" name="Tytuł 2"/>
          <p:cNvSpPr>
            <a:spLocks noGrp="1"/>
          </p:cNvSpPr>
          <p:nvPr>
            <p:ph type="title"/>
          </p:nvPr>
        </p:nvSpPr>
        <p:spPr/>
        <p:txBody>
          <a:bodyPr/>
          <a:lstStyle/>
          <a:p>
            <a:pPr algn="ctr"/>
            <a:r>
              <a:rPr lang="pl-PL" dirty="0" smtClean="0"/>
              <a:t>Jednorazowe odszkodowanie</a:t>
            </a:r>
            <a:endParaRPr lang="pl-PL" dirty="0"/>
          </a:p>
        </p:txBody>
      </p:sp>
    </p:spTree>
    <p:extLst>
      <p:ext uri="{BB962C8B-B14F-4D97-AF65-F5344CB8AC3E}">
        <p14:creationId xmlns:p14="http://schemas.microsoft.com/office/powerpoint/2010/main" val="125278825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92500"/>
          </a:bodyPr>
          <a:lstStyle/>
          <a:p>
            <a:pPr marL="109728" indent="0" algn="just">
              <a:lnSpc>
                <a:spcPct val="150000"/>
              </a:lnSpc>
              <a:buNone/>
            </a:pPr>
            <a:r>
              <a:rPr lang="pl-PL" dirty="0"/>
              <a:t>Jednorazowe odszkodowanie ulega zwiększeniu o kwotę stanowiącą 3,5-krotność przeciętnego </a:t>
            </a:r>
            <a:r>
              <a:rPr lang="pl-PL" dirty="0" smtClean="0"/>
              <a:t>wynagrodzenia, </a:t>
            </a:r>
            <a:r>
              <a:rPr lang="pl-PL" dirty="0"/>
              <a:t>jeżeli w stosunku do ubezpieczonego została orzeczona całkowita niezdolność do pracy oraz niezdolność do samodzielnej egzystencji wskutek wypadku przy pracy lub choroby zawodowej.</a:t>
            </a:r>
          </a:p>
        </p:txBody>
      </p:sp>
      <p:sp>
        <p:nvSpPr>
          <p:cNvPr id="3" name="Tytuł 2"/>
          <p:cNvSpPr>
            <a:spLocks noGrp="1"/>
          </p:cNvSpPr>
          <p:nvPr>
            <p:ph type="title"/>
          </p:nvPr>
        </p:nvSpPr>
        <p:spPr/>
        <p:txBody>
          <a:bodyPr/>
          <a:lstStyle/>
          <a:p>
            <a:pPr algn="ctr"/>
            <a:r>
              <a:rPr lang="pl-PL" dirty="0" smtClean="0"/>
              <a:t>Jednorazowe odszkodowanie</a:t>
            </a:r>
            <a:endParaRPr lang="pl-PL" dirty="0"/>
          </a:p>
        </p:txBody>
      </p:sp>
    </p:spTree>
    <p:extLst>
      <p:ext uri="{BB962C8B-B14F-4D97-AF65-F5344CB8AC3E}">
        <p14:creationId xmlns:p14="http://schemas.microsoft.com/office/powerpoint/2010/main" val="7832537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0" y="1196752"/>
            <a:ext cx="9144000" cy="5688632"/>
          </a:xfrm>
        </p:spPr>
        <p:txBody>
          <a:bodyPr>
            <a:normAutofit fontScale="77500" lnSpcReduction="20000"/>
          </a:bodyPr>
          <a:lstStyle/>
          <a:p>
            <a:pPr marL="109728" indent="0" algn="just">
              <a:lnSpc>
                <a:spcPct val="170000"/>
              </a:lnSpc>
              <a:buNone/>
            </a:pPr>
            <a:r>
              <a:rPr lang="pl-PL" dirty="0" smtClean="0"/>
              <a:t>Za </a:t>
            </a:r>
            <a:r>
              <a:rPr lang="pl-PL" dirty="0"/>
              <a:t>wypadek przy pracy uważa się nagłe zdarzenie wywołane przyczyną zewnętrzną powodujące uraz lub śmierć, które nastąpiło w związku z pracą:</a:t>
            </a:r>
          </a:p>
          <a:p>
            <a:pPr algn="just">
              <a:lnSpc>
                <a:spcPct val="170000"/>
              </a:lnSpc>
            </a:pPr>
            <a:r>
              <a:rPr lang="pl-PL" dirty="0"/>
              <a:t>	podczas lub w związku z wykonywaniem przez pracownika zwykłych czynności lub poleceń przełożonych;</a:t>
            </a:r>
          </a:p>
          <a:p>
            <a:pPr algn="just">
              <a:lnSpc>
                <a:spcPct val="170000"/>
              </a:lnSpc>
            </a:pPr>
            <a:r>
              <a:rPr lang="pl-PL" dirty="0"/>
              <a:t>	podczas lub w związku z wykonywaniem przez pracownika czynności na rzecz pracodawcy, nawet bez polecenia;</a:t>
            </a:r>
          </a:p>
          <a:p>
            <a:pPr algn="just">
              <a:lnSpc>
                <a:spcPct val="170000"/>
              </a:lnSpc>
            </a:pPr>
            <a:r>
              <a:rPr lang="pl-PL" dirty="0"/>
              <a:t>	w czasie pozostawania pracownika w dyspozycji pracodawcy w drodze między siedzibą pracodawcy a miejscem wykonywania obowiązku wynikającego ze stosunku pracy.</a:t>
            </a:r>
            <a:endParaRPr lang="pl-PL" dirty="0"/>
          </a:p>
        </p:txBody>
      </p:sp>
      <p:sp>
        <p:nvSpPr>
          <p:cNvPr id="3" name="Tytuł 2"/>
          <p:cNvSpPr>
            <a:spLocks noGrp="1"/>
          </p:cNvSpPr>
          <p:nvPr>
            <p:ph type="title"/>
          </p:nvPr>
        </p:nvSpPr>
        <p:spPr/>
        <p:txBody>
          <a:bodyPr/>
          <a:lstStyle/>
          <a:p>
            <a:pPr algn="ctr"/>
            <a:r>
              <a:rPr lang="pl-PL" dirty="0" smtClean="0"/>
              <a:t>Definicja wypadku przy pracy</a:t>
            </a:r>
            <a:endParaRPr lang="pl-PL" dirty="0"/>
          </a:p>
        </p:txBody>
      </p:sp>
    </p:spTree>
    <p:extLst>
      <p:ext uri="{BB962C8B-B14F-4D97-AF65-F5344CB8AC3E}">
        <p14:creationId xmlns:p14="http://schemas.microsoft.com/office/powerpoint/2010/main" val="278085470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92500" lnSpcReduction="10000"/>
          </a:bodyPr>
          <a:lstStyle/>
          <a:p>
            <a:pPr marL="109728" indent="0" algn="just">
              <a:lnSpc>
                <a:spcPct val="150000"/>
              </a:lnSpc>
              <a:buNone/>
            </a:pPr>
            <a:r>
              <a:rPr lang="pl-PL" dirty="0"/>
              <a:t>Członkom rodziny ubezpieczonego, który zmarł wskutek wypadku przy pracy lub choroby zawodowej, przysługuje jednorazowe odszkodowanie. Odszkodowanie to przysługuje również w razie śmierci wskutek wypadku przy pracy lub choroby zawodowej rencisty, który był uprawniony do renty z ubezpieczenia wypadkowego.</a:t>
            </a:r>
          </a:p>
        </p:txBody>
      </p:sp>
      <p:sp>
        <p:nvSpPr>
          <p:cNvPr id="3" name="Tytuł 2"/>
          <p:cNvSpPr>
            <a:spLocks noGrp="1"/>
          </p:cNvSpPr>
          <p:nvPr>
            <p:ph type="title"/>
          </p:nvPr>
        </p:nvSpPr>
        <p:spPr/>
        <p:txBody>
          <a:bodyPr>
            <a:normAutofit fontScale="90000"/>
          </a:bodyPr>
          <a:lstStyle/>
          <a:p>
            <a:pPr algn="ctr"/>
            <a:r>
              <a:rPr lang="pl-PL" dirty="0" smtClean="0"/>
              <a:t>Jednorazowe odszkodowanie dla członków rodziny ubezpieczonego</a:t>
            </a:r>
            <a:endParaRPr lang="pl-PL" dirty="0"/>
          </a:p>
        </p:txBody>
      </p:sp>
    </p:spTree>
    <p:extLst>
      <p:ext uri="{BB962C8B-B14F-4D97-AF65-F5344CB8AC3E}">
        <p14:creationId xmlns:p14="http://schemas.microsoft.com/office/powerpoint/2010/main" val="233414625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0" y="1481328"/>
            <a:ext cx="9144000" cy="5376672"/>
          </a:xfrm>
        </p:spPr>
        <p:txBody>
          <a:bodyPr>
            <a:normAutofit fontScale="55000" lnSpcReduction="20000"/>
          </a:bodyPr>
          <a:lstStyle/>
          <a:p>
            <a:pPr marL="109728" indent="0" algn="just">
              <a:lnSpc>
                <a:spcPct val="170000"/>
              </a:lnSpc>
              <a:buNone/>
            </a:pPr>
            <a:r>
              <a:rPr lang="pl-PL" dirty="0" smtClean="0"/>
              <a:t>Członkami </a:t>
            </a:r>
            <a:r>
              <a:rPr lang="pl-PL" dirty="0"/>
              <a:t>rodziny uprawnionymi do odszkodowania są:</a:t>
            </a:r>
          </a:p>
          <a:p>
            <a:pPr marL="109728" indent="0" algn="just">
              <a:lnSpc>
                <a:spcPct val="170000"/>
              </a:lnSpc>
              <a:buNone/>
            </a:pPr>
            <a:r>
              <a:rPr lang="pl-PL" dirty="0"/>
              <a:t>1)	</a:t>
            </a:r>
            <a:r>
              <a:rPr lang="pl-PL" dirty="0" smtClean="0"/>
              <a:t>małżonek;</a:t>
            </a:r>
            <a:endParaRPr lang="pl-PL" dirty="0"/>
          </a:p>
          <a:p>
            <a:pPr marL="109728" indent="0" algn="just">
              <a:lnSpc>
                <a:spcPct val="170000"/>
              </a:lnSpc>
              <a:buNone/>
            </a:pPr>
            <a:r>
              <a:rPr lang="pl-PL" dirty="0"/>
              <a:t>2)	dzieci własne, dzieci drugiego małżonka, dzieci przysposobione oraz przyjęte na wychowanie i utrzymanie przed osiągnięciem pełnoletności wnuki, rodzeństwo i inne dzieci, w tym również w ramach rodziny zastępczej, spełniające w dniu śmierci ubezpieczonego lub rencisty warunki uzyskania renty rodzinnej;</a:t>
            </a:r>
          </a:p>
          <a:p>
            <a:pPr marL="109728" indent="0" algn="just">
              <a:lnSpc>
                <a:spcPct val="170000"/>
              </a:lnSpc>
              <a:buNone/>
            </a:pPr>
            <a:r>
              <a:rPr lang="pl-PL" dirty="0"/>
              <a:t>3)	rodzice, osoby przysposabiające, macocha oraz ojczym, jeżeli w dniu śmierci ubezpieczonego lub rencisty prowadzili z nim wspólne gospodarstwo domowe lub jeżeli ubezpieczony lub rencista bezpośrednio przed śmiercią przyczyniał się do ich utrzymania albo jeżeli ustalone zostało wyrokiem lub ugodą sądową prawo do alimentów z jego strony.</a:t>
            </a:r>
          </a:p>
          <a:p>
            <a:pPr marL="109728" indent="0" algn="just">
              <a:lnSpc>
                <a:spcPct val="170000"/>
              </a:lnSpc>
              <a:buNone/>
            </a:pPr>
            <a:endParaRPr lang="pl-PL" dirty="0"/>
          </a:p>
          <a:p>
            <a:pPr marL="109728" indent="0" algn="just">
              <a:lnSpc>
                <a:spcPct val="170000"/>
              </a:lnSpc>
              <a:buNone/>
            </a:pPr>
            <a:r>
              <a:rPr lang="pl-PL" dirty="0" smtClean="0"/>
              <a:t>Jednorazowe </a:t>
            </a:r>
            <a:r>
              <a:rPr lang="pl-PL" dirty="0"/>
              <a:t>odszkodowanie nie przysługuje małżonkowi w przypadku orzeczonej separacji.</a:t>
            </a:r>
          </a:p>
        </p:txBody>
      </p:sp>
      <p:sp>
        <p:nvSpPr>
          <p:cNvPr id="3" name="Tytuł 2"/>
          <p:cNvSpPr>
            <a:spLocks noGrp="1"/>
          </p:cNvSpPr>
          <p:nvPr>
            <p:ph type="title"/>
          </p:nvPr>
        </p:nvSpPr>
        <p:spPr/>
        <p:txBody>
          <a:bodyPr>
            <a:normAutofit fontScale="90000"/>
          </a:bodyPr>
          <a:lstStyle/>
          <a:p>
            <a:pPr algn="ctr"/>
            <a:r>
              <a:rPr lang="pl-PL" dirty="0" smtClean="0"/>
              <a:t>Jednorazowe odszkodowanie dla członków rodziny ubezpieczonego</a:t>
            </a:r>
            <a:endParaRPr lang="pl-PL" dirty="0"/>
          </a:p>
        </p:txBody>
      </p:sp>
    </p:spTree>
    <p:extLst>
      <p:ext uri="{BB962C8B-B14F-4D97-AF65-F5344CB8AC3E}">
        <p14:creationId xmlns:p14="http://schemas.microsoft.com/office/powerpoint/2010/main" val="255378641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481328"/>
            <a:ext cx="8229600" cy="5260040"/>
          </a:xfrm>
        </p:spPr>
        <p:txBody>
          <a:bodyPr>
            <a:normAutofit fontScale="92500"/>
          </a:bodyPr>
          <a:lstStyle/>
          <a:p>
            <a:pPr marL="109728" indent="0" algn="just">
              <a:lnSpc>
                <a:spcPct val="150000"/>
              </a:lnSpc>
              <a:buNone/>
            </a:pPr>
            <a:r>
              <a:rPr lang="pl-PL" dirty="0" smtClean="0"/>
              <a:t>Jeżeli </a:t>
            </a:r>
            <a:r>
              <a:rPr lang="pl-PL" dirty="0"/>
              <a:t>do jednorazowego odszkodowania uprawniony jest tylko jeden członek rodziny zmarłego ubezpieczonego lub rencisty, przysługuje ono w wysokości:</a:t>
            </a:r>
          </a:p>
          <a:p>
            <a:pPr marL="109728" indent="0" algn="just">
              <a:lnSpc>
                <a:spcPct val="150000"/>
              </a:lnSpc>
              <a:buNone/>
            </a:pPr>
            <a:r>
              <a:rPr lang="pl-PL" dirty="0"/>
              <a:t>1)	18-krotnego przeciętnego </a:t>
            </a:r>
            <a:r>
              <a:rPr lang="pl-PL" dirty="0" smtClean="0"/>
              <a:t>wynagrodzenia, </a:t>
            </a:r>
            <a:r>
              <a:rPr lang="pl-PL" dirty="0"/>
              <a:t>gdy uprawnionymi są małżonek lub dziecko;</a:t>
            </a:r>
          </a:p>
          <a:p>
            <a:pPr marL="109728" indent="0" algn="just">
              <a:lnSpc>
                <a:spcPct val="150000"/>
              </a:lnSpc>
              <a:buNone/>
            </a:pPr>
            <a:r>
              <a:rPr lang="pl-PL" dirty="0"/>
              <a:t>2)	9-krotnego przeciętnego </a:t>
            </a:r>
            <a:r>
              <a:rPr lang="pl-PL" dirty="0" smtClean="0"/>
              <a:t>wynagrodzenia, </a:t>
            </a:r>
            <a:r>
              <a:rPr lang="pl-PL" dirty="0"/>
              <a:t>gdy uprawniony jest inny członek rodziny.</a:t>
            </a:r>
          </a:p>
        </p:txBody>
      </p:sp>
      <p:sp>
        <p:nvSpPr>
          <p:cNvPr id="3" name="Tytuł 2"/>
          <p:cNvSpPr>
            <a:spLocks noGrp="1"/>
          </p:cNvSpPr>
          <p:nvPr>
            <p:ph type="title"/>
          </p:nvPr>
        </p:nvSpPr>
        <p:spPr/>
        <p:txBody>
          <a:bodyPr>
            <a:normAutofit fontScale="90000"/>
          </a:bodyPr>
          <a:lstStyle/>
          <a:p>
            <a:pPr algn="ctr"/>
            <a:r>
              <a:rPr lang="pl-PL" dirty="0" smtClean="0"/>
              <a:t>Jednorazowe odszkodowanie dla członków rodziny ubezpieczonego</a:t>
            </a:r>
            <a:endParaRPr lang="pl-PL" dirty="0"/>
          </a:p>
        </p:txBody>
      </p:sp>
    </p:spTree>
    <p:extLst>
      <p:ext uri="{BB962C8B-B14F-4D97-AF65-F5344CB8AC3E}">
        <p14:creationId xmlns:p14="http://schemas.microsoft.com/office/powerpoint/2010/main" val="209410227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0" y="1481328"/>
            <a:ext cx="9036496" cy="5376672"/>
          </a:xfrm>
        </p:spPr>
        <p:txBody>
          <a:bodyPr>
            <a:normAutofit fontScale="92500" lnSpcReduction="20000"/>
          </a:bodyPr>
          <a:lstStyle/>
          <a:p>
            <a:pPr marL="109728" indent="0" algn="just">
              <a:lnSpc>
                <a:spcPct val="150000"/>
              </a:lnSpc>
              <a:buNone/>
            </a:pPr>
            <a:r>
              <a:rPr lang="pl-PL" dirty="0"/>
              <a:t>Jeżeli do jednorazowego odszkodowania uprawnieni są równocześnie:</a:t>
            </a:r>
          </a:p>
          <a:p>
            <a:pPr marL="109728" indent="0" algn="just">
              <a:lnSpc>
                <a:spcPct val="150000"/>
              </a:lnSpc>
              <a:buNone/>
            </a:pPr>
            <a:r>
              <a:rPr lang="pl-PL" dirty="0"/>
              <a:t>1)	małżonek i jedno lub więcej dzieci - odszkodowanie przysługuje w wysokości </a:t>
            </a:r>
            <a:r>
              <a:rPr lang="pl-PL" dirty="0" smtClean="0"/>
              <a:t>18-krotnego przeciętnego wynagrodzenia, </a:t>
            </a:r>
            <a:r>
              <a:rPr lang="pl-PL" dirty="0"/>
              <a:t>zwiększonej o 3,5-krotne przeciętne </a:t>
            </a:r>
            <a:r>
              <a:rPr lang="pl-PL" dirty="0" smtClean="0"/>
              <a:t>wynagrodzenie, </a:t>
            </a:r>
            <a:r>
              <a:rPr lang="pl-PL" dirty="0"/>
              <a:t>na każde dziecko;</a:t>
            </a:r>
          </a:p>
          <a:p>
            <a:pPr marL="109728" indent="0" algn="just">
              <a:lnSpc>
                <a:spcPct val="150000"/>
              </a:lnSpc>
              <a:buNone/>
            </a:pPr>
            <a:r>
              <a:rPr lang="pl-PL" dirty="0"/>
              <a:t>2)	dwoje lub więcej dzieci - odszkodowanie przysługuje w wysokości </a:t>
            </a:r>
            <a:r>
              <a:rPr lang="pl-PL" dirty="0" smtClean="0"/>
              <a:t>18-krotnego przeciętnego wynagrodzenia, </a:t>
            </a:r>
            <a:r>
              <a:rPr lang="pl-PL" dirty="0"/>
              <a:t>zwiększonej o 3,5-krotne przeciętne </a:t>
            </a:r>
            <a:r>
              <a:rPr lang="pl-PL" dirty="0" smtClean="0"/>
              <a:t>wynagrodzenie, </a:t>
            </a:r>
            <a:r>
              <a:rPr lang="pl-PL" dirty="0"/>
              <a:t>na drugie i każde następne dziecko.</a:t>
            </a:r>
          </a:p>
        </p:txBody>
      </p:sp>
      <p:sp>
        <p:nvSpPr>
          <p:cNvPr id="3" name="Tytuł 2"/>
          <p:cNvSpPr>
            <a:spLocks noGrp="1"/>
          </p:cNvSpPr>
          <p:nvPr>
            <p:ph type="title"/>
          </p:nvPr>
        </p:nvSpPr>
        <p:spPr/>
        <p:txBody>
          <a:bodyPr>
            <a:normAutofit fontScale="90000"/>
          </a:bodyPr>
          <a:lstStyle/>
          <a:p>
            <a:pPr algn="ctr"/>
            <a:r>
              <a:rPr lang="pl-PL" dirty="0" smtClean="0"/>
              <a:t>Jednorazowe odszkodowanie dla członków rodziny ubezpieczonego </a:t>
            </a:r>
            <a:endParaRPr lang="pl-PL" dirty="0"/>
          </a:p>
        </p:txBody>
      </p:sp>
    </p:spTree>
    <p:extLst>
      <p:ext uri="{BB962C8B-B14F-4D97-AF65-F5344CB8AC3E}">
        <p14:creationId xmlns:p14="http://schemas.microsoft.com/office/powerpoint/2010/main" val="339189619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0" y="1481328"/>
            <a:ext cx="9144000" cy="5376672"/>
          </a:xfrm>
        </p:spPr>
        <p:txBody>
          <a:bodyPr>
            <a:normAutofit fontScale="62500" lnSpcReduction="20000"/>
          </a:bodyPr>
          <a:lstStyle/>
          <a:p>
            <a:pPr marL="109728" indent="0" algn="just">
              <a:lnSpc>
                <a:spcPct val="170000"/>
              </a:lnSpc>
              <a:buNone/>
            </a:pPr>
            <a:r>
              <a:rPr lang="pl-PL" dirty="0" smtClean="0"/>
              <a:t>Jeżeli </a:t>
            </a:r>
            <a:r>
              <a:rPr lang="pl-PL" dirty="0"/>
              <a:t>obok małżonka lub dzieci do jednorazowego odszkodowania uprawnieni są równocześnie inni członkowie rodziny, każdemu z nich odszkodowanie przysługuje w wysokości 3,5-krotnego przeciętnego </a:t>
            </a:r>
            <a:r>
              <a:rPr lang="pl-PL" dirty="0" smtClean="0"/>
              <a:t>wynagrodzenia, </a:t>
            </a:r>
            <a:r>
              <a:rPr lang="pl-PL" dirty="0"/>
              <a:t>niezależnie od odszkodowania przysługującego małżonkowi lub dzieciom zgodnie z </a:t>
            </a:r>
            <a:r>
              <a:rPr lang="pl-PL" dirty="0" smtClean="0"/>
              <a:t>art. 14 ust</a:t>
            </a:r>
            <a:r>
              <a:rPr lang="pl-PL" dirty="0"/>
              <a:t>. 1 pkt 1 lub ust. 2</a:t>
            </a:r>
            <a:r>
              <a:rPr lang="pl-PL" dirty="0" smtClean="0"/>
              <a:t>.</a:t>
            </a:r>
          </a:p>
          <a:p>
            <a:pPr marL="109728" indent="0" algn="just">
              <a:lnSpc>
                <a:spcPct val="170000"/>
              </a:lnSpc>
              <a:buNone/>
            </a:pPr>
            <a:endParaRPr lang="pl-PL" dirty="0"/>
          </a:p>
          <a:p>
            <a:pPr marL="109728" indent="0" algn="just">
              <a:lnSpc>
                <a:spcPct val="170000"/>
              </a:lnSpc>
              <a:buNone/>
            </a:pPr>
            <a:r>
              <a:rPr lang="pl-PL" dirty="0" smtClean="0"/>
              <a:t>Jeżeli </a:t>
            </a:r>
            <a:r>
              <a:rPr lang="pl-PL" dirty="0"/>
              <a:t>do jednorazowego odszkodowania uprawnieni są tylko członkowie rodziny inni niż małżonek lub dzieci, odszkodowanie to przysługuje w wysokości </a:t>
            </a:r>
            <a:r>
              <a:rPr lang="pl-PL" dirty="0" smtClean="0"/>
              <a:t>9-krotnego przeciętnego wynagrodzenia, </a:t>
            </a:r>
            <a:r>
              <a:rPr lang="pl-PL" dirty="0"/>
              <a:t>zwiększonej o 3,5-krotne przeciętne </a:t>
            </a:r>
            <a:r>
              <a:rPr lang="pl-PL" dirty="0" smtClean="0"/>
              <a:t>wynagrodzenie, </a:t>
            </a:r>
            <a:r>
              <a:rPr lang="pl-PL" dirty="0"/>
              <a:t>na drugiego i każdego następnego uprawnionego</a:t>
            </a:r>
            <a:r>
              <a:rPr lang="pl-PL" dirty="0" smtClean="0"/>
              <a:t>.</a:t>
            </a:r>
          </a:p>
          <a:p>
            <a:pPr marL="109728" indent="0" algn="just">
              <a:lnSpc>
                <a:spcPct val="170000"/>
              </a:lnSpc>
              <a:buNone/>
            </a:pPr>
            <a:endParaRPr lang="pl-PL" dirty="0"/>
          </a:p>
          <a:p>
            <a:pPr marL="109728" indent="0" algn="just">
              <a:lnSpc>
                <a:spcPct val="170000"/>
              </a:lnSpc>
              <a:buNone/>
            </a:pPr>
            <a:r>
              <a:rPr lang="pl-PL" dirty="0" smtClean="0"/>
              <a:t>Kwotę </a:t>
            </a:r>
            <a:r>
              <a:rPr lang="pl-PL" dirty="0"/>
              <a:t>jednorazowego odszkodowania ustaloną zgodnie z </a:t>
            </a:r>
            <a:r>
              <a:rPr lang="pl-PL" dirty="0" smtClean="0"/>
              <a:t>art. 14 ust</a:t>
            </a:r>
            <a:r>
              <a:rPr lang="pl-PL" dirty="0"/>
              <a:t>. 2 lub </a:t>
            </a:r>
            <a:r>
              <a:rPr lang="pl-PL" dirty="0" smtClean="0"/>
              <a:t>4 ustawy wypadkowej </a:t>
            </a:r>
            <a:r>
              <a:rPr lang="pl-PL" dirty="0"/>
              <a:t>dzieli się w równych częściach między uprawnionych.</a:t>
            </a:r>
          </a:p>
        </p:txBody>
      </p:sp>
      <p:sp>
        <p:nvSpPr>
          <p:cNvPr id="3" name="Tytuł 2"/>
          <p:cNvSpPr>
            <a:spLocks noGrp="1"/>
          </p:cNvSpPr>
          <p:nvPr>
            <p:ph type="title"/>
          </p:nvPr>
        </p:nvSpPr>
        <p:spPr/>
        <p:txBody>
          <a:bodyPr>
            <a:normAutofit fontScale="90000"/>
          </a:bodyPr>
          <a:lstStyle/>
          <a:p>
            <a:r>
              <a:rPr lang="pl-PL" dirty="0" smtClean="0"/>
              <a:t>Jednorazowe odszkodowanie dla członków rodziny ubezpieczonego</a:t>
            </a:r>
            <a:endParaRPr lang="pl-PL" dirty="0"/>
          </a:p>
        </p:txBody>
      </p:sp>
    </p:spTree>
    <p:extLst>
      <p:ext uri="{BB962C8B-B14F-4D97-AF65-F5344CB8AC3E}">
        <p14:creationId xmlns:p14="http://schemas.microsoft.com/office/powerpoint/2010/main" val="323087229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marL="109728" indent="0" algn="just">
              <a:lnSpc>
                <a:spcPct val="150000"/>
              </a:lnSpc>
              <a:buNone/>
            </a:pPr>
            <a:r>
              <a:rPr lang="pl-PL" dirty="0" smtClean="0"/>
              <a:t>Renta </a:t>
            </a:r>
            <a:r>
              <a:rPr lang="pl-PL" dirty="0"/>
              <a:t>z tytułu niezdolności do </a:t>
            </a:r>
            <a:r>
              <a:rPr lang="pl-PL" dirty="0" smtClean="0"/>
              <a:t>pracy</a:t>
            </a:r>
            <a:r>
              <a:rPr lang="pl-PL" dirty="0"/>
              <a:t> </a:t>
            </a:r>
            <a:r>
              <a:rPr lang="pl-PL" dirty="0" smtClean="0"/>
              <a:t>przysługuje ubezpieczonemu, </a:t>
            </a:r>
            <a:r>
              <a:rPr lang="pl-PL" dirty="0"/>
              <a:t>który stał się niezdolny do pracy wskutek wypadku przy pracy lub choroby </a:t>
            </a:r>
            <a:r>
              <a:rPr lang="pl-PL" dirty="0" smtClean="0"/>
              <a:t>zawodowej.</a:t>
            </a:r>
            <a:endParaRPr lang="pl-PL" dirty="0"/>
          </a:p>
        </p:txBody>
      </p:sp>
      <p:sp>
        <p:nvSpPr>
          <p:cNvPr id="3" name="Tytuł 2"/>
          <p:cNvSpPr>
            <a:spLocks noGrp="1"/>
          </p:cNvSpPr>
          <p:nvPr>
            <p:ph type="title"/>
          </p:nvPr>
        </p:nvSpPr>
        <p:spPr/>
        <p:txBody>
          <a:bodyPr>
            <a:normAutofit fontScale="90000"/>
          </a:bodyPr>
          <a:lstStyle/>
          <a:p>
            <a:pPr algn="ctr"/>
            <a:r>
              <a:rPr lang="pl-PL" dirty="0" smtClean="0"/>
              <a:t>Renta z tytułu niezdolności do pracy</a:t>
            </a:r>
            <a:endParaRPr lang="pl-PL" dirty="0"/>
          </a:p>
        </p:txBody>
      </p:sp>
    </p:spTree>
    <p:extLst>
      <p:ext uri="{BB962C8B-B14F-4D97-AF65-F5344CB8AC3E}">
        <p14:creationId xmlns:p14="http://schemas.microsoft.com/office/powerpoint/2010/main" val="270082714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marL="109728" indent="0" algn="just">
              <a:lnSpc>
                <a:spcPct val="150000"/>
              </a:lnSpc>
              <a:buNone/>
            </a:pPr>
            <a:r>
              <a:rPr lang="pl-PL" dirty="0" smtClean="0"/>
              <a:t>Renta szkoleniowa</a:t>
            </a:r>
            <a:r>
              <a:rPr lang="pl-PL" dirty="0"/>
              <a:t> </a:t>
            </a:r>
            <a:r>
              <a:rPr lang="pl-PL" dirty="0" smtClean="0"/>
              <a:t>przysługuje ubezpieczonemu, </a:t>
            </a:r>
            <a:r>
              <a:rPr lang="pl-PL" dirty="0"/>
              <a:t>w stosunku do którego orzeczono celowość przekwalifikowania zawodowego ze względu na niezdolność do pracy w dotychczasowym zawodzie spowodowaną wypadkiem przy pracy lub chorobą </a:t>
            </a:r>
            <a:r>
              <a:rPr lang="pl-PL" dirty="0" smtClean="0"/>
              <a:t>zawodową.</a:t>
            </a:r>
            <a:endParaRPr lang="pl-PL" dirty="0"/>
          </a:p>
        </p:txBody>
      </p:sp>
      <p:sp>
        <p:nvSpPr>
          <p:cNvPr id="3" name="Tytuł 2"/>
          <p:cNvSpPr>
            <a:spLocks noGrp="1"/>
          </p:cNvSpPr>
          <p:nvPr>
            <p:ph type="title"/>
          </p:nvPr>
        </p:nvSpPr>
        <p:spPr/>
        <p:txBody>
          <a:bodyPr/>
          <a:lstStyle/>
          <a:p>
            <a:pPr algn="ctr"/>
            <a:r>
              <a:rPr lang="pl-PL" dirty="0" smtClean="0"/>
              <a:t>Renta szkoleniowa</a:t>
            </a:r>
            <a:endParaRPr lang="pl-PL" dirty="0"/>
          </a:p>
        </p:txBody>
      </p:sp>
    </p:spTree>
    <p:extLst>
      <p:ext uri="{BB962C8B-B14F-4D97-AF65-F5344CB8AC3E}">
        <p14:creationId xmlns:p14="http://schemas.microsoft.com/office/powerpoint/2010/main" val="250489519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marL="109728" indent="0" algn="just">
              <a:lnSpc>
                <a:spcPct val="150000"/>
              </a:lnSpc>
              <a:buNone/>
            </a:pPr>
            <a:r>
              <a:rPr lang="pl-PL" dirty="0"/>
              <a:t>R</a:t>
            </a:r>
            <a:r>
              <a:rPr lang="pl-PL" dirty="0" smtClean="0"/>
              <a:t>enta rodzinna przysługuje członkom </a:t>
            </a:r>
            <a:r>
              <a:rPr lang="pl-PL" dirty="0"/>
              <a:t>rodziny zmarłego ubezpieczonego lub rencisty uprawnionego do renty z tytułu wypadku przy pracy lub choroby </a:t>
            </a:r>
            <a:r>
              <a:rPr lang="pl-PL" dirty="0" smtClean="0"/>
              <a:t>zawodowej.</a:t>
            </a:r>
            <a:endParaRPr lang="pl-PL" dirty="0"/>
          </a:p>
        </p:txBody>
      </p:sp>
      <p:sp>
        <p:nvSpPr>
          <p:cNvPr id="3" name="Tytuł 2"/>
          <p:cNvSpPr>
            <a:spLocks noGrp="1"/>
          </p:cNvSpPr>
          <p:nvPr>
            <p:ph type="title"/>
          </p:nvPr>
        </p:nvSpPr>
        <p:spPr/>
        <p:txBody>
          <a:bodyPr/>
          <a:lstStyle/>
          <a:p>
            <a:pPr algn="ctr"/>
            <a:r>
              <a:rPr lang="pl-PL" dirty="0" smtClean="0"/>
              <a:t>Renta rodzinna</a:t>
            </a:r>
            <a:endParaRPr lang="pl-PL" dirty="0"/>
          </a:p>
        </p:txBody>
      </p:sp>
    </p:spTree>
    <p:extLst>
      <p:ext uri="{BB962C8B-B14F-4D97-AF65-F5344CB8AC3E}">
        <p14:creationId xmlns:p14="http://schemas.microsoft.com/office/powerpoint/2010/main" val="73515046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476672"/>
            <a:ext cx="8229600" cy="5530619"/>
          </a:xfrm>
        </p:spPr>
        <p:txBody>
          <a:bodyPr>
            <a:normAutofit fontScale="92500"/>
          </a:bodyPr>
          <a:lstStyle/>
          <a:p>
            <a:pPr marL="109728" indent="0" algn="just">
              <a:lnSpc>
                <a:spcPct val="150000"/>
              </a:lnSpc>
              <a:buNone/>
            </a:pPr>
            <a:r>
              <a:rPr lang="pl-PL" dirty="0"/>
              <a:t>Przy ustalaniu prawa do renty z tytułu niezdolności do pracy, renty szkoleniowej, renty rodzinnej i dodatku do renty rodzinnej dla sieroty zupełnej z tytułu ubezpieczenia wypadkowego, do ustalenia wysokości tych świadczeń oraz ich wypłaty stosuje się odpowiednio przepisy ustawy o emeryturach i rentach z FUS, z wyjątkiem art. 57 ust. 1 pkt 4 oraz art. 101a tej ustawy, z uwzględnieniem przepisów </a:t>
            </a:r>
            <a:r>
              <a:rPr lang="pl-PL" dirty="0" smtClean="0"/>
              <a:t>ustawy wypadkowej.</a:t>
            </a:r>
            <a:endParaRPr lang="pl-PL" dirty="0"/>
          </a:p>
        </p:txBody>
      </p:sp>
    </p:spTree>
    <p:extLst>
      <p:ext uri="{BB962C8B-B14F-4D97-AF65-F5344CB8AC3E}">
        <p14:creationId xmlns:p14="http://schemas.microsoft.com/office/powerpoint/2010/main" val="332856452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692696"/>
            <a:ext cx="8229600" cy="5314595"/>
          </a:xfrm>
        </p:spPr>
        <p:txBody>
          <a:bodyPr/>
          <a:lstStyle/>
          <a:p>
            <a:pPr marL="109728" indent="0" algn="just">
              <a:lnSpc>
                <a:spcPct val="150000"/>
              </a:lnSpc>
              <a:buNone/>
            </a:pPr>
            <a:r>
              <a:rPr lang="pl-PL" dirty="0" smtClean="0"/>
              <a:t>Świadczenia, o których mowa w art. 19 ust. 1 ustawy wypadkowej, </a:t>
            </a:r>
            <a:r>
              <a:rPr lang="pl-PL" dirty="0"/>
              <a:t>przysługują niezależnie od długości okresu ubezpieczenia wypadkowego oraz bez względu na datę powstania niezdolności do pracy spowodowanej wypadkiem przy pracy lub chorobą zawodową.</a:t>
            </a:r>
          </a:p>
        </p:txBody>
      </p:sp>
    </p:spTree>
    <p:extLst>
      <p:ext uri="{BB962C8B-B14F-4D97-AF65-F5344CB8AC3E}">
        <p14:creationId xmlns:p14="http://schemas.microsoft.com/office/powerpoint/2010/main" val="2682777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620688"/>
            <a:ext cx="8229600" cy="5832648"/>
          </a:xfrm>
        </p:spPr>
        <p:txBody>
          <a:bodyPr>
            <a:normAutofit fontScale="77500" lnSpcReduction="20000"/>
          </a:bodyPr>
          <a:lstStyle/>
          <a:p>
            <a:pPr marL="109728" indent="0" algn="just">
              <a:lnSpc>
                <a:spcPct val="160000"/>
              </a:lnSpc>
              <a:buNone/>
            </a:pPr>
            <a:r>
              <a:rPr lang="pl-PL" dirty="0" smtClean="0"/>
              <a:t>Na </a:t>
            </a:r>
            <a:r>
              <a:rPr lang="pl-PL" dirty="0"/>
              <a:t>równi z wypadkiem przy pracy, w zakresie uprawnienia do świadczeń określonych w </a:t>
            </a:r>
            <a:r>
              <a:rPr lang="pl-PL" dirty="0" smtClean="0"/>
              <a:t>ustawie wypadkowej, </a:t>
            </a:r>
            <a:r>
              <a:rPr lang="pl-PL" dirty="0"/>
              <a:t>traktuje się wypadek, któremu pracownik uległ:</a:t>
            </a:r>
          </a:p>
          <a:p>
            <a:pPr marL="109728" indent="0" algn="just">
              <a:lnSpc>
                <a:spcPct val="160000"/>
              </a:lnSpc>
              <a:buNone/>
            </a:pPr>
            <a:r>
              <a:rPr lang="pl-PL" dirty="0"/>
              <a:t>1)	w czasie podróży służbowej w okolicznościach innych niż określone </a:t>
            </a:r>
            <a:r>
              <a:rPr lang="pl-PL" dirty="0" smtClean="0"/>
              <a:t>w art. 3 </a:t>
            </a:r>
            <a:r>
              <a:rPr lang="pl-PL" dirty="0"/>
              <a:t>ust. </a:t>
            </a:r>
            <a:r>
              <a:rPr lang="pl-PL" dirty="0" smtClean="0"/>
              <a:t>1 ustawy wypadkowej, </a:t>
            </a:r>
            <a:r>
              <a:rPr lang="pl-PL" dirty="0"/>
              <a:t>chyba że wypadek spowodowany został postępowaniem pracownika, które nie pozostaje w związku z wykonywaniem powierzonych mu zadań;</a:t>
            </a:r>
          </a:p>
          <a:p>
            <a:pPr marL="109728" indent="0" algn="just">
              <a:lnSpc>
                <a:spcPct val="160000"/>
              </a:lnSpc>
              <a:buNone/>
            </a:pPr>
            <a:r>
              <a:rPr lang="pl-PL" dirty="0"/>
              <a:t>2)	podczas szkolenia w zakresie powszechnej samoobrony;</a:t>
            </a:r>
          </a:p>
          <a:p>
            <a:pPr marL="109728" indent="0" algn="just">
              <a:lnSpc>
                <a:spcPct val="160000"/>
              </a:lnSpc>
              <a:buNone/>
            </a:pPr>
            <a:r>
              <a:rPr lang="pl-PL" dirty="0"/>
              <a:t>3)	przy wykonywaniu zadań zleconych przez działające u pracodawcy organizacje związkowe.</a:t>
            </a:r>
          </a:p>
        </p:txBody>
      </p:sp>
    </p:spTree>
    <p:extLst>
      <p:ext uri="{BB962C8B-B14F-4D97-AF65-F5344CB8AC3E}">
        <p14:creationId xmlns:p14="http://schemas.microsoft.com/office/powerpoint/2010/main" val="424869667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404664"/>
            <a:ext cx="8229600" cy="5602627"/>
          </a:xfrm>
        </p:spPr>
        <p:txBody>
          <a:bodyPr>
            <a:normAutofit lnSpcReduction="10000"/>
          </a:bodyPr>
          <a:lstStyle/>
          <a:p>
            <a:pPr marL="109728" indent="0" algn="just">
              <a:lnSpc>
                <a:spcPct val="150000"/>
              </a:lnSpc>
              <a:buNone/>
            </a:pPr>
            <a:r>
              <a:rPr lang="pl-PL" dirty="0" smtClean="0"/>
              <a:t>Renta </a:t>
            </a:r>
            <a:r>
              <a:rPr lang="pl-PL" dirty="0"/>
              <a:t>z tytułu niezdolności do pracy i renta szkoleniowa z ubezpieczenia wypadkowego nie może być niższa niż:</a:t>
            </a:r>
          </a:p>
          <a:p>
            <a:pPr marL="109728" indent="0" algn="just">
              <a:lnSpc>
                <a:spcPct val="150000"/>
              </a:lnSpc>
              <a:buNone/>
            </a:pPr>
            <a:r>
              <a:rPr lang="pl-PL" dirty="0"/>
              <a:t>1)	80% podstawy jej wymiaru - dla osoby całkowicie niezdolnej do pracy;</a:t>
            </a:r>
          </a:p>
          <a:p>
            <a:pPr marL="109728" indent="0" algn="just">
              <a:lnSpc>
                <a:spcPct val="150000"/>
              </a:lnSpc>
              <a:buNone/>
            </a:pPr>
            <a:r>
              <a:rPr lang="pl-PL" dirty="0"/>
              <a:t>2)	60% podstawy jej wymiaru - dla osoby częściowo niezdolnej do pracy;</a:t>
            </a:r>
          </a:p>
          <a:p>
            <a:pPr marL="109728" indent="0" algn="just">
              <a:lnSpc>
                <a:spcPct val="150000"/>
              </a:lnSpc>
              <a:buNone/>
            </a:pPr>
            <a:r>
              <a:rPr lang="pl-PL" dirty="0"/>
              <a:t>3)	100% podstawy jej wymiaru - dla osoby uprawnionej do renty szkoleniowej.</a:t>
            </a:r>
          </a:p>
        </p:txBody>
      </p:sp>
    </p:spTree>
    <p:extLst>
      <p:ext uri="{BB962C8B-B14F-4D97-AF65-F5344CB8AC3E}">
        <p14:creationId xmlns:p14="http://schemas.microsoft.com/office/powerpoint/2010/main" val="299406218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0" y="1481328"/>
            <a:ext cx="9036496" cy="5260040"/>
          </a:xfrm>
        </p:spPr>
        <p:txBody>
          <a:bodyPr>
            <a:normAutofit fontScale="70000" lnSpcReduction="20000"/>
          </a:bodyPr>
          <a:lstStyle/>
          <a:p>
            <a:pPr marL="109728" indent="0" algn="just">
              <a:lnSpc>
                <a:spcPct val="160000"/>
              </a:lnSpc>
              <a:buNone/>
            </a:pPr>
            <a:r>
              <a:rPr lang="pl-PL" dirty="0"/>
              <a:t>Świadczenia z ubezpieczenia wypadkowego nie przysługują ubezpieczonemu, gdy wyłączną przyczyną wypadków, o których mowa w art. </a:t>
            </a:r>
            <a:r>
              <a:rPr lang="pl-PL" dirty="0" smtClean="0"/>
              <a:t>3 ustawy wypadkowej, </a:t>
            </a:r>
            <a:r>
              <a:rPr lang="pl-PL" dirty="0"/>
              <a:t>było udowodnione naruszenie przez ubezpieczonego przepisów dotyczących ochrony życia i zdrowia, spowodowane przez niego umyślnie lub wskutek rażącego niedbalstwa.</a:t>
            </a:r>
          </a:p>
          <a:p>
            <a:pPr marL="109728" indent="0" algn="just">
              <a:lnSpc>
                <a:spcPct val="160000"/>
              </a:lnSpc>
              <a:buNone/>
            </a:pPr>
            <a:endParaRPr lang="pl-PL" dirty="0"/>
          </a:p>
          <a:p>
            <a:pPr marL="109728" indent="0" algn="just">
              <a:lnSpc>
                <a:spcPct val="160000"/>
              </a:lnSpc>
              <a:buNone/>
            </a:pPr>
            <a:r>
              <a:rPr lang="pl-PL" dirty="0"/>
              <a:t>Świadczenia z ubezpieczenia wypadkowego nie przysługują również ubezpieczonemu, który, będąc w stanie nietrzeźwości lub pod wpływem środków odurzających lub substancji psychotropowych, przyczynił się w znacznym stopniu do spowodowania wypadku.</a:t>
            </a:r>
          </a:p>
          <a:p>
            <a:pPr marL="109728" indent="0">
              <a:buNone/>
            </a:pPr>
            <a:endParaRPr lang="pl-PL" dirty="0"/>
          </a:p>
        </p:txBody>
      </p:sp>
      <p:sp>
        <p:nvSpPr>
          <p:cNvPr id="3" name="Tytuł 2"/>
          <p:cNvSpPr>
            <a:spLocks noGrp="1"/>
          </p:cNvSpPr>
          <p:nvPr>
            <p:ph type="title"/>
          </p:nvPr>
        </p:nvSpPr>
        <p:spPr/>
        <p:txBody>
          <a:bodyPr>
            <a:normAutofit fontScale="90000"/>
          </a:bodyPr>
          <a:lstStyle/>
          <a:p>
            <a:pPr algn="ctr"/>
            <a:r>
              <a:rPr lang="pl-PL" dirty="0" smtClean="0"/>
              <a:t>Wyłączenie prawa do świadczeń z ubezpieczenia wypadkowego</a:t>
            </a:r>
            <a:endParaRPr lang="pl-PL" dirty="0"/>
          </a:p>
        </p:txBody>
      </p:sp>
    </p:spTree>
    <p:extLst>
      <p:ext uri="{BB962C8B-B14F-4D97-AF65-F5344CB8AC3E}">
        <p14:creationId xmlns:p14="http://schemas.microsoft.com/office/powerpoint/2010/main" val="57697256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481328"/>
            <a:ext cx="8229600" cy="5260040"/>
          </a:xfrm>
        </p:spPr>
        <p:txBody>
          <a:bodyPr>
            <a:normAutofit fontScale="92500" lnSpcReduction="20000"/>
          </a:bodyPr>
          <a:lstStyle/>
          <a:p>
            <a:pPr marL="109728" indent="0" algn="just">
              <a:lnSpc>
                <a:spcPct val="160000"/>
              </a:lnSpc>
              <a:buNone/>
            </a:pPr>
            <a:r>
              <a:rPr lang="pl-PL" dirty="0"/>
              <a:t>Zakład odmawia przyznania świadczeń z ubezpieczenia wypadkowego w przypadku:</a:t>
            </a:r>
          </a:p>
          <a:p>
            <a:pPr marL="109728" indent="0" algn="just">
              <a:lnSpc>
                <a:spcPct val="160000"/>
              </a:lnSpc>
              <a:buNone/>
            </a:pPr>
            <a:r>
              <a:rPr lang="pl-PL" dirty="0"/>
              <a:t>1)	nieprzedstawienia protokołu powypadkowego lub karty wypadku;</a:t>
            </a:r>
          </a:p>
          <a:p>
            <a:pPr marL="109728" indent="0" algn="just">
              <a:lnSpc>
                <a:spcPct val="160000"/>
              </a:lnSpc>
              <a:buNone/>
            </a:pPr>
            <a:r>
              <a:rPr lang="pl-PL" dirty="0"/>
              <a:t>2)	nieuznania w protokole powypadkowym lub karcie wypadku zdarzenia za wypadek przy pracy w rozumieniu ustawy;</a:t>
            </a:r>
          </a:p>
          <a:p>
            <a:pPr marL="109728" indent="0" algn="just">
              <a:lnSpc>
                <a:spcPct val="160000"/>
              </a:lnSpc>
              <a:buNone/>
            </a:pPr>
            <a:r>
              <a:rPr lang="pl-PL" dirty="0"/>
              <a:t>3)	gdy protokół powypadkowy lub karta wypadku zawierają stwierdzenia bezpodstawne.</a:t>
            </a:r>
            <a:endParaRPr lang="pl-PL" dirty="0"/>
          </a:p>
        </p:txBody>
      </p:sp>
      <p:sp>
        <p:nvSpPr>
          <p:cNvPr id="3" name="Tytuł 2"/>
          <p:cNvSpPr>
            <a:spLocks noGrp="1"/>
          </p:cNvSpPr>
          <p:nvPr>
            <p:ph type="title"/>
          </p:nvPr>
        </p:nvSpPr>
        <p:spPr/>
        <p:txBody>
          <a:bodyPr>
            <a:normAutofit fontScale="90000"/>
          </a:bodyPr>
          <a:lstStyle/>
          <a:p>
            <a:pPr algn="ctr"/>
            <a:r>
              <a:rPr lang="pl-PL" dirty="0" smtClean="0"/>
              <a:t>Odmowa przyznania świadczeń  z ubezpieczenia wypadkowego</a:t>
            </a:r>
            <a:endParaRPr lang="pl-PL" dirty="0"/>
          </a:p>
        </p:txBody>
      </p:sp>
    </p:spTree>
    <p:extLst>
      <p:ext uri="{BB962C8B-B14F-4D97-AF65-F5344CB8AC3E}">
        <p14:creationId xmlns:p14="http://schemas.microsoft.com/office/powerpoint/2010/main" val="88807424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lstStyle/>
          <a:p>
            <a:r>
              <a:rPr lang="pl-PL" dirty="0" smtClean="0"/>
              <a:t>Orzecznictwo</a:t>
            </a:r>
            <a:endParaRPr lang="pl-PL" dirty="0"/>
          </a:p>
        </p:txBody>
      </p:sp>
    </p:spTree>
    <p:extLst>
      <p:ext uri="{BB962C8B-B14F-4D97-AF65-F5344CB8AC3E}">
        <p14:creationId xmlns:p14="http://schemas.microsoft.com/office/powerpoint/2010/main" val="225390128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67544" y="332656"/>
            <a:ext cx="8229600" cy="6336704"/>
          </a:xfrm>
        </p:spPr>
        <p:txBody>
          <a:bodyPr>
            <a:normAutofit fontScale="92500" lnSpcReduction="10000"/>
          </a:bodyPr>
          <a:lstStyle/>
          <a:p>
            <a:pPr marL="109728" indent="0">
              <a:buNone/>
            </a:pPr>
            <a:r>
              <a:rPr lang="pl-PL" dirty="0" smtClean="0"/>
              <a:t>Wyrok Sądu Najwyższego z </a:t>
            </a:r>
            <a:r>
              <a:rPr lang="pl-PL" dirty="0"/>
              <a:t>dnia 8 października 1999 </a:t>
            </a:r>
            <a:r>
              <a:rPr lang="pl-PL" dirty="0" smtClean="0"/>
              <a:t>r., II </a:t>
            </a:r>
            <a:r>
              <a:rPr lang="pl-PL" dirty="0"/>
              <a:t>UKN 545/98</a:t>
            </a:r>
          </a:p>
          <a:p>
            <a:pPr marL="109728" indent="0" algn="just">
              <a:lnSpc>
                <a:spcPct val="150000"/>
              </a:lnSpc>
              <a:buNone/>
            </a:pPr>
            <a:endParaRPr lang="pl-PL" dirty="0" smtClean="0"/>
          </a:p>
          <a:p>
            <a:pPr marL="109728" indent="0" algn="just">
              <a:lnSpc>
                <a:spcPct val="150000"/>
              </a:lnSpc>
              <a:buNone/>
            </a:pPr>
            <a:r>
              <a:rPr lang="pl-PL" dirty="0" smtClean="0"/>
              <a:t>Wypadek </a:t>
            </a:r>
            <a:r>
              <a:rPr lang="pl-PL" dirty="0"/>
              <a:t>pracownika w czasie podróży służbowej biorącego udział w jej części rekreacyjnej podlega ochronie prawnej z art. 6 ust. 2 pkt 1 ustawy z dnia 12 czerwca 1975 r. o świadczeniach z tytułu wypadków przy pracy i chorób zawodowych (jednolity tekst: Dz. U. z 1983 r. Nr 30, poz. 144 ze zm.), chyba że zachowanie pracownika jest naganne w sposób uzasadniający uznanie, że doszło do zerwania związku z podróżą służbową.</a:t>
            </a:r>
          </a:p>
        </p:txBody>
      </p:sp>
    </p:spTree>
    <p:extLst>
      <p:ext uri="{BB962C8B-B14F-4D97-AF65-F5344CB8AC3E}">
        <p14:creationId xmlns:p14="http://schemas.microsoft.com/office/powerpoint/2010/main" val="344204857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548680"/>
            <a:ext cx="8229600" cy="5458611"/>
          </a:xfrm>
        </p:spPr>
        <p:txBody>
          <a:bodyPr>
            <a:normAutofit/>
          </a:bodyPr>
          <a:lstStyle/>
          <a:p>
            <a:pPr marL="109728" indent="0">
              <a:buNone/>
            </a:pPr>
            <a:r>
              <a:rPr lang="pl-PL" dirty="0" smtClean="0"/>
              <a:t>Wyrok Sądu Najwyższego z </a:t>
            </a:r>
            <a:r>
              <a:rPr lang="pl-PL" dirty="0"/>
              <a:t>dnia 8 listopada 2012 </a:t>
            </a:r>
            <a:r>
              <a:rPr lang="pl-PL" dirty="0" smtClean="0"/>
              <a:t>r. II </a:t>
            </a:r>
            <a:r>
              <a:rPr lang="pl-PL" dirty="0"/>
              <a:t>PK </a:t>
            </a:r>
            <a:r>
              <a:rPr lang="pl-PL" dirty="0" smtClean="0"/>
              <a:t>80/12</a:t>
            </a:r>
            <a:endParaRPr lang="pl-PL" dirty="0"/>
          </a:p>
          <a:p>
            <a:pPr marL="109728" indent="0" algn="just">
              <a:lnSpc>
                <a:spcPct val="150000"/>
              </a:lnSpc>
              <a:buNone/>
            </a:pPr>
            <a:endParaRPr lang="pl-PL" dirty="0"/>
          </a:p>
          <a:p>
            <a:pPr marL="109728" indent="0" algn="just">
              <a:lnSpc>
                <a:spcPct val="150000"/>
              </a:lnSpc>
              <a:buNone/>
            </a:pPr>
            <a:r>
              <a:rPr lang="pl-PL" dirty="0"/>
              <a:t>Firma musi uznać za wypadek przy pracy zdarzenie, w trakcie którego doszło do pobicia pracownika przez innego zatrudnionego. Nie ma znaczenia, że miało to miejsce przed przystąpieniem do pracy np. w przebieralni.</a:t>
            </a:r>
          </a:p>
        </p:txBody>
      </p:sp>
    </p:spTree>
    <p:extLst>
      <p:ext uri="{BB962C8B-B14F-4D97-AF65-F5344CB8AC3E}">
        <p14:creationId xmlns:p14="http://schemas.microsoft.com/office/powerpoint/2010/main" val="357299627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88640"/>
            <a:ext cx="8229600" cy="5818651"/>
          </a:xfrm>
        </p:spPr>
        <p:txBody>
          <a:bodyPr>
            <a:normAutofit/>
          </a:bodyPr>
          <a:lstStyle/>
          <a:p>
            <a:pPr marL="109728" indent="0" algn="just">
              <a:buNone/>
            </a:pPr>
            <a:r>
              <a:rPr lang="pl-PL" dirty="0" smtClean="0"/>
              <a:t>Wyrok Sądu Najwyższego z </a:t>
            </a:r>
            <a:r>
              <a:rPr lang="pl-PL" dirty="0"/>
              <a:t>dnia 2 października 2008 </a:t>
            </a:r>
            <a:r>
              <a:rPr lang="pl-PL" dirty="0" smtClean="0"/>
              <a:t>r., I </a:t>
            </a:r>
            <a:r>
              <a:rPr lang="pl-PL" dirty="0"/>
              <a:t>PK 57/08</a:t>
            </a:r>
          </a:p>
          <a:p>
            <a:pPr marL="109728" indent="0" algn="just">
              <a:buNone/>
            </a:pPr>
            <a:endParaRPr lang="pl-PL" dirty="0"/>
          </a:p>
          <a:p>
            <a:pPr marL="109728" indent="0" algn="just">
              <a:lnSpc>
                <a:spcPct val="150000"/>
              </a:lnSpc>
              <a:buNone/>
            </a:pPr>
            <a:r>
              <a:rPr lang="pl-PL" dirty="0" smtClean="0"/>
              <a:t>Odpowiedzialność </a:t>
            </a:r>
            <a:r>
              <a:rPr lang="pl-PL" dirty="0"/>
              <a:t>pracodawcy wobec pracownika z tytułu czynu niedozwolonego polegającego na wywołaniu rozstroju zdrowia (art. 444 § 1 i art. 445 § 1 k.c.) obejmuje także skutki choroby spowodowanej warunkami pracy, niebędącej chorobą zawodową (choroba pracownicza).</a:t>
            </a:r>
          </a:p>
        </p:txBody>
      </p:sp>
    </p:spTree>
    <p:extLst>
      <p:ext uri="{BB962C8B-B14F-4D97-AF65-F5344CB8AC3E}">
        <p14:creationId xmlns:p14="http://schemas.microsoft.com/office/powerpoint/2010/main" val="93530261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70000" lnSpcReduction="20000"/>
          </a:bodyPr>
          <a:lstStyle/>
          <a:p>
            <a:pPr algn="just">
              <a:lnSpc>
                <a:spcPct val="160000"/>
              </a:lnSpc>
            </a:pPr>
            <a:r>
              <a:rPr lang="pl-PL" dirty="0" smtClean="0"/>
              <a:t>I. Jędrasik Jankowska </a:t>
            </a:r>
            <a:r>
              <a:rPr lang="pl-PL" i="1" dirty="0" smtClean="0"/>
              <a:t>„Pojęcia i konstrukcje prawne ubezpieczenia społecznego</a:t>
            </a:r>
            <a:r>
              <a:rPr lang="pl-PL" dirty="0" smtClean="0"/>
              <a:t>”, Warszawa 2018</a:t>
            </a:r>
          </a:p>
          <a:p>
            <a:pPr algn="just">
              <a:lnSpc>
                <a:spcPct val="160000"/>
              </a:lnSpc>
            </a:pPr>
            <a:r>
              <a:rPr lang="pl-PL" dirty="0"/>
              <a:t>Ustawa z dnia 30 października 2002 r. o ubezpieczeniu społecznym z tytułu wypadków przy pracy i chorób zawodowych (Dz. U. 2019 poz. 1205</a:t>
            </a:r>
            <a:r>
              <a:rPr lang="pl-PL" dirty="0" smtClean="0"/>
              <a:t>)</a:t>
            </a:r>
            <a:endParaRPr lang="pl-PL" dirty="0"/>
          </a:p>
          <a:p>
            <a:pPr algn="just">
              <a:lnSpc>
                <a:spcPct val="160000"/>
              </a:lnSpc>
            </a:pPr>
            <a:r>
              <a:rPr lang="pl-PL" dirty="0"/>
              <a:t>Rozporządzenie Rady Ministrów z dnia 30 czerwca 2009 r. w sprawie chorób zawodowych (Dz. U. </a:t>
            </a:r>
            <a:r>
              <a:rPr lang="pl-PL" dirty="0" smtClean="0"/>
              <a:t>2013 poz</a:t>
            </a:r>
            <a:r>
              <a:rPr lang="pl-PL" dirty="0"/>
              <a:t>. </a:t>
            </a:r>
            <a:r>
              <a:rPr lang="pl-PL" dirty="0" smtClean="0"/>
              <a:t>1367)</a:t>
            </a:r>
            <a:endParaRPr lang="pl-PL" dirty="0"/>
          </a:p>
          <a:p>
            <a:pPr algn="just">
              <a:lnSpc>
                <a:spcPct val="160000"/>
              </a:lnSpc>
            </a:pPr>
            <a:r>
              <a:rPr lang="pl-PL" dirty="0"/>
              <a:t>Rozporządzenie z dnia  1 lipca 2009 r. w sprawie ustalania okoliczności i przyczyn wypadków przy pracy (Dz. U. 2009 nr 105 poz. 870)</a:t>
            </a:r>
          </a:p>
          <a:p>
            <a:endParaRPr lang="pl-PL" dirty="0"/>
          </a:p>
        </p:txBody>
      </p:sp>
      <p:sp>
        <p:nvSpPr>
          <p:cNvPr id="3" name="Tytuł 2"/>
          <p:cNvSpPr>
            <a:spLocks noGrp="1"/>
          </p:cNvSpPr>
          <p:nvPr>
            <p:ph type="title"/>
          </p:nvPr>
        </p:nvSpPr>
        <p:spPr/>
        <p:txBody>
          <a:bodyPr/>
          <a:lstStyle/>
          <a:p>
            <a:r>
              <a:rPr lang="pl-PL" dirty="0" smtClean="0"/>
              <a:t>Opracowano na podstawie </a:t>
            </a:r>
            <a:endParaRPr lang="pl-PL" dirty="0"/>
          </a:p>
        </p:txBody>
      </p:sp>
    </p:spTree>
    <p:extLst>
      <p:ext uri="{BB962C8B-B14F-4D97-AF65-F5344CB8AC3E}">
        <p14:creationId xmlns:p14="http://schemas.microsoft.com/office/powerpoint/2010/main" val="4530678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0" y="0"/>
            <a:ext cx="9144000" cy="6858000"/>
          </a:xfrm>
        </p:spPr>
        <p:txBody>
          <a:bodyPr>
            <a:normAutofit fontScale="40000" lnSpcReduction="20000"/>
          </a:bodyPr>
          <a:lstStyle/>
          <a:p>
            <a:pPr marL="109728" indent="0" algn="just">
              <a:lnSpc>
                <a:spcPct val="120000"/>
              </a:lnSpc>
              <a:buNone/>
            </a:pPr>
            <a:r>
              <a:rPr lang="pl-PL" dirty="0"/>
              <a:t>Za wypadek przy pracy uważa się również nagłe zdarzenie wywołane przyczyną zewnętrzną powodujące uraz lub śmierć, które nastąpiło w okresie ubezpieczenia wypadkowego z danego tytułu podczas:</a:t>
            </a:r>
          </a:p>
          <a:p>
            <a:pPr algn="just">
              <a:lnSpc>
                <a:spcPct val="120000"/>
              </a:lnSpc>
            </a:pPr>
            <a:r>
              <a:rPr lang="pl-PL" dirty="0"/>
              <a:t>	uprawiania sportu w trakcie zawodów i treningów przez osobę pobierającą stypendium sportowe;</a:t>
            </a:r>
          </a:p>
          <a:p>
            <a:pPr algn="just">
              <a:lnSpc>
                <a:spcPct val="120000"/>
              </a:lnSpc>
            </a:pPr>
            <a:r>
              <a:rPr lang="pl-PL" dirty="0"/>
              <a:t>	wykonywania odpłatnie pracy na podstawie skierowania do pracy w czasie odbywania kary pozbawienia wolności lub tymczasowego aresztowania;</a:t>
            </a:r>
          </a:p>
          <a:p>
            <a:pPr algn="just">
              <a:lnSpc>
                <a:spcPct val="120000"/>
              </a:lnSpc>
            </a:pPr>
            <a:r>
              <a:rPr lang="pl-PL" dirty="0"/>
              <a:t>	pełnienia mandatu posła lub senatora, pobierającego uposażenie</a:t>
            </a:r>
            <a:r>
              <a:rPr lang="pl-PL" dirty="0" smtClean="0"/>
              <a:t>;</a:t>
            </a:r>
            <a:endParaRPr lang="pl-PL" dirty="0"/>
          </a:p>
          <a:p>
            <a:pPr algn="just">
              <a:lnSpc>
                <a:spcPct val="120000"/>
              </a:lnSpc>
            </a:pPr>
            <a:r>
              <a:rPr lang="pl-PL" dirty="0"/>
              <a:t>	odbywania szkolenia, stażu, przygotowania zawodowego dorosłych lub przygotowania zawodowego w miejscu pracy przez osobę pobierającą stypendium w okresie odbywania tego szkolenia, stażu, przygotowania zawodowego dorosłych lub przygotowania zawodowego w miejscu pracy na podstawie skierowania wydanego przez powiatowy urząd pracy lub przez inny podmiot kierujący, pobierania stypendium na podstawie przepisów o promocji zatrudnienia i instytucjach rynku pracy w okresie odbywania studiów podyplomowych;</a:t>
            </a:r>
          </a:p>
          <a:p>
            <a:pPr algn="just">
              <a:lnSpc>
                <a:spcPct val="120000"/>
              </a:lnSpc>
            </a:pPr>
            <a:r>
              <a:rPr lang="pl-PL" dirty="0"/>
              <a:t>	wykonywania przez członka rolniczej spółdzielni produkcyjnej, spółdzielni kółek rolniczych oraz przez inną osobę traktowaną na równi z członkiem spółdzielni w rozumieniu przepisów o systemie ubezpieczeń społecznych, pracy na rzecz tych spółdzielni;</a:t>
            </a:r>
          </a:p>
          <a:p>
            <a:pPr algn="just">
              <a:lnSpc>
                <a:spcPct val="120000"/>
              </a:lnSpc>
            </a:pPr>
            <a:r>
              <a:rPr lang="pl-PL" dirty="0"/>
              <a:t>	wykonywania pracy na podstawie umowy agencyjnej, umowy zlecenia lub umowy o świadczenie usług, do której zgodnie z Kodeksem cywilnym stosuje się przepisy dotyczące zlecenia;</a:t>
            </a:r>
          </a:p>
          <a:p>
            <a:pPr algn="just">
              <a:lnSpc>
                <a:spcPct val="120000"/>
              </a:lnSpc>
            </a:pPr>
            <a:r>
              <a:rPr lang="pl-PL" dirty="0"/>
              <a:t>	wykonywania pracy na podstawie umowy uaktywniającej, o której mowa w ustawie z dnia 4 lutego 2011 r. o opiece nad dziećmi w wieku do lat </a:t>
            </a:r>
            <a:r>
              <a:rPr lang="pl-PL" dirty="0" smtClean="0"/>
              <a:t>3;</a:t>
            </a:r>
            <a:endParaRPr lang="pl-PL" dirty="0"/>
          </a:p>
          <a:p>
            <a:pPr algn="just">
              <a:lnSpc>
                <a:spcPct val="120000"/>
              </a:lnSpc>
            </a:pPr>
            <a:r>
              <a:rPr lang="pl-PL" dirty="0"/>
              <a:t>	współpracy przy wykonywaniu pracy na podstawie umowy agencyjnej, umowy zlecenia lub umowy o świadczenie usług, do której zgodnie z Kodeksem cywilnym stosuje się przepisy dotyczące zlecenia;</a:t>
            </a:r>
          </a:p>
          <a:p>
            <a:pPr algn="just">
              <a:lnSpc>
                <a:spcPct val="120000"/>
              </a:lnSpc>
            </a:pPr>
            <a:r>
              <a:rPr lang="pl-PL" dirty="0"/>
              <a:t>	wykonywania zwykłych czynności związanych z prowadzeniem działalności pozarolniczej w rozumieniu przepisów o systemie ubezpieczeń społecznych;</a:t>
            </a:r>
          </a:p>
          <a:p>
            <a:pPr algn="just">
              <a:lnSpc>
                <a:spcPct val="120000"/>
              </a:lnSpc>
            </a:pPr>
            <a:r>
              <a:rPr lang="pl-PL" dirty="0"/>
              <a:t>	wykonywania zwykłych czynności związanych ze współpracą przy prowadzeniu działalności pozarolniczej w rozumieniu przepisów o systemie ubezpieczeń społecznych;</a:t>
            </a:r>
          </a:p>
          <a:p>
            <a:pPr algn="just">
              <a:lnSpc>
                <a:spcPct val="120000"/>
              </a:lnSpc>
            </a:pPr>
            <a:r>
              <a:rPr lang="pl-PL" dirty="0"/>
              <a:t>	wykonywania przez osobę duchowną czynności religijnych lub czynności związanych z powierzonymi funkcjami duszpasterskimi lub zakonnymi;</a:t>
            </a:r>
          </a:p>
          <a:p>
            <a:pPr algn="just">
              <a:lnSpc>
                <a:spcPct val="120000"/>
              </a:lnSpc>
            </a:pPr>
            <a:r>
              <a:rPr lang="pl-PL" dirty="0"/>
              <a:t>	odbywania służby zastępczej;</a:t>
            </a:r>
          </a:p>
          <a:p>
            <a:pPr algn="just">
              <a:lnSpc>
                <a:spcPct val="120000"/>
              </a:lnSpc>
            </a:pPr>
            <a:r>
              <a:rPr lang="pl-PL" dirty="0"/>
              <a:t>	nauki w Krajowej Szkole Administracji Publicznej im. Prezydenta Rzeczypospolitej Polskiej Lecha Kaczyńskiego przez słuchaczy pobierających stypendium;</a:t>
            </a:r>
          </a:p>
          <a:p>
            <a:pPr algn="just">
              <a:lnSpc>
                <a:spcPct val="120000"/>
              </a:lnSpc>
            </a:pPr>
            <a:r>
              <a:rPr lang="pl-PL" dirty="0"/>
              <a:t>	kształcenia się w szkole doktorskiej przez doktorantów otrzymujących stypendium;</a:t>
            </a:r>
          </a:p>
          <a:p>
            <a:pPr algn="just">
              <a:lnSpc>
                <a:spcPct val="120000"/>
              </a:lnSpc>
            </a:pPr>
            <a:r>
              <a:rPr lang="pl-PL" dirty="0"/>
              <a:t>	wykonywania pracy na podstawie umowy agencyjnej, umowy zlecenia lub umowy o świadczenie usług, do której zgodnie z Kodeksem cywilnym stosuje się przepisy dotyczące zlecenia, albo umowy o dzieło, jeżeli umowa taka została zawarta z pracodawcą, z którym osoba pozostaje w stosunku pracy, lub jeżeli w ramach takiej umowy wykonuje ona pracę na rzecz pracodawcy, z którym pozostaje w stosunku pracy</a:t>
            </a:r>
            <a:r>
              <a:rPr lang="pl-PL" dirty="0" smtClean="0"/>
              <a:t>;</a:t>
            </a:r>
            <a:endParaRPr lang="pl-PL" dirty="0"/>
          </a:p>
        </p:txBody>
      </p:sp>
    </p:spTree>
    <p:extLst>
      <p:ext uri="{BB962C8B-B14F-4D97-AF65-F5344CB8AC3E}">
        <p14:creationId xmlns:p14="http://schemas.microsoft.com/office/powerpoint/2010/main" val="9046152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0" y="332656"/>
            <a:ext cx="9036496" cy="6336704"/>
          </a:xfrm>
        </p:spPr>
        <p:txBody>
          <a:bodyPr>
            <a:normAutofit fontScale="70000" lnSpcReduction="20000"/>
          </a:bodyPr>
          <a:lstStyle/>
          <a:p>
            <a:pPr marL="109728" indent="0" algn="just">
              <a:lnSpc>
                <a:spcPct val="160000"/>
              </a:lnSpc>
              <a:buNone/>
            </a:pPr>
            <a:r>
              <a:rPr lang="pl-PL" dirty="0"/>
              <a:t>Za śmiertelny wypadek przy pracy uważa się wypadek, w wyniku którego nastąpiła śmierć w okresie nieprzekraczającym 6 miesięcy od dnia wypadku.</a:t>
            </a:r>
          </a:p>
          <a:p>
            <a:pPr marL="109728" indent="0" algn="just">
              <a:lnSpc>
                <a:spcPct val="160000"/>
              </a:lnSpc>
              <a:buNone/>
            </a:pPr>
            <a:endParaRPr lang="pl-PL" dirty="0"/>
          </a:p>
          <a:p>
            <a:pPr marL="109728" indent="0" algn="just">
              <a:lnSpc>
                <a:spcPct val="160000"/>
              </a:lnSpc>
              <a:buNone/>
            </a:pPr>
            <a:r>
              <a:rPr lang="pl-PL" dirty="0" smtClean="0"/>
              <a:t>Za </a:t>
            </a:r>
            <a:r>
              <a:rPr lang="pl-PL" dirty="0"/>
              <a:t>ciężki wypadek przy pracy uważa się wypadek, w wyniku którego nastąpiło ciężkie uszkodzenie ciała, takie jak: utrata wzroku, słuchu, mowy, zdolności rozrodczej lub inne uszkodzenie ciała albo rozstrój zdrowia, naruszające podstawowe funkcje organizmu, a także choroba nieuleczalna lub zagrażająca życiu, trwała choroba psychiczna, całkowita lub częściowa niezdolność do pracy w zawodzie albo trwałe, istotne zeszpecenie lub zniekształcenie ciała.</a:t>
            </a:r>
          </a:p>
          <a:p>
            <a:pPr marL="109728" indent="0" algn="just">
              <a:lnSpc>
                <a:spcPct val="160000"/>
              </a:lnSpc>
              <a:buNone/>
            </a:pPr>
            <a:endParaRPr lang="pl-PL" dirty="0" smtClean="0"/>
          </a:p>
          <a:p>
            <a:pPr marL="109728" indent="0" algn="just">
              <a:lnSpc>
                <a:spcPct val="160000"/>
              </a:lnSpc>
              <a:buNone/>
            </a:pPr>
            <a:r>
              <a:rPr lang="pl-PL" dirty="0" smtClean="0"/>
              <a:t>Za </a:t>
            </a:r>
            <a:r>
              <a:rPr lang="pl-PL" dirty="0"/>
              <a:t>zbiorowy wypadek przy pracy uważa się wypadek, któremu w wyniku tego samego zdarzenia uległy co najmniej dwie osoby.</a:t>
            </a:r>
          </a:p>
        </p:txBody>
      </p:sp>
    </p:spTree>
    <p:extLst>
      <p:ext uri="{BB962C8B-B14F-4D97-AF65-F5344CB8AC3E}">
        <p14:creationId xmlns:p14="http://schemas.microsoft.com/office/powerpoint/2010/main" val="19852749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92500" lnSpcReduction="10000"/>
          </a:bodyPr>
          <a:lstStyle/>
          <a:p>
            <a:pPr marL="109728" indent="0" algn="just">
              <a:lnSpc>
                <a:spcPct val="150000"/>
              </a:lnSpc>
              <a:buNone/>
            </a:pPr>
            <a:r>
              <a:rPr lang="pl-PL" dirty="0" smtClean="0"/>
              <a:t>Stwierdzenie zajścia wypadku przy pracy to proces sprowadzający się do ustalenia, że:</a:t>
            </a:r>
          </a:p>
          <a:p>
            <a:pPr algn="just">
              <a:lnSpc>
                <a:spcPct val="150000"/>
              </a:lnSpc>
            </a:pPr>
            <a:r>
              <a:rPr lang="pl-PL" dirty="0"/>
              <a:t>u</a:t>
            </a:r>
            <a:r>
              <a:rPr lang="pl-PL" dirty="0" smtClean="0"/>
              <a:t>bezpieczony doznał urazu lub zmarł;</a:t>
            </a:r>
          </a:p>
          <a:p>
            <a:pPr algn="just">
              <a:lnSpc>
                <a:spcPct val="150000"/>
              </a:lnSpc>
            </a:pPr>
            <a:r>
              <a:rPr lang="pl-PL" dirty="0"/>
              <a:t>u</a:t>
            </a:r>
            <a:r>
              <a:rPr lang="pl-PL" dirty="0" smtClean="0"/>
              <a:t>raz lub śmierć zostały spowodowane nagłym zdarzeniem wywołanym przyczyną zewnętrzną;</a:t>
            </a:r>
          </a:p>
          <a:p>
            <a:pPr algn="just">
              <a:lnSpc>
                <a:spcPct val="150000"/>
              </a:lnSpc>
            </a:pPr>
            <a:r>
              <a:rPr lang="pl-PL" dirty="0"/>
              <a:t>z</a:t>
            </a:r>
            <a:r>
              <a:rPr lang="pl-PL" dirty="0" smtClean="0"/>
              <a:t>darzenie to nastąpiło w związku z pracą, czyli w okolicznościach wykonywania pracy (art. 3 ust. 1 pkt 1-3 ustawy wypadkowej).</a:t>
            </a:r>
          </a:p>
          <a:p>
            <a:pPr marL="624078" indent="-514350">
              <a:buAutoNum type="arabicParenR"/>
            </a:pPr>
            <a:endParaRPr lang="pl-PL" dirty="0"/>
          </a:p>
        </p:txBody>
      </p:sp>
      <p:sp>
        <p:nvSpPr>
          <p:cNvPr id="3" name="Tytuł 2"/>
          <p:cNvSpPr>
            <a:spLocks noGrp="1"/>
          </p:cNvSpPr>
          <p:nvPr>
            <p:ph type="title"/>
          </p:nvPr>
        </p:nvSpPr>
        <p:spPr/>
        <p:txBody>
          <a:bodyPr>
            <a:normAutofit fontScale="90000"/>
          </a:bodyPr>
          <a:lstStyle/>
          <a:p>
            <a:pPr algn="ctr"/>
            <a:r>
              <a:rPr lang="pl-PL" dirty="0" smtClean="0"/>
              <a:t>Stwierdzenie wypadku przy pracy</a:t>
            </a:r>
            <a:endParaRPr lang="pl-PL" dirty="0"/>
          </a:p>
        </p:txBody>
      </p:sp>
    </p:spTree>
    <p:extLst>
      <p:ext uri="{BB962C8B-B14F-4D97-AF65-F5344CB8AC3E}">
        <p14:creationId xmlns:p14="http://schemas.microsoft.com/office/powerpoint/2010/main" val="22719358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0" y="1340768"/>
            <a:ext cx="9144000" cy="5517232"/>
          </a:xfrm>
        </p:spPr>
        <p:txBody>
          <a:bodyPr>
            <a:normAutofit fontScale="62500" lnSpcReduction="20000"/>
          </a:bodyPr>
          <a:lstStyle/>
          <a:p>
            <a:pPr algn="just">
              <a:lnSpc>
                <a:spcPct val="170000"/>
              </a:lnSpc>
            </a:pPr>
            <a:r>
              <a:rPr lang="pl-PL" dirty="0"/>
              <a:t>Okoliczności i przyczyny wypadku ustala powoływany przez pracodawcę zespół </a:t>
            </a:r>
            <a:r>
              <a:rPr lang="pl-PL" dirty="0" smtClean="0"/>
              <a:t>powypadkowy.</a:t>
            </a:r>
          </a:p>
          <a:p>
            <a:pPr algn="just">
              <a:lnSpc>
                <a:spcPct val="170000"/>
              </a:lnSpc>
            </a:pPr>
            <a:r>
              <a:rPr lang="pl-PL" dirty="0"/>
              <a:t>Niezwłocznie po otrzymaniu wiadomości o wypadku zespół powypadkowy jest obowiązany przystąpić do ustalenia okoliczności i przyczyn </a:t>
            </a:r>
            <a:r>
              <a:rPr lang="pl-PL" dirty="0" smtClean="0"/>
              <a:t>wypadku.</a:t>
            </a:r>
          </a:p>
          <a:p>
            <a:pPr algn="just">
              <a:lnSpc>
                <a:spcPct val="170000"/>
              </a:lnSpc>
            </a:pPr>
            <a:r>
              <a:rPr lang="pl-PL" dirty="0"/>
              <a:t>Po ustaleniu okoliczności i przyczyn wypadku zespół powypadkowy sporządza - nie później niż w terminie 14 dni od dnia uzyskania zawiadomienia o wypadku - protokół ustalenia okoliczności i przyczyn wypadku przy </a:t>
            </a:r>
            <a:r>
              <a:rPr lang="pl-PL" dirty="0" smtClean="0"/>
              <a:t>pracy tzw. </a:t>
            </a:r>
            <a:r>
              <a:rPr lang="pl-PL" dirty="0"/>
              <a:t>protokół powypadkowy, według wzoru ustalonego przez ministra właściwego do spraw pracy na podstawie art. 237 § 2 ustawy z dnia 26 czerwca 1974 r. - Kodeks pracy.</a:t>
            </a:r>
            <a:endParaRPr lang="pl-PL" dirty="0" smtClean="0"/>
          </a:p>
          <a:p>
            <a:pPr algn="just">
              <a:lnSpc>
                <a:spcPct val="170000"/>
              </a:lnSpc>
            </a:pPr>
            <a:r>
              <a:rPr lang="pl-PL" dirty="0" smtClean="0"/>
              <a:t>Ustalenie </a:t>
            </a:r>
            <a:r>
              <a:rPr lang="pl-PL" dirty="0"/>
              <a:t>okoliczności i przyczyn wypadku w terminie późniejszym </a:t>
            </a:r>
            <a:r>
              <a:rPr lang="pl-PL" dirty="0" smtClean="0"/>
              <a:t>wskutek </a:t>
            </a:r>
            <a:r>
              <a:rPr lang="pl-PL" dirty="0"/>
              <a:t>uzasadnionych przeszkód lub trudności, wymaga podania przyczyn tego opóźnienia w treści protokołu powypadkowego.</a:t>
            </a:r>
          </a:p>
          <a:p>
            <a:pPr algn="just">
              <a:lnSpc>
                <a:spcPct val="170000"/>
              </a:lnSpc>
            </a:pPr>
            <a:endParaRPr lang="pl-PL" dirty="0"/>
          </a:p>
          <a:p>
            <a:pPr algn="just">
              <a:lnSpc>
                <a:spcPct val="170000"/>
              </a:lnSpc>
            </a:pPr>
            <a:endParaRPr lang="pl-PL" dirty="0" smtClean="0"/>
          </a:p>
        </p:txBody>
      </p:sp>
      <p:sp>
        <p:nvSpPr>
          <p:cNvPr id="3" name="Tytuł 2"/>
          <p:cNvSpPr>
            <a:spLocks noGrp="1"/>
          </p:cNvSpPr>
          <p:nvPr>
            <p:ph type="title"/>
          </p:nvPr>
        </p:nvSpPr>
        <p:spPr/>
        <p:txBody>
          <a:bodyPr>
            <a:normAutofit fontScale="90000"/>
          </a:bodyPr>
          <a:lstStyle/>
          <a:p>
            <a:pPr algn="ctr"/>
            <a:r>
              <a:rPr lang="pl-PL" dirty="0" smtClean="0"/>
              <a:t>Stwierdzenie wypadku przy pracy</a:t>
            </a:r>
            <a:endParaRPr lang="pl-PL" dirty="0"/>
          </a:p>
        </p:txBody>
      </p:sp>
    </p:spTree>
    <p:extLst>
      <p:ext uri="{BB962C8B-B14F-4D97-AF65-F5344CB8AC3E}">
        <p14:creationId xmlns:p14="http://schemas.microsoft.com/office/powerpoint/2010/main" val="21840656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0" y="1481328"/>
            <a:ext cx="9144000" cy="5188032"/>
          </a:xfrm>
        </p:spPr>
        <p:txBody>
          <a:bodyPr>
            <a:normAutofit fontScale="77500" lnSpcReduction="20000"/>
          </a:bodyPr>
          <a:lstStyle/>
          <a:p>
            <a:pPr algn="just">
              <a:lnSpc>
                <a:spcPct val="160000"/>
              </a:lnSpc>
            </a:pPr>
            <a:r>
              <a:rPr lang="pl-PL" dirty="0"/>
              <a:t>Zespół powypadkowy jest obowiązany zapoznać poszkodowanego z treścią protokołu powypadkowego przed jego zatwierdzeniem.</a:t>
            </a:r>
          </a:p>
          <a:p>
            <a:pPr algn="just">
              <a:lnSpc>
                <a:spcPct val="160000"/>
              </a:lnSpc>
            </a:pPr>
            <a:r>
              <a:rPr lang="pl-PL" dirty="0" smtClean="0"/>
              <a:t>Poszkodowany </a:t>
            </a:r>
            <a:r>
              <a:rPr lang="pl-PL" dirty="0"/>
              <a:t>ma prawo zgłoszenia uwag i zastrzeżeń do ustaleń zawartych w protokole powypadkowym, o czym zespół powypadkowy jest obowiązany pouczyć poszkodowanego.</a:t>
            </a:r>
          </a:p>
          <a:p>
            <a:pPr algn="just">
              <a:lnSpc>
                <a:spcPct val="160000"/>
              </a:lnSpc>
            </a:pPr>
            <a:r>
              <a:rPr lang="pl-PL" dirty="0" smtClean="0"/>
              <a:t>Zespół </a:t>
            </a:r>
            <a:r>
              <a:rPr lang="pl-PL" dirty="0"/>
              <a:t>powypadkowy zapoznaje z treścią protokołu powypadkowego członków rodziny zmarłego pracownika, o których mowa w art. 13 ust. 2 </a:t>
            </a:r>
            <a:r>
              <a:rPr lang="pl-PL" dirty="0" smtClean="0"/>
              <a:t>ustawy wypadkowej, </a:t>
            </a:r>
            <a:r>
              <a:rPr lang="pl-PL" dirty="0"/>
              <a:t>oraz poucza ich o prawie zgłaszania uwag i zastrzeżeń do ustaleń zawartych w protokole powypadkowym.</a:t>
            </a:r>
          </a:p>
        </p:txBody>
      </p:sp>
      <p:sp>
        <p:nvSpPr>
          <p:cNvPr id="3" name="Tytuł 2"/>
          <p:cNvSpPr>
            <a:spLocks noGrp="1"/>
          </p:cNvSpPr>
          <p:nvPr>
            <p:ph type="title"/>
          </p:nvPr>
        </p:nvSpPr>
        <p:spPr>
          <a:xfrm>
            <a:off x="467544" y="332656"/>
            <a:ext cx="8229600" cy="1143000"/>
          </a:xfrm>
        </p:spPr>
        <p:txBody>
          <a:bodyPr>
            <a:normAutofit fontScale="90000"/>
          </a:bodyPr>
          <a:lstStyle/>
          <a:p>
            <a:pPr algn="ctr"/>
            <a:r>
              <a:rPr lang="pl-PL" dirty="0" smtClean="0"/>
              <a:t>Stwierdzenie wypadku przy pracy</a:t>
            </a:r>
            <a:endParaRPr lang="pl-PL" dirty="0"/>
          </a:p>
        </p:txBody>
      </p:sp>
    </p:spTree>
    <p:extLst>
      <p:ext uri="{BB962C8B-B14F-4D97-AF65-F5344CB8AC3E}">
        <p14:creationId xmlns:p14="http://schemas.microsoft.com/office/powerpoint/2010/main" val="228482669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ol">
  <a:themeElements>
    <a:clrScheme name="Hol">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Hol">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Hol">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1180</TotalTime>
  <Words>2296</Words>
  <Application>Microsoft Office PowerPoint</Application>
  <PresentationFormat>Pokaz na ekranie (4:3)</PresentationFormat>
  <Paragraphs>171</Paragraphs>
  <Slides>47</Slides>
  <Notes>0</Notes>
  <HiddenSlides>0</HiddenSlides>
  <MMClips>0</MMClips>
  <ScaleCrop>false</ScaleCrop>
  <HeadingPairs>
    <vt:vector size="4" baseType="variant">
      <vt:variant>
        <vt:lpstr>Motyw</vt:lpstr>
      </vt:variant>
      <vt:variant>
        <vt:i4>1</vt:i4>
      </vt:variant>
      <vt:variant>
        <vt:lpstr>Tytuły slajdów</vt:lpstr>
      </vt:variant>
      <vt:variant>
        <vt:i4>47</vt:i4>
      </vt:variant>
    </vt:vector>
  </HeadingPairs>
  <TitlesOfParts>
    <vt:vector size="48" baseType="lpstr">
      <vt:lpstr>Hol</vt:lpstr>
      <vt:lpstr>Prezentacja programu PowerPoint</vt:lpstr>
      <vt:lpstr>Prezentacja programu PowerPoint</vt:lpstr>
      <vt:lpstr>Definicja wypadku przy pracy</vt:lpstr>
      <vt:lpstr>Prezentacja programu PowerPoint</vt:lpstr>
      <vt:lpstr>Prezentacja programu PowerPoint</vt:lpstr>
      <vt:lpstr>Prezentacja programu PowerPoint</vt:lpstr>
      <vt:lpstr>Stwierdzenie wypadku przy pracy</vt:lpstr>
      <vt:lpstr>Stwierdzenie wypadku przy pracy</vt:lpstr>
      <vt:lpstr>Stwierdzenie wypadku przy pracy</vt:lpstr>
      <vt:lpstr>Stwierdzenie wypadku przy pracy</vt:lpstr>
      <vt:lpstr>Stwierdzenie wypadku przy pracy</vt:lpstr>
      <vt:lpstr>Definicja choroby zawodowej</vt:lpstr>
      <vt:lpstr>Stwierdzenie choroby zawodowej</vt:lpstr>
      <vt:lpstr>Stwierdzenie choroby zawodowej</vt:lpstr>
      <vt:lpstr>Z tytułu wypadku przy pracy lub choroby zawodowej przysługują następujące świadczenia</vt:lpstr>
      <vt:lpstr>Prezentacja programu PowerPoint</vt:lpstr>
      <vt:lpstr>Zasiłek chorobowy</vt:lpstr>
      <vt:lpstr>Zasiłek chorobowy</vt:lpstr>
      <vt:lpstr>Zasiłek chorobowy</vt:lpstr>
      <vt:lpstr>Świadczenie rehabilitacyjne</vt:lpstr>
      <vt:lpstr>Świadczenie rehabilitacyjne</vt:lpstr>
      <vt:lpstr>Świadczenie rehabilitacyjne </vt:lpstr>
      <vt:lpstr>Zasiłek wyrównawczy</vt:lpstr>
      <vt:lpstr>Jednorazowe odszkodowanie</vt:lpstr>
      <vt:lpstr>Jednorazowe odszkodowanie</vt:lpstr>
      <vt:lpstr>Jednorazowe odszkodowanie </vt:lpstr>
      <vt:lpstr>Jednorazowe odszkodowanie</vt:lpstr>
      <vt:lpstr>Jednorazowe odszkodowanie</vt:lpstr>
      <vt:lpstr>Jednorazowe odszkodowanie</vt:lpstr>
      <vt:lpstr>Jednorazowe odszkodowanie dla członków rodziny ubezpieczonego</vt:lpstr>
      <vt:lpstr>Jednorazowe odszkodowanie dla członków rodziny ubezpieczonego</vt:lpstr>
      <vt:lpstr>Jednorazowe odszkodowanie dla członków rodziny ubezpieczonego</vt:lpstr>
      <vt:lpstr>Jednorazowe odszkodowanie dla członków rodziny ubezpieczonego </vt:lpstr>
      <vt:lpstr>Jednorazowe odszkodowanie dla członków rodziny ubezpieczonego</vt:lpstr>
      <vt:lpstr>Renta z tytułu niezdolności do pracy</vt:lpstr>
      <vt:lpstr>Renta szkoleniowa</vt:lpstr>
      <vt:lpstr>Renta rodzinna</vt:lpstr>
      <vt:lpstr>Prezentacja programu PowerPoint</vt:lpstr>
      <vt:lpstr>Prezentacja programu PowerPoint</vt:lpstr>
      <vt:lpstr>Prezentacja programu PowerPoint</vt:lpstr>
      <vt:lpstr>Wyłączenie prawa do świadczeń z ubezpieczenia wypadkowego</vt:lpstr>
      <vt:lpstr>Odmowa przyznania świadczeń  z ubezpieczenia wypadkowego</vt:lpstr>
      <vt:lpstr>Orzecznictwo</vt:lpstr>
      <vt:lpstr>Prezentacja programu PowerPoint</vt:lpstr>
      <vt:lpstr>Prezentacja programu PowerPoint</vt:lpstr>
      <vt:lpstr>Prezentacja programu PowerPoint</vt:lpstr>
      <vt:lpstr>Opracowano na podstawie </vt:lpstr>
    </vt:vector>
  </TitlesOfParts>
  <Company>Sil-art Rycho444</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Kowalski Ryszard</dc:creator>
  <cp:lastModifiedBy>Kowalski Ryszard</cp:lastModifiedBy>
  <cp:revision>181</cp:revision>
  <cp:lastPrinted>2019-11-29T22:07:31Z</cp:lastPrinted>
  <dcterms:created xsi:type="dcterms:W3CDTF">2019-11-29T17:13:00Z</dcterms:created>
  <dcterms:modified xsi:type="dcterms:W3CDTF">2020-05-25T17:36:53Z</dcterms:modified>
</cp:coreProperties>
</file>