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3"/>
  </p:handoutMasterIdLst>
  <p:sldIdLst>
    <p:sldId id="283" r:id="rId2"/>
    <p:sldId id="256" r:id="rId3"/>
    <p:sldId id="264" r:id="rId4"/>
    <p:sldId id="265" r:id="rId5"/>
    <p:sldId id="279" r:id="rId6"/>
    <p:sldId id="266" r:id="rId7"/>
    <p:sldId id="287" r:id="rId8"/>
    <p:sldId id="281" r:id="rId9"/>
    <p:sldId id="258" r:id="rId10"/>
    <p:sldId id="288" r:id="rId11"/>
    <p:sldId id="260" r:id="rId12"/>
    <p:sldId id="289" r:id="rId13"/>
    <p:sldId id="261" r:id="rId14"/>
    <p:sldId id="285" r:id="rId15"/>
    <p:sldId id="300" r:id="rId16"/>
    <p:sldId id="301" r:id="rId17"/>
    <p:sldId id="302" r:id="rId18"/>
    <p:sldId id="291" r:id="rId19"/>
    <p:sldId id="290" r:id="rId20"/>
    <p:sldId id="297" r:id="rId21"/>
    <p:sldId id="298" r:id="rId22"/>
    <p:sldId id="299" r:id="rId23"/>
    <p:sldId id="269" r:id="rId24"/>
    <p:sldId id="270" r:id="rId25"/>
    <p:sldId id="272" r:id="rId26"/>
    <p:sldId id="271" r:id="rId27"/>
    <p:sldId id="293" r:id="rId28"/>
    <p:sldId id="306" r:id="rId29"/>
    <p:sldId id="292" r:id="rId30"/>
    <p:sldId id="284" r:id="rId31"/>
    <p:sldId id="280" r:id="rId32"/>
  </p:sldIdLst>
  <p:sldSz cx="9144000" cy="6858000" type="screen4x3"/>
  <p:notesSz cx="10018713" cy="688498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40596" cy="34474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75808" y="0"/>
            <a:ext cx="4340594" cy="344740"/>
          </a:xfrm>
          <a:prstGeom prst="rect">
            <a:avLst/>
          </a:prstGeom>
        </p:spPr>
        <p:txBody>
          <a:bodyPr vert="horz" lIns="91440" tIns="45720" rIns="91440" bIns="45720" rtlCol="0"/>
          <a:lstStyle>
            <a:lvl1pPr algn="r">
              <a:defRPr sz="1200"/>
            </a:lvl1pPr>
          </a:lstStyle>
          <a:p>
            <a:fld id="{017EB112-0F72-4FF5-9655-1C005B0C312F}" type="datetimeFigureOut">
              <a:rPr lang="pl-PL" smtClean="0"/>
              <a:t>2020-04-02</a:t>
            </a:fld>
            <a:endParaRPr lang="pl-PL"/>
          </a:p>
        </p:txBody>
      </p:sp>
      <p:sp>
        <p:nvSpPr>
          <p:cNvPr id="4" name="Symbol zastępczy stopki 3"/>
          <p:cNvSpPr>
            <a:spLocks noGrp="1"/>
          </p:cNvSpPr>
          <p:nvPr>
            <p:ph type="ftr" sz="quarter" idx="2"/>
          </p:nvPr>
        </p:nvSpPr>
        <p:spPr>
          <a:xfrm>
            <a:off x="1" y="6539157"/>
            <a:ext cx="4340596" cy="34474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75808" y="6539157"/>
            <a:ext cx="4340594" cy="344740"/>
          </a:xfrm>
          <a:prstGeom prst="rect">
            <a:avLst/>
          </a:prstGeom>
        </p:spPr>
        <p:txBody>
          <a:bodyPr vert="horz" lIns="91440" tIns="45720" rIns="91440" bIns="45720" rtlCol="0" anchor="b"/>
          <a:lstStyle>
            <a:lvl1pPr algn="r">
              <a:defRPr sz="1200"/>
            </a:lvl1pPr>
          </a:lstStyle>
          <a:p>
            <a:fld id="{CDDC0EBC-CCBA-4D72-8AD5-9E197973CBF3}" type="slidenum">
              <a:rPr lang="pl-PL" smtClean="0"/>
              <a:t>‹#›</a:t>
            </a:fld>
            <a:endParaRPr lang="pl-PL"/>
          </a:p>
        </p:txBody>
      </p:sp>
    </p:spTree>
    <p:extLst>
      <p:ext uri="{BB962C8B-B14F-4D97-AF65-F5344CB8AC3E}">
        <p14:creationId xmlns:p14="http://schemas.microsoft.com/office/powerpoint/2010/main" val="18489332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3BB2F99F-2678-4BDB-8796-F1F52592A0AC}" type="datetimeFigureOut">
              <a:rPr lang="pl-PL" smtClean="0"/>
              <a:t>2020-04-02</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AD814227-63A8-4715-A269-6DC033C86537}"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D814227-63A8-4715-A269-6DC033C86537}"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D814227-63A8-4715-A269-6DC033C86537}"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D814227-63A8-4715-A269-6DC033C86537}"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D814227-63A8-4715-A269-6DC033C86537}"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D814227-63A8-4715-A269-6DC033C86537}"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AD814227-63A8-4715-A269-6DC033C86537}"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AD814227-63A8-4715-A269-6DC033C86537}"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3BB2F99F-2678-4BDB-8796-F1F52592A0AC}" type="datetimeFigureOut">
              <a:rPr lang="pl-PL" smtClean="0"/>
              <a:t>2020-04-02</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AD814227-63A8-4715-A269-6DC033C86537}"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3BB2F99F-2678-4BDB-8796-F1F52592A0AC}" type="datetimeFigureOut">
              <a:rPr lang="pl-PL" smtClean="0"/>
              <a:t>2020-04-02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D814227-63A8-4715-A269-6DC033C86537}"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3BB2F99F-2678-4BDB-8796-F1F52592A0AC}" type="datetimeFigureOut">
              <a:rPr lang="pl-PL" smtClean="0"/>
              <a:t>2020-04-02</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AD814227-63A8-4715-A269-6DC033C86537}"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BB2F99F-2678-4BDB-8796-F1F52592A0AC}" type="datetimeFigureOut">
              <a:rPr lang="pl-PL" smtClean="0"/>
              <a:t>2020-04-02</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D814227-63A8-4715-A269-6DC033C86537}"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Świadczenia z ubezpieczenia chorobowego</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202600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20688"/>
            <a:ext cx="8229600" cy="6048672"/>
          </a:xfrm>
        </p:spPr>
        <p:txBody>
          <a:bodyPr/>
          <a:lstStyle/>
          <a:p>
            <a:pPr marL="109728" indent="0" algn="just">
              <a:lnSpc>
                <a:spcPct val="150000"/>
              </a:lnSpc>
              <a:buNone/>
            </a:pPr>
            <a:r>
              <a:rPr lang="pl-PL" dirty="0"/>
              <a:t>O potrzebie przeprowadzenia rehabilitacji zawodowej orzeka wojewódzki ośrodek medycyny pracy lub lekarz orzecznik Zakładu Ubezpieczeń Społecznych.</a:t>
            </a:r>
          </a:p>
        </p:txBody>
      </p:sp>
    </p:spTree>
    <p:extLst>
      <p:ext uri="{BB962C8B-B14F-4D97-AF65-F5344CB8AC3E}">
        <p14:creationId xmlns:p14="http://schemas.microsoft.com/office/powerpoint/2010/main" val="1512307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188640"/>
            <a:ext cx="8712968" cy="6480720"/>
          </a:xfrm>
        </p:spPr>
        <p:txBody>
          <a:bodyPr>
            <a:normAutofit fontScale="77500" lnSpcReduction="20000"/>
          </a:bodyPr>
          <a:lstStyle/>
          <a:p>
            <a:pPr marL="109728" indent="0" algn="just">
              <a:lnSpc>
                <a:spcPct val="160000"/>
              </a:lnSpc>
              <a:buNone/>
            </a:pPr>
            <a:r>
              <a:rPr lang="pl-PL" dirty="0"/>
              <a:t>Zasiłek wyrównawczy przysługuje przez okres rehabilitacji </a:t>
            </a:r>
            <a:r>
              <a:rPr lang="pl-PL" dirty="0" smtClean="0"/>
              <a:t>zawodowej.</a:t>
            </a:r>
          </a:p>
          <a:p>
            <a:pPr marL="109728" indent="0" algn="just">
              <a:lnSpc>
                <a:spcPct val="160000"/>
              </a:lnSpc>
              <a:buNone/>
            </a:pPr>
            <a:endParaRPr lang="pl-PL" dirty="0"/>
          </a:p>
          <a:p>
            <a:pPr marL="109728" indent="0" algn="just">
              <a:lnSpc>
                <a:spcPct val="160000"/>
              </a:lnSpc>
              <a:buNone/>
            </a:pPr>
            <a:r>
              <a:rPr lang="pl-PL" dirty="0" smtClean="0"/>
              <a:t>Prawo </a:t>
            </a:r>
            <a:r>
              <a:rPr lang="pl-PL" dirty="0"/>
              <a:t>do zasiłku wyrównawczego ustaje:</a:t>
            </a:r>
          </a:p>
          <a:p>
            <a:pPr marL="109728" indent="0" algn="just">
              <a:lnSpc>
                <a:spcPct val="160000"/>
              </a:lnSpc>
              <a:buNone/>
            </a:pPr>
            <a:r>
              <a:rPr lang="pl-PL" dirty="0"/>
              <a:t>1)	z dniem zakończenia rehabilitacji zawodowej i przesunięcia do innej pracy, nie później jednak niż po 24 miesiącach od dnia, w którym ubezpieczony będący pracownikiem podjął rehabilitację;</a:t>
            </a:r>
          </a:p>
          <a:p>
            <a:pPr marL="109728" indent="0" algn="just">
              <a:lnSpc>
                <a:spcPct val="160000"/>
              </a:lnSpc>
              <a:buNone/>
            </a:pPr>
            <a:r>
              <a:rPr lang="pl-PL" dirty="0" smtClean="0"/>
              <a:t>2)	jeżeli </a:t>
            </a:r>
            <a:r>
              <a:rPr lang="pl-PL" dirty="0"/>
              <a:t>z uwagi na stan zdrowia ubezpieczonego będącego pracownikiem rehabilitacja zawodowa stała się niecelowa</a:t>
            </a:r>
            <a:r>
              <a:rPr lang="pl-PL" dirty="0" smtClean="0"/>
              <a:t>.</a:t>
            </a:r>
          </a:p>
          <a:p>
            <a:pPr marL="109728" indent="0" algn="just">
              <a:lnSpc>
                <a:spcPct val="160000"/>
              </a:lnSpc>
              <a:buNone/>
            </a:pPr>
            <a:r>
              <a:rPr lang="pl-PL" dirty="0" smtClean="0"/>
              <a:t>O okoliczności tej orzeka lekarz orzecznik Zakładu Ubezpieczeń Społecznych.</a:t>
            </a:r>
            <a:endParaRPr lang="pl-PL" dirty="0"/>
          </a:p>
        </p:txBody>
      </p:sp>
    </p:spTree>
    <p:extLst>
      <p:ext uri="{BB962C8B-B14F-4D97-AF65-F5344CB8AC3E}">
        <p14:creationId xmlns:p14="http://schemas.microsoft.com/office/powerpoint/2010/main" val="3309721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904656"/>
          </a:xfrm>
        </p:spPr>
        <p:txBody>
          <a:bodyPr>
            <a:normAutofit/>
          </a:bodyPr>
          <a:lstStyle/>
          <a:p>
            <a:pPr marL="109728" indent="0" algn="just">
              <a:lnSpc>
                <a:spcPct val="150000"/>
              </a:lnSpc>
              <a:buNone/>
            </a:pPr>
            <a:r>
              <a:rPr lang="pl-PL" dirty="0" smtClean="0"/>
              <a:t>Od orzeczeń lekarza orzecznika Zakładu Ubezpieczeń Społecznych ubezpieczonemu przysługuje sprzeciw do komisji lekarskiej w terminie 14 dni od dnia doręczenia orzeczenia.</a:t>
            </a:r>
          </a:p>
          <a:p>
            <a:pPr marL="109728" indent="0" algn="just">
              <a:lnSpc>
                <a:spcPct val="150000"/>
              </a:lnSpc>
              <a:buNone/>
            </a:pPr>
            <a:endParaRPr lang="pl-PL" dirty="0" smtClean="0"/>
          </a:p>
          <a:p>
            <a:pPr marL="109728" indent="0" algn="just">
              <a:lnSpc>
                <a:spcPct val="150000"/>
              </a:lnSpc>
              <a:buNone/>
            </a:pPr>
            <a:r>
              <a:rPr lang="pl-PL" dirty="0" smtClean="0"/>
              <a:t>Prezes </a:t>
            </a:r>
            <a:r>
              <a:rPr lang="pl-PL" dirty="0"/>
              <a:t>Zakładu Ubezpieczeń Społecznych może zgłosić zarzut wadliwości orzeczenia lekarza orzecznika </a:t>
            </a:r>
            <a:r>
              <a:rPr lang="pl-PL" dirty="0" smtClean="0"/>
              <a:t>Zakładu Ubezpieczeń </a:t>
            </a:r>
            <a:r>
              <a:rPr lang="pl-PL" dirty="0" err="1" smtClean="0"/>
              <a:t>Społecznychw</a:t>
            </a:r>
            <a:r>
              <a:rPr lang="pl-PL" dirty="0" smtClean="0"/>
              <a:t> </a:t>
            </a:r>
            <a:r>
              <a:rPr lang="pl-PL" dirty="0"/>
              <a:t>terminie </a:t>
            </a:r>
            <a:r>
              <a:rPr lang="pl-PL" dirty="0" smtClean="0"/>
              <a:t>14 dni od dnia wydania orzeczenia.</a:t>
            </a:r>
            <a:endParaRPr lang="pl-PL" dirty="0"/>
          </a:p>
        </p:txBody>
      </p:sp>
    </p:spTree>
    <p:extLst>
      <p:ext uri="{BB962C8B-B14F-4D97-AF65-F5344CB8AC3E}">
        <p14:creationId xmlns:p14="http://schemas.microsoft.com/office/powerpoint/2010/main" val="1442099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147248" cy="5530619"/>
          </a:xfrm>
        </p:spPr>
        <p:txBody>
          <a:bodyPr/>
          <a:lstStyle/>
          <a:p>
            <a:pPr marL="109728" indent="0" algn="just">
              <a:lnSpc>
                <a:spcPct val="150000"/>
              </a:lnSpc>
              <a:buNone/>
            </a:pPr>
            <a:r>
              <a:rPr lang="pl-PL" dirty="0"/>
              <a:t>Zasiłek wyrównawczy nie przysługuje ubezpieczonemu będącemu pracownikiem, uprawnionemu </a:t>
            </a:r>
            <a:r>
              <a:rPr lang="pl-PL" dirty="0" smtClean="0"/>
              <a:t>do: </a:t>
            </a:r>
          </a:p>
          <a:p>
            <a:pPr algn="just">
              <a:lnSpc>
                <a:spcPct val="150000"/>
              </a:lnSpc>
            </a:pPr>
            <a:r>
              <a:rPr lang="pl-PL" dirty="0" smtClean="0"/>
              <a:t>emerytury</a:t>
            </a:r>
            <a:r>
              <a:rPr lang="pl-PL" dirty="0"/>
              <a:t>, </a:t>
            </a:r>
            <a:endParaRPr lang="pl-PL" dirty="0" smtClean="0"/>
          </a:p>
          <a:p>
            <a:pPr algn="just">
              <a:lnSpc>
                <a:spcPct val="150000"/>
              </a:lnSpc>
            </a:pPr>
            <a:r>
              <a:rPr lang="pl-PL" dirty="0" smtClean="0"/>
              <a:t>renty </a:t>
            </a:r>
            <a:r>
              <a:rPr lang="pl-PL" dirty="0"/>
              <a:t>z tytułu niezdolności do </a:t>
            </a:r>
            <a:r>
              <a:rPr lang="pl-PL" dirty="0" smtClean="0"/>
              <a:t>pracy,</a:t>
            </a:r>
          </a:p>
          <a:p>
            <a:pPr algn="just">
              <a:lnSpc>
                <a:spcPct val="150000"/>
              </a:lnSpc>
            </a:pPr>
            <a:r>
              <a:rPr lang="pl-PL" smtClean="0"/>
              <a:t>nauczycielskiegoświadczenia</a:t>
            </a:r>
            <a:r>
              <a:rPr lang="pl-PL" dirty="0" smtClean="0"/>
              <a:t> kompensacyjnego</a:t>
            </a:r>
            <a:r>
              <a:rPr lang="pl-PL" dirty="0"/>
              <a:t>.</a:t>
            </a:r>
          </a:p>
        </p:txBody>
      </p:sp>
    </p:spTree>
    <p:extLst>
      <p:ext uri="{BB962C8B-B14F-4D97-AF65-F5344CB8AC3E}">
        <p14:creationId xmlns:p14="http://schemas.microsoft.com/office/powerpoint/2010/main" val="346356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Celem zasiłku macierzyńskiego jest zapewnienie ubezpieczonym środków utrzymania przez okres powstrzymywania się od pracy w związku z przyjściem na świat dziecka i koniecznością jego pielęgnacji przez pierwsze miesiące życia.</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2318995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472608"/>
          </a:xfrm>
        </p:spPr>
        <p:txBody>
          <a:bodyPr>
            <a:normAutofit fontScale="62500" lnSpcReduction="20000"/>
          </a:bodyPr>
          <a:lstStyle/>
          <a:p>
            <a:pPr marL="109728" indent="0" algn="just">
              <a:lnSpc>
                <a:spcPct val="170000"/>
              </a:lnSpc>
              <a:buNone/>
            </a:pPr>
            <a:r>
              <a:rPr lang="pl-PL" dirty="0"/>
              <a:t>Zasiłek macierzyński przysługuje ubezpieczonej, która w okresie ubezpieczenia chorobowego albo w okresie urlopu wychowawczego:</a:t>
            </a:r>
          </a:p>
          <a:p>
            <a:pPr marL="109728" indent="0" algn="just">
              <a:lnSpc>
                <a:spcPct val="170000"/>
              </a:lnSpc>
              <a:buNone/>
            </a:pPr>
            <a:r>
              <a:rPr lang="pl-PL" dirty="0"/>
              <a:t>1)	urodziła dziecko;</a:t>
            </a:r>
          </a:p>
          <a:p>
            <a:pPr marL="109728" indent="0" algn="just">
              <a:lnSpc>
                <a:spcPct val="170000"/>
              </a:lnSpc>
              <a:buNone/>
            </a:pPr>
            <a:r>
              <a:rPr lang="pl-PL" dirty="0"/>
              <a:t>2)	przyjęła na wychowanie dziecko w wieku do 7 roku życia, a w przypadku dziecka, wobec którego podjęto decyzję o odroczeniu obowiązku szkolnego - do 10 roku życia, i wystąpiła do sądu opiekuńczego w sprawie jego </a:t>
            </a:r>
            <a:r>
              <a:rPr lang="pl-PL" dirty="0" smtClean="0"/>
              <a:t>przysposobienia (stosuje się odpowiednio do ubezpieczonego);</a:t>
            </a:r>
            <a:endParaRPr lang="pl-PL" dirty="0"/>
          </a:p>
          <a:p>
            <a:pPr marL="109728" indent="0" algn="just">
              <a:lnSpc>
                <a:spcPct val="170000"/>
              </a:lnSpc>
              <a:buNone/>
            </a:pPr>
            <a:r>
              <a:rPr lang="pl-PL" dirty="0"/>
              <a:t>3)	przyjęła na wychowanie w ramach rodziny zastępczej, z wyjątkiem rodziny zastępczej zawodowej, dziecko w wieku do 7 roku życia, a w przypadku dziecka, wobec którego podjęto decyzję o odroczeniu obowiązku szkolnego - do 10 roku </a:t>
            </a:r>
            <a:r>
              <a:rPr lang="pl-PL" dirty="0" smtClean="0"/>
              <a:t>życia (stosuje się odpowiednio do ubezpieczonego).</a:t>
            </a: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237407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9144000" cy="6858000"/>
          </a:xfrm>
        </p:spPr>
        <p:txBody>
          <a:bodyPr>
            <a:normAutofit fontScale="40000" lnSpcReduction="20000"/>
          </a:bodyPr>
          <a:lstStyle/>
          <a:p>
            <a:pPr algn="just">
              <a:lnSpc>
                <a:spcPct val="170000"/>
              </a:lnSpc>
            </a:pPr>
            <a:r>
              <a:rPr lang="pl-PL" dirty="0"/>
              <a:t>W przypadku rezygnacji przez ubezpieczoną - matkę dziecka z pobierania zasiłku macierzyńskiego, po wykorzystaniu przez nią tego zasiłku za okres co najmniej 14 tygodni po porodzie, zasiłek macierzyński przysługuje ubezpieczonemu - ojcu dziecka, który uzyskał prawo do urlopu macierzyńskiego lub przerwał działalność zarobkową w celu sprawowania osobistej opieki nad dzieckiem</a:t>
            </a:r>
            <a:r>
              <a:rPr lang="pl-PL" dirty="0" smtClean="0"/>
              <a:t>. Przepis ten </a:t>
            </a:r>
            <a:r>
              <a:rPr lang="pl-PL" dirty="0"/>
              <a:t>stosuje się odpowiednio do ubezpieczonych, o których mowa </a:t>
            </a:r>
            <a:r>
              <a:rPr lang="pl-PL" dirty="0" smtClean="0"/>
              <a:t>w art. 29  </a:t>
            </a:r>
            <a:r>
              <a:rPr lang="pl-PL" dirty="0"/>
              <a:t>ust. 1 pkt 2 i 3 oraz ust. </a:t>
            </a:r>
            <a:r>
              <a:rPr lang="pl-PL" dirty="0" smtClean="0"/>
              <a:t>2 ustawy zasiłkowej.</a:t>
            </a:r>
            <a:endParaRPr lang="pl-PL" dirty="0"/>
          </a:p>
          <a:p>
            <a:pPr algn="just">
              <a:lnSpc>
                <a:spcPct val="170000"/>
              </a:lnSpc>
            </a:pPr>
            <a:r>
              <a:rPr lang="pl-PL" dirty="0" smtClean="0"/>
              <a:t>W </a:t>
            </a:r>
            <a:r>
              <a:rPr lang="pl-PL" dirty="0"/>
              <a:t>przypadku rezygnacji przez ubezpieczoną - matkę dziecka, legitymującą się orzeczeniem o niezdolności do samodzielnej egzystencji, z pobierania zasiłku macierzyńskiego, po wykorzystaniu przez nią tego zasiłku za okres co najmniej 8 tygodni po porodzie, zasiłek macierzyński przysługuje ubezpieczonemu - ojcu dziecka albo ubezpieczonemu - innemu członkowi najbliższej rodziny, który uzyskał prawo do urlopu macierzyńskiego, urlopu na warunkach urlopu macierzyńskiego albo urlopu rodzicielskiego lub przerwał działalność zarobkową w celu sprawowania osobistej opieki nad dzieckiem.</a:t>
            </a:r>
          </a:p>
          <a:p>
            <a:pPr algn="just">
              <a:lnSpc>
                <a:spcPct val="170000"/>
              </a:lnSpc>
            </a:pPr>
            <a:r>
              <a:rPr lang="pl-PL" dirty="0" smtClean="0"/>
              <a:t>Po </a:t>
            </a:r>
            <a:r>
              <a:rPr lang="pl-PL" dirty="0"/>
              <a:t>wykorzystaniu przez ubezpieczoną - matkę dziecka zasiłku macierzyńskiego za okres co najmniej 8 tygodni po porodzie, ubezpieczonemu - ojcu dziecka albo innemu ubezpieczonemu członkowi najbliższej rodziny, który uzyskał prawo do urlopu macierzyńskiego, urlopu na warunkach urlopu macierzyńskiego albo urlopu rodzicielskiego lub przerwał działalność zarobkową w celu sprawowania osobistej opieki nad dzieckiem, przysługuje prawo do zasiłku macierzyńskiego za okres, w którym ubezpieczona - matka dziecka przebywa w szpitalu albo innym zakładzie leczniczym podmiotu leczniczego wykonującego działalność leczniczą w rodzaju stacjonarne i całodobowe świadczenia zdrowotne, ze względu na stan zdrowia uniemożliwiający jej sprawowanie osobistej opieki nad dzieckiem. Zasiłek macierzyński ubezpieczonej - matki dziecka przerywa się na okres, w którym z zasiłku tego korzysta ubezpieczony - ojciec dziecka albo inny ubezpieczony członek najbliższej rodziny.</a:t>
            </a:r>
          </a:p>
          <a:p>
            <a:pPr algn="just">
              <a:lnSpc>
                <a:spcPct val="170000"/>
              </a:lnSpc>
            </a:pPr>
            <a:r>
              <a:rPr lang="pl-PL" dirty="0" smtClean="0"/>
              <a:t>W </a:t>
            </a:r>
            <a:r>
              <a:rPr lang="pl-PL" dirty="0"/>
              <a:t>przypadku zgonu ubezpieczonej - matki dziecka albo porzucenia przez nią dziecka, zasiłek macierzyński przysługuje ubezpieczonemu - ojcu dziecka albo innemu ubezpieczonemu członkowi najbliższej rodziny, który uzyskał prawo do urlopu macierzyńskiego, urlopu na warunkach urlopu macierzyńskiego albo urlopu rodzicielskiego lub przerwał działalność zarobkową w celu sprawowania osobistej opieki nad dzieckiem. W przypadku porzucenia dziecka przez ubezpieczoną - matkę dziecka, zasiłek macierzyński przysługuje ubezpieczonemu - ojcu dziecka albo innemu ubezpieczonemu członkowi najbliższej rodziny, za okres przypadający po dniu porzucenia dziecka przez ubezpieczoną - matkę dziecka, nie wcześniej jednak niż po wykorzystaniu przez nią 8 tygodni zasiłku macierzyńskiego po porodzie.</a:t>
            </a:r>
          </a:p>
        </p:txBody>
      </p:sp>
    </p:spTree>
    <p:extLst>
      <p:ext uri="{BB962C8B-B14F-4D97-AF65-F5344CB8AC3E}">
        <p14:creationId xmlns:p14="http://schemas.microsoft.com/office/powerpoint/2010/main" val="3800083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buNone/>
            </a:pPr>
            <a:r>
              <a:rPr lang="pl-PL" dirty="0"/>
              <a:t>Jeżeli matka nie była ubezpieczona, to zasiłek macierzyński będzie przysługiwał ubezpieczonemu ojcu lub innemu członkowi najbliższej rodziny w razie:</a:t>
            </a:r>
          </a:p>
          <a:p>
            <a:pPr algn="just"/>
            <a:r>
              <a:rPr lang="pl-PL" dirty="0"/>
              <a:t>śmierci </a:t>
            </a:r>
            <a:r>
              <a:rPr lang="pl-PL" dirty="0" smtClean="0"/>
              <a:t>matki,</a:t>
            </a:r>
          </a:p>
          <a:p>
            <a:pPr algn="just"/>
            <a:r>
              <a:rPr lang="pl-PL" dirty="0" smtClean="0"/>
              <a:t>porzucenia </a:t>
            </a:r>
            <a:r>
              <a:rPr lang="pl-PL" dirty="0"/>
              <a:t>dziecka przez matkę, </a:t>
            </a:r>
          </a:p>
          <a:p>
            <a:pPr algn="just"/>
            <a:r>
              <a:rPr lang="pl-PL" dirty="0"/>
              <a:t>gdy matka dziecka legitymuje się orzeczeniem o niezdolności do samodzielnej egzystencji i stan zdrowia uniemożliwia jej sprawowanie osobistej opieki nad </a:t>
            </a:r>
            <a:r>
              <a:rPr lang="pl-PL" dirty="0" smtClean="0"/>
              <a:t>dzieckiem.</a:t>
            </a: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341557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55000" lnSpcReduction="20000"/>
          </a:bodyPr>
          <a:lstStyle/>
          <a:p>
            <a:pPr marL="109728" indent="0" algn="just">
              <a:lnSpc>
                <a:spcPct val="150000"/>
              </a:lnSpc>
              <a:buNone/>
            </a:pPr>
            <a:r>
              <a:rPr lang="pl-PL" dirty="0" smtClean="0"/>
              <a:t>Zasiłek </a:t>
            </a:r>
            <a:r>
              <a:rPr lang="pl-PL" dirty="0"/>
              <a:t>macierzyński przysługuje przez okres ustalony przepisami Kodeksu pracy jako </a:t>
            </a:r>
            <a:r>
              <a:rPr lang="pl-PL" dirty="0" smtClean="0"/>
              <a:t>okres:</a:t>
            </a:r>
          </a:p>
          <a:p>
            <a:pPr algn="just">
              <a:lnSpc>
                <a:spcPct val="150000"/>
              </a:lnSpc>
            </a:pPr>
            <a:r>
              <a:rPr lang="pl-PL" dirty="0" smtClean="0"/>
              <a:t>urlopu </a:t>
            </a:r>
            <a:r>
              <a:rPr lang="pl-PL" dirty="0"/>
              <a:t>macierzyńskiego, </a:t>
            </a:r>
            <a:endParaRPr lang="pl-PL" dirty="0" smtClean="0"/>
          </a:p>
          <a:p>
            <a:pPr algn="just">
              <a:lnSpc>
                <a:spcPct val="150000"/>
              </a:lnSpc>
            </a:pPr>
            <a:r>
              <a:rPr lang="pl-PL" dirty="0" smtClean="0"/>
              <a:t>urlopu </a:t>
            </a:r>
            <a:r>
              <a:rPr lang="pl-PL" dirty="0"/>
              <a:t>na warunkach urlopu macierzyńskiego, </a:t>
            </a:r>
            <a:endParaRPr lang="pl-PL" dirty="0" smtClean="0"/>
          </a:p>
          <a:p>
            <a:pPr algn="just">
              <a:lnSpc>
                <a:spcPct val="150000"/>
              </a:lnSpc>
            </a:pPr>
            <a:r>
              <a:rPr lang="pl-PL" dirty="0" smtClean="0"/>
              <a:t>urlopu rodzicielskiego, </a:t>
            </a:r>
            <a:endParaRPr lang="pl-PL" dirty="0"/>
          </a:p>
          <a:p>
            <a:pPr algn="just">
              <a:lnSpc>
                <a:spcPct val="150000"/>
              </a:lnSpc>
            </a:pPr>
            <a:r>
              <a:rPr lang="pl-PL" dirty="0" smtClean="0"/>
              <a:t>urlopu </a:t>
            </a:r>
            <a:r>
              <a:rPr lang="pl-PL" dirty="0"/>
              <a:t>ojcowskiego</a:t>
            </a:r>
            <a:r>
              <a:rPr lang="pl-PL" dirty="0" smtClean="0"/>
              <a:t>.</a:t>
            </a:r>
          </a:p>
          <a:p>
            <a:pPr marL="109728" indent="0" algn="just">
              <a:lnSpc>
                <a:spcPct val="150000"/>
              </a:lnSpc>
              <a:buNone/>
            </a:pPr>
            <a:r>
              <a:rPr lang="pl-PL" dirty="0"/>
              <a:t>W przypadkach, o których mowa w art. 29 ust. </a:t>
            </a:r>
            <a:r>
              <a:rPr lang="pl-PL" dirty="0" smtClean="0"/>
              <a:t>3-7 ustawy zasiłkowej, </a:t>
            </a:r>
            <a:r>
              <a:rPr lang="pl-PL" dirty="0"/>
              <a:t>okres wypłaty zasiłku macierzyńskiego zmniejsza się o okres wypłaty tego zasiłku ubezpieczonej - matce dziecka, a w przypadku, o którym mowa w art. 29 ust. </a:t>
            </a:r>
            <a:r>
              <a:rPr lang="pl-PL" dirty="0" smtClean="0"/>
              <a:t>8 ustawy zasiłkowej, </a:t>
            </a:r>
            <a:r>
              <a:rPr lang="pl-PL" dirty="0"/>
              <a:t>o okres, przez który matka dziecka korzystała, na podstawie przepisów odrębnych, z prawa do urlopu macierzyńskiego, urlopu na warunkach urlopu macierzyńskiego albo urlopu rodzicielskiego.</a:t>
            </a:r>
          </a:p>
          <a:p>
            <a:pPr marL="109728" indent="0" algn="just">
              <a:lnSpc>
                <a:spcPct val="150000"/>
              </a:lnSpc>
              <a:buNone/>
            </a:pPr>
            <a:r>
              <a:rPr lang="pl-PL" dirty="0" smtClean="0"/>
              <a:t>Z </a:t>
            </a:r>
            <a:r>
              <a:rPr lang="pl-PL" dirty="0"/>
              <a:t>zasiłku macierzyńskiego za okres odpowiadający okresowi urlopu rodzicielskiego mogą jednocześnie korzystać ubezpieczeni rodzice dziecka. W takim przypadku łączny okres zasiłku macierzyńskiego nie może przekraczać wymiaru urlopu rodzicielskiego określonego przepisami Kodeksu pracy.</a:t>
            </a:r>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3813244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55000" lnSpcReduction="20000"/>
          </a:bodyPr>
          <a:lstStyle/>
          <a:p>
            <a:pPr algn="just">
              <a:lnSpc>
                <a:spcPct val="170000"/>
              </a:lnSpc>
            </a:pPr>
            <a:r>
              <a:rPr lang="pl-PL" dirty="0"/>
              <a:t>Zasiłek macierzyński przysługuje również w razie urodzenia dziecka po ustaniu ubezpieczenia chorobowego, jeżeli ubezpieczenie to ustało w okresie ciąży:</a:t>
            </a:r>
          </a:p>
          <a:p>
            <a:pPr marL="109728" indent="0" algn="just">
              <a:lnSpc>
                <a:spcPct val="170000"/>
              </a:lnSpc>
              <a:buNone/>
            </a:pPr>
            <a:r>
              <a:rPr lang="pl-PL" dirty="0"/>
              <a:t>1)	wskutek ogłoszenia upadłości lub likwidacji pracodawcy;</a:t>
            </a:r>
          </a:p>
          <a:p>
            <a:pPr marL="109728" indent="0" algn="just">
              <a:lnSpc>
                <a:spcPct val="170000"/>
              </a:lnSpc>
              <a:buNone/>
            </a:pPr>
            <a:r>
              <a:rPr lang="pl-PL" dirty="0"/>
              <a:t>2)	z naruszeniem przepisów prawa, stwierdzonym prawomocnym orzeczeniem sądu.</a:t>
            </a:r>
          </a:p>
          <a:p>
            <a:pPr algn="just">
              <a:lnSpc>
                <a:spcPct val="170000"/>
              </a:lnSpc>
            </a:pPr>
            <a:r>
              <a:rPr lang="pl-PL" dirty="0" smtClean="0"/>
              <a:t> Ubezpieczonej </a:t>
            </a:r>
            <a:r>
              <a:rPr lang="pl-PL" dirty="0"/>
              <a:t>będącej pracownicą, z którą rozwiązano stosunek pracy w okresie ciąży z powodu ogłoszenia upadłości lub likwidacji pracodawcy i której nie zapewniono innego zatrudnienia, przysługuje do dnia porodu zasiłek w wysokości zasiłku macierzyńskiego.</a:t>
            </a:r>
          </a:p>
          <a:p>
            <a:pPr algn="just">
              <a:lnSpc>
                <a:spcPct val="170000"/>
              </a:lnSpc>
            </a:pPr>
            <a:r>
              <a:rPr lang="pl-PL" dirty="0" smtClean="0"/>
              <a:t>Ubezpieczonej </a:t>
            </a:r>
            <a:r>
              <a:rPr lang="pl-PL" dirty="0"/>
              <a:t>będącej pracownicą zatrudnioną na podstawie umowy o pracę na czas określony, z którą umowa o pracę na podstawie art. 177 § 3 Kodeksu pracy została przedłużona do dnia porodu - przysługuje prawo do zasiłku macierzyńskiego po ustaniu ubezpieczenia.</a:t>
            </a:r>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175822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764704"/>
            <a:ext cx="8229600" cy="5242587"/>
          </a:xfrm>
        </p:spPr>
        <p:txBody>
          <a:bodyPr/>
          <a:lstStyle/>
          <a:p>
            <a:pPr>
              <a:lnSpc>
                <a:spcPct val="150000"/>
              </a:lnSpc>
              <a:buFontTx/>
              <a:buChar char="-"/>
            </a:pPr>
            <a:r>
              <a:rPr lang="pl-PL" dirty="0"/>
              <a:t>z</a:t>
            </a:r>
            <a:r>
              <a:rPr lang="pl-PL" dirty="0" smtClean="0"/>
              <a:t>asiłek chorobowy;</a:t>
            </a:r>
          </a:p>
          <a:p>
            <a:pPr>
              <a:lnSpc>
                <a:spcPct val="150000"/>
              </a:lnSpc>
              <a:buFontTx/>
              <a:buChar char="-"/>
            </a:pPr>
            <a:r>
              <a:rPr lang="pl-PL" dirty="0" smtClean="0"/>
              <a:t>świadczenie rehabilitacyjne;</a:t>
            </a:r>
          </a:p>
          <a:p>
            <a:pPr>
              <a:lnSpc>
                <a:spcPct val="150000"/>
              </a:lnSpc>
              <a:buFontTx/>
              <a:buChar char="-"/>
            </a:pPr>
            <a:r>
              <a:rPr lang="pl-PL" dirty="0"/>
              <a:t>z</a:t>
            </a:r>
            <a:r>
              <a:rPr lang="pl-PL" dirty="0" smtClean="0"/>
              <a:t>asiłek wyrównawczy;</a:t>
            </a:r>
          </a:p>
          <a:p>
            <a:pPr>
              <a:lnSpc>
                <a:spcPct val="150000"/>
              </a:lnSpc>
              <a:buFontTx/>
              <a:buChar char="-"/>
            </a:pPr>
            <a:r>
              <a:rPr lang="pl-PL" dirty="0"/>
              <a:t>z</a:t>
            </a:r>
            <a:r>
              <a:rPr lang="pl-PL" dirty="0" smtClean="0"/>
              <a:t>asiłek macierzyński;</a:t>
            </a:r>
          </a:p>
          <a:p>
            <a:pPr>
              <a:lnSpc>
                <a:spcPct val="150000"/>
              </a:lnSpc>
              <a:buFontTx/>
              <a:buChar char="-"/>
            </a:pPr>
            <a:r>
              <a:rPr lang="pl-PL" dirty="0"/>
              <a:t>z</a:t>
            </a:r>
            <a:r>
              <a:rPr lang="pl-PL" dirty="0" smtClean="0"/>
              <a:t>asiłek opiekuńczy</a:t>
            </a:r>
          </a:p>
          <a:p>
            <a:pPr>
              <a:buFontTx/>
              <a:buChar char="-"/>
            </a:pPr>
            <a:endParaRPr lang="pl-PL" dirty="0"/>
          </a:p>
        </p:txBody>
      </p:sp>
    </p:spTree>
    <p:extLst>
      <p:ext uri="{BB962C8B-B14F-4D97-AF65-F5344CB8AC3E}">
        <p14:creationId xmlns:p14="http://schemas.microsoft.com/office/powerpoint/2010/main" val="3989219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Miesięczny zasiłek macierzyński w wysokości 100% podstawy wymiaru zasiłku przysługuje za okres urlopu:</a:t>
            </a:r>
          </a:p>
          <a:p>
            <a:pPr marL="109728" indent="0" algn="just">
              <a:lnSpc>
                <a:spcPct val="150000"/>
              </a:lnSpc>
              <a:buNone/>
            </a:pPr>
            <a:r>
              <a:rPr lang="pl-PL" dirty="0"/>
              <a:t>1) macierzyńskiego,</a:t>
            </a:r>
          </a:p>
          <a:p>
            <a:pPr marL="109728" indent="0" algn="just">
              <a:lnSpc>
                <a:spcPct val="150000"/>
              </a:lnSpc>
              <a:buNone/>
            </a:pPr>
            <a:r>
              <a:rPr lang="pl-PL" dirty="0"/>
              <a:t>2) na warunkach urlopu macierzyńskiego,</a:t>
            </a:r>
          </a:p>
          <a:p>
            <a:pPr marL="109728" indent="0" algn="just">
              <a:lnSpc>
                <a:spcPct val="150000"/>
              </a:lnSpc>
              <a:buNone/>
            </a:pPr>
            <a:r>
              <a:rPr lang="pl-PL" dirty="0"/>
              <a:t>3) ojcowskiego.</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3820842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55000" lnSpcReduction="20000"/>
          </a:bodyPr>
          <a:lstStyle/>
          <a:p>
            <a:pPr marL="109728" indent="0" algn="just">
              <a:lnSpc>
                <a:spcPct val="170000"/>
              </a:lnSpc>
              <a:buNone/>
            </a:pPr>
            <a:r>
              <a:rPr lang="pl-PL" dirty="0"/>
              <a:t>Wysokość zasiłku macierzyńskiego za okres urlopu rodzicielskiego jest zróżnicowana i wynosi:</a:t>
            </a:r>
          </a:p>
          <a:p>
            <a:pPr marL="109728" indent="0" algn="just">
              <a:lnSpc>
                <a:spcPct val="170000"/>
              </a:lnSpc>
              <a:buNone/>
            </a:pPr>
            <a:r>
              <a:rPr lang="pl-PL" dirty="0"/>
              <a:t>1</a:t>
            </a:r>
            <a:r>
              <a:rPr lang="pl-PL" dirty="0" smtClean="0"/>
              <a:t>) 100</a:t>
            </a:r>
            <a:r>
              <a:rPr lang="pl-PL" dirty="0"/>
              <a:t>% podstawy wymiaru zasiłku – za okres do:</a:t>
            </a:r>
          </a:p>
          <a:p>
            <a:pPr marL="109728" indent="0" algn="just">
              <a:lnSpc>
                <a:spcPct val="170000"/>
              </a:lnSpc>
              <a:buNone/>
            </a:pPr>
            <a:r>
              <a:rPr lang="pl-PL" dirty="0"/>
              <a:t>a) 6 tygodni urlopu rodzicielskiego w przypadku urodzenia 1 dziecka przy 1 porodzie lub przyjęcia na wychowanie 1 dziecka,</a:t>
            </a:r>
          </a:p>
          <a:p>
            <a:pPr marL="109728" indent="0" algn="just">
              <a:lnSpc>
                <a:spcPct val="170000"/>
              </a:lnSpc>
              <a:buNone/>
            </a:pPr>
            <a:r>
              <a:rPr lang="pl-PL" dirty="0"/>
              <a:t>b)  8 tygodni urlopu rodzicielskiego w przypadku urodzenia przy 1 porodzie co najmniej 2 dzieci lub przyjęcia jednocześnie na wychowanie co najmniej 2 dzieci,</a:t>
            </a:r>
          </a:p>
          <a:p>
            <a:pPr marL="109728" indent="0" algn="just">
              <a:lnSpc>
                <a:spcPct val="170000"/>
              </a:lnSpc>
              <a:buNone/>
            </a:pPr>
            <a:r>
              <a:rPr lang="pl-PL" dirty="0"/>
              <a:t>c) 3 tygodni urlopu rodzicielskiego, jeśli pracownikowi przysługuje 9 tygodni urlopu na warunkach urlopu macierzyńskiego;</a:t>
            </a:r>
          </a:p>
          <a:p>
            <a:pPr marL="109728" indent="0" algn="just">
              <a:lnSpc>
                <a:spcPct val="170000"/>
              </a:lnSpc>
              <a:buNone/>
            </a:pPr>
            <a:r>
              <a:rPr lang="pl-PL" dirty="0"/>
              <a:t>2) 60% podstawy wymiaru zasiłku – za okres urlopu rodzicielskiego przypadającego po okresach wyżej opisanych, tj. gdy ubezpieczony wykorzysta 6, 8 tygodni lub 3 tygodnie urlopu rodzicielskiego, wówczas po tym okresie przysługuje mu zasiłek macierzyński za pozostały okres urlopu rodzicielskiego.</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2871440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55000" lnSpcReduction="20000"/>
          </a:bodyPr>
          <a:lstStyle/>
          <a:p>
            <a:pPr marL="109728" indent="0" algn="just">
              <a:lnSpc>
                <a:spcPct val="170000"/>
              </a:lnSpc>
              <a:buNone/>
            </a:pPr>
            <a:r>
              <a:rPr lang="pl-PL" dirty="0"/>
              <a:t>Miesięczny zasiłek macierzyński wynosi 80% podstawy wymiaru zasiłku za cały okres odpowiadający okresowi urlopu macierzyńskiego, urlopu na warunkach urlopu macierzyńskiego oraz urlopu rodzicielskiego w przypadkach gdy:</a:t>
            </a:r>
          </a:p>
          <a:p>
            <a:pPr marL="109728" indent="0" algn="just">
              <a:lnSpc>
                <a:spcPct val="170000"/>
              </a:lnSpc>
              <a:buNone/>
            </a:pPr>
            <a:r>
              <a:rPr lang="pl-PL" dirty="0"/>
              <a:t>1) ubezpieczona będąca pracownicą złożyła wniosek o udzielenie jej, bezpośrednio po urlopie macierzyńskim, urlopu rodzicielskiego w pełnym wymiarze;</a:t>
            </a:r>
          </a:p>
          <a:p>
            <a:pPr marL="109728" indent="0" algn="just">
              <a:lnSpc>
                <a:spcPct val="170000"/>
              </a:lnSpc>
              <a:buNone/>
            </a:pPr>
            <a:r>
              <a:rPr lang="pl-PL" dirty="0"/>
              <a:t>2) ubezpieczona niebędąca pracownicą złożyła wniosek o wypłacenie jej zasiłku macierzyńskiego za okres odpowiadający urlopowi macierzyńskiemu i urlopowi rodzicielskiemu w pełnym wymiarze;</a:t>
            </a:r>
          </a:p>
          <a:p>
            <a:pPr marL="109728" indent="0" algn="just">
              <a:lnSpc>
                <a:spcPct val="170000"/>
              </a:lnSpc>
              <a:buNone/>
            </a:pPr>
            <a:r>
              <a:rPr lang="pl-PL" dirty="0"/>
              <a:t>3) ubezpieczony będący pracownikiem (rodzic adopcyjny) złożył wniosek o udzielenie bezpośrednio po urlopie na warunkach urlopu macierzyńskiego urlopu rodzicielskiego w pełnym wymiarze;</a:t>
            </a:r>
          </a:p>
          <a:p>
            <a:pPr marL="109728" indent="0" algn="just">
              <a:lnSpc>
                <a:spcPct val="170000"/>
              </a:lnSpc>
              <a:buNone/>
            </a:pPr>
            <a:r>
              <a:rPr lang="pl-PL" dirty="0"/>
              <a:t>4) ubezpieczony niebędący pracownikiem (rodzic adopcyjny) złożył wniosek o wypłacenie mu zasiłku macierzyńskiego za okres odpowiadający okresowi urlopu na warunkach urlopu macierzyńskiego i urlopu rodzicielskiego w pełnym wymiarze</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Zasiłek macierzyński</a:t>
            </a:r>
            <a:endParaRPr lang="pl-PL" dirty="0"/>
          </a:p>
        </p:txBody>
      </p:sp>
    </p:spTree>
    <p:extLst>
      <p:ext uri="{BB962C8B-B14F-4D97-AF65-F5344CB8AC3E}">
        <p14:creationId xmlns:p14="http://schemas.microsoft.com/office/powerpoint/2010/main" val="79886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764704"/>
            <a:ext cx="9144000" cy="6624736"/>
          </a:xfrm>
        </p:spPr>
        <p:txBody>
          <a:bodyPr>
            <a:normAutofit fontScale="55000" lnSpcReduction="20000"/>
          </a:bodyPr>
          <a:lstStyle/>
          <a:p>
            <a:pPr marL="109728" indent="0" algn="just">
              <a:buNone/>
            </a:pPr>
            <a:r>
              <a:rPr lang="pl-PL" dirty="0"/>
              <a:t>Zasiłek opiekuńczy przysługuje ubezpieczonemu zwolnionemu od wykonywania pracy z powodu konieczności osobistego sprawowania opieki nad:</a:t>
            </a:r>
          </a:p>
          <a:p>
            <a:pPr marL="109728" indent="0" algn="just">
              <a:buNone/>
            </a:pPr>
            <a:r>
              <a:rPr lang="pl-PL" dirty="0"/>
              <a:t>1)	dzieckiem w wieku do ukończenia 8 lat w przypadku:</a:t>
            </a:r>
          </a:p>
          <a:p>
            <a:pPr marL="109728" indent="0" algn="just">
              <a:buNone/>
            </a:pPr>
            <a:r>
              <a:rPr lang="pl-PL" dirty="0"/>
              <a:t>a)	nieprzewidzianego zamknięcia żłobka, klubu dziecięcego, przedszkola lub szkoły, do których dziecko uczęszcza, a także w przypadku choroby niani, z którą rodzice mają zawartą umowę </a:t>
            </a:r>
            <a:r>
              <a:rPr lang="pl-PL" dirty="0" smtClean="0"/>
              <a:t>uaktywniającą </a:t>
            </a:r>
            <a:r>
              <a:rPr lang="pl-PL" dirty="0"/>
              <a:t>lub dziennego opiekuna sprawujących opiekę nad dzieckiem,</a:t>
            </a:r>
          </a:p>
          <a:p>
            <a:pPr marL="109728" indent="0" algn="just">
              <a:buNone/>
            </a:pPr>
            <a:r>
              <a:rPr lang="pl-PL" dirty="0"/>
              <a:t>b)	porodu lub choroby małżonka ubezpieczonego lub rodzica dziecka, stale opiekujących się dzieckiem, jeżeli poród lub choroba uniemożliwia temu małżonkowi lub rodzicowi sprawowanie opieki,</a:t>
            </a:r>
          </a:p>
          <a:p>
            <a:pPr marL="109728" indent="0" algn="just">
              <a:buNone/>
            </a:pPr>
            <a:r>
              <a:rPr lang="pl-PL" dirty="0"/>
              <a:t>c)	pobytu małżonka ubezpieczonego lub rodzica dziecka, stale opiekujących się dzieckiem, w szpitalu albo innym zakładzie leczniczym podmiotu leczniczego wykonującego działalność leczniczą w rodzaju stacjonarne i całodobowe świadczenia zdrowotne;</a:t>
            </a:r>
          </a:p>
          <a:p>
            <a:pPr marL="109728" indent="0" algn="just">
              <a:buNone/>
            </a:pPr>
            <a:r>
              <a:rPr lang="pl-PL" dirty="0"/>
              <a:t>2)	chorym dzieckiem w wieku do ukończenia 14 lat;</a:t>
            </a:r>
          </a:p>
          <a:p>
            <a:pPr marL="109728" indent="0" algn="just">
              <a:buNone/>
            </a:pPr>
            <a:r>
              <a:rPr lang="pl-PL" dirty="0"/>
              <a:t>2a)	chorym 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a:t>
            </a:r>
          </a:p>
          <a:p>
            <a:pPr marL="109728" indent="0" algn="just">
              <a:buNone/>
            </a:pPr>
            <a:r>
              <a:rPr lang="pl-PL" dirty="0"/>
              <a:t>2b)	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 w przypadku:</a:t>
            </a:r>
          </a:p>
          <a:p>
            <a:pPr marL="109728" indent="0" algn="just">
              <a:buNone/>
            </a:pPr>
            <a:r>
              <a:rPr lang="pl-PL" dirty="0"/>
              <a:t>a)	porodu lub choroby małżonka ubezpieczonego lub rodzica dziecka, stale opiekujących się dzieckiem, jeżeli poród lub choroba uniemożliwia temu małżonkowi lub rodzicowi sprawowanie opieki,</a:t>
            </a:r>
          </a:p>
          <a:p>
            <a:pPr marL="109728" indent="0" algn="just">
              <a:buNone/>
            </a:pPr>
            <a:r>
              <a:rPr lang="pl-PL" dirty="0"/>
              <a:t>b)	pobytu małżonka ubezpieczonego lub rodzica dziecka, stale opiekujących się dzieckiem, w szpitalu albo innym zakładzie leczniczym podmiotu leczniczego wykonującego działalność leczniczą w rodzaju stacjonarne i całodobowe świadczenia zdrowotne;</a:t>
            </a:r>
          </a:p>
          <a:p>
            <a:pPr marL="109728" indent="0" algn="just">
              <a:buNone/>
            </a:pPr>
            <a:r>
              <a:rPr lang="pl-PL" dirty="0"/>
              <a:t>3)	innym chorym członkiem rodziny.</a:t>
            </a:r>
          </a:p>
        </p:txBody>
      </p:sp>
      <p:sp>
        <p:nvSpPr>
          <p:cNvPr id="3" name="Tytuł 2"/>
          <p:cNvSpPr>
            <a:spLocks noGrp="1"/>
          </p:cNvSpPr>
          <p:nvPr>
            <p:ph type="title"/>
          </p:nvPr>
        </p:nvSpPr>
        <p:spPr>
          <a:xfrm>
            <a:off x="457200" y="0"/>
            <a:ext cx="8229600" cy="1052736"/>
          </a:xfrm>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4284971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400600"/>
          </a:xfrm>
        </p:spPr>
        <p:txBody>
          <a:bodyPr>
            <a:normAutofit fontScale="92500" lnSpcReduction="10000"/>
          </a:bodyPr>
          <a:lstStyle/>
          <a:p>
            <a:pPr marL="109728" indent="0" algn="just">
              <a:lnSpc>
                <a:spcPct val="160000"/>
              </a:lnSpc>
              <a:buNone/>
            </a:pPr>
            <a:r>
              <a:rPr lang="pl-PL" dirty="0"/>
              <a:t>Za członków </a:t>
            </a:r>
            <a:r>
              <a:rPr lang="pl-PL" dirty="0" smtClean="0"/>
              <a:t>rodziny  </a:t>
            </a:r>
            <a:r>
              <a:rPr lang="pl-PL" dirty="0"/>
              <a:t>uważa się małżonka, rodziców, rodzica dziecka, ojczyma, macochę, teściów, dziadków, wnuki, rodzeństwo oraz dzieci w wieku powyżej 14 lat - jeżeli pozostają we wspólnym gospodarstwie domowym z ubezpieczonym w okresie sprawowania opieki</a:t>
            </a:r>
            <a:r>
              <a:rPr lang="pl-PL" dirty="0" smtClean="0"/>
              <a:t>.</a:t>
            </a:r>
          </a:p>
          <a:p>
            <a:pPr marL="109728" indent="0" algn="just">
              <a:lnSpc>
                <a:spcPct val="160000"/>
              </a:lnSpc>
              <a:buNone/>
            </a:pPr>
            <a:endParaRPr lang="pl-PL" dirty="0"/>
          </a:p>
          <a:p>
            <a:pPr marL="109728" indent="0" algn="just">
              <a:lnSpc>
                <a:spcPct val="160000"/>
              </a:lnSpc>
              <a:buNone/>
            </a:pPr>
            <a:r>
              <a:rPr lang="pl-PL" dirty="0" smtClean="0"/>
              <a:t>Za </a:t>
            </a:r>
            <a:r>
              <a:rPr lang="pl-PL" dirty="0"/>
              <a:t>dzieci </a:t>
            </a:r>
            <a:r>
              <a:rPr lang="pl-PL" dirty="0" smtClean="0"/>
              <a:t>uważa </a:t>
            </a:r>
            <a:r>
              <a:rPr lang="pl-PL" dirty="0"/>
              <a:t>się dzieci własne ubezpieczonego lub jego małżonka oraz dzieci przysposobione, a także dzieci przyjęte na wychowanie i utrzymanie.</a:t>
            </a:r>
          </a:p>
        </p:txBody>
      </p:sp>
      <p:sp>
        <p:nvSpPr>
          <p:cNvPr id="3" name="Tytuł 2"/>
          <p:cNvSpPr>
            <a:spLocks noGrp="1"/>
          </p:cNvSpPr>
          <p:nvPr>
            <p:ph type="title"/>
          </p:nvPr>
        </p:nvSpPr>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258059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052736"/>
            <a:ext cx="9144000" cy="5805264"/>
          </a:xfrm>
        </p:spPr>
        <p:txBody>
          <a:bodyPr>
            <a:normAutofit fontScale="55000" lnSpcReduction="20000"/>
          </a:bodyPr>
          <a:lstStyle/>
          <a:p>
            <a:pPr marL="109728" indent="0" algn="just">
              <a:lnSpc>
                <a:spcPct val="170000"/>
              </a:lnSpc>
              <a:buNone/>
            </a:pPr>
            <a:r>
              <a:rPr lang="pl-PL" dirty="0"/>
              <a:t>Zasiłek opiekuńczy przysługuje przez okres zwolnienia od wykonywania pracy z powodu konieczności osobistego sprawowania opieki, nie dłużej jednak niż przez okres:</a:t>
            </a:r>
          </a:p>
          <a:p>
            <a:pPr marL="109728" indent="0" algn="just">
              <a:lnSpc>
                <a:spcPct val="170000"/>
              </a:lnSpc>
              <a:buNone/>
            </a:pPr>
            <a:r>
              <a:rPr lang="pl-PL" dirty="0"/>
              <a:t>1)	60 dni w roku kalendarzowym, jeżeli opieka sprawowana jest nad dziećmi, o których mowa w art. 32 ust. 1 pkt 1 i 2;</a:t>
            </a:r>
          </a:p>
          <a:p>
            <a:pPr marL="109728" indent="0" algn="just">
              <a:lnSpc>
                <a:spcPct val="170000"/>
              </a:lnSpc>
              <a:buNone/>
            </a:pPr>
            <a:r>
              <a:rPr lang="pl-PL" dirty="0"/>
              <a:t>1a)	30 dni w roku kalendarzowym, jeżeli opieka sprawowana jest nad dziećmi, o których mowa w art. 32 ust. 1 pkt 2a i 2b;</a:t>
            </a:r>
          </a:p>
          <a:p>
            <a:pPr marL="109728" indent="0" algn="just">
              <a:lnSpc>
                <a:spcPct val="170000"/>
              </a:lnSpc>
              <a:buNone/>
            </a:pPr>
            <a:r>
              <a:rPr lang="pl-PL" dirty="0"/>
              <a:t>2)	14 dni w roku kalendarzowym, jeżeli opieka sprawowana jest nad innymi członkami rodziny, o których mowa w art. 32 ust. 1 pkt 3.</a:t>
            </a:r>
          </a:p>
          <a:p>
            <a:pPr marL="109728" indent="0" algn="just">
              <a:lnSpc>
                <a:spcPct val="170000"/>
              </a:lnSpc>
              <a:buNone/>
            </a:pPr>
            <a:r>
              <a:rPr lang="pl-PL" dirty="0" smtClean="0"/>
              <a:t>Zasiłek </a:t>
            </a:r>
            <a:r>
              <a:rPr lang="pl-PL" dirty="0"/>
              <a:t>opiekuńczy przysługuje łącznie na opiekę nad dziećmi i innymi członkami rodziny za okres nie dłuższy niż 60 dni w roku kalendarzowym. W przypadku gdy opieka jest sprawowana wyłącznie nad osobami, o których mowa w art. 32 ust. 1 pkt 2a, 2b i 3, zasiłek opiekuńczy przysługuje łącznie za okres nie dłuższy niż 30 dni w roku </a:t>
            </a:r>
            <a:r>
              <a:rPr lang="pl-PL" dirty="0" smtClean="0"/>
              <a:t>kalendarzowym.</a:t>
            </a:r>
          </a:p>
          <a:p>
            <a:pPr marL="109728" indent="0" algn="just">
              <a:lnSpc>
                <a:spcPct val="170000"/>
              </a:lnSpc>
              <a:buNone/>
            </a:pPr>
            <a:r>
              <a:rPr lang="pl-PL" dirty="0" smtClean="0"/>
              <a:t>Nie ma znaczenia liczba </a:t>
            </a:r>
            <a:r>
              <a:rPr lang="pl-PL" dirty="0"/>
              <a:t>osób uprawnionych do zasiłku opiekuńczego </a:t>
            </a:r>
            <a:r>
              <a:rPr lang="pl-PL" dirty="0" smtClean="0"/>
              <a:t>oraz liczba </a:t>
            </a:r>
            <a:r>
              <a:rPr lang="pl-PL" dirty="0"/>
              <a:t>dzieci i innych członków rodziny wymagających opieki.</a:t>
            </a:r>
          </a:p>
        </p:txBody>
      </p:sp>
      <p:sp>
        <p:nvSpPr>
          <p:cNvPr id="3" name="Tytuł 2"/>
          <p:cNvSpPr>
            <a:spLocks noGrp="1"/>
          </p:cNvSpPr>
          <p:nvPr>
            <p:ph type="title"/>
          </p:nvPr>
        </p:nvSpPr>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522689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Zasiłek opiekuńczy nie przysługuje, jeżeli poza ubezpieczonym są inni członkowie rodziny pozostający we wspólnym gospodarstwie domowym, mogący zapewnić opiekę dziecku lub choremu członkowi rodziny. Nie dotyczy to jednak opieki sprawowanej nad chorym dzieckiem w wieku do 2 lat.</a:t>
            </a:r>
          </a:p>
        </p:txBody>
      </p:sp>
      <p:sp>
        <p:nvSpPr>
          <p:cNvPr id="3" name="Tytuł 2"/>
          <p:cNvSpPr>
            <a:spLocks noGrp="1"/>
          </p:cNvSpPr>
          <p:nvPr>
            <p:ph type="title"/>
          </p:nvPr>
        </p:nvSpPr>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2735645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Miesięczny zasiłek opiekuńczy wynosi 80% podstawy wymiaru zasiłku.</a:t>
            </a:r>
          </a:p>
        </p:txBody>
      </p:sp>
      <p:sp>
        <p:nvSpPr>
          <p:cNvPr id="3" name="Tytuł 2"/>
          <p:cNvSpPr>
            <a:spLocks noGrp="1"/>
          </p:cNvSpPr>
          <p:nvPr>
            <p:ph type="title"/>
          </p:nvPr>
        </p:nvSpPr>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3042329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 zasiłku opiekuńczego stosuje się odpowiednio przepisy art. 12 i 17 ustawy o świadczeniach pieniężnych z ubezpieczenia społecznego w razie choroby i macierzyństwa.</a:t>
            </a:r>
            <a:endParaRPr lang="pl-PL" dirty="0"/>
          </a:p>
        </p:txBody>
      </p:sp>
      <p:sp>
        <p:nvSpPr>
          <p:cNvPr id="3" name="Tytuł 2"/>
          <p:cNvSpPr>
            <a:spLocks noGrp="1"/>
          </p:cNvSpPr>
          <p:nvPr>
            <p:ph type="title"/>
          </p:nvPr>
        </p:nvSpPr>
        <p:spPr/>
        <p:txBody>
          <a:bodyPr/>
          <a:lstStyle/>
          <a:p>
            <a:pPr algn="ctr"/>
            <a:r>
              <a:rPr lang="pl-PL" dirty="0" smtClean="0"/>
              <a:t>Zasiłek opiekuńczy</a:t>
            </a:r>
            <a:endParaRPr lang="pl-PL" dirty="0"/>
          </a:p>
        </p:txBody>
      </p:sp>
    </p:spTree>
    <p:extLst>
      <p:ext uri="{BB962C8B-B14F-4D97-AF65-F5344CB8AC3E}">
        <p14:creationId xmlns:p14="http://schemas.microsoft.com/office/powerpoint/2010/main" val="673467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472608"/>
          </a:xfrm>
        </p:spPr>
        <p:txBody>
          <a:bodyPr>
            <a:normAutofit fontScale="55000" lnSpcReduction="20000"/>
          </a:bodyPr>
          <a:lstStyle/>
          <a:p>
            <a:pPr marL="109728" indent="0" algn="just">
              <a:lnSpc>
                <a:spcPct val="170000"/>
              </a:lnSpc>
              <a:buNone/>
            </a:pPr>
            <a:r>
              <a:rPr lang="pl-PL" dirty="0"/>
              <a:t>W przypadku gdy ubezpieczona matka dziecka przed upływem 8 tygodni po porodzie:</a:t>
            </a:r>
          </a:p>
          <a:p>
            <a:pPr marL="109728" indent="0" algn="just">
              <a:lnSpc>
                <a:spcPct val="170000"/>
              </a:lnSpc>
              <a:buNone/>
            </a:pPr>
            <a:r>
              <a:rPr lang="pl-PL" dirty="0"/>
              <a:t>1)	przebywa w szpitalu albo w innym zakładzie leczniczym podmiotu leczniczego wykonującego działalność leczniczą w rodzaju stacjonarne i całodobowe świadczenia zdrowotne ze względu na stan zdrowia uniemożliwiający jej sprawowanie osobistej opieki nad dzieckiem albo</a:t>
            </a:r>
          </a:p>
          <a:p>
            <a:pPr marL="109728" indent="0" algn="just">
              <a:lnSpc>
                <a:spcPct val="170000"/>
              </a:lnSpc>
              <a:buNone/>
            </a:pPr>
            <a:r>
              <a:rPr lang="pl-PL" dirty="0"/>
              <a:t>2)	legitymuje się orzeczeniem o niezdolności do samodzielnej egzystencji, albo</a:t>
            </a:r>
          </a:p>
          <a:p>
            <a:pPr marL="109728" indent="0" algn="just">
              <a:lnSpc>
                <a:spcPct val="170000"/>
              </a:lnSpc>
              <a:buNone/>
            </a:pPr>
            <a:r>
              <a:rPr lang="pl-PL" dirty="0"/>
              <a:t>3)	porzuciła dziecko</a:t>
            </a:r>
          </a:p>
          <a:p>
            <a:pPr marL="109728" indent="0" algn="just">
              <a:lnSpc>
                <a:spcPct val="170000"/>
              </a:lnSpc>
              <a:buNone/>
            </a:pPr>
            <a:r>
              <a:rPr lang="pl-PL" dirty="0"/>
              <a:t>- ubezpieczonemu - ojcu dziecka przysługuje dodatkowo, niezależnie od zasiłku określonego w art. </a:t>
            </a:r>
            <a:r>
              <a:rPr lang="pl-PL" dirty="0" smtClean="0"/>
              <a:t>32 ustawy </a:t>
            </a:r>
            <a:r>
              <a:rPr lang="pl-PL" dirty="0" err="1" smtClean="0"/>
              <a:t>zasiłowej</a:t>
            </a:r>
            <a:r>
              <a:rPr lang="pl-PL" dirty="0" smtClean="0"/>
              <a:t>, </a:t>
            </a:r>
            <a:r>
              <a:rPr lang="pl-PL" dirty="0"/>
              <a:t>zasiłek opiekuńczy w wymiarze do 8 tygodni, jeżeli przerwie zatrudnienie lub inną działalność zarobkową w celu sprawowania osobistej opieki nad dzieckiem.</a:t>
            </a:r>
          </a:p>
          <a:p>
            <a:pPr marL="109728" indent="0" algn="just">
              <a:lnSpc>
                <a:spcPct val="170000"/>
              </a:lnSpc>
              <a:buNone/>
            </a:pPr>
            <a:endParaRPr lang="pl-PL" dirty="0"/>
          </a:p>
          <a:p>
            <a:pPr marL="109728" indent="0" algn="just">
              <a:lnSpc>
                <a:spcPct val="170000"/>
              </a:lnSpc>
              <a:buNone/>
            </a:pPr>
            <a:r>
              <a:rPr lang="pl-PL" dirty="0" smtClean="0"/>
              <a:t>Przepis ten stosuje </a:t>
            </a:r>
            <a:r>
              <a:rPr lang="pl-PL" dirty="0"/>
              <a:t>się odpowiednio do innego ubezpieczonego członka najbliższej rodziny.</a:t>
            </a:r>
          </a:p>
        </p:txBody>
      </p:sp>
      <p:sp>
        <p:nvSpPr>
          <p:cNvPr id="3" name="Tytuł 2"/>
          <p:cNvSpPr>
            <a:spLocks noGrp="1"/>
          </p:cNvSpPr>
          <p:nvPr>
            <p:ph type="title"/>
          </p:nvPr>
        </p:nvSpPr>
        <p:spPr/>
        <p:txBody>
          <a:bodyPr/>
          <a:lstStyle/>
          <a:p>
            <a:r>
              <a:rPr lang="pl-PL" dirty="0" smtClean="0"/>
              <a:t>Dodatkowy zasiłek opiekuńczy</a:t>
            </a:r>
            <a:endParaRPr lang="pl-PL" dirty="0"/>
          </a:p>
        </p:txBody>
      </p:sp>
    </p:spTree>
    <p:extLst>
      <p:ext uri="{BB962C8B-B14F-4D97-AF65-F5344CB8AC3E}">
        <p14:creationId xmlns:p14="http://schemas.microsoft.com/office/powerpoint/2010/main" val="299537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Świadczenie rehabilitacyjne przysługuje ubezpieczonemu, który po wyczerpaniu zasiłku chorobowego jest nadal niezdolny do pracy, a dalsze leczenie lub rehabilitacja lecznicza rokują odzyskanie zdolności do pracy.</a:t>
            </a:r>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887716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6632"/>
            <a:ext cx="9144000" cy="6552728"/>
          </a:xfrm>
        </p:spPr>
        <p:txBody>
          <a:bodyPr>
            <a:normAutofit fontScale="85000" lnSpcReduction="10000"/>
          </a:bodyPr>
          <a:lstStyle/>
          <a:p>
            <a:pPr algn="just">
              <a:lnSpc>
                <a:spcPct val="160000"/>
              </a:lnSpc>
            </a:pPr>
            <a:r>
              <a:rPr lang="pl-PL" dirty="0" smtClean="0"/>
              <a:t>Roszczenie </a:t>
            </a:r>
            <a:r>
              <a:rPr lang="pl-PL" dirty="0"/>
              <a:t>o wypłatę zasiłku chorobowego</a:t>
            </a:r>
            <a:r>
              <a:rPr lang="pl-PL" dirty="0" smtClean="0"/>
              <a:t>, świadczenia rehabilitacyjnego, zasiłku </a:t>
            </a:r>
            <a:r>
              <a:rPr lang="pl-PL" dirty="0"/>
              <a:t>wyrównawczego, macierzyńskiego oraz opiekuńczego przedawnia się po upływie 6 miesięcy od ostatniego dnia okresu, za który zasiłek </a:t>
            </a:r>
            <a:r>
              <a:rPr lang="pl-PL" dirty="0" smtClean="0"/>
              <a:t>przysługuje.</a:t>
            </a:r>
          </a:p>
          <a:p>
            <a:pPr algn="just">
              <a:lnSpc>
                <a:spcPct val="160000"/>
              </a:lnSpc>
            </a:pPr>
            <a:r>
              <a:rPr lang="pl-PL" dirty="0" smtClean="0"/>
              <a:t> Jeżeli </a:t>
            </a:r>
            <a:r>
              <a:rPr lang="pl-PL" dirty="0"/>
              <a:t>niezgłoszenie roszczenia o wypłatę zasiłku nastąpiło z przyczyn niezależnych od osoby uprawnionej, termin 6 miesięcy liczy się od dnia, w którym ustała przeszkoda uniemożliwiająca zgłoszenie </a:t>
            </a:r>
            <a:r>
              <a:rPr lang="pl-PL" dirty="0" smtClean="0"/>
              <a:t>roszczenia.</a:t>
            </a:r>
          </a:p>
          <a:p>
            <a:pPr algn="just">
              <a:lnSpc>
                <a:spcPct val="160000"/>
              </a:lnSpc>
            </a:pPr>
            <a:r>
              <a:rPr lang="pl-PL" dirty="0" smtClean="0"/>
              <a:t>Jeżeli </a:t>
            </a:r>
            <a:r>
              <a:rPr lang="pl-PL" dirty="0"/>
              <a:t>niewypłacanie zasiłku w całości lub w części było następstwem błędu płatnika </a:t>
            </a:r>
            <a:r>
              <a:rPr lang="pl-PL" dirty="0" smtClean="0"/>
              <a:t>składek albo </a:t>
            </a:r>
            <a:r>
              <a:rPr lang="pl-PL" dirty="0"/>
              <a:t>Zakładu Ubezpieczeń Społecznych, roszczenie o wypłatę zasiłku przedawnia się po upływie 3 lat.</a:t>
            </a:r>
          </a:p>
        </p:txBody>
      </p:sp>
    </p:spTree>
    <p:extLst>
      <p:ext uri="{BB962C8B-B14F-4D97-AF65-F5344CB8AC3E}">
        <p14:creationId xmlns:p14="http://schemas.microsoft.com/office/powerpoint/2010/main" val="3170282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dirty="0"/>
              <a:t>I.  I. Jędrasik-Jankowska, </a:t>
            </a:r>
            <a:r>
              <a:rPr lang="pl-PL" i="1" dirty="0"/>
              <a:t>Pojęcia i konstrukcje prawne ubezpieczenia społecznego</a:t>
            </a:r>
            <a:r>
              <a:rPr lang="pl-PL" dirty="0"/>
              <a:t>, Warszawa 2018</a:t>
            </a:r>
          </a:p>
          <a:p>
            <a:pPr marL="109728" indent="0">
              <a:buNone/>
            </a:pPr>
            <a:r>
              <a:rPr lang="pl-PL" dirty="0" smtClean="0"/>
              <a:t>II. Ustawa z dnia 25 czerwca 1999 r. o świadczeniach pieniężnych z ubezpieczenia społecznego w razie choroby i macierzyństwa, Dz. U. 2019 poz. 645 ze zm.</a:t>
            </a:r>
          </a:p>
          <a:p>
            <a:pPr marL="109728" indent="0">
              <a:buNone/>
            </a:pPr>
            <a:r>
              <a:rPr lang="pl-PL" dirty="0" smtClean="0"/>
              <a:t>III. Ustawa z dnia 26 czerwca 1974 r. – Kodeks pracy, Dz. U. 2019 poz. 1040 ze </a:t>
            </a:r>
            <a:r>
              <a:rPr lang="pl-PL" smtClean="0"/>
              <a:t>zm.</a:t>
            </a:r>
            <a:endParaRPr lang="pl-PL" dirty="0" smtClean="0"/>
          </a:p>
        </p:txBody>
      </p:sp>
      <p:sp>
        <p:nvSpPr>
          <p:cNvPr id="3" name="Tytuł 2"/>
          <p:cNvSpPr>
            <a:spLocks noGrp="1"/>
          </p:cNvSpPr>
          <p:nvPr>
            <p:ph type="title"/>
          </p:nvPr>
        </p:nvSpPr>
        <p:spPr/>
        <p:txBody>
          <a:bodyPr/>
          <a:lstStyle/>
          <a:p>
            <a:r>
              <a:rPr lang="pl-PL" dirty="0" smtClean="0"/>
              <a:t>Opracowano na podstawie</a:t>
            </a:r>
            <a:endParaRPr lang="pl-PL" dirty="0"/>
          </a:p>
        </p:txBody>
      </p:sp>
    </p:spTree>
    <p:extLst>
      <p:ext uri="{BB962C8B-B14F-4D97-AF65-F5344CB8AC3E}">
        <p14:creationId xmlns:p14="http://schemas.microsoft.com/office/powerpoint/2010/main" val="192015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Świadczenie rehabilitacyjne przysługuje przez okres niezbędny do przywrócenia zdolności do pracy, nie dłużej jednak niż przez 12 miesięcy.</a:t>
            </a:r>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8272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268760"/>
            <a:ext cx="9036496" cy="5589240"/>
          </a:xfrm>
        </p:spPr>
        <p:txBody>
          <a:bodyPr>
            <a:normAutofit fontScale="77500" lnSpcReduction="20000"/>
          </a:bodyPr>
          <a:lstStyle/>
          <a:p>
            <a:pPr algn="just">
              <a:lnSpc>
                <a:spcPct val="170000"/>
              </a:lnSpc>
            </a:pPr>
            <a:r>
              <a:rPr lang="pl-PL" dirty="0" smtClean="0"/>
              <a:t>Podstawę do wydania decyzji w sprawie świadczenia rehabilitacyjnego stanowi orzeczenie lekarza orzecznika Zakładu Ubezpieczeń Społecznych, od </a:t>
            </a:r>
            <a:r>
              <a:rPr lang="pl-PL" dirty="0"/>
              <a:t>którego nie wniesiono sprzeciwu lub co do którego nie wniesiono zarzutu wadliwości, albo orzeczenie komisji lekarskiej Zakładu Ubezpieczeń Społecznych </a:t>
            </a:r>
            <a:endParaRPr lang="pl-PL" dirty="0" smtClean="0"/>
          </a:p>
          <a:p>
            <a:pPr algn="just">
              <a:lnSpc>
                <a:spcPct val="170000"/>
              </a:lnSpc>
            </a:pPr>
            <a:r>
              <a:rPr lang="pl-PL" dirty="0" smtClean="0"/>
              <a:t>Od </a:t>
            </a:r>
            <a:r>
              <a:rPr lang="pl-PL" dirty="0"/>
              <a:t>orzeczenia lekarza orzecznika ubezpieczonemu przysługuje sprzeciw do komisji lekarskiej Zakładu Ubezpieczeń Społecznych w terminie </a:t>
            </a:r>
            <a:r>
              <a:rPr lang="pl-PL" dirty="0" smtClean="0"/>
              <a:t>14 dni od dnia doręczenia</a:t>
            </a:r>
          </a:p>
          <a:p>
            <a:pPr algn="just">
              <a:lnSpc>
                <a:spcPct val="170000"/>
              </a:lnSpc>
            </a:pPr>
            <a:r>
              <a:rPr lang="pl-PL" dirty="0" smtClean="0"/>
              <a:t>Prezes </a:t>
            </a:r>
            <a:r>
              <a:rPr lang="pl-PL" dirty="0"/>
              <a:t>Zakładu Ubezpieczeń Społecznych może zgłosić zarzut wadliwości orzeczenia lekarza orzecznika w terminie </a:t>
            </a:r>
            <a:r>
              <a:rPr lang="pl-PL" dirty="0" smtClean="0"/>
              <a:t>14 dni od dnia wydania orzeczenia </a:t>
            </a:r>
          </a:p>
          <a:p>
            <a:pPr algn="just">
              <a:lnSpc>
                <a:spcPct val="170000"/>
              </a:lnSpc>
            </a:pPr>
            <a:endParaRPr lang="pl-PL" dirty="0"/>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725395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7500" lnSpcReduction="20000"/>
          </a:bodyPr>
          <a:lstStyle/>
          <a:p>
            <a:pPr marL="109728" indent="0" algn="just">
              <a:lnSpc>
                <a:spcPct val="150000"/>
              </a:lnSpc>
              <a:buNone/>
            </a:pPr>
            <a:r>
              <a:rPr lang="pl-PL" dirty="0"/>
              <a:t>Świadczenie rehabilitacyjne nie przysługuje osobie uprawnionej </a:t>
            </a:r>
            <a:r>
              <a:rPr lang="pl-PL" dirty="0" smtClean="0"/>
              <a:t>do: </a:t>
            </a:r>
          </a:p>
          <a:p>
            <a:pPr algn="just">
              <a:lnSpc>
                <a:spcPct val="150000"/>
              </a:lnSpc>
            </a:pPr>
            <a:r>
              <a:rPr lang="pl-PL" dirty="0"/>
              <a:t>e</a:t>
            </a:r>
            <a:r>
              <a:rPr lang="pl-PL" dirty="0" smtClean="0"/>
              <a:t>merytury, </a:t>
            </a:r>
            <a:endParaRPr lang="pl-PL" dirty="0"/>
          </a:p>
          <a:p>
            <a:pPr algn="just">
              <a:lnSpc>
                <a:spcPct val="150000"/>
              </a:lnSpc>
            </a:pPr>
            <a:r>
              <a:rPr lang="pl-PL" dirty="0" smtClean="0"/>
              <a:t>renty </a:t>
            </a:r>
            <a:r>
              <a:rPr lang="pl-PL" dirty="0"/>
              <a:t>z tytułu niezdolności do pracy, </a:t>
            </a:r>
            <a:endParaRPr lang="pl-PL" dirty="0" smtClean="0"/>
          </a:p>
          <a:p>
            <a:pPr algn="just">
              <a:lnSpc>
                <a:spcPct val="150000"/>
              </a:lnSpc>
            </a:pPr>
            <a:r>
              <a:rPr lang="pl-PL" dirty="0" smtClean="0"/>
              <a:t>zasiłku </a:t>
            </a:r>
            <a:r>
              <a:rPr lang="pl-PL" dirty="0"/>
              <a:t>dla bezrobotnych, </a:t>
            </a:r>
            <a:endParaRPr lang="pl-PL" dirty="0" smtClean="0"/>
          </a:p>
          <a:p>
            <a:pPr algn="just">
              <a:lnSpc>
                <a:spcPct val="150000"/>
              </a:lnSpc>
            </a:pPr>
            <a:r>
              <a:rPr lang="pl-PL" dirty="0" smtClean="0"/>
              <a:t>zasiłku </a:t>
            </a:r>
            <a:r>
              <a:rPr lang="pl-PL" dirty="0"/>
              <a:t>przedemerytalnego, </a:t>
            </a:r>
            <a:endParaRPr lang="pl-PL" dirty="0" smtClean="0"/>
          </a:p>
          <a:p>
            <a:pPr algn="just">
              <a:lnSpc>
                <a:spcPct val="150000"/>
              </a:lnSpc>
            </a:pPr>
            <a:r>
              <a:rPr lang="pl-PL" dirty="0" smtClean="0"/>
              <a:t>świadczenia </a:t>
            </a:r>
            <a:r>
              <a:rPr lang="pl-PL" dirty="0"/>
              <a:t>przedemerytalnego, </a:t>
            </a:r>
            <a:endParaRPr lang="pl-PL" dirty="0" smtClean="0"/>
          </a:p>
          <a:p>
            <a:pPr algn="just">
              <a:lnSpc>
                <a:spcPct val="150000"/>
              </a:lnSpc>
            </a:pPr>
            <a:r>
              <a:rPr lang="pl-PL" dirty="0" smtClean="0"/>
              <a:t>rodzicielskiego </a:t>
            </a:r>
            <a:r>
              <a:rPr lang="pl-PL" dirty="0"/>
              <a:t>świadczenia uzupełniającego, </a:t>
            </a:r>
            <a:endParaRPr lang="pl-PL" dirty="0" smtClean="0"/>
          </a:p>
          <a:p>
            <a:pPr algn="just">
              <a:lnSpc>
                <a:spcPct val="150000"/>
              </a:lnSpc>
            </a:pPr>
            <a:r>
              <a:rPr lang="pl-PL" dirty="0" smtClean="0"/>
              <a:t>nauczycielskiego </a:t>
            </a:r>
            <a:r>
              <a:rPr lang="pl-PL" dirty="0"/>
              <a:t>świadczenia kompensacyjnego </a:t>
            </a:r>
          </a:p>
          <a:p>
            <a:pPr algn="just">
              <a:lnSpc>
                <a:spcPct val="150000"/>
              </a:lnSpc>
            </a:pPr>
            <a:r>
              <a:rPr lang="pl-PL" dirty="0" smtClean="0"/>
              <a:t>urlopu </a:t>
            </a:r>
            <a:r>
              <a:rPr lang="pl-PL" dirty="0"/>
              <a:t>dla poratowania zdrowia, udzielonego na podstawie odrębnych przepisów.</a:t>
            </a:r>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348384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24744"/>
            <a:ext cx="9144000" cy="5733256"/>
          </a:xfrm>
        </p:spPr>
        <p:txBody>
          <a:bodyPr>
            <a:normAutofit/>
          </a:bodyPr>
          <a:lstStyle/>
          <a:p>
            <a:pPr marL="109728" indent="0" algn="just">
              <a:lnSpc>
                <a:spcPct val="170000"/>
              </a:lnSpc>
              <a:buNone/>
            </a:pPr>
            <a:r>
              <a:rPr lang="pl-PL" dirty="0" smtClean="0"/>
              <a:t>Do świadczenia rehabilitacyjnego stosuje się odpowiednio przepisy art. 12, art. 13 ust. 1, art. 15 i 17 ustawy o świadczeniach pieniężnych z ubezpieczenia społecznego w razie choroby i macierzyństwa.</a:t>
            </a:r>
          </a:p>
          <a:p>
            <a:pPr marL="109728" indent="0" algn="just">
              <a:lnSpc>
                <a:spcPct val="170000"/>
              </a:lnSpc>
              <a:buNone/>
            </a:pPr>
            <a:endParaRPr lang="pl-PL" dirty="0" smtClean="0"/>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1173940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Świadczenie rehabilitacyjne wynosi 90% podstawy wymiaru zasiłku chorobowego za okres pierwszych trzech miesięcy, 75% tej podstawy za pozostały okres, a jeżeli niezdolność do pracy przypada w okresie ciąży - 100% tej podstawy.</a:t>
            </a:r>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948910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77500" lnSpcReduction="20000"/>
          </a:bodyPr>
          <a:lstStyle/>
          <a:p>
            <a:pPr marL="109728" indent="0" algn="just">
              <a:lnSpc>
                <a:spcPct val="160000"/>
              </a:lnSpc>
              <a:buNone/>
            </a:pPr>
            <a:r>
              <a:rPr lang="pl-PL" dirty="0" smtClean="0"/>
              <a:t>Zasiłek </a:t>
            </a:r>
            <a:r>
              <a:rPr lang="pl-PL" dirty="0"/>
              <a:t>wyrównawczy przysługuje ubezpieczonemu będącemu pracownikiem ze zmniejszoną sprawnością do pracy, wykonującemu pracę:</a:t>
            </a:r>
          </a:p>
          <a:p>
            <a:pPr marL="109728" indent="0" algn="just">
              <a:lnSpc>
                <a:spcPct val="160000"/>
              </a:lnSpc>
              <a:buNone/>
            </a:pPr>
            <a:r>
              <a:rPr lang="pl-PL" dirty="0"/>
              <a:t>1)	w zakładowym lub międzyzakładowym ośrodku rehabilitacji zawodowej,</a:t>
            </a:r>
          </a:p>
          <a:p>
            <a:pPr marL="109728" indent="0" algn="just">
              <a:lnSpc>
                <a:spcPct val="160000"/>
              </a:lnSpc>
              <a:buNone/>
            </a:pPr>
            <a:r>
              <a:rPr lang="pl-PL" dirty="0"/>
              <a:t>2)	u pracodawcy na wyodrębnionym stanowisku pracy, dostosowanym do potrzeb adaptacji lub przyuczenia do określonej pracy,</a:t>
            </a:r>
          </a:p>
          <a:p>
            <a:pPr marL="109728" indent="0" algn="just">
              <a:lnSpc>
                <a:spcPct val="160000"/>
              </a:lnSpc>
              <a:buNone/>
            </a:pPr>
            <a:r>
              <a:rPr lang="pl-PL" dirty="0"/>
              <a:t>jeżeli jego miesięczne wynagrodzenie osiągane podczas rehabilitacji jest niższe od przeciętnego miesięcznego </a:t>
            </a:r>
            <a:r>
              <a:rPr lang="pl-PL" dirty="0" smtClean="0"/>
              <a:t>wynagrodzenia z ostatnich 12 miesięcy.</a:t>
            </a:r>
            <a:endParaRPr lang="pl-PL" dirty="0"/>
          </a:p>
        </p:txBody>
      </p:sp>
      <p:sp>
        <p:nvSpPr>
          <p:cNvPr id="3" name="Tytuł 2"/>
          <p:cNvSpPr>
            <a:spLocks noGrp="1"/>
          </p:cNvSpPr>
          <p:nvPr>
            <p:ph type="title"/>
          </p:nvPr>
        </p:nvSpPr>
        <p:spPr/>
        <p:txBody>
          <a:bodyPr/>
          <a:lstStyle/>
          <a:p>
            <a:pPr algn="ctr"/>
            <a:r>
              <a:rPr lang="pl-PL" dirty="0" smtClean="0"/>
              <a:t>Zasiłek wyrównawczy</a:t>
            </a:r>
            <a:endParaRPr lang="pl-PL" dirty="0"/>
          </a:p>
        </p:txBody>
      </p:sp>
    </p:spTree>
    <p:extLst>
      <p:ext uri="{BB962C8B-B14F-4D97-AF65-F5344CB8AC3E}">
        <p14:creationId xmlns:p14="http://schemas.microsoft.com/office/powerpoint/2010/main" val="46613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624</TotalTime>
  <Words>1465</Words>
  <Application>Microsoft Office PowerPoint</Application>
  <PresentationFormat>Pokaz na ekranie (4:3)</PresentationFormat>
  <Paragraphs>139</Paragraphs>
  <Slides>31</Slides>
  <Notes>0</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Hol</vt:lpstr>
      <vt:lpstr>Świadczenia z ubezpieczenia chorobowego</vt:lpstr>
      <vt:lpstr>Prezentacja programu PowerPoint</vt:lpstr>
      <vt:lpstr>Świadczenie rehabilitacyjne</vt:lpstr>
      <vt:lpstr>Świadczenie rehabilitacyjne</vt:lpstr>
      <vt:lpstr>Świadczenie rehabilitacyjne</vt:lpstr>
      <vt:lpstr>Świadczenie rehabilitacyjne</vt:lpstr>
      <vt:lpstr>Świadczenie rehabilitacyjne</vt:lpstr>
      <vt:lpstr>Świadczenie rehabilitacyjne</vt:lpstr>
      <vt:lpstr>Zasiłek wyrównawczy</vt:lpstr>
      <vt:lpstr>Prezentacja programu PowerPoint</vt:lpstr>
      <vt:lpstr>Prezentacja programu PowerPoint</vt:lpstr>
      <vt:lpstr>Prezentacja programu PowerPoint</vt:lpstr>
      <vt:lpstr>Prezentacja programu PowerPoint</vt:lpstr>
      <vt:lpstr>Zasiłek macierzyński</vt:lpstr>
      <vt:lpstr>Zasiłek macierzyński</vt:lpstr>
      <vt:lpstr>Prezentacja programu PowerPoint</vt:lpstr>
      <vt:lpstr>Zasiłek macierzyński</vt:lpstr>
      <vt:lpstr>Zasiłek macierzyński</vt:lpstr>
      <vt:lpstr>Zasiłek macierzyński</vt:lpstr>
      <vt:lpstr>Zasiłek macierzyński</vt:lpstr>
      <vt:lpstr>Zasiłek macierzyński</vt:lpstr>
      <vt:lpstr>Zasiłek macierzyński</vt:lpstr>
      <vt:lpstr>Zasiłek opiekuńczy</vt:lpstr>
      <vt:lpstr>Zasiłek opiekuńczy</vt:lpstr>
      <vt:lpstr>Zasiłek opiekuńczy</vt:lpstr>
      <vt:lpstr>Zasiłek opiekuńczy</vt:lpstr>
      <vt:lpstr>Zasiłek opiekuńczy</vt:lpstr>
      <vt:lpstr>Zasiłek opiekuńczy</vt:lpstr>
      <vt:lpstr>Dodatkowy zasiłek opiekuńczy</vt:lpstr>
      <vt:lpstr>Prezentacja programu PowerPoint</vt:lpstr>
      <vt:lpstr>Opracowano na podstawie</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163</cp:revision>
  <cp:lastPrinted>2019-11-08T22:37:52Z</cp:lastPrinted>
  <dcterms:created xsi:type="dcterms:W3CDTF">2019-11-08T17:23:39Z</dcterms:created>
  <dcterms:modified xsi:type="dcterms:W3CDTF">2020-04-02T18:18:25Z</dcterms:modified>
</cp:coreProperties>
</file>