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2996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2996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55012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768024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342000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555012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768024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3420000" y="5040000"/>
            <a:ext cx="629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2996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2700000" y="2700000"/>
            <a:ext cx="4679640" cy="10011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0000" y="5040000"/>
            <a:ext cx="629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2996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2996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2996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55012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768024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342000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555012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768024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3420000" y="5040000"/>
            <a:ext cx="629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2996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2996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2700000" y="2700000"/>
            <a:ext cx="4679640" cy="10011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2996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2996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2996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55012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768024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342000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555012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768024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 fontScale="42000"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2700000" y="2700000"/>
            <a:ext cx="4679640" cy="10011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5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2996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e5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0079640" cy="5039640"/>
          </a:xfrm>
          <a:prstGeom prst="rect">
            <a:avLst/>
          </a:prstGeom>
          <a:solidFill>
            <a:srgbClr val="1abc9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r>
              <a:rPr b="0" lang="pl-PL" sz="1800" spc="-1" strike="noStrike">
                <a:latin typeface="Arial"/>
              </a:rPr>
              <a:t>Kliknij, aby edytować format tekstu tytułu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latin typeface="Arial"/>
              </a:rPr>
              <a:t>Kliknij, aby edytować format tekstu konspektu</a:t>
            </a:r>
            <a:endParaRPr b="0" lang="pl-PL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latin typeface="Arial"/>
              </a:rPr>
              <a:t>Drugi poziom konspektu</a:t>
            </a:r>
            <a:endParaRPr b="0" lang="pl-PL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latin typeface="Arial"/>
              </a:rPr>
              <a:t>Trzeci poziom konspektu</a:t>
            </a:r>
            <a:endParaRPr b="0" lang="pl-PL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latin typeface="Arial"/>
              </a:rPr>
              <a:t>Czwarty poziom konspektu</a:t>
            </a:r>
            <a:endParaRPr b="0" lang="pl-PL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Piąty poziom konspektu</a:t>
            </a:r>
            <a:endParaRPr b="0" lang="pl-PL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Szósty poziom konspektu</a:t>
            </a:r>
            <a:endParaRPr b="0" lang="pl-PL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latin typeface="Arial"/>
              </a:rPr>
              <a:t>Siódmy poziom konspektu</a:t>
            </a:r>
            <a:endParaRPr b="0" lang="pl-PL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7200000"/>
            <a:ext cx="10079640" cy="35964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2"/>
          <p:cNvSpPr/>
          <p:nvPr/>
        </p:nvSpPr>
        <p:spPr>
          <a:xfrm>
            <a:off x="0" y="0"/>
            <a:ext cx="10079640" cy="161964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3"/>
          <p:cNvSpPr/>
          <p:nvPr/>
        </p:nvSpPr>
        <p:spPr>
          <a:xfrm>
            <a:off x="9270000" y="6894000"/>
            <a:ext cx="539640" cy="539640"/>
          </a:xfrm>
          <a:prstGeom prst="ellipse">
            <a:avLst/>
          </a:prstGeom>
          <a:solidFill>
            <a:srgbClr val="1abc9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r>
              <a:rPr b="0" lang="pl-PL" sz="1800" spc="-1" strike="noStrike">
                <a:latin typeface="Arial"/>
              </a:rPr>
              <a:t>Kliknij, aby edytować format tekstu tytułu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299640" cy="21596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Kliknij, aby edytować format tekstu konspektu</a:t>
            </a:r>
            <a:endParaRPr b="0" lang="pl-PL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latin typeface="Arial"/>
              </a:rPr>
              <a:t>Drugi poziom konspektu</a:t>
            </a:r>
            <a:endParaRPr b="0" lang="pl-PL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Trzeci poziom konspektu</a:t>
            </a:r>
            <a:endParaRPr b="0" lang="pl-PL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latin typeface="Arial"/>
              </a:rPr>
              <a:t>Czwarty poziom konspektu</a:t>
            </a:r>
            <a:endParaRPr b="0" lang="pl-PL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Piąty poziom konspektu</a:t>
            </a:r>
            <a:endParaRPr b="0" lang="pl-PL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Szósty poziom konspektu</a:t>
            </a:r>
            <a:endParaRPr b="0" lang="pl-PL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Siódmy poziom konspektu</a:t>
            </a:r>
            <a:endParaRPr b="0" lang="pl-PL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e5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2520000" y="2520000"/>
            <a:ext cx="5039640" cy="2519640"/>
          </a:xfrm>
          <a:prstGeom prst="wedgeRectCallout">
            <a:avLst>
              <a:gd name="adj1" fmla="val -42740"/>
              <a:gd name="adj2" fmla="val 114189"/>
            </a:avLst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PlaceHolder 2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79640" cy="215964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r>
              <a:rPr b="0" lang="pl-PL" sz="1800" spc="-1" strike="noStrike">
                <a:latin typeface="Arial"/>
              </a:rPr>
              <a:t>Kliknij, aby edytować format tekstu tytułu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299640" cy="215964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Kliknij, aby edytować format tekstu konspektu</a:t>
            </a:r>
            <a:endParaRPr b="0" lang="pl-PL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latin typeface="Arial"/>
              </a:rPr>
              <a:t>Drugi poziom konspektu</a:t>
            </a:r>
            <a:endParaRPr b="0" lang="pl-PL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Trzeci poziom konspektu</a:t>
            </a:r>
            <a:endParaRPr b="0" lang="pl-PL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latin typeface="Arial"/>
              </a:rPr>
              <a:t>Czwarty poziom konspektu</a:t>
            </a:r>
            <a:endParaRPr b="0" lang="pl-PL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Piąty poziom konspektu</a:t>
            </a:r>
            <a:endParaRPr b="0" lang="pl-PL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Szósty poziom konspektu</a:t>
            </a:r>
            <a:endParaRPr b="0" lang="pl-PL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latin typeface="Arial"/>
              </a:rPr>
              <a:t>Siódmy poziom konspektu</a:t>
            </a:r>
            <a:endParaRPr b="0" lang="pl-PL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hyperlink" Target="https://sw.gov.pl/jednostka/biuro-dozoru-elektronicznego" TargetMode="Externa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360000" y="398448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spAutoFit/>
          </a:bodyPr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System dozoru elektronicznego</a:t>
            </a:r>
            <a:endParaRPr b="0" lang="pl-PL" sz="3600" spc="-1" strike="noStrike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360000" y="6041880"/>
            <a:ext cx="9359640" cy="33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0" lang="pl-PL" sz="2200" spc="-1" strike="noStrike">
                <a:solidFill>
                  <a:srgbClr val="ffffff"/>
                </a:solidFill>
                <a:latin typeface="Source Sans Pro"/>
              </a:rPr>
              <a:t>Mgr Agata Hulak – zajęcia nr 4</a:t>
            </a:r>
            <a:endParaRPr b="0" lang="pl-PL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6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43lc. W sprawach o udzielenie skazanemu zezwolenia na odbycie kary pozbawienia wolności w systemie dozoru elektronicznego sąd penitencjarny orzeka na wniosek skazanego lub na wniosek jego obrońcy, prokuratora, sądowego kuratora zawodowego lub dyrektora zakładu karnego.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Wniosek, o którym mowa w art. 43lc, wraz z uzasadnieniem, składa się na piśmie.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Uzasadnienie wniosku zawiera wskazanie okoliczności, o których mowa w art. 43la § 1–4.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Do wniosku złożonego przez skazanego, jego obrońcę, prokuratora lub sądowego kuratora zawodowego dołącza się zgodę, o której mowa w art. 43h § 3. W przypadku wniosku składanego przez dyrektora zakładu karnego zgodę taką uzyskuje na zasadach określonych w art. 43h § 4 i 5 sąd penitencjarny orzekający w przedmiocie udzielenia zezwolenia na odbycie kary pozbawienia wolności w systemie dozoru elektronicznego.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Sąd penitencjarny wydaje postanowienie w terminie 30 dni od dnia wpływu wniosku.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Jeżeli wniosek o udzielenie zezwolenia na odbycie kary pozbawienia wolności w systemie dozoru elektronicznego dotyczy skazanego, który odbywa już karę pozbawienia wolności w zakładzie karnym, posiedzenie sądu penitencjarnego odbywa się w tym zakładzie, w którym skazany przebywa.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3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b="0" lang="pl-PL" sz="18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Skazany ma obowiązek zgłosić podmiotowi dozorującemu, w terminie i w sposób, które zostały określone przez sąd, gotowość do instalacji środków technicznych.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Podmiot dozorujący dokonuje niezwłocznej rejestracji zgłoszenia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Podmiot dozorujący niezwłocznie zawiadamia sądowego kuratora zawodowego oraz sąd o niezgłoszeniu przez skazanego gotowości albo o uchylaniu się skazanego od instalacji środka technicznego.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Skazany, wobec którego wykonywany jest dozór elektroniczny, ma obowiązek: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nieprzerwanie nosić nadajnik;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dbać o powierzone mu środki techniczne, w tym zwłaszcza chronić je przed utratą, zniszczeniem, uszkodzeniem lub uczynieniem niezdatnymi do użytku, oraz zapewniać ich stałe zasilanie energią elektryczną;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udostępniać podmiotowi dozorującemu powierzone środki techniczne do kontroli, naprawy lub wymiany na każde żądanie tego podmiotu, w tym również umożliwiając pracownikom tego podmiotu wejście do pomieszczeń, w których skazany przebywa, lub na nieruchomość stanowiącą jego własność lub będącą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w jego zarządzie; 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4) udzielać prezesowi sądu lub upoważnionemu sędziemu, sądowemu kuratorowi zawodowemu, podmiotowi dozorującemu i podmiotowi prowadzącemu centralę monitorowania wyjaśnień dotyczących przebiegu odbywania kary i wykonywania nałożonych obowiązków oraz stawiać się na wezwania sędziego i kuratora.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146" name="TextShape 3"/>
          <p:cNvSpPr txBox="1"/>
          <p:nvPr/>
        </p:nvSpPr>
        <p:spPr>
          <a:xfrm>
            <a:off x="3024000" y="504000"/>
            <a:ext cx="3416040" cy="770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pl-PL" sz="2400" spc="-1" strike="noStrike">
                <a:solidFill>
                  <a:srgbClr val="dee7e5"/>
                </a:solidFill>
                <a:latin typeface="Arial"/>
              </a:rPr>
              <a:t>Obowiązki skazanego </a:t>
            </a:r>
            <a:endParaRPr b="0" lang="pl-PL" sz="2400" spc="-1" strike="noStrike">
              <a:latin typeface="Arial"/>
            </a:endParaRPr>
          </a:p>
          <a:p>
            <a:pPr algn="ctr"/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8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Skazany, wobec którego wykonywany jest dozór stacjonarny, ma ponadto obowiązek: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pozostawać we wskazanym przez sąd miejscu w wyznaczonym czasie;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odbierać połączenia przychodzące do rejestratora stacjonarnego;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umożliwiać sądowemu kuratorowi zawodowemu wejście do mieszkania lub na nieruchomość, gdzie zainstalowano rejestrator;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4) udzielać osobom upoważnionym, na ich żądanie, wyjaśnień, również przy użyciu rejestratora stacjonarnego.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Skazany, wobec którego wykonywany jest dozór mobilny lub zbliżeniowy, ma ponadto obowiązek: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nieprzerwanie nosić rejestrator przenośny;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odbierać połączenia przychodzące do rejestratora przenośnego;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udzielać osobom upoważnionym, na ich żądanie, wyjaśnień, o których mowa w § 1 pkt 4, również przy użyciu rejestratora przenośnego.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Sąd penitencjarny może nałożyć na skazanego odbywającego karę pozbawienia wolności w systemie dozoru elektronicznego obowiązki określone w art. 72 Kodeksu karnego. Obowiązki te mogą zostać nałożone również na wniosek prokuratora lub sądowego kuratora zawodowego.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9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Karę w systemie dozoru elektronicznego uznaje się za wykonaną z dniem zakończenia wykonywania tego dozoru, chyba że uchylono zezwolenie na odbycie kary pozbawienia wolności w systemie dozoru elektronicznego.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Jeżeli kara w systemie dozoru elektronicznego została objęta karą łączną, sąd, który orzekł karę łączną, niezwłocznie informuje o tym sąd właściwy w sprawach wykonywania dozoru elektronicznego. Sąd właściwy w sprawach wykonywania dozoru elektronicznego wydaje wówczas polecenie, o którym mowa w art. 43t § 1 pkt 6, chyba że nie jest to celowe ze względu na rodzaj i wymiar orzeczonej kary łącznej.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43zaa. 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§ 1. Sąd penitencjarny uchyla zezwolenie na odbycie przez skazanego kary pozbawienia wolności w systemie dozoru elektronicznego, jeżeli: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skazany nie zachowa wyznaczonego terminu na zgłoszenie upoważnionemu podmiotowi dozorującemu gotowości, o której mowa w art. 43m § 1, albo uchyla się od niezwłocznego zainstalowania przez podmiot dozorujący rejestratora lub od założenia nadajnika;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skazany, odbywając karę pozbawienia wolności w systemie dozoru elektronicznego, naruszył porządek prawny, w szczególności popełnił przestępstwo lub przestępstwo skarbowe, lub uchyla się od wykonania obowiązków związanych z dozorem elektronicznym lub innych nałożonych obowiązków, orzeczonego środka karnego, środka kompensacyjnego lub przepadku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odwołano przerwę w wykonaniu kary pozbawienia wolności w systemie dozoru elektronicznego z powodu innego niż ustanie przyczyny, dla której przerwa została udzielona;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4) skazany w czasie wykonywania kary pozbawienia wolności w systemie dozoru elektronicznego został osadzony w zakładzie karnym w związku z zastosowaniem tymczasowego aresztowania lub wykonaniem kary w innej sprawie.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151" name="TextShape 3"/>
          <p:cNvSpPr txBox="1"/>
          <p:nvPr/>
        </p:nvSpPr>
        <p:spPr>
          <a:xfrm>
            <a:off x="2177280" y="489600"/>
            <a:ext cx="5598720" cy="770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pl-PL" sz="2400" spc="-1" strike="noStrike">
                <a:solidFill>
                  <a:srgbClr val="dee7e5"/>
                </a:solidFill>
                <a:latin typeface="Arial"/>
              </a:rPr>
              <a:t>Zakończenie dozoru elektronicznego </a:t>
            </a:r>
            <a:endParaRPr b="0" lang="pl-PL" sz="2400" spc="-1" strike="noStrike">
              <a:latin typeface="Arial"/>
            </a:endParaRPr>
          </a:p>
          <a:p>
            <a:pPr algn="ctr"/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2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§ 2. Sąd penitencjarny może odstąpić od uchylenia zezwolenia, o którym mowa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 § 1, w wyjątkowych przypadkach, uzasadnionych szczególnymi okolicznościami.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43zab. Sąd penitencjarny może uchylić zezwolenie na odbycie przez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skazanego kary pozbawienia wolności w systemie dozoru elektronicznego, jeżeli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skazany korzystający z zezwolenia, o którym mowa w art. 43p, nie powrócił do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określonego miejsca w wyznaczonym czasie.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43zac. § 1. W razie uchylenia zezwolenia, o którym mowa w art. 43zaa § 1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lub art. 43zab, sąd penitencjarny orzeka o tym, w jakim zakresie karę pozbawienia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wolności należy uznać za wykonaną, uwzględniając zaliczenie na poczet kary okresu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objętego systemem dozoru elektronicznego.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§ 2. Skazanego zawiadamia się o obliczonym okresie kary pozbawienia wolności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pozostałej do wykonania w zakładzie karnym.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43zad. W razie uchylenia zezwolenia, o którym mowa w art. 43zaa § 1 lub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43zab, sąd penitencjarny poleca doprowadzić skazanego do zakładu karnego,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o czym należy go pouczyć.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43zae. W razie uchylenia zezwolenia na odbycie przez skazanego kary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pozbawienia wolności w systemie dozoru elektronicznego ponowne udzielenie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zezwolenia na odbycie kary w tym systemie jest niedopuszczalne w tej samej sprawie.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2000"/>
          </a:bodyPr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1. Biuro Dozoru Elektronicznego jest odpowiedzialne w zakresie merytorycznym i technicznym za funkcjonowanie systemu dozoru elektronicznego,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o którym mowa w przepisach ustawy z dnia 6 czerwca 1997 r. - Kodeks karny wykonawczy (Dz. U. z 2019 r. poz. 676 i 679).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2. Do zakresu działania Biura Dozoru Elektronicznego należy w szczególności: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administrowanie i obsługa: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   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a) Centrali Monitorowania,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   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b) Ośrodka Głównego Podmiotu Dozorującego,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   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c) Zespołów Terenowych w Systemie Dozoru Elektronicznego;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koordynacja pracy kierowników jednostek organizacyjnych w zakresie realizacji zadań wynikających z przepisów wskazanych w ust. 1;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standaryzacja procedur stosowanych w jednostkach organizacyjnych w związku z funkcjonowaniem systemu dozoru elektronicznego;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4)  nadzór nad działaniami podejmowanymi przez kierowników jednostek organizacyjnych w związku z realizacją zadań wynikających z przepisów wskazanych w ust. 1;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5)  opracowywanie i opiniowanie projektów aktów prawnych i innych dokumentów związanych z funkcjonowaniem systemu dozoru elektronicznego;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6)  prowadzenie statystyki dotyczącej funkcjonowania systemu dozoru elektronicznego;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7) współpraca z podmiotami uczestniczącymi w wykonywaniu kary, środków karnych i środków zabezpieczających w systemie dozoru elektronicznego, w szczególności z sędziami, sądowymi kuratorami zawodowymi, prokuratorami i pełnomocnikami stron postępowania;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b="0" lang="pl-PL" sz="3200" spc="-1" strike="noStrike">
              <a:latin typeface="Arial"/>
            </a:endParaRPr>
          </a:p>
        </p:txBody>
      </p:sp>
      <p:sp>
        <p:nvSpPr>
          <p:cNvPr id="156" name="TextShape 3"/>
          <p:cNvSpPr txBox="1"/>
          <p:nvPr/>
        </p:nvSpPr>
        <p:spPr>
          <a:xfrm>
            <a:off x="3024360" y="504360"/>
            <a:ext cx="4633920" cy="770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pl-PL" sz="2400" spc="-1" strike="noStrike">
                <a:solidFill>
                  <a:srgbClr val="dee7e5"/>
                </a:solidFill>
                <a:latin typeface="Arial"/>
              </a:rPr>
              <a:t>Biuro Dozoru Elektronicznego </a:t>
            </a:r>
            <a:endParaRPr b="0" lang="pl-PL" sz="2400" spc="-1" strike="noStrike">
              <a:latin typeface="Arial"/>
            </a:endParaRPr>
          </a:p>
          <a:p>
            <a:pPr algn="ctr"/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6000"/>
          </a:bodyPr>
          <a:p>
            <a:pPr>
              <a:lnSpc>
                <a:spcPct val="100000"/>
              </a:lnSpc>
              <a:spcAft>
                <a:spcPts val="1414"/>
              </a:spcAft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8) współpraca z właściwymi komórkami organizacyjnymi Ministerstwa Sprawiedliwości w zakresie wykonywania kary, środków karnych i środków zabezpieczających w systemie dozoru elektronicznego;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9) współpraca z właściwymi komórkami Ministerstwa Sprawiedliwości oraz z podmiotami zewnętrznymi, wyłonionymi w toku postępowania do wykonywania zadańprojektowych: System Dozoru Elektronicznego SDE;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10) prowadzenie działalności informacyjnej i działalności promującej stosowanie systemu dozoru elektronicznego;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11)  organizowanie szkoleń dotyczących systemu dozoru elektronicznego;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12) nadzór nad stanem technicznym urządzeń monitorujących;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13) kontrola stanu technicznego urządzeń monitorujących;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14) ewidencjonowanie przypadków uszkodzeń i zniszczeń urządzeń monitorujących w celu windykacji kosztów ich naprawy lub zakupu nowych egzemplarzy.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3. Do zadań Zespołu Obsługi Centrali Monitorowania, którym kieruje, podległy dyrektorowi Biura kierownik zespołu, należy w szczególności: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rejestrowanie, gromadzenie, przetwarzanie, odtwarzanie, przechowywanie, zabezpieczanie i przekazywanie uprawnionym organom danych osobowych osób objętych systemem dozoru elektronicznego oraz informacji o przestrzeganiu przez nich obowiązku pozostawania w miejscu dozorowania bądź zakazu przebywania w określonych miejscach lub zbliżania się do określonej osoby;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współpraca z podmiotami odpowiedzialnymi za infrastrukturę telekomunikacyjną i energetyczną na terenie Rzeczypospolitej Polskiej;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kontakt telefoniczny i poprzez urządzenia monitorujące z osobami monitorowanymi.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4. Do zadań Zespołu Obsługi Ośrodka Głównego, którym Kieruje podległy dyrektorowi Biura kierownik zespołu, należy w szczególności zarządzanie, logistyka i planowanie pracy Zespołów Terenowych w Systemie Dozoru Elektronicznego.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5. Do zadań funkcjonariusza albo pracownika realizującego zadania na samodzielnym stanowisku Kierownika Zespołów Terenowych należy w szczególności koordynowanie pracy Zespołów Terenowych w Systemie Dozoru Elektronicznego.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6. Do zadań funkcjonariusza albo pracownika realizującego zadania na samodzielnym stanowisku do spraw Windykacji i Zaopatrzenia Zespołów Terenowych należy w szczególności realizacja zadań wskazanych w ust. 2 pkt 12 - 14.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Materiały źródłowe: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hlinkClick r:id="rId1"/>
              </a:rPr>
              <a:t>https://sw.gov.pl/jednostka/biuro-dozoru-elektronicznego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Ustawa z dnia 6 czerwca 1997 r. Kodeks karny wykonawczy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23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  <a:ea typeface="Microsoft YaHei"/>
              </a:rPr>
              <a:t>Dozór elektroniczny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 jest to kontrola zachowania skazanego przy użyciu środków technicznych. (art.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43b. § 1. k.k.w.)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  <a:ea typeface="Microsoft YaHei"/>
              </a:rPr>
              <a:t>System dozoru elektronicznego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 jest to ogół metod postępowania i środków technicznych służących do wykonywania dozoru elektronicznego. (art.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43b. § 2. k.k.w.)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W systemie dozoru elektronicznego można kontrolować (art.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43b. § 3. k.k.w.):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przebywanie przez skazanego w określonych dniach tygodnia i godzinach w wskazanym przez sąd miejscu (dozór stacjonarny);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bieżące miejsce pobytu skazanego, niezależnie od tego, gdzie skazany przebywa (dozór mobilny);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zachowywanie przez skazanego określonej minimalnej odległości od osoby wskazanej przez sąd (dozór zbliżeniowy).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Karę pozbawienia wolności w systemie dozoru elektronicznego wykonuje się jako </a:t>
            </a: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dozór stacjonarny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. 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Środki karne i zabezpieczające w systemie dozoru elektronicznego wykonuje się jako </a:t>
            </a: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dozór zbliżeniowy lub mobilny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.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123" name="TextShape 3"/>
          <p:cNvSpPr txBox="1"/>
          <p:nvPr/>
        </p:nvSpPr>
        <p:spPr>
          <a:xfrm>
            <a:off x="2232000" y="577800"/>
            <a:ext cx="5432400" cy="430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pl-PL" sz="2400" spc="-1" strike="noStrike">
                <a:solidFill>
                  <a:srgbClr val="dee7e5"/>
                </a:solidFill>
                <a:latin typeface="Arial"/>
              </a:rPr>
              <a:t>Dozór elektroniczny - wprowadzenie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CustomShape 2"/>
          <p:cNvSpPr/>
          <p:nvPr/>
        </p:nvSpPr>
        <p:spPr>
          <a:xfrm>
            <a:off x="216000" y="1728000"/>
            <a:ext cx="9503640" cy="529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Środkami technicznymi służącymi do wykonywania dozoru elektronicznego są: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centrala monitorowania;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system teleinformatyczny, za pomocą którego podmiot prowadzący centralę monitorowania, podmiot dozorujący, sądy, sądowi kuratorzy zawodowi i inne uprawnione podmioty przetwarzają informacje związane z organizowaniem i kontrolowaniem wykonywania kar w systemie dozoru elektronicznego (system komunikacyjno-monitorujący);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nadajniki;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4) rejestratory stacjonarne i przenośne.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Dozór elektroniczny wykonywany jest przez: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podmiot prowadzący centralę monitorowania – w zakresie czynności związanych z obsługą tej centrali;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podmiot dozorujący – w zakresie pozostałych czynności.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Podmiotem prowadzącym centralę monitorowania jest podmiot dozorujący lub jednostka organizacyjna podległa Ministrowi Sprawiedliwości.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Podmiotem dozorującym może być przedsiębiorca, instytucja państwowa,podmiot zagraniczny będący przedsiębiorcą w rozumieniu prawa kraju rejestracji i spełniający warunki do wykonywania w Rzeczypospolitej Polskiej działalności gospodarczej albo jednostka organizacyjna podległa Ministrowi Sprawiedliwości lub przez niego nadzorowana.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Minister Sprawiedliwości dokonuje wyboru podmiotu dozorującego,o którym mowa w § 3, w trybie określonym w ustawie z dnia 29 stycznia 2004 r. –Prawo zamówień publicznych (Dz. U. z 2019 r. poz. 1843) i powierza mu wykonywanie czynności, o których mowa w § 1 pkt 1 lub 2, chyba że powierzenie czynności, o których mowa w § 1 pkt 2, dotyczy jednostki organizacyjnej podległe j Ministrowi Sprawiedliwości lub przez niego nadzorowanej. (zmiana tej regulacji od 01.01.2021 r.)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Podmiot dozorujący udostępnia niezwłocznie na piśmie w postaci papierowej lub elektronicznej komornikowi sądowemu i Państwowej Inspekcji Pracy, na ich wniosek, informacje dotyczące miejsca pobytu skazanego uchylającego się od wykonania obowiązku alimentacyjnego, w tym spłaty należności budżetu państwa z tytułu świadczeń wypłacanych w przypadku bezskuteczności egzekucji alimentów,wobec którego zastosowano karę, środek karny lub środek zabezpieczający łączące się z dozorem elektronicznym.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Informacje, o których mowa powyżej, udostępnia się: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komornikowi sądowemu w celu dokonania egzekucji świadczeń alimentacyjnych, w tym należności budżetu państwa z tytułu świadczeń wypłacanych w przypadku bezskuteczności egzekucji alimentów, od dłużników uchylających się od obowiązków alimentacyjnych;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Państwowej Inspekcji Pracy w celu kontroli przez Państwową Inspekcję Pracy legalności zatrudnienia skazanego uchylającego się od wykonania obowiązku alimentacyjnego, w tym spłaty należności budżetu państwa z tytułu świadczeń wypłacanych w przypadku bezskuteczności egzekucji alimentów.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5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43d. § 1. Nadzór nad wykonywaniem kar z zastosowaniem dozoru elektronicznego oraz orzekanie w sprawach dotyczących wykonania tych kar należą do sądu, o którym mowa w art. 43e k.k.w. (sąd penitencjarny).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§ 2. Nadzór, o którym mowa w § 1, obejmuje kontrolę i ocenę: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legalności i prawidłowości wykonywania orzeczonej kary;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prawidłowości obliczania okresów wykonywania orzeczonej kary w systemie dozoru elektronicznego;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wykonywania zadań probacyjnych i działalności wychowawczej sądowego kuratora zawodowego oraz przebiegu procesu resocjalizacji skazanego;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4) działalności upoważnionego podmiotu dozorującego w zakresie wykonywania obowiązków przez skazanego;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5) kolejności wykonywania orzeczeń, jak również prawidłowości zawiadamiania o wystąpieniu warunków technicznych pozwalających na niezwłoczne rozpoczęcie wykonania orzeczonej kary lub o dacie, od której będzie to możliwe.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Czynności związane z organizowaniem i kontrolowaniem wykonywania kar z zastosowaniem dozoru elektronicznego oraz nałożonych w związku z nimi obowiązków wykonuje </a:t>
            </a: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  <a:ea typeface="Microsoft YaHei"/>
              </a:rPr>
              <a:t>sądowy kurator zawodowy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. Przepisy o dozorze i kuratorze sądowym stosuje się odpowiednio. (art. 43d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§ 3. k.k.w.)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b="0" lang="pl-PL" sz="3200" spc="-1" strike="noStrike">
              <a:latin typeface="Arial"/>
            </a:endParaRPr>
          </a:p>
        </p:txBody>
      </p:sp>
      <p:sp>
        <p:nvSpPr>
          <p:cNvPr id="128" name="TextShape 3"/>
          <p:cNvSpPr txBox="1"/>
          <p:nvPr/>
        </p:nvSpPr>
        <p:spPr>
          <a:xfrm>
            <a:off x="1296000" y="578160"/>
            <a:ext cx="7665120" cy="430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pl-PL" sz="2400" spc="-1" strike="noStrike">
                <a:solidFill>
                  <a:srgbClr val="dee7e5"/>
                </a:solidFill>
                <a:latin typeface="Arial"/>
              </a:rPr>
              <a:t>Nadzór nad wykonywaniem dozoru elektronicznego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28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W sprawach związanych z udzieleniem zezwolenia na odbycie kary pozbawienia wolności w systemie dozoru elektronicznego właściwy jest sąd penitencjarny, w którego okręgu skazany przebywa (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43e. § 1. k.k.w).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W sprawach związanych z wykonaniem postanowienia o udzieleniu zezwolenia na odbycie kary pozbawienia wolności w systemie dozoru elektronicznego i jego uchyleniem właściwy  jest sąd penitencjarny, w którego okręgu kara jest wykonywana, z wyjątkiem uchylenia zezwolenia z powodów, o których mowa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 art. 43zaa § 1 pkt 1, kiedy to właściwy jest sąd penitencjarny, który zezwolenia udzielił.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 sprawach wykonywania dozoru zbliżeniowego i mobilnego właściwy jest sąd, w którego okręgu skazany ma miejsce stałego pobytu, a jeżeli skazany nie posiada takiego miejsca – sąd, w którego okręgu orzeczono środek karny lub zabezpieczający wykonywany w systemie dozoru elektronicznego.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b="0" lang="pl-PL" sz="3200" spc="-1" strike="noStrike">
              <a:latin typeface="Arial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3631680" y="578520"/>
            <a:ext cx="2704320" cy="430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pl-PL" sz="2400" spc="-1" strike="noStrike">
                <a:solidFill>
                  <a:srgbClr val="dee7e5"/>
                </a:solidFill>
                <a:latin typeface="Arial"/>
              </a:rPr>
              <a:t>Właściwość sądu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1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Kara może być wykonywana w systemie dozoru elektronicznego jedynie wówczas, gdy </a:t>
            </a: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pozwalają na to warunki techniczne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obejmujące w szczególności liczbę oraz zasięg dostępnych nadajników i rejestratorów oraz możliwości organizacyjne ich obsługi.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 razie gdy warunki techniczne nie są wystarczające do jednoczesnego objęcia dozorem mobilnym wszystkich skazanych, wobec których dozór taki został orzeczony, w pierwszej kolejności kieruje się do wykonania dozory mobilne orzeczone jako środek zabezpieczający.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Jeżeli skazany zamieszkuje wspólnie z inną osobą lub osobami pełnoletnimi, warunkiem rozpoczęcia dozoru stacjonarnego jest </a:t>
            </a: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uprzednia pisemna zgoda tych osób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złożona do sądu, obejmująca także umożliwienie podmiotowi dozorującemu przeprowadzanie czynności kontrolnych.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 razie potrzeby, na zarządzenie sędziego penitencjarnego, kurator sądowy ustala, w drodze zebrania informacji, czy skazany zamieszkuje wspólnie z inną osobą lub osobami pełnoletnimi, a jeżeli tak, to uzyskuje dane personalne tych osób, a następnie poucza je o warunkach wykonywania kary w systemie dozoru elektronicznego oraz konsekwencjach, jakie wynikają z jej wykonywania dla osób zamieszkujących ze skazanym. 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Kurator sądowy ustala warunki rodzinne oraz socjalno-bytowe, w których zamieszkuje skazany, w zakresie niezbędnym do prawidłowego wykonania kary w systemie dozoru elektronicznego. Informacje te kurator sądowy przekazuje niezwłocznie do sądu.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Oświadczenie o wyrażeniu zgody, o której mowa powyżej, może być również odebrane przez kuratora sądowego 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Cofnięcie zgody po wydaniu postanowienia o udzieleniu skazanemu zezwolenia na odbycie kary pozbawienia wolności w systemie dozoru elektronicznego jest nieskuteczne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134" name="TextShape 3"/>
          <p:cNvSpPr txBox="1"/>
          <p:nvPr/>
        </p:nvSpPr>
        <p:spPr>
          <a:xfrm>
            <a:off x="2160000" y="576000"/>
            <a:ext cx="5529960" cy="430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pl-PL" sz="2400" spc="-1" strike="noStrike">
                <a:solidFill>
                  <a:srgbClr val="dee7e5"/>
                </a:solidFill>
                <a:latin typeface="Arial"/>
              </a:rPr>
              <a:t>Rozpoczęcie dozoru elektronicznego</a:t>
            </a:r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3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Sąd, który wykonuje karę z zastosowaniem dozoru elektronicznego, żąda od podmiotu dozorującego nadesłania informacji, czy warunki techniczne pozwalają na niezwłoczne rozpoczęcie wykonywania tej kary, a jeśli nie – od jakiej daty będzie to możliwe.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Jeżeli z informacji uzyskanych od podmiotu dozorującego wynika, że nie jest możliwe niezwłoczne rozpoczęcie wykonywania kary, sąd orzeka o odroczeniu wykonania tej kary na czas określony. Łączny okres odroczenia nie może być dłuższy niż rok.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Na postanowienie o odroczeniu wykonania kary przysługuje zażalenie.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Regulacje w trzech powyższych punktach  nie mają zastosowania do postępowania w przedmiocie udzielenia zezwolenia na odbycie kary pozbawienia wolności w systemie dozoru elektronicznego.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Art. 43k. § 1. W przypadku dozoru zbliżeniowego lub mobilnego, po uzyskaniu od podmiotu dozorującego informacji, że możliwe jest niezwłoczne rozpoczęcie wykonywania kary, sąd wydaje postanowienie o rozpoczęciu dozoru elektronicznego, w którym: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wyznacza termin i określa sposób zgłoszenia przez skazanego gotowości do instalacji środków technicznych;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określa, jakie środki techniczne mają zostać zainstalowane.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Rozpoczęcie wykonywania dozoru elektronicznego następuje z dniem, w którym wobec skazanego uruchomiono środki techniczne niezbędne do wykonywania kary w tym systemie.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2"/>
          <p:cNvSpPr/>
          <p:nvPr/>
        </p:nvSpPr>
        <p:spPr>
          <a:xfrm>
            <a:off x="360000" y="1980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6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Po ogłoszeniu lub przy doręczeniu postanowienia o rozpoczęciu dozoru elektronicznego albo postanowienia o udzieleniu zezwolenia na odbycie kary pozbawienia wolności w systemie dozoru elektronicznego należy doręczyć skazanemu pisemne pouczenie o przysługujących mu prawach i ciążących na nim obowiązkach związanych z dozorem elektronicznym, jak również o konsekwencjach naruszenia tych obowiązków. Odpis postanowienia przesyła się niezwłocznie sądowemu kuratorowi zawodowemu i podmiotowi dozorującemu.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Jeżeli czas trwania dozoru elektronicznego jest określony, po rozpoczęciu wykonywania dozoru sąd zawiadamia skazanego i podmiot dozorujący o dacie jego zakończenia.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Jeżeli wobec skazanego orzeczono zakaz zbliżania się do określonej osoby kontrolowany w systemie dozoru elektronicznego, sąd poucza tę osobę o prawie do wystąpienia z wnioskiem o wyposażenie jej w rejestrator przenośny albo stacjonarny oraz o treści art. 43s i art. 43v.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Jeżeli osoba chroniona nie wystąpi z wnioskiem, w terminie miesiąca od otrzymania pouczenia, albo oświadczy, że nie będzie korzystać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z rejestratora, sąd orzeka o zmianie dozoru zbliżeniowego na dozór mobilny. 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Na postanowienie o zmianie dozoru zbliżeniowego na dozór mobilny przysługuje zażalenie stronom i osobie chronionej.</a:t>
            </a: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360000" y="301320"/>
            <a:ext cx="9359640" cy="95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CustomShape 2"/>
          <p:cNvSpPr/>
          <p:nvPr/>
        </p:nvSpPr>
        <p:spPr>
          <a:xfrm>
            <a:off x="288000" y="1872000"/>
            <a:ext cx="9359640" cy="503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10000"/>
          </a:bodyPr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Sąd penitencjarny może udzielić skazanemu zezwolenia na odbycie kary pozbawienia wolności w systemie dozoru elektronicznego, jeżeli zostały spełnione łącznie następujące warunki: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1) wobec skazanego orzeczono karę pozbawienia wolności nieprzekraczającą jednego roku i 6 miesięcy, a nie zachodzą warunki przewidziane w art. 64 § 2 Kodeksu karnego;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2) jest to wystarczające do osiągnięcia celów kary;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3) skazany posiada określone miejsce stałego pobytu;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4) osoby pełnoletnie zamieszkujące wspólnie ze skazanym wyraziły zgodę, o której mowa w art. 43h § 3;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5) odbywaniu kary pozbawienia wolności w systemie dozoru elektronicznego nie stoją na przeszkodzie warunki techniczne, o których mowa w art. 43h § 1.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Skazanemu, który nie rozpoczął wykonywania kary w zakładzie karnym, można udzielić zezwolenia na odbycie kary pozbawienia wolności w systemie dozoru elektronicznego, jeżeli względy bezpieczeństwa i stopień demoralizacji, a także inne szczególne okoliczności nie przemawiają za potrzebą osadzenia skazanego w zakładzie karnym.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Skazanemu, który rozpoczął już odbywanie kary w zakładzie karnym, można udzielić zezwolenia na odbycie w systemie dozoru elektronicznego pozostałej części kary, jeżeli za udzieleniem zezwolenia przemawiają dotychczasowa postawa i zachowanie skazanego.</a:t>
            </a:r>
            <a:endParaRPr b="0" lang="pl-PL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Microsoft YaHei"/>
              </a:rPr>
              <a:t>Sąd może udzielić zezwolenia na odbycie kary pozbawienia wolności w systemie dozoru elektronicznego pomimo braku zgody, jeżeli wykonanie kary w systemie dozoru elektronicznego w sposób oczywisty nie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wiąże się z nadmiernymi trudnościami dla osoby, która tej zgody nie wyraziła, i narusza jej prywatność jedynie w nieznacznym stopniu.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141" name="TextShape 3"/>
          <p:cNvSpPr txBox="1"/>
          <p:nvPr/>
        </p:nvSpPr>
        <p:spPr>
          <a:xfrm>
            <a:off x="720000" y="576000"/>
            <a:ext cx="8454600" cy="770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pl-PL" sz="2400" spc="-1" strike="noStrike">
                <a:solidFill>
                  <a:srgbClr val="dee7e5"/>
                </a:solidFill>
                <a:latin typeface="Arial"/>
              </a:rPr>
              <a:t>Warunki i tryb orzekania o udzieleniu zezwolenia na SDE </a:t>
            </a:r>
            <a:endParaRPr b="0" lang="pl-PL" sz="2400" spc="-1" strike="noStrike">
              <a:latin typeface="Arial"/>
            </a:endParaRPr>
          </a:p>
          <a:p>
            <a:pPr algn="ctr"/>
            <a:endParaRPr b="0" lang="pl-PL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Application>LibreOffice/6.3.2.2$Windows_X86_64 LibreOffice_project/98b30e735bda24bc04ab42594c85f7fd8be07b9c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2020-04-21T17:03:39Z</dcterms:created>
  <dc:creator/>
  <dc:description/>
  <dc:language>pl-PL</dc:language>
  <cp:lastModifiedBy/>
  <dcterms:modified xsi:type="dcterms:W3CDTF">2020-04-22T00:34:57Z</dcterms:modified>
  <cp:revision>19</cp:revision>
  <dc:subject/>
  <dc:title>Midnightblue</dc:title>
</cp:coreProperties>
</file>