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7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555012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768024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342000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555012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768024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3420000" y="5040000"/>
            <a:ext cx="6300000" cy="2160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30000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2700000" y="2700000"/>
            <a:ext cx="4680000" cy="10013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3420000" y="5040000"/>
            <a:ext cx="6300000" cy="2160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555012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 type="body"/>
          </p:nvPr>
        </p:nvSpPr>
        <p:spPr>
          <a:xfrm>
            <a:off x="768024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body"/>
          </p:nvPr>
        </p:nvSpPr>
        <p:spPr>
          <a:xfrm>
            <a:off x="342000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555012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 type="body"/>
          </p:nvPr>
        </p:nvSpPr>
        <p:spPr>
          <a:xfrm>
            <a:off x="768024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3420000" y="5040000"/>
            <a:ext cx="6300000" cy="2160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30000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30000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2700000" y="2700000"/>
            <a:ext cx="4680000" cy="10013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55012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7680240" y="504000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342000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 type="body"/>
          </p:nvPr>
        </p:nvSpPr>
        <p:spPr>
          <a:xfrm>
            <a:off x="555012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 type="body"/>
          </p:nvPr>
        </p:nvSpPr>
        <p:spPr>
          <a:xfrm>
            <a:off x="7680240" y="6168240"/>
            <a:ext cx="20282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2700000" y="2700000"/>
            <a:ext cx="4680000" cy="10013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216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648120" y="616824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342000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648120" y="5040000"/>
            <a:ext cx="307404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3420000" y="6168240"/>
            <a:ext cx="6300000" cy="1029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7200000"/>
            <a:ext cx="10080000" cy="36000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10080000" cy="162000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60000" cy="9586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Kliknij, aby edytować format tekstu tytułu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360000" y="1980000"/>
            <a:ext cx="9360000" cy="504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Kliknij, aby edytować format tekstu konspektu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lvl="1" marL="864000" indent="-324000">
              <a:spcAft>
                <a:spcPts val="1134"/>
              </a:spcAft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b="0" lang="pl-PL" sz="2800" spc="-1" strike="noStrike">
                <a:solidFill>
                  <a:srgbClr val="2c3e50"/>
                </a:solidFill>
                <a:latin typeface="Source Sans Pro"/>
              </a:rPr>
              <a:t>Drugi poziom konspektu</a:t>
            </a:r>
            <a:endParaRPr b="0" lang="pl-PL" sz="2800" spc="-1" strike="noStrike">
              <a:solidFill>
                <a:srgbClr val="2c3e50"/>
              </a:solidFill>
              <a:latin typeface="Source Sans Pro"/>
            </a:endParaRPr>
          </a:p>
          <a:p>
            <a:pPr lvl="2" marL="1296000" indent="-288000">
              <a:spcAft>
                <a:spcPts val="850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pl-PL" sz="2400" spc="-1" strike="noStrike">
                <a:solidFill>
                  <a:srgbClr val="2c3e50"/>
                </a:solidFill>
                <a:latin typeface="Source Sans Pro"/>
              </a:rPr>
              <a:t>Trzeci poziom konspektu</a:t>
            </a:r>
            <a:endParaRPr b="0" lang="pl-PL" sz="2400" spc="-1" strike="noStrike">
              <a:solidFill>
                <a:srgbClr val="2c3e50"/>
              </a:solidFill>
              <a:latin typeface="Source Sans Pro"/>
            </a:endParaRPr>
          </a:p>
          <a:p>
            <a:pPr lvl="3" marL="1728000" indent="-216000">
              <a:spcAft>
                <a:spcPts val="567"/>
              </a:spcAft>
              <a:buClr>
                <a:srgbClr val="2c3e50"/>
              </a:buClr>
              <a:buSzPct val="75000"/>
              <a:buFont typeface="Symbol" charset="2"/>
              <a:buChar char=""/>
            </a:pPr>
            <a:r>
              <a:rPr b="0" lang="pl-PL" sz="2000" spc="-1" strike="noStrike">
                <a:solidFill>
                  <a:srgbClr val="2c3e50"/>
                </a:solidFill>
                <a:latin typeface="Source Sans Pro"/>
              </a:rPr>
              <a:t>Czwarty poziom konspektu</a:t>
            </a:r>
            <a:endParaRPr b="0" lang="pl-PL" sz="2000" spc="-1" strike="noStrike">
              <a:solidFill>
                <a:srgbClr val="2c3e50"/>
              </a:solidFill>
              <a:latin typeface="Source Sans Pro"/>
            </a:endParaRPr>
          </a:p>
          <a:p>
            <a:pPr lvl="4" marL="2160000" indent="-216000">
              <a:spcAft>
                <a:spcPts val="28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2c3e50"/>
                </a:solidFill>
                <a:latin typeface="Source Sans Pro"/>
              </a:rPr>
              <a:t>Piąty poziom konspektu</a:t>
            </a:r>
            <a:endParaRPr b="0" lang="pl-PL" sz="2000" spc="-1" strike="noStrike">
              <a:solidFill>
                <a:srgbClr val="2c3e50"/>
              </a:solidFill>
              <a:latin typeface="Source Sans Pro"/>
            </a:endParaRPr>
          </a:p>
          <a:p>
            <a:pPr lvl="5" marL="2592000" indent="-216000">
              <a:spcAft>
                <a:spcPts val="28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2c3e50"/>
                </a:solidFill>
                <a:latin typeface="Source Sans Pro"/>
              </a:rPr>
              <a:t>Szósty poziom konspektu</a:t>
            </a:r>
            <a:endParaRPr b="0" lang="pl-PL" sz="2000" spc="-1" strike="noStrike">
              <a:solidFill>
                <a:srgbClr val="2c3e50"/>
              </a:solidFill>
              <a:latin typeface="Source Sans Pro"/>
            </a:endParaRPr>
          </a:p>
          <a:p>
            <a:pPr lvl="6" marL="3024000" indent="-216000">
              <a:spcAft>
                <a:spcPts val="283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2c3e50"/>
                </a:solidFill>
                <a:latin typeface="Source Sans Pro"/>
              </a:rPr>
              <a:t>Siódmy poziom konspektu</a:t>
            </a:r>
            <a:endParaRPr b="0" lang="pl-PL" sz="2000" spc="-1" strike="noStrike">
              <a:solidFill>
                <a:srgbClr val="2c3e50"/>
              </a:solidFill>
              <a:latin typeface="Source Sans Pro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360000" y="7200000"/>
            <a:ext cx="2880000" cy="36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&lt;data/godzina&gt;</a:t>
            </a:r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3420000" y="7200000"/>
            <a:ext cx="3240000" cy="36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&lt;stopka&gt;</a:t>
            </a:r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" name="CustomShape 7"/>
          <p:cNvSpPr/>
          <p:nvPr/>
        </p:nvSpPr>
        <p:spPr>
          <a:xfrm>
            <a:off x="9270000" y="6894000"/>
            <a:ext cx="540000" cy="54000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9180000" y="6804000"/>
            <a:ext cx="720000" cy="72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fld id="{97C9BC07-2DDA-4E35-AC79-DF2F201A22C5}" type="slidenum"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&lt;numer&gt;</a:t>
            </a:fld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e5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0"/>
            <a:ext cx="10080000" cy="5040000"/>
          </a:xfrm>
          <a:prstGeom prst="rect">
            <a:avLst/>
          </a:prstGeom>
          <a:solidFill>
            <a:srgbClr val="1abc9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PlaceHolder 2"/>
          <p:cNvSpPr>
            <a:spLocks noGrp="1"/>
          </p:cNvSpPr>
          <p:nvPr>
            <p:ph type="title"/>
          </p:nvPr>
        </p:nvSpPr>
        <p:spPr>
          <a:xfrm>
            <a:off x="360000" y="3780000"/>
            <a:ext cx="9360000" cy="95868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Kliknij, aby edytować format tekstu tytułu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60000" y="5220000"/>
            <a:ext cx="9360000" cy="1980000"/>
          </a:xfrm>
          <a:prstGeom prst="rect">
            <a:avLst/>
          </a:prstGeom>
        </p:spPr>
        <p:txBody>
          <a:bodyPr lIns="0" rIns="0" tIns="0" bIns="0">
            <a:normAutofit fontScale="60000"/>
          </a:bodyPr>
          <a:p>
            <a:pPr marL="432000" indent="-324000">
              <a:spcAft>
                <a:spcPts val="876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Kliknij, aby edytować format tekstu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1" marL="864000" indent="-324000">
              <a:spcAft>
                <a:spcPts val="1134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Drugi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2" marL="1296000" indent="-288000">
              <a:spcAft>
                <a:spcPts val="850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Trzeci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3" marL="1728000" indent="-216000">
              <a:spcAft>
                <a:spcPts val="567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Czwarty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4" marL="2160000" indent="-216000">
              <a:spcAft>
                <a:spcPts val="283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Piąty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5" marL="2592000" indent="-216000">
              <a:spcAft>
                <a:spcPts val="283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Szósty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6" marL="3024000" indent="-216000">
              <a:spcAft>
                <a:spcPts val="283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Siódmy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dt"/>
          </p:nvPr>
        </p:nvSpPr>
        <p:spPr>
          <a:xfrm>
            <a:off x="360000" y="7200000"/>
            <a:ext cx="2880000" cy="36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&lt;data/godzina&gt;</a:t>
            </a:r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ftr"/>
          </p:nvPr>
        </p:nvSpPr>
        <p:spPr>
          <a:xfrm>
            <a:off x="3420000" y="7200000"/>
            <a:ext cx="3240000" cy="36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&lt;stopka&gt;</a:t>
            </a:r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sldNum"/>
          </p:nvPr>
        </p:nvSpPr>
        <p:spPr>
          <a:xfrm>
            <a:off x="9180000" y="6804000"/>
            <a:ext cx="720000" cy="72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fld id="{CBDC5744-074E-4A56-809C-C54C76EA8266}" type="slidenum"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&lt;numer&gt;</a:t>
            </a:fld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e5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2520000" y="2520000"/>
            <a:ext cx="5040000" cy="2520000"/>
          </a:xfrm>
          <a:prstGeom prst="wedgeRectCallout">
            <a:avLst>
              <a:gd name="adj1" fmla="val -42740"/>
              <a:gd name="adj2" fmla="val 114189"/>
            </a:avLst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PlaceHolder 2"/>
          <p:cNvSpPr>
            <a:spLocks noGrp="1"/>
          </p:cNvSpPr>
          <p:nvPr>
            <p:ph type="title"/>
          </p:nvPr>
        </p:nvSpPr>
        <p:spPr>
          <a:xfrm>
            <a:off x="2700000" y="2700000"/>
            <a:ext cx="4680000" cy="216000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pPr algn="ctr"/>
            <a:r>
              <a:rPr b="1" lang="pl-PL" sz="3600" spc="-1" strike="noStrike">
                <a:solidFill>
                  <a:srgbClr val="2c3e50"/>
                </a:solidFill>
                <a:latin typeface="Source Sans Pro Black"/>
              </a:rPr>
              <a:t>Kliknij, aby edytować format tekstu tytułu</a:t>
            </a:r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3420000" y="5040000"/>
            <a:ext cx="6300000" cy="2160000"/>
          </a:xfrm>
          <a:prstGeom prst="rect">
            <a:avLst/>
          </a:prstGeom>
        </p:spPr>
        <p:txBody>
          <a:bodyPr lIns="0" rIns="0" tIns="0" bIns="0">
            <a:normAutofit fontScale="69000"/>
          </a:bodyPr>
          <a:p>
            <a:pPr marL="432000" indent="-324000">
              <a:spcAft>
                <a:spcPts val="876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Kliknij, aby edytować format tekstu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1" marL="864000" indent="-324000">
              <a:spcAft>
                <a:spcPts val="1134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Drugi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2" marL="1296000" indent="-288000">
              <a:spcAft>
                <a:spcPts val="850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Trzeci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3" marL="1728000" indent="-216000">
              <a:spcAft>
                <a:spcPts val="567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Czwarty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4" marL="2160000" indent="-216000">
              <a:spcAft>
                <a:spcPts val="283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Piąty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5" marL="2592000" indent="-216000">
              <a:spcAft>
                <a:spcPts val="283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Szósty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  <a:p>
            <a:pPr lvl="6" marL="3024000" indent="-216000">
              <a:spcAft>
                <a:spcPts val="283"/>
              </a:spcAft>
            </a:pPr>
            <a:r>
              <a:rPr b="0" lang="pl-PL" sz="2000" spc="-1" strike="noStrike">
                <a:solidFill>
                  <a:srgbClr val="ffffff"/>
                </a:solidFill>
                <a:latin typeface="Source Sans Pro"/>
              </a:rPr>
              <a:t>Siódmy poziom konspektu</a:t>
            </a:r>
            <a:endParaRPr b="0" lang="pl-PL" sz="2000" spc="-1" strike="noStrike">
              <a:solidFill>
                <a:srgbClr val="ffffff"/>
              </a:solidFill>
              <a:latin typeface="Source Sans Pro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dt"/>
          </p:nvPr>
        </p:nvSpPr>
        <p:spPr>
          <a:xfrm>
            <a:off x="360000" y="7200000"/>
            <a:ext cx="2880000" cy="36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&lt;data/godzina&gt;</a:t>
            </a:r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ftr"/>
          </p:nvPr>
        </p:nvSpPr>
        <p:spPr>
          <a:xfrm>
            <a:off x="3420000" y="7200000"/>
            <a:ext cx="3240000" cy="36000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/>
            <a:r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&lt;stopka&gt;</a:t>
            </a:r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1" name="PlaceHolder 6"/>
          <p:cNvSpPr>
            <a:spLocks noGrp="1"/>
          </p:cNvSpPr>
          <p:nvPr>
            <p:ph type="sldNum"/>
          </p:nvPr>
        </p:nvSpPr>
        <p:spPr>
          <a:xfrm>
            <a:off x="9180000" y="6804000"/>
            <a:ext cx="720000" cy="720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fld id="{C033588B-7901-475A-9950-0DE290FD829E}" type="slidenum">
              <a:rPr b="1" lang="pl-PL" sz="1800" spc="-1" strike="noStrike">
                <a:solidFill>
                  <a:srgbClr val="ffffff"/>
                </a:solidFill>
                <a:latin typeface="Source Sans Pro Black"/>
              </a:rPr>
              <a:t>&lt;numer&gt;</a:t>
            </a:fld>
            <a:endParaRPr b="1" lang="pl-PL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360000" y="3240000"/>
            <a:ext cx="9360000" cy="17240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 anchorCtr="1">
            <a:sp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Warunkowe przedterminowe zwolnienie z reszty kary pozbawienia wolności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360000" y="5220000"/>
            <a:ext cx="9360000" cy="19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spAutoFit/>
          </a:bodyPr>
          <a:p>
            <a:pPr algn="ctr"/>
            <a:r>
              <a:rPr b="0" lang="pl-PL" sz="2200" spc="-1" strike="noStrike">
                <a:solidFill>
                  <a:srgbClr val="ffffff"/>
                </a:solidFill>
                <a:latin typeface="Source Sans Pro"/>
              </a:rPr>
              <a:t>Mgr Agata Hulak – zajęcia nr 3</a:t>
            </a:r>
            <a:endParaRPr b="0" lang="pl-PL" sz="2200" spc="-1" strike="noStrike">
              <a:solidFill>
                <a:srgbClr val="ffffff"/>
              </a:solidFill>
              <a:latin typeface="Source Sans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2800" spc="-1" strike="noStrike">
                <a:solidFill>
                  <a:srgbClr val="ffffff"/>
                </a:solidFill>
                <a:latin typeface="Source Sans Pro Black"/>
              </a:rPr>
              <a:t>Odwołanie warunkowego zwolnienia</a:t>
            </a:r>
            <a:br/>
            <a:r>
              <a:rPr b="1" lang="pl-PL" sz="2800" spc="-1" strike="noStrike">
                <a:solidFill>
                  <a:srgbClr val="ffffff"/>
                </a:solidFill>
                <a:latin typeface="Source Sans Pro Black"/>
              </a:rPr>
              <a:t>- w kodeksie karnym (konsekwencje odwołania)</a:t>
            </a:r>
            <a:endParaRPr b="1" lang="pl-PL" sz="2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0000"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2200" spc="-1" strike="noStrike">
                <a:solidFill>
                  <a:srgbClr val="2c3e50"/>
                </a:solidFill>
                <a:latin typeface="Source Sans Pro Semibold"/>
              </a:rPr>
              <a:t>W kodeksie karnym: </a:t>
            </a:r>
            <a:endParaRPr b="1" lang="pl-PL" sz="2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i="1" lang="pl-PL" sz="2200" spc="-1" strike="noStrike">
                <a:solidFill>
                  <a:srgbClr val="2c3e50"/>
                </a:solidFill>
                <a:latin typeface="Source Sans Pro Semibold"/>
              </a:rPr>
              <a:t>Art. 81. W razie odwołania warunkowego zwolnienia ponowne warunkowe zwolnienie nie może nastąpić przed odbyciem, po ponownym osadzeniu, przynajmniej roku kary pozbawienia wolności, a w wypadku kary 25 lat pozbawienia wolności lub kary dożywotniego pozbawienia wolności przed odbyciem przynajmniej 5 lat kary.</a:t>
            </a:r>
            <a:endParaRPr b="1" lang="pl-PL" sz="2200" spc="-1" strike="noStrike">
              <a:solidFill>
                <a:srgbClr val="2c3e50"/>
              </a:solidFill>
              <a:latin typeface="Source Sans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600" spc="-1" strike="noStrike">
                <a:solidFill>
                  <a:srgbClr val="383d3c"/>
                </a:solidFill>
                <a:latin typeface="Source Sans Pro Semibold"/>
              </a:rPr>
              <a:t> </a:t>
            </a:r>
            <a:r>
              <a:rPr b="1" lang="pl-PL" sz="16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Artykuł 81 KK w miejsce poprzednio obowiązującego bezwzględnego zakazu ponownego zwolnienia wprowadza tylko jego ograniczenie. Polega ono na tym, że ponowne warunkowe zwolnienie nie może nastąpić przed </a:t>
            </a:r>
            <a:r>
              <a:rPr b="1" lang="pl-PL" sz="1600" spc="-1" strike="noStrike">
                <a:solidFill>
                  <a:srgbClr val="383d3c"/>
                </a:solidFill>
                <a:latin typeface="Source Sans Pro Semibold"/>
              </a:rPr>
              <a:t>upływem roku od osadzenia skazanego w zakładzie karnym, a w wypadku kary 25 lat lub dożywotniego pozbawienia wolności przed upływem 5 lat</a:t>
            </a:r>
            <a:endParaRPr b="1" lang="pl-PL" sz="1600" spc="-1" strike="noStrike">
              <a:solidFill>
                <a:srgbClr val="2c3e50"/>
              </a:solidFill>
              <a:latin typeface="Source Sans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6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W KK uregulowano tylko kwestię skutków odwołania warunkowego zwolnienia, natomiast regulację samego </a:t>
            </a:r>
            <a:r>
              <a:rPr b="1" lang="pl-PL" sz="1600" spc="-1" strike="noStrike">
                <a:solidFill>
                  <a:srgbClr val="383d3c"/>
                </a:solidFill>
                <a:latin typeface="Source Sans Pro Semibold"/>
              </a:rPr>
              <a:t>odwołania zamieszczono w KKW</a:t>
            </a:r>
            <a:endParaRPr b="1" lang="pl-PL" sz="1600" spc="-1" strike="noStrike">
              <a:solidFill>
                <a:srgbClr val="2c3e50"/>
              </a:solidFill>
              <a:latin typeface="Source Sans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600" spc="-1" strike="noStrike">
                <a:solidFill>
                  <a:srgbClr val="383d3c"/>
                </a:solidFill>
                <a:latin typeface="Source Sans Pro Semibold"/>
              </a:rPr>
              <a:t>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-BoldMT"/>
              </a:rPr>
              <a:t>Ponowne warunkowe zwolnienie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odbywa się, co oczywiste, na ogólnych zasadach dopuszczalności stosowania tej instytucji, a więc z zastosowaniem art. 77 § 1 i art. 78 KK. Sąd musi więc ponownie rozważyć czy zachodzi w odniesieniu do skazanego dodatnia prognoza kryminologiczna oraz czy zostały dochowane formalne limity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</a:rPr>
              <a:t>odbycia kary określone w art. 78 KK. Te zaś mogą ulec zmianie jeśli np. skazanemu przybyła do odbycia jeszcze inna kara pozbawienia wolności i ma on te kary (nową i dotychczasową) odbyć kolejno. Wtedy bowiem będzie miał zastosowanie art. 79 KK.</a:t>
            </a:r>
            <a:endParaRPr b="1" lang="pl-PL" sz="15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Odwołanie warunkowego zwolnienia – w kodeksie karnym wykonawczym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i="1" lang="pl-PL" sz="2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a) odwołanie obligatoryjne</a:t>
            </a:r>
            <a:endParaRPr b="1" lang="pl-PL" sz="2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2200" spc="-1" strike="noStrike">
                <a:solidFill>
                  <a:srgbClr val="2c3e50"/>
                </a:solidFill>
                <a:latin typeface="Source Sans Pro Semibold"/>
              </a:rPr>
              <a:t>- art. 160 k.k.w. </a:t>
            </a:r>
            <a:r>
              <a:rPr b="1" lang="pl-PL" sz="2200" spc="-1" strike="noStrike">
                <a:solidFill>
                  <a:srgbClr val="2c3e50"/>
                </a:solidFill>
                <a:latin typeface="Source Sans Pro Semibold"/>
              </a:rPr>
              <a:t>§ 1.</a:t>
            </a:r>
            <a:r>
              <a:rPr b="1" i="1" lang="pl-PL" sz="2200" spc="-1" strike="noStrike">
                <a:solidFill>
                  <a:srgbClr val="2c3e50"/>
                </a:solidFill>
                <a:latin typeface="Source Sans Pro Semibold"/>
              </a:rPr>
              <a:t>Sąd penitencjarny </a:t>
            </a:r>
            <a:r>
              <a:rPr b="1" i="1" lang="pl-PL" sz="2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odwołuje</a:t>
            </a:r>
            <a:r>
              <a:rPr b="1" i="1" lang="pl-PL" sz="2200" spc="-1" strike="noStrike">
                <a:solidFill>
                  <a:srgbClr val="2c3e50"/>
                </a:solidFill>
                <a:latin typeface="Source Sans Pro Semibold"/>
              </a:rPr>
              <a:t> warunkowe zwolnienie, jeżeli zwolniony w okresie próby </a:t>
            </a:r>
            <a:r>
              <a:rPr b="1" i="1" lang="pl-PL" sz="2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popełnił przestępstwo umyślne, za które orzeczono prawomocnie karę pozbawienia wolności bez warunkowego zawieszenia jej wykonania</a:t>
            </a:r>
            <a:r>
              <a:rPr b="1" i="1" lang="pl-PL" sz="2200" spc="-1" strike="noStrike">
                <a:solidFill>
                  <a:srgbClr val="2c3e50"/>
                </a:solidFill>
                <a:latin typeface="Source Sans Pro Semibold"/>
              </a:rPr>
              <a:t>.</a:t>
            </a:r>
            <a:r>
              <a:rPr b="1" lang="pl-PL" sz="2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endParaRPr b="1" lang="pl-PL" sz="2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400" spc="-1" strike="noStrike">
                <a:solidFill>
                  <a:srgbClr val="000000"/>
                </a:solidFill>
                <a:latin typeface="Source Sans Pro Semibold"/>
                <a:ea typeface="TimesNewRomanPSMT"/>
              </a:rPr>
              <a:t>Główną podstawą odwołania obligatoryjnego jest </a:t>
            </a:r>
            <a:r>
              <a:rPr b="1" lang="pl-PL" sz="1400" spc="-1" strike="noStrike">
                <a:solidFill>
                  <a:srgbClr val="000000"/>
                </a:solidFill>
                <a:latin typeface="Source Sans Pro Semibold"/>
                <a:ea typeface="TimesNewRomanPS-BoldMT"/>
              </a:rPr>
              <a:t>popełnienie przez skazanego (zwolnionego) w okresie </a:t>
            </a:r>
            <a:r>
              <a:rPr b="1" lang="pl-PL" sz="1400" spc="-1" strike="noStrike">
                <a:solidFill>
                  <a:srgbClr val="000000"/>
                </a:solidFill>
                <a:latin typeface="Source Sans Pro Semibold"/>
                <a:ea typeface="TimesNewRomanPS-BoldMT"/>
              </a:rPr>
              <a:t>próby przestępstwa umyślnego</a:t>
            </a:r>
            <a:r>
              <a:rPr b="1" lang="pl-PL" sz="1400" spc="-1" strike="noStrike">
                <a:solidFill>
                  <a:srgbClr val="000000"/>
                </a:solidFill>
                <a:latin typeface="Source Sans Pro Semibold"/>
                <a:ea typeface="TimesNewRomanPSMT"/>
              </a:rPr>
              <a:t>, za które orzeczono prawomocnie karę pozbawienia wolności bez warunkowego </a:t>
            </a:r>
            <a:r>
              <a:rPr b="1" lang="pl-PL" sz="1400" spc="-1" strike="noStrike">
                <a:solidFill>
                  <a:srgbClr val="000000"/>
                </a:solidFill>
                <a:latin typeface="Source Sans Pro Semibold"/>
                <a:ea typeface="TimesNewRomanPSMT"/>
              </a:rPr>
              <a:t>zawieszenia jej wykonania </a:t>
            </a:r>
            <a:endParaRPr b="1" lang="pl-PL" sz="14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1" lang="pl-PL" sz="14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1" lang="pl-PL" sz="14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75000"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2000" spc="-1" strike="noStrike">
                <a:solidFill>
                  <a:srgbClr val="2c3e50"/>
                </a:solidFill>
                <a:latin typeface="Source Sans Pro Semibold"/>
              </a:rPr>
              <a:t>Art. 160 § 2. k.k.w.</a:t>
            </a:r>
            <a:endParaRPr b="1" lang="pl-PL" sz="20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i="1" lang="pl-PL" sz="20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i="1" lang="pl-PL" sz="2000" spc="-1" strike="noStrike">
                <a:solidFill>
                  <a:srgbClr val="2c3e50"/>
                </a:solidFill>
                <a:latin typeface="Source Sans Pro Semibold"/>
              </a:rPr>
              <a:t>Sąd penitencjarny</a:t>
            </a:r>
            <a:r>
              <a:rPr b="1" i="1" lang="pl-PL" sz="2000" spc="-1" strike="noStrike" u="sng">
                <a:solidFill>
                  <a:srgbClr val="2c3e50"/>
                </a:solidFill>
                <a:uFillTx/>
                <a:latin typeface="Source Sans Pro Semibold"/>
              </a:rPr>
              <a:t> odwołuje</a:t>
            </a:r>
            <a:r>
              <a:rPr b="1" i="1" lang="pl-PL" sz="2000" spc="-1" strike="noStrike">
                <a:solidFill>
                  <a:srgbClr val="2c3e50"/>
                </a:solidFill>
                <a:latin typeface="Source Sans Pro Semibold"/>
              </a:rPr>
              <a:t> warunkowe zwolnienie, jeżeli zwolniony, skazany za przestępstwo popełnione z użyciem przemocy lub groźby bezprawnej wobec osoby najbliższej lub innej osoby małoletniej zamieszkujących wspólnie ze sprawcą, w okresie próby </a:t>
            </a:r>
            <a:r>
              <a:rPr b="1" i="1" lang="pl-PL" sz="2000" spc="-1" strike="noStrike" u="sng">
                <a:solidFill>
                  <a:srgbClr val="2c3e50"/>
                </a:solidFill>
                <a:uFillTx/>
                <a:latin typeface="Source Sans Pro Semibold"/>
              </a:rPr>
              <a:t>rażąco narusza porządek prawny, ponownie używając przemocy lub groźby bezprawnej wobec osoby najbliższej lub innej osoby małoletniej zamieszkujących wspólnie ze sprawcą</a:t>
            </a:r>
            <a:r>
              <a:rPr b="1" i="1" lang="pl-PL" sz="2000" spc="-1" strike="noStrike">
                <a:solidFill>
                  <a:srgbClr val="2c3e50"/>
                </a:solidFill>
                <a:latin typeface="Source Sans Pro Semibold"/>
              </a:rPr>
              <a:t>.</a:t>
            </a:r>
            <a:endParaRPr b="1" lang="pl-PL" sz="2000" spc="-1" strike="noStrike">
              <a:solidFill>
                <a:srgbClr val="2c3e50"/>
              </a:solidFill>
              <a:latin typeface="Source Sans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</a:rPr>
              <a:t> </a:t>
            </a: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Druga podstawa obligatoryjnego odwołania (zawarta w art. 160 § 2 KKW) dotyczy pewnej </a:t>
            </a: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  <a:ea typeface="TimesNewRomanPS-BoldMT"/>
              </a:rPr>
              <a:t>szczególnej kategorii skazanych</a:t>
            </a: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, mianowicie osób </a:t>
            </a:r>
            <a:r>
              <a:rPr b="1" i="1" lang="pl-PL" sz="1400" spc="-1" strike="noStrike">
                <a:solidFill>
                  <a:srgbClr val="383d3c"/>
                </a:solidFill>
                <a:latin typeface="Source Sans Pro Semibold"/>
                <a:ea typeface="TimesNewRomanPS-ItalicMT"/>
              </a:rPr>
              <a:t>"skazanych za przestępstwo popełnione z użyciem przemocy lub groźby bezprawnej wobec osoby najbliższej lub innej osoby małoletniej zamieszkujących wspólnie ze sprawcą"</a:t>
            </a: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. Warunkowe </a:t>
            </a: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</a:rPr>
              <a:t>zwolnienie musi być odwołane, jeżeli taki skazany (zwolniony) w okresie próby rażąco narusza porządek prawny w taki sposób, że ponownie używa przemocy lub groźby bezprawnej wobec wspólnie z nim zamieszkującej osobynajbliżej lub innej osoby małoletniej.</a:t>
            </a:r>
            <a:endParaRPr b="1" lang="pl-PL" sz="1400" spc="-1" strike="noStrike">
              <a:solidFill>
                <a:srgbClr val="2c3e50"/>
              </a:solidFill>
              <a:latin typeface="Source Sans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</a:rPr>
              <a:t>Ta podstawa ma charakter względnie obligatoryjny, ponieważ zależy od przesłanek ocennych w postaci rażącego naruszenia porządku prawnego.</a:t>
            </a:r>
            <a:endParaRPr b="1" lang="pl-PL" sz="1400" spc="-1" strike="noStrike">
              <a:solidFill>
                <a:srgbClr val="000000"/>
              </a:solidFill>
              <a:latin typeface="TimesNewRomanPSMT"/>
              <a:ea typeface="TimesNewRomanPSMT"/>
            </a:endParaRPr>
          </a:p>
          <a:p>
            <a:pPr algn="just">
              <a:spcAft>
                <a:spcPts val="1414"/>
              </a:spcAft>
            </a:pP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</a:rPr>
              <a:t>Druga podstawa względnie obligatoryjna ma miejsce wtedy, jeżeli zaistniały podstawy odwołania fakultatywnego, ale po udzieleniu skazanemu pisemnego upomnienia przez sądowego kuratora zawodowego. Przesłanka ta </a:t>
            </a: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jednak nie obowiązuje, jeżeli </a:t>
            </a:r>
            <a:r>
              <a:rPr b="1" i="1" lang="pl-PL" sz="1400" spc="-1" strike="noStrike">
                <a:solidFill>
                  <a:srgbClr val="383d3c"/>
                </a:solidFill>
                <a:latin typeface="Source Sans Pro Semibold"/>
                <a:ea typeface="TimesNewRomanPS-ItalicMT"/>
              </a:rPr>
              <a:t>"przemawiają przeciwko temu szczególne względy"</a:t>
            </a: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.</a:t>
            </a:r>
            <a:endParaRPr b="1" lang="pl-PL" sz="1400" spc="-1" strike="noStrike">
              <a:solidFill>
                <a:srgbClr val="000000"/>
              </a:solidFill>
              <a:latin typeface="TimesNewRomanPSMT"/>
              <a:ea typeface="TimesNewRomanPSMT"/>
            </a:endParaRPr>
          </a:p>
          <a:p>
            <a:pPr algn="just">
              <a:spcAft>
                <a:spcPts val="1414"/>
              </a:spcAft>
            </a:pPr>
            <a:r>
              <a:rPr b="1" lang="pl-PL" sz="1400" spc="-1" strike="noStrike">
                <a:solidFill>
                  <a:srgbClr val="383d3c"/>
                </a:solidFill>
                <a:latin typeface="Source Sans Pro Semibold"/>
              </a:rPr>
              <a:t>Fakultatywne podstawy odwołania warunkowego zwolnienia polegają na rażącym naruszeniu porządku prawnego, w szczególności popełnienie innego niż określone w § 1 pkt 1 przestępstwa, uchylaniu się od dozoru, wykonania nałożonych obowiązków lub orzeczonych środków karnych, przepadku lub środków kompensacyjnych</a:t>
            </a:r>
            <a:endParaRPr b="1" lang="pl-PL" sz="1400" spc="-1" strike="noStrike">
              <a:solidFill>
                <a:srgbClr val="000000"/>
              </a:solidFill>
              <a:latin typeface="TimesNewRomanPSMT"/>
              <a:ea typeface="TimesNewRomanPS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TextShape 1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2600" spc="-1" strike="noStrike">
                <a:solidFill>
                  <a:srgbClr val="2c3e50"/>
                </a:solidFill>
                <a:latin typeface="Source Sans Pro Semibold"/>
              </a:rPr>
              <a:t>Art. 160 § 4 k.k.w.</a:t>
            </a:r>
            <a:endParaRPr b="1" lang="pl-PL" sz="26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26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i="1" lang="pl-PL" sz="2600" spc="-1" strike="noStrike">
                <a:solidFill>
                  <a:srgbClr val="2c3e50"/>
                </a:solidFill>
                <a:latin typeface="Source Sans Pro Semibold"/>
              </a:rPr>
              <a:t>Sąd </a:t>
            </a:r>
            <a:r>
              <a:rPr b="1" i="1" lang="pl-PL" sz="2600" spc="-1" strike="noStrike" u="sng">
                <a:solidFill>
                  <a:srgbClr val="2c3e50"/>
                </a:solidFill>
                <a:uFillTx/>
                <a:latin typeface="Source Sans Pro Semibold"/>
              </a:rPr>
              <a:t>odwołuje</a:t>
            </a:r>
            <a:r>
              <a:rPr b="1" i="1" lang="pl-PL" sz="26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i="1" lang="pl-PL" sz="2600" spc="-1" strike="noStrike">
                <a:solidFill>
                  <a:srgbClr val="2c3e50"/>
                </a:solidFill>
                <a:latin typeface="Source Sans Pro Semibold"/>
              </a:rPr>
              <a:t>warunkowe zwolnienie skazanego, jeżeli okoliczności, o których mowa w § 3, zaistnieją po udzieleniu skazanemu pisemnego upomnienia przez sądowego kuratora zawodowego, chyba że przemawiają przeciwko temu szczególne względy.</a:t>
            </a:r>
            <a:endParaRPr b="1" lang="pl-PL" sz="26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-BoldMT"/>
              </a:rPr>
              <a:t>Względnie obligatoryjną przesłanką odwołania warunkowego zwolnienia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, określoną w art. 160 § 4 KKW, jest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-BoldMT"/>
              </a:rPr>
              <a:t>uchylanie się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przez zwolnionego, który został zobowiązany do wykonywania obowiązków związanych z okresem próby i nie został oddany pod dozór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-BoldMT"/>
              </a:rPr>
              <a:t>od wykonania obowiązków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,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</a:rPr>
              <a:t>o których mowa w art. 159 § 2 KKW. </a:t>
            </a:r>
            <a:endParaRPr b="1" lang="pl-PL" sz="15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 algn="just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</a:rPr>
              <a:t>Przepis art. 159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</a:rPr>
              <a:t>§ 2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</a:rPr>
              <a:t> stanowi o czterech takich obowiązkach, które nie są obowiązkami związanymi z okresem próby, co wprost wynika z powołanego przepisu. Okres próby jest integralnym elementem instytucji warunkowego zwolnienia, nadaje tej instytucji charakter warunkowy, uświadamia skazanemu, że opuszczenie przez niego zakładu karnego nie ma charakteru definitywnego i że zwolnienie go przed upływem terminu orzeczonej kary będzie lub może być odwołane w przypadkach określonych w ustawie.</a:t>
            </a:r>
            <a:endParaRPr b="1" lang="pl-PL" sz="15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2200" spc="-1" strike="noStrike">
                <a:solidFill>
                  <a:srgbClr val="2c3e50"/>
                </a:solidFill>
                <a:latin typeface="Source Sans Pro Semibold"/>
              </a:rPr>
              <a:t>b) odwołanie fakultatywne – art. 160 k.k.w.</a:t>
            </a:r>
            <a:endParaRPr b="1" lang="pl-PL" sz="2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i="1" lang="pl-PL" sz="2200" spc="-1" strike="noStrike">
                <a:solidFill>
                  <a:srgbClr val="2c3e50"/>
                </a:solidFill>
                <a:latin typeface="Source Sans Pro Semibold"/>
              </a:rPr>
              <a:t>§ 3. Sąd penitencjarny </a:t>
            </a:r>
            <a:r>
              <a:rPr b="1" i="1" lang="pl-PL" sz="2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może odwołać</a:t>
            </a:r>
            <a:r>
              <a:rPr b="1" i="1" lang="pl-PL" sz="2200" spc="-1" strike="noStrike">
                <a:solidFill>
                  <a:srgbClr val="2c3e50"/>
                </a:solidFill>
                <a:latin typeface="Source Sans Pro Semibold"/>
              </a:rPr>
              <a:t> warunkowe zwolnienie, jeżeli zwolniony w okresie próby rażąco narusza porządek prawny, w szczególności popełnił inne przestępstwo lub została orzeczona kara inna niż określona w § 1 albo gdy uchyla się od dozoru, wykonania nałożonych obowiązków lub orzeczonych środków karnych, przepadku lub środków kompensacyjnych.</a:t>
            </a:r>
            <a:endParaRPr b="1" lang="pl-PL" sz="2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Przepis art. 160 § 3 KKW zobowiązuje sądowego kuratora zawodowego, a gdy skazany został oddany pod dozór – również podmioty, o których mowa w tym przepisie,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</a:rPr>
              <a:t>do bezzwłocznego skierowania do sądu wniosku o odwołanie warunkowego zwolnienia, niezależnie od tego, czy wniosek ten ma dotyczyć obligatoryjnego (art. 160 § 1 pkt 1 i § 2 KKW) czy fakultatywnego (art. 160 § 3 KKW)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odwołania warunkowego zwolnienia. Na zasadzie </a:t>
            </a:r>
            <a:r>
              <a:rPr b="1" i="1" lang="pl-PL" sz="1500" spc="-1" strike="noStrike">
                <a:solidFill>
                  <a:srgbClr val="383d3c"/>
                </a:solidFill>
                <a:latin typeface="Source Sans Pro Semibold"/>
                <a:ea typeface="TimesNewRomanPS-ItalicMT"/>
              </a:rPr>
              <a:t>lege non distinguente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  <a:ea typeface="TimesNewRomanPSMT"/>
              </a:rPr>
              <a:t>obowiązek bezzwłocznego złożenia wniosku nie dotyczy zaistnienia innych przesłanek, względnie obligatoryjnego odwołania warunkowego zwolnienia, o </a:t>
            </a:r>
            <a:r>
              <a:rPr b="1" lang="pl-PL" sz="1500" spc="-1" strike="noStrike">
                <a:solidFill>
                  <a:srgbClr val="383d3c"/>
                </a:solidFill>
                <a:latin typeface="Source Sans Pro Semibold"/>
              </a:rPr>
              <a:t>których stanowią przepisy art. 160 § 3 KKW</a:t>
            </a:r>
            <a:endParaRPr b="1" lang="pl-PL" sz="15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Pozytywny przebieg okresu próby – brak odwołania zwolnienia warunkowego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400" spc="-1" strike="noStrike">
                <a:solidFill>
                  <a:srgbClr val="2c3e50"/>
                </a:solidFill>
                <a:latin typeface="Source Sans Pro Semibold"/>
              </a:rPr>
              <a:t>Art. 82. k.k.</a:t>
            </a:r>
            <a:endParaRPr b="1" lang="pl-PL" sz="14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i="1" lang="pl-PL" sz="14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i="1" lang="pl-PL" sz="1400" spc="-1" strike="noStrike">
                <a:solidFill>
                  <a:srgbClr val="2c3e50"/>
                </a:solidFill>
                <a:latin typeface="Source Sans Pro Semibold"/>
              </a:rPr>
              <a:t>§ 1. Jeżeli w okresie próby i w ciągu 6 miesięcy od jej zakończenia nie odwołano warunkowego zwolnienia, karę uważa się za odbytą z chwilą warunkowego zwolnienia. </a:t>
            </a:r>
            <a:endParaRPr b="1" lang="pl-PL" sz="14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i="1" lang="pl-PL" sz="1400" spc="-1" strike="noStrike">
                <a:solidFill>
                  <a:srgbClr val="2c3e50"/>
                </a:solidFill>
                <a:latin typeface="Source Sans Pro Semibold"/>
              </a:rPr>
              <a:t>§ 2. W wypadku objęcia wyrokiem łącznym kary, z której odbywania skazany został warunkowo zwolniony, na poczet orzeczonej kary łącznej zalicza się jedynie okres faktycznego odbywania kary.</a:t>
            </a:r>
            <a:endParaRPr b="1" lang="pl-PL" sz="14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MT"/>
              </a:rPr>
              <a:t>Przepis art. 82 KK ustanawia fikcję prawną uznania za odbytą w całości karę, która w rzeczywistości została odbyta tylko w części. Jest to </a:t>
            </a: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-BoldMT"/>
              </a:rPr>
              <a:t>fikcja </a:t>
            </a: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MT"/>
              </a:rPr>
              <a:t>podobna do tej, którą polski ustawodawca ustanowił dla pomyślnego upływu </a:t>
            </a: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</a:rPr>
              <a:t>okresu próby w razie zastosowania instytucji warunkowego zawieszenia wykonania kary, tyle że w tym drugim </a:t>
            </a: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MT"/>
              </a:rPr>
              <a:t>wypadku następuje zatarcie skazania</a:t>
            </a:r>
            <a:endParaRPr b="1" lang="pl-PL" sz="1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-BoldMT"/>
              </a:rPr>
              <a:t>Nienastąpienie odwołania </a:t>
            </a: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MT"/>
              </a:rPr>
              <a:t>oznacza, że w okresie tych 6 miesięcy nie zostało wydane prawomocne orzeczenie o odwołaniu warunkowego zwolnienia.</a:t>
            </a:r>
            <a:endParaRPr b="1" lang="pl-PL" sz="1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MT"/>
              </a:rPr>
              <a:t>Jeżeli do dnia upływu 6 miesięcy od zakończenia samego okresu próby, nie nastąpi odwołanie warunkowego zwolnienia, karę uważa się za odbytą.</a:t>
            </a:r>
            <a:endParaRPr b="1" lang="pl-PL" sz="1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MT"/>
              </a:rPr>
              <a:t>Karę uważa się za odbytą w całości a nie tylko w tej części, w której skazany faktycznie odbył karę w zakładzie karnym </a:t>
            </a:r>
            <a:endParaRPr b="1" lang="pl-PL" sz="1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-BoldMT"/>
              </a:rPr>
              <a:t>Uznanie kary za odbytą </a:t>
            </a: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MT"/>
              </a:rPr>
              <a:t>ma znaczenie przy obliczaniu okresów traktowanych jako przesłanka (pozytywna lub negatywna) stosowania takich instytucji jak: recydywa szczególna, przedawnienie, zatarcie skazania.</a:t>
            </a:r>
            <a:r>
              <a:rPr b="1" lang="pl-PL" sz="1500" spc="-1" strike="noStrike">
                <a:solidFill>
                  <a:srgbClr val="2c3e50"/>
                </a:solidFill>
                <a:latin typeface="Source Code Pro Semibold"/>
              </a:rPr>
              <a:t> </a:t>
            </a:r>
            <a:endParaRPr b="1" lang="pl-PL" sz="15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Zastosowanie warunkowego przedterminowego zwolnienia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algn="just">
              <a:spcAft>
                <a:spcPts val="1414"/>
              </a:spcAft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</a:rPr>
              <a:t> </a:t>
            </a: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  <a:ea typeface="TimesNewRomanPSMT"/>
              </a:rPr>
              <a:t>O zastosowaniu warunkowego zwolnienia, a także w sprawach związanych z wykonywaniem warunkowego </a:t>
            </a: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</a:rPr>
              <a:t>zwolnienia oraz z jego odwołaniem orzeka sąd penitencjarny.</a:t>
            </a:r>
            <a:endParaRPr b="1" lang="pl-PL" sz="1200" spc="-1" strike="noStrike">
              <a:solidFill>
                <a:srgbClr val="383d3c"/>
              </a:solidFill>
              <a:latin typeface="Source Code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</a:rPr>
              <a:t>Wniosek o zastosowanie warunkowego zwolnienia może złożyć skazany, jego obrońca, prokurator oraz dyrektor zakładu karnego lub kurator zawodowy. Sąd może też o warunkowym zwolnieniu orzec z urzędu (art. 19 § 1 i 161 § 1 k.k.w.).</a:t>
            </a:r>
            <a:endParaRPr b="1" lang="pl-PL" sz="1200" spc="-1" strike="noStrike">
              <a:solidFill>
                <a:srgbClr val="383d3c"/>
              </a:solidFill>
              <a:latin typeface="Source Code Pro Semibold"/>
              <a:ea typeface="TimesNewRomanPSMT"/>
            </a:endParaRPr>
          </a:p>
          <a:p>
            <a:pPr algn="just">
              <a:spcAft>
                <a:spcPts val="1414"/>
              </a:spcAft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</a:rPr>
              <a:t>Sąd penitencjarny orzeka postanowieniem (art. 18 § 1 k.k.w.), na które służy zażalenie do sądu wyższej instancji (tj. apelacyjnego), z tym że sąd orzekający może też sam przychylić się do zażalenia (art. 20 § 2 k.k.w.).</a:t>
            </a:r>
            <a:endParaRPr b="1" lang="pl-PL" sz="1200" spc="-1" strike="noStrike">
              <a:solidFill>
                <a:srgbClr val="383d3c"/>
              </a:solidFill>
              <a:latin typeface="Source Code Pro Semibold"/>
              <a:ea typeface="TimesNewRomanPSMT"/>
            </a:endParaRPr>
          </a:p>
          <a:p>
            <a:pPr algn="just">
              <a:spcAft>
                <a:spcPts val="1414"/>
              </a:spcAft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</a:rPr>
              <a:t>W orzeczeniu o udzieleniu warunkowego zwolnienia sąd może postanowić o wstrzymaniu wykonania tego orzeczenia na okres do 6 miesięcy (art. 164 § 2 k.k.w.), stosując instytucję tzw. odroczonego warunkowego zwolnienia. Następuje to w celu zapewnienia odpowiedniego czasu na przygotowanie skazanego do życia na wolności(art. 164 § 1 k.k.w.).</a:t>
            </a:r>
            <a:endParaRPr b="1" lang="pl-PL" sz="1200" spc="-1" strike="noStrike">
              <a:solidFill>
                <a:srgbClr val="383d3c"/>
              </a:solidFill>
              <a:latin typeface="Source Code Pro Semibold"/>
              <a:ea typeface="TimesNewRomanPSMT"/>
            </a:endParaRPr>
          </a:p>
          <a:p>
            <a:pPr algn="just">
              <a:spcAft>
                <a:spcPts val="1414"/>
              </a:spcAft>
            </a:pPr>
            <a:r>
              <a:rPr b="1" lang="pl-PL" sz="1200" spc="-1" strike="noStrike">
                <a:solidFill>
                  <a:srgbClr val="383d3c"/>
                </a:solidFill>
                <a:latin typeface="Source Code Pro Semibold"/>
              </a:rPr>
              <a:t>Poza warunkowym zwolnieniem, którego warunki dopuszczalności określa Kodeks karny, przewidziana jest także w Kodeksie karnym wykonawczym możliwość warunkowego zwolnienia skazanego, który korzystał z przerwy w wykonaniu kary pozbawienia wolności co najmniej przez jeden rok odbył nie mniej niż 6 miesięcy kary. Warunkowe zwolnienie następuje wtedy na zasadach określonych w art. 77 k.k. (a więc gdy sąd uzna, że zachodzą określone w tym przepisie merytoryczne warunki stosowania instytucji). Zwolnienia można dokonać bez ograniczeń wynikających z art. 78 i 79 KK, tj. bez konieczności odbycia kary w wyznaczonych w tych przepisach minimalnych okresach. Całokształt tej regulacji został zawarty w art. 155 k.k.w.. Zgodnie z tym przepisem nie można jednak zastosować warunkowego zwolnienia w tym trybie, jeżeli kara pozbawienia wolności lub suma kar przekracza 3 lata (art. 155 § 2 k.k.w.)</a:t>
            </a:r>
            <a:endParaRPr b="1" lang="pl-PL" sz="1200" spc="-1" strike="noStrike">
              <a:solidFill>
                <a:srgbClr val="383d3c"/>
              </a:solidFill>
              <a:latin typeface="Source Code Pro Semibold"/>
              <a:ea typeface="TimesNewRomanPS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200" spc="-1" strike="noStrike">
                <a:solidFill>
                  <a:srgbClr val="ffffff"/>
                </a:solidFill>
                <a:latin typeface="Source Sans Pro Black"/>
              </a:rPr>
              <a:t>Wniosek o warunkowe przedterminowe zwolnienie - rozpoznanie</a:t>
            </a:r>
            <a:endParaRPr b="1" lang="pl-PL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14000"/>
          </a:bodyPr>
          <a:p>
            <a:pPr marL="432000" indent="-324000" algn="just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O warunkowym przedterminowym zwolnieniu orzeka sąd penitencjarny na posiedzeniu, które powinno odbyć się w zakładzie karnym. W posiedzeniu ma prawo wziąć udział prokurator, skazany oraz obrońca, a także inne osoby, którym służy uprawnienie do złożenia wniosku o warunkowe zwolnienie, jeżeli wniosek taki złożyły (art. 161 § 1 k.k.w.)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 algn="just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Wniosek o warunkowe zwolnienie może złożyć skazany, obrońca, dyrektor zakładu karnego lub sądowy kurator zawodowy (art. 161 § 1 i 2 k.k.w.)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 algn="just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Jeżeli orzeczona kara lub suma kar nie przekracza 3 lat pozbawienia wolności, wniosku skazanego lub jego obrońcy, złożonego przed upływem 3 miesięcy od wydania postanowienia o odmowie warunkowego zwolnienia, nie rozpoznaje się aż do upływu tego okresu.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 algn="just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Jeżeli orzeczona kara lub suma kar przekracza 3 lata pozbawienia wolności, wniosku skazanego lub jego obrońcy, złożonego przed upływem 6 miesięcy od wydania postanowienia o odmowie warunkowego zwolnienia, nie rozpoznaje się aż do upływu tego okresu.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 algn="just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Dyrektor zakładu karnego, składając wniosek o warunkowe zwolnienie, przesyła jednocześnie opinię sporządzoną przez administrację zakładu karnego zawierającą w szczególności prognozę kryminologiczno-społeczną. W innych przypadkach opinię tę dyrektor zakładu karnego przesyła na żądanie sądu penitencjarnego lub na prośbę skazanego składającego wniosek o warunkowe zwolnienie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 algn="just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Opłata od wniosku wynosi 45 zł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200" spc="-1" strike="noStrike">
                <a:solidFill>
                  <a:srgbClr val="ffffff"/>
                </a:solidFill>
                <a:latin typeface="Source Sans Pro Black"/>
              </a:rPr>
              <a:t>Wniosek o warunkowe przedterminowe zwolnienie - przykład</a:t>
            </a:r>
            <a:endParaRPr b="1" lang="pl-PL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1"/>
          <a:stretch/>
        </p:blipFill>
        <p:spPr>
          <a:xfrm>
            <a:off x="1440000" y="2160000"/>
            <a:ext cx="7402320" cy="47998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Materiały źródłowe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Ustawa z dnia 6 czerwca 1997 r. - Kodeks karny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lnSpc>
                <a:spcPct val="100000"/>
              </a:lnSpc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Ustawa z dnia 6 czerwca 1997 r. - Kodeks karny wykonawczy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Skupiński J., Mierzwińska-Lorencka J., </a:t>
            </a:r>
            <a:r>
              <a:rPr b="1" i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„Kodeks karny. Komentarz”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red.</a:t>
            </a:r>
            <a:r>
              <a:rPr b="1" i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Stefański R.</a:t>
            </a:r>
            <a:r>
              <a:rPr b="1" i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, Warszawa 2019,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 (Legalis)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Lelental S., </a:t>
            </a:r>
            <a:r>
              <a:rPr b="1" i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„Kodeks karny wykonawczy. Komentarz”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  <a:ea typeface="DejaVu Sans"/>
              </a:rPr>
              <a:t>, Warszawa 2017 (Legalis)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Warunkowe przedterminowe zwolnienie – wprowadzenie 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10000"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Instytucja warunkowego przedterminowego zwolnienia narodziła się już w trakcie rozwoju systemów penitencjarnych, tj. w XIX w.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Instytucja warunkowego zwolnienia jest znana w Polsce od powstania niezależnego państwa w 1918 r.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Istotne znaczenie owej instytucji zostało podkreślone również w aktach prawa międzynarodowego, np. Europejskich Regułach Więziennych, Rekomendacji Rec (2003)22 w sprawie warunkowego zwolnienia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Europejskie Reguły Więzienne - „Zwolnienie odbywających karę” :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107.1 Odbywającym karę, we właściwym czasie przed zwolnieniem, pomaga się poprzez odpowiednie procedury i specjalne programy umożliwiające im przejście z życia w więzieniu do funkcjonowania w społeczności przestrzegającej prawa.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107.2 Zwłaszcza w przypadku więźniów odbywających dłuższe kary, podejmuje się kroki w celu zapewnienia stopniowego powrotu skazanych do życia w wolnym społeczeństwie.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107.3 Cel ten może być osiągnięty poprzez odpowiedni program przygotowujący skazanego do życia po zwolnieniu, realizowany jeszcze w więzieniu, bądź poprzez warunkowe zwolnienie z określonym rodzajem dozoru połączonego ze skuteczną opieką socjalną.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107.4 Władze więzienne ściśle współpracują ze służbami i instytucjami nadzorującymi i pomagającymi zwolnionym więźniom w umożliwieniu im wszystkim ponownego odnalezienia się we wspólnocie, a w szczególności w środowisku rodzinnym oraz zatrudnieniu.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107.5 Przedstawiciele takich służb i instytucji mają zapewniony wszelki niezbędny dostęp do zakładu i więźniów po to, aby ci mogli uczestniczyć w przygotowaniach do ich zwolnienia i opracowania programów wspomagających już po zwolnieniu.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2700000" y="2700000"/>
            <a:ext cx="4680000" cy="216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 anchorCtr="1">
            <a:noAutofit/>
          </a:bodyPr>
          <a:p>
            <a:pPr algn="ctr"/>
            <a:r>
              <a:rPr b="1" lang="pl-PL" sz="3600" spc="-1" strike="noStrike">
                <a:solidFill>
                  <a:srgbClr val="2c3e50"/>
                </a:solidFill>
                <a:latin typeface="Source Sans Pro Black"/>
              </a:rPr>
              <a:t>Dziękuję za uwagę</a:t>
            </a:r>
            <a:endParaRPr b="1" lang="pl-PL" sz="3600" spc="-1" strike="noStrike">
              <a:solidFill>
                <a:srgbClr val="2c3e50"/>
              </a:solidFill>
              <a:latin typeface="Source Sans Pro Black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28000"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niektórych państwach warunkowe przedterminowe zwolnienie może być stosowane obligatoryjnie, np. w Szwecji, Finlandii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cywilizowanych państwach współczesnego świata instytucja warunkowego zwolnienia z wykonania kary pozbawienia wolności odgrywa niezwykle doniosłą rolę w systemie prawa karnego i penitencjarnego. Skazanym otwiera możliwość wcześniejszego powrotu do społeczeństwa, a szczególnie do osób bliskich i prowadzenia zasadniczo swobodnego życia.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Systemowi penitencjarnemu możliwość warunkowego zwolnienia stawia konkretny cel wobec większości skazanych na kary nieuznane za najkrótsze, polegający na przygotowaniu ich do życia na wolności.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Ponadto stosowanie tej instytucji wpływa na zmniejszenie populacji więziennej oraz zmniejszenie kosztów ponoszonych przez państwo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Zastosowanie warunkowego zwolnienia w każdym przypadku musi być określone w przepisach prawa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Zadania warunkowego przedterminowego zwolnienia 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19000"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świetle obowiązujących przepisów prawa karnego do zadań warunkowego przedterminowego zwolnienia należy: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a) wcześniejsze zakończenie wykonywania kary, jeśli się uzna, że skazany uprawdopodobni, iż mimo niewykonania kary do końca nie popełni więcej przestępstwa,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b) zachęcanie skazanych do podjęcia wysiłków mających na celu przystosowanie się do życia w społeczeństwie; jednym ze sprawdzianów oczekiwanych rezultatów ze strony skazanego będzie jego właściwe zachowanie w czasie odbywania kary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W świetle standardów międzynarodowych do zadań należy dodatkowo zaliczyć: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- uznanie, że stosowanie warunkowego zwolnienia jest jednym z najskuteczniejszych środków zapobiegania recydywie więźniów w ramach planowanej, wspomaganej i nadzorowanej reintegracji więźniów ze społeczeństwem,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- przygotowanie skazanego do skorzystania z warunkowego zwolnienia w czasie, w jakim pozwalają na to przepisy prawa,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- promowanie warunkowego zwolnienia , które ma też służyć m.in. obniżaniu długości kary, a tym samym przyczyniać się do ograniczania przeludnienia zakładów karnych 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Przesłanki – informacje ogólne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6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80000"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Przesłanki formalne i podmiotowe upoważniające do wystąpienia z wnioskiem, a następnie uzyskania warunkowego zwolnienia, są przewidziane w art. 77 i 78 k.k.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Przesłanki podmiotowe dot. skazanego (art. 77 k.k.) to: postawa, właściwości i warunki osobiste sprawcy, okoliczności popełnienia przestępstwa, sąd musi mieć uzasadnione przekonanie, że skazany po zwolnieniu będzie przestrzegał porządku prawnego, w szczególności nie popełni przestępstwa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Art. 77 k.k. - przesłanki merytoryczne/podmiotowe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75000"/>
          </a:bodyPr>
          <a:p>
            <a:pPr algn="just">
              <a:spcAft>
                <a:spcPts val="1414"/>
              </a:spcAft>
            </a:pP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</a:rPr>
              <a:t> </a:t>
            </a: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  <a:ea typeface="TimesNewRomanPSMT"/>
              </a:rPr>
              <a:t>W art. 77 KK określono merytoryczną podstawę dopuszczalności fakultatywnego stosowania warunkowego przedterminowego zwolnienia z odbycia kary pozbawienia wolności – jest nią dodatnia prognoza kryminologiczna (§ 1).</a:t>
            </a:r>
            <a:endParaRPr b="1" lang="pl-PL" sz="1300" spc="-1" strike="noStrike">
              <a:solidFill>
                <a:srgbClr val="355269"/>
              </a:solidFill>
              <a:latin typeface="Source Code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</a:rPr>
              <a:t>W tymże artykule zawarto również uprawnienie sądu orzekającego karę do indywidualnego wyznaczenia dłuższego niż w art. 78 okresu odbycia kary umożliwiającego warunkowe przedterminowe zwolnienie.</a:t>
            </a:r>
            <a:endParaRPr b="1" lang="pl-PL" sz="1300" spc="-1" strike="noStrike">
              <a:solidFill>
                <a:srgbClr val="355269"/>
              </a:solidFill>
              <a:latin typeface="Source Code Pro Semibold"/>
              <a:ea typeface="TimesNewRomanPSMT"/>
            </a:endParaRPr>
          </a:p>
          <a:p>
            <a:pPr algn="just">
              <a:spcAft>
                <a:spcPts val="1414"/>
              </a:spcAft>
            </a:pP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  <a:ea typeface="TimesNewRomanPSMT"/>
              </a:rPr>
              <a:t> </a:t>
            </a: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  <a:ea typeface="TimesNewRomanPSMT"/>
              </a:rPr>
              <a:t>W odróżnieniu od dwóch pozostałych środków probacyjnych (warunkowych: umorzenia postępowania i zawieszenia kary), które mają znacznie szerszy zakres potencjalnego stosowania, przedterminowe zwolnienie ma zasięg znacznie węższy. Przedterminowe zwolnienie dotyczy tylko osób skazanych na karę bezwzględnego pozbawienia wolności, których w porównaniu z poprzednimi zbiorowościami jest kilka – a nawet kilkunastokrotnie – mniej.</a:t>
            </a:r>
            <a:endParaRPr b="1" lang="pl-PL" sz="1300" spc="-1" strike="noStrike">
              <a:solidFill>
                <a:srgbClr val="355269"/>
              </a:solidFill>
              <a:latin typeface="Source Code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  <a:ea typeface="TimesNewRomanPSMT"/>
              </a:rPr>
              <a:t> </a:t>
            </a: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  <a:ea typeface="TimesNewRomanPSMT"/>
              </a:rPr>
              <a:t>Instytucja warunkowego przedterminowego zwolnienia dotyczy też kryminologicznie innego kręgu sprawców przestępstw. Pozostałe dwa środki probacyjne stosowane są wobec sprawców w większości przypadkowych, sprawców czynów o mniejszej szkodliwości społecznej, z reguły niekaranych sprawców przestępstw nieumyślnych, wobec których sąd, a nawet wcześniej organ ścigania (wniosek o warunkowe umorzenie postępowania) uznał, że najwłaściwszym środkiem reakcji karnej wobec nich są mniej dolegliwe formy represji. Sprawcy poddawani warunkowemu przedterminowemu zwolnieniu, to sprawcy, wobec których zastosowano najdolegliwszy środek reakcji karnej w postaci kary bezwzględnego pozbawienia wolności.</a:t>
            </a:r>
            <a:endParaRPr b="1" lang="pl-PL" sz="1300" spc="-1" strike="noStrike">
              <a:solidFill>
                <a:srgbClr val="355269"/>
              </a:solidFill>
              <a:latin typeface="Source Code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  <a:ea typeface="TimesNewRomanPSMT"/>
              </a:rPr>
              <a:t>Przedterminowe zwolnienie – z racji jego istoty – w postępowaniu wykonawczym przez sąd penitencjarny,z jedynym wyjątkiem w postaci określenia w wyroku skazującym surowszych warunków dopuszczalności przedterminowego zwolnienia (art. 77 § 2 KK).</a:t>
            </a:r>
            <a:endParaRPr b="1" lang="pl-PL" sz="1300" spc="-1" strike="noStrike">
              <a:solidFill>
                <a:srgbClr val="355269"/>
              </a:solidFill>
              <a:latin typeface="Source Code Pro Semibold"/>
            </a:endParaRPr>
          </a:p>
          <a:p>
            <a:pPr algn="just">
              <a:spcAft>
                <a:spcPts val="1414"/>
              </a:spcAft>
            </a:pP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  <a:ea typeface="TimesNewRomanPSMT"/>
              </a:rPr>
              <a:t> </a:t>
            </a:r>
            <a:r>
              <a:rPr b="1" lang="pl-PL" sz="1300" spc="-1" strike="noStrike">
                <a:solidFill>
                  <a:srgbClr val="355269"/>
                </a:solidFill>
                <a:latin typeface="Source Code Pro Semibold"/>
                <a:ea typeface="TimesNewRomanPSMT"/>
              </a:rPr>
              <a:t>Z charakteru prawnego przedterminowego zwolnienia wynika, że jest ono tylko częściowo instytucją prawa karnego materialnego, a głównie częścią prawa karnego wykonawczego, z czym wiązało się zawsze historycznie bardzo zróżnicowane ujęcie legislacyjne.</a:t>
            </a:r>
            <a:endParaRPr b="1" lang="pl-PL" sz="1300" spc="-1" strike="noStrike">
              <a:solidFill>
                <a:srgbClr val="355269"/>
              </a:solidFill>
              <a:latin typeface="Source Code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Art. 78 k.k. - przesłanki formalne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3000"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Formułuje przesłanki formalne  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skazanego można warunkowo zwolnić po odbyciu co najmniej połowy kary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skazanego określonego w art. 64 § 1 k.k. (recydywa zwykła) można warunkowo zwolnić po odbyciu dwóch trzecich kary, natomiast określonego w art. 64 § 2 k.k. (multirecydywa) po odbyciu trzech czwartych kary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Skazanego na karę 25 lat pozbawienia wolności można warunkowo zwolnić po odbyciu 15 lat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Skazanego na karę dożywotniego pozbawienia wolności można warunkowo zwolnić po odbyciu przynajmniej 25 lat.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Sąd wymierzając karę pozbawienia wolności może wyznaczyć surowsze granice niż te wskazane w art. 78 k.k. - nie może jednak pozbawić sprawcy możliwości ubiegania się o skorzystanie z tego środka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Art. 80 k.k. - okres próby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§ 1. W razie warunkowego zwolnienia czas pozostały do odbycia kary stanowi okres próby, który jednak nie może być </a:t>
            </a: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krótszy niż 2 lata ani dłuższy niż 5 lat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§ 2. Jeżeli skazanym jest osoba określona w art. 64 § 2, </a:t>
            </a: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okres próby nie może być krótszy niż 3 lata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§ 3. W razie warunkowego zwolnienia z kary 25 lat pozbawienia wolności lub dożywotniego pozbawienia wolności </a:t>
            </a:r>
            <a:r>
              <a:rPr b="1" lang="pl-PL" sz="3200" spc="-1" strike="noStrike" u="sng">
                <a:solidFill>
                  <a:srgbClr val="2c3e50"/>
                </a:solidFill>
                <a:uFillTx/>
                <a:latin typeface="Source Sans Pro Semibold"/>
              </a:rPr>
              <a:t>okres próby wynosi 10 lat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.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360000" y="301320"/>
            <a:ext cx="9360000" cy="9586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1" lang="pl-PL" sz="3600" spc="-1" strike="noStrike">
                <a:solidFill>
                  <a:srgbClr val="ffffff"/>
                </a:solidFill>
                <a:latin typeface="Source Sans Pro Black"/>
              </a:rPr>
              <a:t>Obowiązki związane z okresem próby</a:t>
            </a:r>
            <a:endParaRPr b="1" lang="pl-PL" sz="36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360000" y="1980000"/>
            <a:ext cx="9360000" cy="504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 fontScale="35000"/>
          </a:bodyPr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 </a:t>
            </a: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Sąd penitencjarny może nałożyć na zwalnianego warunkowo obowiązki określone w art. 72 § 1 Kk, a także zobowiązać go do uiszczenia świadczenia, o którym mowa w art. 39 pkt 7 albo do naprawienia szkody w całości lub w części (chyba że orzekł środek kompensacyjny), jeśli szkoda wyrządzona przestępstwem, za które skazany odbywa karę, nie została naprawiona. 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Sąd może w okresie próby ustanawiać, rozszerzać lub zmieniać obowiązki określone w art. 72 § 1 kk albo zwolnić od wykonywania nałożonych obowiązków (nie dotyczy to obowiązku, o którym mowa w art. 72 § 2 kk). 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Sąd może również oddać skazanego pod dozór lub od dozoru zwolnić. Taki wniosek może złożyć również sądowy kurator zawodowy. 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r>
              <a:rPr b="1" lang="pl-PL" sz="3200" spc="-1" strike="noStrike">
                <a:solidFill>
                  <a:srgbClr val="2c3e50"/>
                </a:solidFill>
                <a:latin typeface="Source Sans Pro Semibold"/>
              </a:rPr>
              <a:t>Na postanowienie sądu w tym przedmiocie przysługuje zażalenie.</a:t>
            </a: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  <a:p>
            <a:pPr marL="432000" indent="-324000">
              <a:spcAft>
                <a:spcPts val="1414"/>
              </a:spcAft>
              <a:buClr>
                <a:srgbClr val="2c3e50"/>
              </a:buClr>
              <a:buSzPct val="45000"/>
              <a:buFont typeface="Wingdings" charset="2"/>
              <a:buChar char=""/>
            </a:pPr>
            <a:endParaRPr b="1" lang="pl-PL" sz="3200" spc="-1" strike="noStrike">
              <a:solidFill>
                <a:srgbClr val="2c3e50"/>
              </a:solidFill>
              <a:latin typeface="Source Sans Pro Semibold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Application>LibreOffice/6.3.2.2$Windows_X86_64 LibreOffice_project/98b30e735bda24bc04ab42594c85f7fd8be07b9c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2020-04-06T12:25:05Z</dcterms:created>
  <dc:creator/>
  <dc:description/>
  <dc:language>pl-PL</dc:language>
  <cp:lastModifiedBy/>
  <dcterms:modified xsi:type="dcterms:W3CDTF">2020-04-07T23:31:55Z</dcterms:modified>
  <cp:revision>38</cp:revision>
  <dc:subject/>
  <dc:title>Midnightblue</dc:title>
</cp:coreProperties>
</file>