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 id="2147483705"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0080625" cy="7559675"/>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68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55192" y="1595933"/>
            <a:ext cx="7299157" cy="3670246"/>
          </a:xfrm>
        </p:spPr>
        <p:txBody>
          <a:bodyPr anchor="b"/>
          <a:lstStyle>
            <a:lvl1pPr>
              <a:defRPr sz="7937"/>
            </a:lvl1pPr>
          </a:lstStyle>
          <a:p>
            <a:r>
              <a:rPr lang="pl-PL"/>
              <a:t>Kliknij, aby edytować styl</a:t>
            </a:r>
            <a:endParaRPr lang="en-US" dirty="0"/>
          </a:p>
        </p:txBody>
      </p:sp>
      <p:sp>
        <p:nvSpPr>
          <p:cNvPr id="3" name="Subtitle 2"/>
          <p:cNvSpPr>
            <a:spLocks noGrp="1"/>
          </p:cNvSpPr>
          <p:nvPr>
            <p:ph type="subTitle" idx="1"/>
          </p:nvPr>
        </p:nvSpPr>
        <p:spPr>
          <a:xfrm>
            <a:off x="955192" y="5266177"/>
            <a:ext cx="7299157" cy="949556"/>
          </a:xfrm>
        </p:spPr>
        <p:txBody>
          <a:bodyPr anchor="t"/>
          <a:lstStyle>
            <a:lvl1pPr marL="0" indent="0" algn="l">
              <a:buNone/>
              <a:defRPr cap="all">
                <a:solidFill>
                  <a:schemeClr val="bg2">
                    <a:lumMod val="40000"/>
                    <a:lumOff val="60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08196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4" y="5291758"/>
            <a:ext cx="7299156" cy="624724"/>
          </a:xfrm>
        </p:spPr>
        <p:txBody>
          <a:bodyPr anchor="b">
            <a:normAutofit/>
          </a:bodyPr>
          <a:lstStyle>
            <a:lvl1pPr algn="l">
              <a:defRPr sz="2646" b="0"/>
            </a:lvl1pPr>
          </a:lstStyle>
          <a:p>
            <a:r>
              <a:rPr lang="pl-PL"/>
              <a:t>Kliknij, aby edytować styl</a:t>
            </a:r>
            <a:endParaRPr lang="en-US" dirty="0"/>
          </a:p>
        </p:txBody>
      </p:sp>
      <p:sp>
        <p:nvSpPr>
          <p:cNvPr id="3" name="Picture Placeholder 2"/>
          <p:cNvSpPr>
            <a:spLocks noGrp="1" noChangeAspect="1"/>
          </p:cNvSpPr>
          <p:nvPr>
            <p:ph type="pic" idx="1"/>
          </p:nvPr>
        </p:nvSpPr>
        <p:spPr>
          <a:xfrm>
            <a:off x="955192" y="755968"/>
            <a:ext cx="7299157" cy="401316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3" y="5916482"/>
            <a:ext cx="7299155" cy="544226"/>
          </a:xfrm>
        </p:spPr>
        <p:txBody>
          <a:bodyPr>
            <a:normAutofit/>
          </a:bodyPr>
          <a:lstStyle>
            <a:lvl1pPr marL="0" indent="0">
              <a:buNone/>
              <a:defRPr sz="132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8872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55192" y="1595931"/>
            <a:ext cx="7299157" cy="2183906"/>
          </a:xfrm>
        </p:spPr>
        <p:txBody>
          <a:bodyPr/>
          <a:lstStyle>
            <a:lvl1pPr>
              <a:defRPr sz="5291"/>
            </a:lvl1pPr>
          </a:lstStyle>
          <a:p>
            <a:r>
              <a:rPr lang="pl-PL"/>
              <a:t>Kliknij, aby edytować styl</a:t>
            </a:r>
            <a:endParaRPr lang="en-US" dirty="0"/>
          </a:p>
        </p:txBody>
      </p:sp>
      <p:sp>
        <p:nvSpPr>
          <p:cNvPr id="8" name="Text Placeholder 3"/>
          <p:cNvSpPr>
            <a:spLocks noGrp="1"/>
          </p:cNvSpPr>
          <p:nvPr>
            <p:ph type="body" sz="half" idx="2"/>
          </p:nvPr>
        </p:nvSpPr>
        <p:spPr>
          <a:xfrm>
            <a:off x="955192" y="4031827"/>
            <a:ext cx="7299157" cy="2603888"/>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96130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302422" y="1595931"/>
            <a:ext cx="6615740" cy="2561090"/>
          </a:xfrm>
        </p:spPr>
        <p:txBody>
          <a:bodyPr/>
          <a:lstStyle>
            <a:lvl1pPr>
              <a:defRPr sz="5291"/>
            </a:lvl1pPr>
          </a:lstStyle>
          <a:p>
            <a:r>
              <a:rPr lang="pl-PL"/>
              <a:t>Kliknij, aby edytować styl</a:t>
            </a:r>
            <a:endParaRPr lang="en-US" dirty="0"/>
          </a:p>
        </p:txBody>
      </p:sp>
      <p:sp>
        <p:nvSpPr>
          <p:cNvPr id="11" name="Text Placeholder 3"/>
          <p:cNvSpPr>
            <a:spLocks noGrp="1"/>
          </p:cNvSpPr>
          <p:nvPr>
            <p:ph type="body" sz="half" idx="14"/>
          </p:nvPr>
        </p:nvSpPr>
        <p:spPr>
          <a:xfrm>
            <a:off x="1596515" y="4157021"/>
            <a:ext cx="6020549" cy="377183"/>
          </a:xfrm>
        </p:spPr>
        <p:txBody>
          <a:bodyPr vert="horz" lIns="91440" tIns="45720" rIns="91440" bIns="45720" rtlCol="0" anchor="t">
            <a:normAutofit/>
          </a:bodyPr>
          <a:lstStyle>
            <a:lvl1pPr marL="0" indent="0">
              <a:buNone/>
              <a:defRPr lang="en-US" sz="1543" b="0" i="0" kern="1200" cap="small" dirty="0">
                <a:solidFill>
                  <a:schemeClr val="bg2">
                    <a:lumMod val="40000"/>
                    <a:lumOff val="60000"/>
                  </a:schemeClr>
                </a:solidFill>
                <a:latin typeface="+mj-lt"/>
                <a:ea typeface="+mj-ea"/>
                <a:cs typeface="+mj-cs"/>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955192" y="4795793"/>
            <a:ext cx="7299157" cy="1847921"/>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742925" y="1070627"/>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
        <p:nvSpPr>
          <p:cNvPr id="15" name="TextBox 14"/>
          <p:cNvSpPr txBox="1"/>
          <p:nvPr/>
        </p:nvSpPr>
        <p:spPr>
          <a:xfrm>
            <a:off x="7716673" y="2881216"/>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Tree>
    <p:extLst>
      <p:ext uri="{BB962C8B-B14F-4D97-AF65-F5344CB8AC3E}">
        <p14:creationId xmlns:p14="http://schemas.microsoft.com/office/powerpoint/2010/main" val="2121951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55191" y="3443853"/>
            <a:ext cx="7299159" cy="1822325"/>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none">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211731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23472" y="2183906"/>
            <a:ext cx="243717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6" name="Text Placeholder 3"/>
          <p:cNvSpPr>
            <a:spLocks noGrp="1"/>
          </p:cNvSpPr>
          <p:nvPr>
            <p:ph type="body" sz="half" idx="15"/>
          </p:nvPr>
        </p:nvSpPr>
        <p:spPr>
          <a:xfrm>
            <a:off x="539612" y="2939874"/>
            <a:ext cx="242103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1936" y="2183906"/>
            <a:ext cx="2428383"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9" name="Text Placeholder 3"/>
          <p:cNvSpPr>
            <a:spLocks noGrp="1"/>
          </p:cNvSpPr>
          <p:nvPr>
            <p:ph type="body" sz="half" idx="16"/>
          </p:nvPr>
        </p:nvSpPr>
        <p:spPr>
          <a:xfrm>
            <a:off x="3203207" y="2939874"/>
            <a:ext cx="2437111"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2183906"/>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0" name="Text Placeholder 3"/>
          <p:cNvSpPr>
            <a:spLocks noGrp="1"/>
          </p:cNvSpPr>
          <p:nvPr>
            <p:ph type="body" sz="half" idx="17"/>
          </p:nvPr>
        </p:nvSpPr>
        <p:spPr>
          <a:xfrm>
            <a:off x="5892400" y="2939874"/>
            <a:ext cx="242497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7" name="Straight Connector 16"/>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4964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39612" y="4685884"/>
            <a:ext cx="2431534"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9" name="Picture Placeholder 2"/>
          <p:cNvSpPr>
            <a:spLocks noGrp="1" noChangeAspect="1"/>
          </p:cNvSpPr>
          <p:nvPr>
            <p:ph type="pic" idx="15"/>
          </p:nvPr>
        </p:nvSpPr>
        <p:spPr>
          <a:xfrm>
            <a:off x="539612" y="2435895"/>
            <a:ext cx="2431534"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2" name="Text Placeholder 3"/>
          <p:cNvSpPr>
            <a:spLocks noGrp="1"/>
          </p:cNvSpPr>
          <p:nvPr>
            <p:ph type="body" sz="half" idx="18"/>
          </p:nvPr>
        </p:nvSpPr>
        <p:spPr>
          <a:xfrm>
            <a:off x="539612" y="5321108"/>
            <a:ext cx="2431534"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6663" y="4685884"/>
            <a:ext cx="2423656"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0" name="Picture Placeholder 2"/>
          <p:cNvSpPr>
            <a:spLocks noGrp="1" noChangeAspect="1"/>
          </p:cNvSpPr>
          <p:nvPr>
            <p:ph type="pic" idx="21"/>
          </p:nvPr>
        </p:nvSpPr>
        <p:spPr>
          <a:xfrm>
            <a:off x="3216662" y="2435895"/>
            <a:ext cx="2423656"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3" name="Text Placeholder 3"/>
          <p:cNvSpPr>
            <a:spLocks noGrp="1"/>
          </p:cNvSpPr>
          <p:nvPr>
            <p:ph type="body" sz="half" idx="19"/>
          </p:nvPr>
        </p:nvSpPr>
        <p:spPr>
          <a:xfrm>
            <a:off x="3215543" y="5321107"/>
            <a:ext cx="2426866"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4685884"/>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1" name="Picture Placeholder 2"/>
          <p:cNvSpPr>
            <a:spLocks noGrp="1" noChangeAspect="1"/>
          </p:cNvSpPr>
          <p:nvPr>
            <p:ph type="pic" idx="22"/>
          </p:nvPr>
        </p:nvSpPr>
        <p:spPr>
          <a:xfrm>
            <a:off x="5892399" y="2435895"/>
            <a:ext cx="2424970"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4" name="Text Placeholder 3"/>
          <p:cNvSpPr>
            <a:spLocks noGrp="1"/>
          </p:cNvSpPr>
          <p:nvPr>
            <p:ph type="body" sz="half" idx="20"/>
          </p:nvPr>
        </p:nvSpPr>
        <p:spPr>
          <a:xfrm>
            <a:off x="5892298" y="5321104"/>
            <a:ext cx="2428182"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9" name="Straight Connector 18"/>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87253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35904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903" y="474232"/>
            <a:ext cx="1449468" cy="6422224"/>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539612" y="852315"/>
            <a:ext cx="6139229" cy="604414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62449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955192" y="1595933"/>
            <a:ext cx="7299157" cy="3670246"/>
          </a:xfrm>
        </p:spPr>
        <p:txBody>
          <a:bodyPr anchor="b"/>
          <a:lstStyle>
            <a:lvl1pPr>
              <a:defRPr sz="7937"/>
            </a:lvl1pPr>
          </a:lstStyle>
          <a:p>
            <a:r>
              <a:rPr lang="pl-PL"/>
              <a:t>Kliknij, aby edytować styl</a:t>
            </a:r>
            <a:endParaRPr lang="en-US" dirty="0"/>
          </a:p>
        </p:txBody>
      </p:sp>
      <p:sp>
        <p:nvSpPr>
          <p:cNvPr id="3" name="Subtitle 2"/>
          <p:cNvSpPr>
            <a:spLocks noGrp="1"/>
          </p:cNvSpPr>
          <p:nvPr>
            <p:ph type="subTitle" idx="1"/>
          </p:nvPr>
        </p:nvSpPr>
        <p:spPr>
          <a:xfrm>
            <a:off x="955192" y="5266177"/>
            <a:ext cx="7299157" cy="949556"/>
          </a:xfrm>
        </p:spPr>
        <p:txBody>
          <a:bodyPr anchor="t"/>
          <a:lstStyle>
            <a:lvl1pPr marL="0" indent="0" algn="l">
              <a:buNone/>
              <a:defRPr cap="all">
                <a:solidFill>
                  <a:schemeClr val="bg2">
                    <a:lumMod val="40000"/>
                    <a:lumOff val="60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105523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163054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883905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55194" y="3154532"/>
            <a:ext cx="7299156" cy="2111646"/>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all">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468387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912482" y="2271404"/>
            <a:ext cx="3635941" cy="462505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76483" y="2266462"/>
            <a:ext cx="3635943" cy="462999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775239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12482" y="2099910"/>
            <a:ext cx="3635939"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4" name="Content Placeholder 3"/>
          <p:cNvSpPr>
            <a:spLocks noGrp="1"/>
          </p:cNvSpPr>
          <p:nvPr>
            <p:ph sz="half" idx="2"/>
          </p:nvPr>
        </p:nvSpPr>
        <p:spPr>
          <a:xfrm>
            <a:off x="912482"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76484" y="2099910"/>
            <a:ext cx="363594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6" name="Content Placeholder 5"/>
          <p:cNvSpPr>
            <a:spLocks noGrp="1"/>
          </p:cNvSpPr>
          <p:nvPr>
            <p:ph sz="quarter" idx="4"/>
          </p:nvPr>
        </p:nvSpPr>
        <p:spPr>
          <a:xfrm>
            <a:off x="4676484"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7494481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3490912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08345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1" y="1595932"/>
            <a:ext cx="2812810" cy="1595931"/>
          </a:xfrm>
        </p:spPr>
        <p:txBody>
          <a:bodyPr anchor="b"/>
          <a:lstStyle>
            <a:lvl1pPr algn="l">
              <a:defRPr sz="2646" b="0"/>
            </a:lvl1pPr>
          </a:lstStyle>
          <a:p>
            <a:r>
              <a:rPr lang="pl-PL"/>
              <a:t>Kliknij, aby edytować styl</a:t>
            </a:r>
            <a:endParaRPr lang="en-US" dirty="0"/>
          </a:p>
        </p:txBody>
      </p:sp>
      <p:sp>
        <p:nvSpPr>
          <p:cNvPr id="3" name="Content Placeholder 2"/>
          <p:cNvSpPr>
            <a:spLocks noGrp="1"/>
          </p:cNvSpPr>
          <p:nvPr>
            <p:ph idx="1"/>
          </p:nvPr>
        </p:nvSpPr>
        <p:spPr>
          <a:xfrm>
            <a:off x="3957061" y="1595932"/>
            <a:ext cx="4297289" cy="5039783"/>
          </a:xfrm>
        </p:spPr>
        <p:txBody>
          <a:bodyPr anchor="ctr">
            <a:normAutofit/>
          </a:bodyPr>
          <a:lstStyle>
            <a:lvl1pPr>
              <a:defRPr sz="2205"/>
            </a:lvl1pPr>
            <a:lvl2pPr>
              <a:defRPr sz="1984"/>
            </a:lvl2pPr>
            <a:lvl3pPr>
              <a:defRPr sz="1764"/>
            </a:lvl3pPr>
            <a:lvl4pPr>
              <a:defRPr sz="1543"/>
            </a:lvl4pPr>
            <a:lvl5pPr>
              <a:defRPr sz="1543"/>
            </a:lvl5pPr>
            <a:lvl6pPr>
              <a:defRPr sz="1543"/>
            </a:lvl6pPr>
            <a:lvl7pPr>
              <a:defRPr sz="1543"/>
            </a:lvl7pPr>
            <a:lvl8pPr>
              <a:defRPr sz="1543"/>
            </a:lvl8pPr>
            <a:lvl9pPr>
              <a:defRPr sz="154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55191" y="3449453"/>
            <a:ext cx="2812810" cy="3191862"/>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5835005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4326" y="2043903"/>
            <a:ext cx="4212028" cy="1735934"/>
          </a:xfrm>
        </p:spPr>
        <p:txBody>
          <a:bodyPr anchor="b">
            <a:normAutofit/>
          </a:bodyPr>
          <a:lstStyle>
            <a:lvl1pPr algn="l">
              <a:defRPr sz="3968" b="0"/>
            </a:lvl1pPr>
          </a:lstStyle>
          <a:p>
            <a:r>
              <a:rPr lang="pl-PL"/>
              <a:t>Kliknij, aby edytować styl</a:t>
            </a:r>
            <a:endParaRPr lang="en-US" dirty="0"/>
          </a:p>
        </p:txBody>
      </p:sp>
      <p:sp>
        <p:nvSpPr>
          <p:cNvPr id="3" name="Picture Placeholder 2"/>
          <p:cNvSpPr>
            <a:spLocks noGrp="1" noChangeAspect="1"/>
          </p:cNvSpPr>
          <p:nvPr>
            <p:ph type="pic" idx="1"/>
          </p:nvPr>
        </p:nvSpPr>
        <p:spPr>
          <a:xfrm>
            <a:off x="5747541" y="1259946"/>
            <a:ext cx="2646853" cy="503978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1" y="4031827"/>
            <a:ext cx="4205473" cy="1511935"/>
          </a:xfrm>
        </p:spPr>
        <p:txBody>
          <a:bodyPr>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5974614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4" y="5291758"/>
            <a:ext cx="7299156" cy="624724"/>
          </a:xfrm>
        </p:spPr>
        <p:txBody>
          <a:bodyPr anchor="b">
            <a:normAutofit/>
          </a:bodyPr>
          <a:lstStyle>
            <a:lvl1pPr algn="l">
              <a:defRPr sz="2646" b="0"/>
            </a:lvl1pPr>
          </a:lstStyle>
          <a:p>
            <a:r>
              <a:rPr lang="pl-PL"/>
              <a:t>Kliknij, aby edytować styl</a:t>
            </a:r>
            <a:endParaRPr lang="en-US" dirty="0"/>
          </a:p>
        </p:txBody>
      </p:sp>
      <p:sp>
        <p:nvSpPr>
          <p:cNvPr id="3" name="Picture Placeholder 2"/>
          <p:cNvSpPr>
            <a:spLocks noGrp="1" noChangeAspect="1"/>
          </p:cNvSpPr>
          <p:nvPr>
            <p:ph type="pic" idx="1"/>
          </p:nvPr>
        </p:nvSpPr>
        <p:spPr>
          <a:xfrm>
            <a:off x="955192" y="755968"/>
            <a:ext cx="7299157" cy="401316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3" y="5916482"/>
            <a:ext cx="7299155" cy="544226"/>
          </a:xfrm>
        </p:spPr>
        <p:txBody>
          <a:bodyPr>
            <a:normAutofit/>
          </a:bodyPr>
          <a:lstStyle>
            <a:lvl1pPr marL="0" indent="0">
              <a:buNone/>
              <a:defRPr sz="132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64178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55192" y="1595931"/>
            <a:ext cx="7299157" cy="2183906"/>
          </a:xfrm>
        </p:spPr>
        <p:txBody>
          <a:bodyPr/>
          <a:lstStyle>
            <a:lvl1pPr>
              <a:defRPr sz="5291"/>
            </a:lvl1pPr>
          </a:lstStyle>
          <a:p>
            <a:r>
              <a:rPr lang="pl-PL"/>
              <a:t>Kliknij, aby edytować styl</a:t>
            </a:r>
            <a:endParaRPr lang="en-US" dirty="0"/>
          </a:p>
        </p:txBody>
      </p:sp>
      <p:sp>
        <p:nvSpPr>
          <p:cNvPr id="8" name="Text Placeholder 3"/>
          <p:cNvSpPr>
            <a:spLocks noGrp="1"/>
          </p:cNvSpPr>
          <p:nvPr>
            <p:ph type="body" sz="half" idx="2"/>
          </p:nvPr>
        </p:nvSpPr>
        <p:spPr>
          <a:xfrm>
            <a:off x="955192" y="4031827"/>
            <a:ext cx="7299157" cy="2603888"/>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8738857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302422" y="1595931"/>
            <a:ext cx="6615740" cy="2561090"/>
          </a:xfrm>
        </p:spPr>
        <p:txBody>
          <a:bodyPr/>
          <a:lstStyle>
            <a:lvl1pPr>
              <a:defRPr sz="5291"/>
            </a:lvl1pPr>
          </a:lstStyle>
          <a:p>
            <a:r>
              <a:rPr lang="pl-PL"/>
              <a:t>Kliknij, aby edytować styl</a:t>
            </a:r>
            <a:endParaRPr lang="en-US" dirty="0"/>
          </a:p>
        </p:txBody>
      </p:sp>
      <p:sp>
        <p:nvSpPr>
          <p:cNvPr id="11" name="Text Placeholder 3"/>
          <p:cNvSpPr>
            <a:spLocks noGrp="1"/>
          </p:cNvSpPr>
          <p:nvPr>
            <p:ph type="body" sz="half" idx="14"/>
          </p:nvPr>
        </p:nvSpPr>
        <p:spPr>
          <a:xfrm>
            <a:off x="1596515" y="4157021"/>
            <a:ext cx="6020549" cy="377183"/>
          </a:xfrm>
        </p:spPr>
        <p:txBody>
          <a:bodyPr vert="horz" lIns="91440" tIns="45720" rIns="91440" bIns="45720" rtlCol="0" anchor="t">
            <a:normAutofit/>
          </a:bodyPr>
          <a:lstStyle>
            <a:lvl1pPr marL="0" indent="0">
              <a:buNone/>
              <a:defRPr lang="en-US" sz="1543" b="0" i="0" kern="1200" cap="small" dirty="0">
                <a:solidFill>
                  <a:schemeClr val="bg2">
                    <a:lumMod val="40000"/>
                    <a:lumOff val="60000"/>
                  </a:schemeClr>
                </a:solidFill>
                <a:latin typeface="+mj-lt"/>
                <a:ea typeface="+mj-ea"/>
                <a:cs typeface="+mj-cs"/>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955192" y="4795793"/>
            <a:ext cx="7299157" cy="1847921"/>
          </a:xfrm>
        </p:spPr>
        <p:txBody>
          <a:bodyPr anchor="ctr">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742925" y="1070627"/>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
        <p:nvSpPr>
          <p:cNvPr id="15" name="TextBox 14"/>
          <p:cNvSpPr txBox="1"/>
          <p:nvPr/>
        </p:nvSpPr>
        <p:spPr>
          <a:xfrm>
            <a:off x="7716673" y="2881216"/>
            <a:ext cx="663212" cy="216181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3448" dirty="0"/>
              <a:t>”</a:t>
            </a:r>
          </a:p>
        </p:txBody>
      </p:sp>
    </p:spTree>
    <p:extLst>
      <p:ext uri="{BB962C8B-B14F-4D97-AF65-F5344CB8AC3E}">
        <p14:creationId xmlns:p14="http://schemas.microsoft.com/office/powerpoint/2010/main" val="404315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955194" y="3154532"/>
            <a:ext cx="7299156" cy="2111646"/>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all">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24396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55191" y="3443853"/>
            <a:ext cx="7299159" cy="1822325"/>
          </a:xfrm>
        </p:spPr>
        <p:txBody>
          <a:bodyPr anchor="b"/>
          <a:lstStyle>
            <a:lvl1pPr algn="l">
              <a:defRPr sz="4409" b="0" cap="none"/>
            </a:lvl1pPr>
          </a:lstStyle>
          <a:p>
            <a:r>
              <a:rPr lang="pl-PL"/>
              <a:t>Kliknij, aby edytować styl</a:t>
            </a:r>
            <a:endParaRPr lang="en-US" dirty="0"/>
          </a:p>
        </p:txBody>
      </p:sp>
      <p:sp>
        <p:nvSpPr>
          <p:cNvPr id="3" name="Text Placeholder 2"/>
          <p:cNvSpPr>
            <a:spLocks noGrp="1"/>
          </p:cNvSpPr>
          <p:nvPr>
            <p:ph type="body" idx="1"/>
          </p:nvPr>
        </p:nvSpPr>
        <p:spPr>
          <a:xfrm>
            <a:off x="955192" y="5266178"/>
            <a:ext cx="7299157" cy="948432"/>
          </a:xfrm>
        </p:spPr>
        <p:txBody>
          <a:bodyPr anchor="t"/>
          <a:lstStyle>
            <a:lvl1pPr marL="0" indent="0" algn="l">
              <a:buNone/>
              <a:defRPr sz="2205" cap="none">
                <a:solidFill>
                  <a:schemeClr val="bg2">
                    <a:lumMod val="40000"/>
                    <a:lumOff val="60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8461942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23472" y="2183906"/>
            <a:ext cx="243717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6" name="Text Placeholder 3"/>
          <p:cNvSpPr>
            <a:spLocks noGrp="1"/>
          </p:cNvSpPr>
          <p:nvPr>
            <p:ph type="body" sz="half" idx="15"/>
          </p:nvPr>
        </p:nvSpPr>
        <p:spPr>
          <a:xfrm>
            <a:off x="539612" y="2939874"/>
            <a:ext cx="242103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1936" y="2183906"/>
            <a:ext cx="2428383"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19" name="Text Placeholder 3"/>
          <p:cNvSpPr>
            <a:spLocks noGrp="1"/>
          </p:cNvSpPr>
          <p:nvPr>
            <p:ph type="body" sz="half" idx="16"/>
          </p:nvPr>
        </p:nvSpPr>
        <p:spPr>
          <a:xfrm>
            <a:off x="3203207" y="2939874"/>
            <a:ext cx="2437111"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2183906"/>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0" name="Text Placeholder 3"/>
          <p:cNvSpPr>
            <a:spLocks noGrp="1"/>
          </p:cNvSpPr>
          <p:nvPr>
            <p:ph type="body" sz="half" idx="17"/>
          </p:nvPr>
        </p:nvSpPr>
        <p:spPr>
          <a:xfrm>
            <a:off x="5892400" y="2939874"/>
            <a:ext cx="2424970" cy="3956580"/>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7" name="Straight Connector 16"/>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786653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630"/>
            </a:lvl1pPr>
          </a:lstStyle>
          <a:p>
            <a:r>
              <a:rPr lang="pl-PL"/>
              <a:t>Kliknij, aby edytować styl</a:t>
            </a:r>
            <a:endParaRPr lang="en-US" dirty="0"/>
          </a:p>
        </p:txBody>
      </p:sp>
      <p:sp>
        <p:nvSpPr>
          <p:cNvPr id="3" name="Text Placeholder 2"/>
          <p:cNvSpPr>
            <a:spLocks noGrp="1"/>
          </p:cNvSpPr>
          <p:nvPr>
            <p:ph type="body" idx="1"/>
          </p:nvPr>
        </p:nvSpPr>
        <p:spPr>
          <a:xfrm>
            <a:off x="539612" y="4685884"/>
            <a:ext cx="2431534"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29" name="Picture Placeholder 2"/>
          <p:cNvSpPr>
            <a:spLocks noGrp="1" noChangeAspect="1"/>
          </p:cNvSpPr>
          <p:nvPr>
            <p:ph type="pic" idx="15"/>
          </p:nvPr>
        </p:nvSpPr>
        <p:spPr>
          <a:xfrm>
            <a:off x="539612" y="2435895"/>
            <a:ext cx="2431534"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2" name="Text Placeholder 3"/>
          <p:cNvSpPr>
            <a:spLocks noGrp="1"/>
          </p:cNvSpPr>
          <p:nvPr>
            <p:ph type="body" sz="half" idx="18"/>
          </p:nvPr>
        </p:nvSpPr>
        <p:spPr>
          <a:xfrm>
            <a:off x="539612" y="5321108"/>
            <a:ext cx="2431534"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Text Placeholder 4"/>
          <p:cNvSpPr>
            <a:spLocks noGrp="1"/>
          </p:cNvSpPr>
          <p:nvPr>
            <p:ph type="body" sz="quarter" idx="3"/>
          </p:nvPr>
        </p:nvSpPr>
        <p:spPr>
          <a:xfrm>
            <a:off x="3216663" y="4685884"/>
            <a:ext cx="2423656"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0" name="Picture Placeholder 2"/>
          <p:cNvSpPr>
            <a:spLocks noGrp="1" noChangeAspect="1"/>
          </p:cNvSpPr>
          <p:nvPr>
            <p:ph type="pic" idx="21"/>
          </p:nvPr>
        </p:nvSpPr>
        <p:spPr>
          <a:xfrm>
            <a:off x="3216662" y="2435895"/>
            <a:ext cx="2423656"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3" name="Text Placeholder 3"/>
          <p:cNvSpPr>
            <a:spLocks noGrp="1"/>
          </p:cNvSpPr>
          <p:nvPr>
            <p:ph type="body" sz="half" idx="19"/>
          </p:nvPr>
        </p:nvSpPr>
        <p:spPr>
          <a:xfrm>
            <a:off x="3215543" y="5321107"/>
            <a:ext cx="2426866"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14" name="Text Placeholder 4"/>
          <p:cNvSpPr>
            <a:spLocks noGrp="1"/>
          </p:cNvSpPr>
          <p:nvPr>
            <p:ph type="body" sz="quarter" idx="13"/>
          </p:nvPr>
        </p:nvSpPr>
        <p:spPr>
          <a:xfrm>
            <a:off x="5892400" y="4685884"/>
            <a:ext cx="2424970"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31" name="Picture Placeholder 2"/>
          <p:cNvSpPr>
            <a:spLocks noGrp="1" noChangeAspect="1"/>
          </p:cNvSpPr>
          <p:nvPr>
            <p:ph type="pic" idx="22"/>
          </p:nvPr>
        </p:nvSpPr>
        <p:spPr>
          <a:xfrm>
            <a:off x="5892399" y="2435895"/>
            <a:ext cx="2424970" cy="167992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24" name="Text Placeholder 3"/>
          <p:cNvSpPr>
            <a:spLocks noGrp="1"/>
          </p:cNvSpPr>
          <p:nvPr>
            <p:ph type="body" sz="half" idx="20"/>
          </p:nvPr>
        </p:nvSpPr>
        <p:spPr>
          <a:xfrm>
            <a:off x="5892298" y="5321104"/>
            <a:ext cx="2428182" cy="726634"/>
          </a:xfrm>
        </p:spPr>
        <p:txBody>
          <a:bodyPr anchor="t">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cxnSp>
        <p:nvCxnSpPr>
          <p:cNvPr id="19" name="Straight Connector 18"/>
          <p:cNvCxnSpPr/>
          <p:nvPr/>
        </p:nvCxnSpPr>
        <p:spPr>
          <a:xfrm>
            <a:off x="3081662" y="2351899"/>
            <a:ext cx="0" cy="436781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758028" y="2351899"/>
            <a:ext cx="0" cy="437275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9096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9864484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7903" y="474232"/>
            <a:ext cx="1449468" cy="6422224"/>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539612" y="852315"/>
            <a:ext cx="6139229" cy="604414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86191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912482" y="2271404"/>
            <a:ext cx="3635941" cy="462505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76483" y="2266462"/>
            <a:ext cx="3635943" cy="4629992"/>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92178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12482" y="2099910"/>
            <a:ext cx="3635939"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4" name="Content Placeholder 3"/>
          <p:cNvSpPr>
            <a:spLocks noGrp="1"/>
          </p:cNvSpPr>
          <p:nvPr>
            <p:ph sz="half" idx="2"/>
          </p:nvPr>
        </p:nvSpPr>
        <p:spPr>
          <a:xfrm>
            <a:off x="912482"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76484" y="2099910"/>
            <a:ext cx="3635941" cy="635222"/>
          </a:xfrm>
        </p:spPr>
        <p:txBody>
          <a:bodyPr anchor="b">
            <a:noAutofit/>
          </a:bodyPr>
          <a:lstStyle>
            <a:lvl1pPr marL="0" indent="0">
              <a:buNone/>
              <a:defRPr sz="2646" b="0">
                <a:solidFill>
                  <a:schemeClr val="bg2">
                    <a:lumMod val="40000"/>
                    <a:lumOff val="60000"/>
                  </a:schemeClr>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pl-PL"/>
              <a:t>Kliknij, aby edytować style wzorca tekstu</a:t>
            </a:r>
          </a:p>
        </p:txBody>
      </p:sp>
      <p:sp>
        <p:nvSpPr>
          <p:cNvPr id="6" name="Content Placeholder 5"/>
          <p:cNvSpPr>
            <a:spLocks noGrp="1"/>
          </p:cNvSpPr>
          <p:nvPr>
            <p:ph sz="quarter" idx="4"/>
          </p:nvPr>
        </p:nvSpPr>
        <p:spPr>
          <a:xfrm>
            <a:off x="4676484" y="2771881"/>
            <a:ext cx="3635941" cy="4124573"/>
          </a:xfrm>
        </p:spPr>
        <p:txBody>
          <a:bodyPr>
            <a:normAutofit/>
          </a:bodyPr>
          <a:lstStyle>
            <a:lvl1pPr>
              <a:defRPr sz="1984"/>
            </a:lvl1pPr>
            <a:lvl2pPr>
              <a:defRPr sz="1764"/>
            </a:lvl2pPr>
            <a:lvl3pPr>
              <a:defRPr sz="1543"/>
            </a:lvl3pPr>
            <a:lvl4pPr>
              <a:defRPr sz="1323"/>
            </a:lvl4pPr>
            <a:lvl5pPr>
              <a:defRPr sz="1323"/>
            </a:lvl5pPr>
            <a:lvl6pPr>
              <a:defRPr sz="1323"/>
            </a:lvl6pPr>
            <a:lvl7pPr>
              <a:defRPr sz="1323"/>
            </a:lvl7pPr>
            <a:lvl8pPr>
              <a:defRPr sz="1323"/>
            </a:lvl8pPr>
            <a:lvl9pPr>
              <a:defRPr sz="132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37656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52211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1483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5191" y="1595932"/>
            <a:ext cx="2812810" cy="1595931"/>
          </a:xfrm>
        </p:spPr>
        <p:txBody>
          <a:bodyPr anchor="b"/>
          <a:lstStyle>
            <a:lvl1pPr algn="l">
              <a:defRPr sz="2646" b="0"/>
            </a:lvl1pPr>
          </a:lstStyle>
          <a:p>
            <a:r>
              <a:rPr lang="pl-PL"/>
              <a:t>Kliknij, aby edytować styl</a:t>
            </a:r>
            <a:endParaRPr lang="en-US" dirty="0"/>
          </a:p>
        </p:txBody>
      </p:sp>
      <p:sp>
        <p:nvSpPr>
          <p:cNvPr id="3" name="Content Placeholder 2"/>
          <p:cNvSpPr>
            <a:spLocks noGrp="1"/>
          </p:cNvSpPr>
          <p:nvPr>
            <p:ph idx="1"/>
          </p:nvPr>
        </p:nvSpPr>
        <p:spPr>
          <a:xfrm>
            <a:off x="3957061" y="1595932"/>
            <a:ext cx="4297289" cy="5039783"/>
          </a:xfrm>
        </p:spPr>
        <p:txBody>
          <a:bodyPr anchor="ctr">
            <a:normAutofit/>
          </a:bodyPr>
          <a:lstStyle>
            <a:lvl1pPr>
              <a:defRPr sz="2205"/>
            </a:lvl1pPr>
            <a:lvl2pPr>
              <a:defRPr sz="1984"/>
            </a:lvl2pPr>
            <a:lvl3pPr>
              <a:defRPr sz="1764"/>
            </a:lvl3pPr>
            <a:lvl4pPr>
              <a:defRPr sz="1543"/>
            </a:lvl4pPr>
            <a:lvl5pPr>
              <a:defRPr sz="1543"/>
            </a:lvl5pPr>
            <a:lvl6pPr>
              <a:defRPr sz="1543"/>
            </a:lvl6pPr>
            <a:lvl7pPr>
              <a:defRPr sz="1543"/>
            </a:lvl7pPr>
            <a:lvl8pPr>
              <a:defRPr sz="1543"/>
            </a:lvl8pPr>
            <a:lvl9pPr>
              <a:defRPr sz="1543"/>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55191" y="3449453"/>
            <a:ext cx="2812810" cy="3191862"/>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11578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54326" y="2043903"/>
            <a:ext cx="4212028" cy="1735934"/>
          </a:xfrm>
        </p:spPr>
        <p:txBody>
          <a:bodyPr anchor="b">
            <a:normAutofit/>
          </a:bodyPr>
          <a:lstStyle>
            <a:lvl1pPr algn="l">
              <a:defRPr sz="3968" b="0"/>
            </a:lvl1pPr>
          </a:lstStyle>
          <a:p>
            <a:r>
              <a:rPr lang="pl-PL"/>
              <a:t>Kliknij, aby edytować styl</a:t>
            </a:r>
            <a:endParaRPr lang="en-US" dirty="0"/>
          </a:p>
        </p:txBody>
      </p:sp>
      <p:sp>
        <p:nvSpPr>
          <p:cNvPr id="3" name="Picture Placeholder 2"/>
          <p:cNvSpPr>
            <a:spLocks noGrp="1" noChangeAspect="1"/>
          </p:cNvSpPr>
          <p:nvPr>
            <p:ph type="pic" idx="1"/>
          </p:nvPr>
        </p:nvSpPr>
        <p:spPr>
          <a:xfrm>
            <a:off x="5747541" y="1259946"/>
            <a:ext cx="2646853" cy="503978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pl-PL"/>
              <a:t>Kliknij ikonę, aby dodać obraz</a:t>
            </a:r>
            <a:endParaRPr lang="en-US" dirty="0"/>
          </a:p>
        </p:txBody>
      </p:sp>
      <p:sp>
        <p:nvSpPr>
          <p:cNvPr id="4" name="Text Placeholder 3"/>
          <p:cNvSpPr>
            <a:spLocks noGrp="1"/>
          </p:cNvSpPr>
          <p:nvPr>
            <p:ph type="body" sz="half" idx="2"/>
          </p:nvPr>
        </p:nvSpPr>
        <p:spPr>
          <a:xfrm>
            <a:off x="955191" y="4031827"/>
            <a:ext cx="4205473" cy="1511935"/>
          </a:xfrm>
        </p:spPr>
        <p:txBody>
          <a:bodyPr>
            <a:normAutofit/>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79382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44686" y="1847921"/>
            <a:ext cx="3108193"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72645" y="-503978"/>
            <a:ext cx="1764109" cy="1763924"/>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44686" y="6719711"/>
            <a:ext cx="1092068" cy="1091953"/>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9761" y="2939874"/>
            <a:ext cx="4620286" cy="4619801"/>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25808" y="3191863"/>
            <a:ext cx="2604161" cy="2603888"/>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539035" y="0"/>
            <a:ext cx="756047" cy="12119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4359" y="499038"/>
            <a:ext cx="7778066" cy="1543825"/>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912482" y="2262970"/>
            <a:ext cx="7399132" cy="462474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262763" y="2015869"/>
            <a:ext cx="1091952" cy="252081"/>
          </a:xfrm>
          <a:prstGeom prst="rect">
            <a:avLst/>
          </a:prstGeom>
        </p:spPr>
        <p:txBody>
          <a:bodyPr vert="horz" lIns="91440" tIns="45720" rIns="91440" bIns="45720" rtlCol="0" anchor="t"/>
          <a:lstStyle>
            <a:lvl1pPr algn="l">
              <a:defRPr sz="1213" b="0" i="0">
                <a:solidFill>
                  <a:schemeClr val="tx1">
                    <a:tint val="75000"/>
                    <a:alpha val="60000"/>
                  </a:schemeClr>
                </a:solidFill>
              </a:defRPr>
            </a:lvl1pPr>
          </a:lstStyle>
          <a:p>
            <a:fld id="{4AAD347D-5ACD-4C99-B74B-A9C85AD731AF}" type="datetimeFigureOut">
              <a:rPr lang="en-US" dirty="0"/>
              <a:t>3/8/2021</a:t>
            </a:fld>
            <a:endParaRPr lang="en-US" dirty="0"/>
          </a:p>
        </p:txBody>
      </p:sp>
      <p:sp>
        <p:nvSpPr>
          <p:cNvPr id="5" name="Footer Placeholder 4"/>
          <p:cNvSpPr>
            <a:spLocks noGrp="1"/>
          </p:cNvSpPr>
          <p:nvPr>
            <p:ph type="ftr" sz="quarter" idx="3"/>
          </p:nvPr>
        </p:nvSpPr>
        <p:spPr>
          <a:xfrm rot="5400000">
            <a:off x="6872043" y="3597249"/>
            <a:ext cx="4254709" cy="252082"/>
          </a:xfrm>
          <a:prstGeom prst="rect">
            <a:avLst/>
          </a:prstGeom>
        </p:spPr>
        <p:txBody>
          <a:bodyPr vert="horz" lIns="91440" tIns="45720" rIns="91440" bIns="45720" rtlCol="0" anchor="b"/>
          <a:lstStyle>
            <a:lvl1pPr algn="l">
              <a:defRPr sz="1213"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8561951" y="325995"/>
            <a:ext cx="693223" cy="846233"/>
          </a:xfrm>
          <a:prstGeom prst="rect">
            <a:avLst/>
          </a:prstGeom>
        </p:spPr>
        <p:txBody>
          <a:bodyPr vert="horz" lIns="91440" tIns="45720" rIns="91440" bIns="45720" rtlCol="0" anchor="b"/>
          <a:lstStyle>
            <a:lvl1pPr algn="ctr">
              <a:defRPr sz="3088"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2595322677"/>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503979" rtl="0" eaLnBrk="1" latinLnBrk="0" hangingPunct="1">
        <a:spcBef>
          <a:spcPct val="0"/>
        </a:spcBef>
        <a:buNone/>
        <a:defRPr sz="463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985" indent="-377985" algn="l" defTabSz="503979" rtl="0" eaLnBrk="1" latinLnBrk="0" hangingPunct="1">
        <a:spcBef>
          <a:spcPts val="1102"/>
        </a:spcBef>
        <a:spcAft>
          <a:spcPts val="0"/>
        </a:spcAft>
        <a:buClr>
          <a:schemeClr val="bg2">
            <a:lumMod val="40000"/>
            <a:lumOff val="60000"/>
          </a:schemeClr>
        </a:buClr>
        <a:buSzPct val="80000"/>
        <a:buFont typeface="Wingdings 3" charset="2"/>
        <a:buChar char=""/>
        <a:defRPr sz="2205" b="0" i="0" kern="1200">
          <a:solidFill>
            <a:schemeClr val="tx1"/>
          </a:solidFill>
          <a:latin typeface="+mj-lt"/>
          <a:ea typeface="+mj-ea"/>
          <a:cs typeface="+mj-cs"/>
        </a:defRPr>
      </a:lvl1pPr>
      <a:lvl2pPr marL="818967" indent="-314988" algn="l" defTabSz="503979" rtl="0" eaLnBrk="1" latinLnBrk="0" hangingPunct="1">
        <a:spcBef>
          <a:spcPts val="1102"/>
        </a:spcBef>
        <a:spcAft>
          <a:spcPts val="0"/>
        </a:spcAft>
        <a:buClr>
          <a:schemeClr val="bg2">
            <a:lumMod val="40000"/>
            <a:lumOff val="60000"/>
          </a:schemeClr>
        </a:buClr>
        <a:buSzPct val="80000"/>
        <a:buFont typeface="Wingdings 3" charset="2"/>
        <a:buChar char=""/>
        <a:defRPr sz="1984" b="0" i="0" kern="1200">
          <a:solidFill>
            <a:schemeClr val="tx1"/>
          </a:solidFill>
          <a:latin typeface="+mj-lt"/>
          <a:ea typeface="+mj-ea"/>
          <a:cs typeface="+mj-cs"/>
        </a:defRPr>
      </a:lvl2pPr>
      <a:lvl3pPr marL="1259951"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764" b="0" i="0" kern="1200">
          <a:solidFill>
            <a:schemeClr val="tx1"/>
          </a:solidFill>
          <a:latin typeface="+mj-lt"/>
          <a:ea typeface="+mj-ea"/>
          <a:cs typeface="+mj-cs"/>
        </a:defRPr>
      </a:lvl3pPr>
      <a:lvl4pPr marL="176393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4pPr>
      <a:lvl5pPr marL="226790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5pPr>
      <a:lvl6pPr marL="277189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6pPr>
      <a:lvl7pPr marL="327586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7pPr>
      <a:lvl8pPr marL="377985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8pPr>
      <a:lvl9pPr marL="428382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9pPr>
    </p:bodyStyle>
    <p:otherStyle>
      <a:defPPr>
        <a:defRPr lang="en-US"/>
      </a:defPPr>
      <a:lvl1pPr marL="0" algn="l" defTabSz="503979" rtl="0" eaLnBrk="1" latinLnBrk="0" hangingPunct="1">
        <a:defRPr sz="1984" kern="1200">
          <a:solidFill>
            <a:schemeClr val="tx1"/>
          </a:solidFill>
          <a:latin typeface="+mn-lt"/>
          <a:ea typeface="+mn-ea"/>
          <a:cs typeface="+mn-cs"/>
        </a:defRPr>
      </a:lvl1pPr>
      <a:lvl2pPr marL="503979" algn="l" defTabSz="503979" rtl="0" eaLnBrk="1" latinLnBrk="0" hangingPunct="1">
        <a:defRPr sz="1984" kern="1200">
          <a:solidFill>
            <a:schemeClr val="tx1"/>
          </a:solidFill>
          <a:latin typeface="+mn-lt"/>
          <a:ea typeface="+mn-ea"/>
          <a:cs typeface="+mn-cs"/>
        </a:defRPr>
      </a:lvl2pPr>
      <a:lvl3pPr marL="1007960" algn="l" defTabSz="503979" rtl="0" eaLnBrk="1" latinLnBrk="0" hangingPunct="1">
        <a:defRPr sz="1984" kern="1200">
          <a:solidFill>
            <a:schemeClr val="tx1"/>
          </a:solidFill>
          <a:latin typeface="+mn-lt"/>
          <a:ea typeface="+mn-ea"/>
          <a:cs typeface="+mn-cs"/>
        </a:defRPr>
      </a:lvl3pPr>
      <a:lvl4pPr marL="1511939" algn="l" defTabSz="503979" rtl="0" eaLnBrk="1" latinLnBrk="0" hangingPunct="1">
        <a:defRPr sz="1984" kern="1200">
          <a:solidFill>
            <a:schemeClr val="tx1"/>
          </a:solidFill>
          <a:latin typeface="+mn-lt"/>
          <a:ea typeface="+mn-ea"/>
          <a:cs typeface="+mn-cs"/>
        </a:defRPr>
      </a:lvl4pPr>
      <a:lvl5pPr marL="2015920" algn="l" defTabSz="503979" rtl="0" eaLnBrk="1" latinLnBrk="0" hangingPunct="1">
        <a:defRPr sz="1984" kern="1200">
          <a:solidFill>
            <a:schemeClr val="tx1"/>
          </a:solidFill>
          <a:latin typeface="+mn-lt"/>
          <a:ea typeface="+mn-ea"/>
          <a:cs typeface="+mn-cs"/>
        </a:defRPr>
      </a:lvl5pPr>
      <a:lvl6pPr marL="2519900" algn="l" defTabSz="503979" rtl="0" eaLnBrk="1" latinLnBrk="0" hangingPunct="1">
        <a:defRPr sz="1984" kern="1200">
          <a:solidFill>
            <a:schemeClr val="tx1"/>
          </a:solidFill>
          <a:latin typeface="+mn-lt"/>
          <a:ea typeface="+mn-ea"/>
          <a:cs typeface="+mn-cs"/>
        </a:defRPr>
      </a:lvl6pPr>
      <a:lvl7pPr marL="3023880" algn="l" defTabSz="503979" rtl="0" eaLnBrk="1" latinLnBrk="0" hangingPunct="1">
        <a:defRPr sz="1984" kern="1200">
          <a:solidFill>
            <a:schemeClr val="tx1"/>
          </a:solidFill>
          <a:latin typeface="+mn-lt"/>
          <a:ea typeface="+mn-ea"/>
          <a:cs typeface="+mn-cs"/>
        </a:defRPr>
      </a:lvl7pPr>
      <a:lvl8pPr marL="3527859" algn="l" defTabSz="503979" rtl="0" eaLnBrk="1" latinLnBrk="0" hangingPunct="1">
        <a:defRPr sz="1984" kern="1200">
          <a:solidFill>
            <a:schemeClr val="tx1"/>
          </a:solidFill>
          <a:latin typeface="+mn-lt"/>
          <a:ea typeface="+mn-ea"/>
          <a:cs typeface="+mn-cs"/>
        </a:defRPr>
      </a:lvl8pPr>
      <a:lvl9pPr marL="4031840" algn="l" defTabSz="503979"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944686" y="1847921"/>
            <a:ext cx="3108193"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72645" y="-503978"/>
            <a:ext cx="1764109" cy="1763924"/>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944686" y="6719711"/>
            <a:ext cx="1092068" cy="1091953"/>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9761" y="2939874"/>
            <a:ext cx="4620286" cy="4619801"/>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25808" y="3191863"/>
            <a:ext cx="2604161" cy="2603888"/>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539035" y="0"/>
            <a:ext cx="756047" cy="12119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34359" y="499038"/>
            <a:ext cx="7778066" cy="1543825"/>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912482" y="2262970"/>
            <a:ext cx="7399132" cy="462474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262763" y="2015869"/>
            <a:ext cx="1091952" cy="252081"/>
          </a:xfrm>
          <a:prstGeom prst="rect">
            <a:avLst/>
          </a:prstGeom>
        </p:spPr>
        <p:txBody>
          <a:bodyPr vert="horz" lIns="91440" tIns="45720" rIns="91440" bIns="45720" rtlCol="0" anchor="t"/>
          <a:lstStyle>
            <a:lvl1pPr algn="l">
              <a:defRPr sz="1213" b="0" i="0">
                <a:solidFill>
                  <a:schemeClr val="tx1">
                    <a:tint val="75000"/>
                    <a:alpha val="60000"/>
                  </a:schemeClr>
                </a:solidFill>
              </a:defRPr>
            </a:lvl1pPr>
          </a:lstStyle>
          <a:p>
            <a:fld id="{4AAD347D-5ACD-4C99-B74B-A9C85AD731AF}" type="datetimeFigureOut">
              <a:rPr lang="en-US" dirty="0"/>
              <a:t>3/8/2021</a:t>
            </a:fld>
            <a:endParaRPr lang="en-US" dirty="0"/>
          </a:p>
        </p:txBody>
      </p:sp>
      <p:sp>
        <p:nvSpPr>
          <p:cNvPr id="5" name="Footer Placeholder 4"/>
          <p:cNvSpPr>
            <a:spLocks noGrp="1"/>
          </p:cNvSpPr>
          <p:nvPr>
            <p:ph type="ftr" sz="quarter" idx="3"/>
          </p:nvPr>
        </p:nvSpPr>
        <p:spPr>
          <a:xfrm rot="5400000">
            <a:off x="6872043" y="3597249"/>
            <a:ext cx="4254709" cy="252082"/>
          </a:xfrm>
          <a:prstGeom prst="rect">
            <a:avLst/>
          </a:prstGeom>
        </p:spPr>
        <p:txBody>
          <a:bodyPr vert="horz" lIns="91440" tIns="45720" rIns="91440" bIns="45720" rtlCol="0" anchor="b"/>
          <a:lstStyle>
            <a:lvl1pPr algn="l">
              <a:defRPr sz="1213"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8561951" y="325995"/>
            <a:ext cx="693223" cy="846233"/>
          </a:xfrm>
          <a:prstGeom prst="rect">
            <a:avLst/>
          </a:prstGeom>
        </p:spPr>
        <p:txBody>
          <a:bodyPr vert="horz" lIns="91440" tIns="45720" rIns="91440" bIns="45720" rtlCol="0" anchor="b"/>
          <a:lstStyle>
            <a:lvl1pPr algn="ctr">
              <a:defRPr sz="3088"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1064741358"/>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503979" rtl="0" eaLnBrk="1" latinLnBrk="0" hangingPunct="1">
        <a:spcBef>
          <a:spcPct val="0"/>
        </a:spcBef>
        <a:buNone/>
        <a:defRPr sz="463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985" indent="-377985" algn="l" defTabSz="503979" rtl="0" eaLnBrk="1" latinLnBrk="0" hangingPunct="1">
        <a:spcBef>
          <a:spcPts val="1102"/>
        </a:spcBef>
        <a:spcAft>
          <a:spcPts val="0"/>
        </a:spcAft>
        <a:buClr>
          <a:schemeClr val="bg2">
            <a:lumMod val="40000"/>
            <a:lumOff val="60000"/>
          </a:schemeClr>
        </a:buClr>
        <a:buSzPct val="80000"/>
        <a:buFont typeface="Wingdings 3" charset="2"/>
        <a:buChar char=""/>
        <a:defRPr sz="2205" b="0" i="0" kern="1200">
          <a:solidFill>
            <a:schemeClr val="tx1"/>
          </a:solidFill>
          <a:latin typeface="+mj-lt"/>
          <a:ea typeface="+mj-ea"/>
          <a:cs typeface="+mj-cs"/>
        </a:defRPr>
      </a:lvl1pPr>
      <a:lvl2pPr marL="818967" indent="-314988" algn="l" defTabSz="503979" rtl="0" eaLnBrk="1" latinLnBrk="0" hangingPunct="1">
        <a:spcBef>
          <a:spcPts val="1102"/>
        </a:spcBef>
        <a:spcAft>
          <a:spcPts val="0"/>
        </a:spcAft>
        <a:buClr>
          <a:schemeClr val="bg2">
            <a:lumMod val="40000"/>
            <a:lumOff val="60000"/>
          </a:schemeClr>
        </a:buClr>
        <a:buSzPct val="80000"/>
        <a:buFont typeface="Wingdings 3" charset="2"/>
        <a:buChar char=""/>
        <a:defRPr sz="1984" b="0" i="0" kern="1200">
          <a:solidFill>
            <a:schemeClr val="tx1"/>
          </a:solidFill>
          <a:latin typeface="+mj-lt"/>
          <a:ea typeface="+mj-ea"/>
          <a:cs typeface="+mj-cs"/>
        </a:defRPr>
      </a:lvl2pPr>
      <a:lvl3pPr marL="1259951"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764" b="0" i="0" kern="1200">
          <a:solidFill>
            <a:schemeClr val="tx1"/>
          </a:solidFill>
          <a:latin typeface="+mj-lt"/>
          <a:ea typeface="+mj-ea"/>
          <a:cs typeface="+mj-cs"/>
        </a:defRPr>
      </a:lvl3pPr>
      <a:lvl4pPr marL="176393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4pPr>
      <a:lvl5pPr marL="226790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5pPr>
      <a:lvl6pPr marL="277189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6pPr>
      <a:lvl7pPr marL="327586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7pPr>
      <a:lvl8pPr marL="3779850"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8pPr>
      <a:lvl9pPr marL="4283829" indent="-251990" algn="l" defTabSz="503979" rtl="0" eaLnBrk="1" latinLnBrk="0" hangingPunct="1">
        <a:spcBef>
          <a:spcPts val="1102"/>
        </a:spcBef>
        <a:spcAft>
          <a:spcPts val="0"/>
        </a:spcAft>
        <a:buClr>
          <a:schemeClr val="bg2">
            <a:lumMod val="40000"/>
            <a:lumOff val="60000"/>
          </a:schemeClr>
        </a:buClr>
        <a:buSzPct val="80000"/>
        <a:buFont typeface="Wingdings 3" charset="2"/>
        <a:buChar char=""/>
        <a:defRPr sz="1543" b="0" i="0" kern="1200">
          <a:solidFill>
            <a:schemeClr val="tx1"/>
          </a:solidFill>
          <a:latin typeface="+mj-lt"/>
          <a:ea typeface="+mj-ea"/>
          <a:cs typeface="+mj-cs"/>
        </a:defRPr>
      </a:lvl9pPr>
    </p:bodyStyle>
    <p:otherStyle>
      <a:defPPr>
        <a:defRPr lang="en-US"/>
      </a:defPPr>
      <a:lvl1pPr marL="0" algn="l" defTabSz="503979" rtl="0" eaLnBrk="1" latinLnBrk="0" hangingPunct="1">
        <a:defRPr sz="1984" kern="1200">
          <a:solidFill>
            <a:schemeClr val="tx1"/>
          </a:solidFill>
          <a:latin typeface="+mn-lt"/>
          <a:ea typeface="+mn-ea"/>
          <a:cs typeface="+mn-cs"/>
        </a:defRPr>
      </a:lvl1pPr>
      <a:lvl2pPr marL="503979" algn="l" defTabSz="503979" rtl="0" eaLnBrk="1" latinLnBrk="0" hangingPunct="1">
        <a:defRPr sz="1984" kern="1200">
          <a:solidFill>
            <a:schemeClr val="tx1"/>
          </a:solidFill>
          <a:latin typeface="+mn-lt"/>
          <a:ea typeface="+mn-ea"/>
          <a:cs typeface="+mn-cs"/>
        </a:defRPr>
      </a:lvl2pPr>
      <a:lvl3pPr marL="1007960" algn="l" defTabSz="503979" rtl="0" eaLnBrk="1" latinLnBrk="0" hangingPunct="1">
        <a:defRPr sz="1984" kern="1200">
          <a:solidFill>
            <a:schemeClr val="tx1"/>
          </a:solidFill>
          <a:latin typeface="+mn-lt"/>
          <a:ea typeface="+mn-ea"/>
          <a:cs typeface="+mn-cs"/>
        </a:defRPr>
      </a:lvl3pPr>
      <a:lvl4pPr marL="1511939" algn="l" defTabSz="503979" rtl="0" eaLnBrk="1" latinLnBrk="0" hangingPunct="1">
        <a:defRPr sz="1984" kern="1200">
          <a:solidFill>
            <a:schemeClr val="tx1"/>
          </a:solidFill>
          <a:latin typeface="+mn-lt"/>
          <a:ea typeface="+mn-ea"/>
          <a:cs typeface="+mn-cs"/>
        </a:defRPr>
      </a:lvl4pPr>
      <a:lvl5pPr marL="2015920" algn="l" defTabSz="503979" rtl="0" eaLnBrk="1" latinLnBrk="0" hangingPunct="1">
        <a:defRPr sz="1984" kern="1200">
          <a:solidFill>
            <a:schemeClr val="tx1"/>
          </a:solidFill>
          <a:latin typeface="+mn-lt"/>
          <a:ea typeface="+mn-ea"/>
          <a:cs typeface="+mn-cs"/>
        </a:defRPr>
      </a:lvl5pPr>
      <a:lvl6pPr marL="2519900" algn="l" defTabSz="503979" rtl="0" eaLnBrk="1" latinLnBrk="0" hangingPunct="1">
        <a:defRPr sz="1984" kern="1200">
          <a:solidFill>
            <a:schemeClr val="tx1"/>
          </a:solidFill>
          <a:latin typeface="+mn-lt"/>
          <a:ea typeface="+mn-ea"/>
          <a:cs typeface="+mn-cs"/>
        </a:defRPr>
      </a:lvl6pPr>
      <a:lvl7pPr marL="3023880" algn="l" defTabSz="503979" rtl="0" eaLnBrk="1" latinLnBrk="0" hangingPunct="1">
        <a:defRPr sz="1984" kern="1200">
          <a:solidFill>
            <a:schemeClr val="tx1"/>
          </a:solidFill>
          <a:latin typeface="+mn-lt"/>
          <a:ea typeface="+mn-ea"/>
          <a:cs typeface="+mn-cs"/>
        </a:defRPr>
      </a:lvl7pPr>
      <a:lvl8pPr marL="3527859" algn="l" defTabSz="503979" rtl="0" eaLnBrk="1" latinLnBrk="0" hangingPunct="1">
        <a:defRPr sz="1984" kern="1200">
          <a:solidFill>
            <a:schemeClr val="tx1"/>
          </a:solidFill>
          <a:latin typeface="+mn-lt"/>
          <a:ea typeface="+mn-ea"/>
          <a:cs typeface="+mn-cs"/>
        </a:defRPr>
      </a:lvl8pPr>
      <a:lvl9pPr marL="4031840" algn="l" defTabSz="503979"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32000" y="1635480"/>
            <a:ext cx="9359280" cy="1097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chorCtr="1">
            <a:spAutoFit/>
          </a:bodyPr>
          <a:lstStyle/>
          <a:p>
            <a:pPr algn="ctr">
              <a:lnSpc>
                <a:spcPct val="100000"/>
              </a:lnSpc>
            </a:pPr>
            <a:r>
              <a:rPr lang="pl-PL" sz="3600" b="1" strike="noStrike" spc="-1">
                <a:solidFill>
                  <a:srgbClr val="FFFFFF"/>
                </a:solidFill>
                <a:latin typeface="Source Sans Pro Black"/>
                <a:ea typeface="DejaVu Sans"/>
              </a:rPr>
              <a:t>Probacja – wprowadzenie.</a:t>
            </a:r>
            <a:br/>
            <a:r>
              <a:rPr lang="pl-PL" sz="3600" b="1" strike="noStrike" spc="-1">
                <a:solidFill>
                  <a:srgbClr val="FFFFFF"/>
                </a:solidFill>
                <a:latin typeface="Source Sans Pro Black"/>
                <a:ea typeface="DejaVu Sans"/>
              </a:rPr>
              <a:t>Warunkowe umorzenie postępowania</a:t>
            </a:r>
            <a:endParaRPr lang="pl-PL" sz="3600" b="0" strike="noStrike" spc="-1">
              <a:latin typeface="Arial"/>
            </a:endParaRPr>
          </a:p>
        </p:txBody>
      </p:sp>
      <p:sp>
        <p:nvSpPr>
          <p:cNvPr id="120" name="CustomShape 2"/>
          <p:cNvSpPr/>
          <p:nvPr/>
        </p:nvSpPr>
        <p:spPr>
          <a:xfrm>
            <a:off x="360000" y="6055751"/>
            <a:ext cx="9359280" cy="307777"/>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pl-PL" sz="2000" b="0" strike="noStrike" spc="-1" dirty="0">
                <a:solidFill>
                  <a:schemeClr val="accent5">
                    <a:lumMod val="60000"/>
                    <a:lumOff val="40000"/>
                  </a:schemeClr>
                </a:solidFill>
                <a:latin typeface="Source Sans Pro"/>
                <a:ea typeface="DejaVu Sans"/>
              </a:rPr>
              <a:t>Mgr Agata Hulak – zajęcia nr 1</a:t>
            </a:r>
            <a:endParaRPr lang="pl-PL" sz="2000" b="0" strike="noStrike" spc="-1" dirty="0">
              <a:solidFill>
                <a:schemeClr val="accent5">
                  <a:lumMod val="60000"/>
                  <a:lumOff val="40000"/>
                </a:schemeClr>
              </a:solidFill>
              <a:latin typeface="Arial"/>
            </a:endParaRPr>
          </a:p>
        </p:txBody>
      </p:sp>
      <p:sp>
        <p:nvSpPr>
          <p:cNvPr id="121" name="CustomShape 3"/>
          <p:cNvSpPr/>
          <p:nvPr/>
        </p:nvSpPr>
        <p:spPr>
          <a:xfrm>
            <a:off x="864000" y="3365280"/>
            <a:ext cx="8773200" cy="11988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l-PL" sz="1800" b="0" strike="noStrike" spc="-1" dirty="0">
                <a:solidFill>
                  <a:schemeClr val="accent5">
                    <a:lumMod val="60000"/>
                    <a:lumOff val="40000"/>
                  </a:schemeClr>
                </a:solidFill>
                <a:latin typeface="Batang" panose="020B0503020000020004" pitchFamily="18" charset="-127"/>
                <a:ea typeface="Batang" panose="020B0503020000020004" pitchFamily="18" charset="-127"/>
              </a:rPr>
              <a:t>„Probacja może być uważana za inwestycję w ludzkość. Zachęca zamiast przynosić rozgoryczenie. Buduje, a nie degraduje. Jest inwestycją w ochronę społeczeństwa.”</a:t>
            </a:r>
          </a:p>
          <a:p>
            <a:pPr algn="r">
              <a:lnSpc>
                <a:spcPct val="100000"/>
              </a:lnSpc>
            </a:pPr>
            <a:r>
              <a:rPr lang="pl-PL" sz="1800" b="0" i="1" strike="noStrike" spc="-1" dirty="0" err="1">
                <a:solidFill>
                  <a:schemeClr val="accent5">
                    <a:lumMod val="60000"/>
                    <a:lumOff val="40000"/>
                  </a:schemeClr>
                </a:solidFill>
                <a:latin typeface="Batang" panose="020B0503020000020004" pitchFamily="18" charset="-127"/>
                <a:ea typeface="Batang" panose="020B0503020000020004" pitchFamily="18" charset="-127"/>
              </a:rPr>
              <a:t>Sanford</a:t>
            </a:r>
            <a:r>
              <a:rPr lang="pl-PL" sz="1800" b="0" i="1" strike="noStrike" spc="-1" dirty="0">
                <a:solidFill>
                  <a:schemeClr val="accent5">
                    <a:lumMod val="60000"/>
                    <a:lumOff val="40000"/>
                  </a:schemeClr>
                </a:solidFill>
                <a:latin typeface="Batang" panose="020B0503020000020004" pitchFamily="18" charset="-127"/>
                <a:ea typeface="Batang" panose="020B0503020000020004" pitchFamily="18" charset="-127"/>
              </a:rPr>
              <a:t> Bates</a:t>
            </a:r>
            <a:r>
              <a:rPr lang="pl-PL" sz="1800" b="0" strike="noStrike" spc="-1" dirty="0">
                <a:solidFill>
                  <a:schemeClr val="accent5">
                    <a:lumMod val="60000"/>
                    <a:lumOff val="40000"/>
                  </a:schemeClr>
                </a:solidFill>
                <a:latin typeface="Batang" panose="020B0503020000020004" pitchFamily="18" charset="-127"/>
                <a:ea typeface="Batang" panose="020B0503020000020004" pitchFamily="18" charset="-127"/>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360000" y="301320"/>
            <a:ext cx="9359280" cy="957960"/>
          </a:xfrm>
          <a:prstGeom prst="rect">
            <a:avLst/>
          </a:prstGeom>
          <a:noFill/>
          <a:ln>
            <a:noFill/>
          </a:ln>
        </p:spPr>
        <p:style>
          <a:lnRef idx="0">
            <a:scrgbClr r="0" g="0" b="0"/>
          </a:lnRef>
          <a:fillRef idx="0">
            <a:scrgbClr r="0" g="0" b="0"/>
          </a:fillRef>
          <a:effectRef idx="0">
            <a:scrgbClr r="0" g="0" b="0"/>
          </a:effectRef>
          <a:fontRef idx="minor"/>
        </p:style>
      </p:sp>
      <p:sp>
        <p:nvSpPr>
          <p:cNvPr id="137" name="CustomShape 2"/>
          <p:cNvSpPr/>
          <p:nvPr/>
        </p:nvSpPr>
        <p:spPr>
          <a:xfrm>
            <a:off x="360000" y="1707626"/>
            <a:ext cx="9359280" cy="503928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6000" lnSpcReduction="20000"/>
          </a:bodyPr>
          <a:lstStyle/>
          <a:p>
            <a:pPr marL="432000" indent="-323280" algn="just">
              <a:lnSpc>
                <a:spcPct val="100000"/>
              </a:lnSpc>
              <a:spcAft>
                <a:spcPts val="1414"/>
              </a:spcAft>
              <a:buClr>
                <a:srgbClr val="2C3E50"/>
              </a:buClr>
              <a:buSzPct val="45000"/>
              <a:buFont typeface="Wingdings" charset="2"/>
              <a:buChar char=""/>
            </a:pPr>
            <a:r>
              <a:rPr lang="pl-PL" sz="3200" b="1" strike="noStrike" spc="-1" dirty="0">
                <a:latin typeface="Source Sans Pro Semibold"/>
                <a:ea typeface="DejaVu Sans"/>
              </a:rPr>
              <a:t>Warunkowe umorzenie postępowania karnego jest zinstytucjonalizowaną formą reakcji prawnokarnej na przypisany konkretnemu sprawcy fakt popełnienia przestępstwa.</a:t>
            </a:r>
            <a:endParaRPr lang="pl-PL" sz="3200" b="0" strike="noStrike" spc="-1" dirty="0">
              <a:latin typeface="Arial"/>
            </a:endParaRPr>
          </a:p>
          <a:p>
            <a:pPr marL="432000" indent="-323280" algn="just">
              <a:lnSpc>
                <a:spcPct val="100000"/>
              </a:lnSpc>
              <a:spcAft>
                <a:spcPts val="1414"/>
              </a:spcAft>
              <a:buClr>
                <a:srgbClr val="2C3E50"/>
              </a:buClr>
              <a:buSzPct val="45000"/>
              <a:buFont typeface="Wingdings" charset="2"/>
              <a:buChar char=""/>
            </a:pPr>
            <a:r>
              <a:rPr lang="pl-PL" sz="3200" b="1" strike="noStrike" spc="-1" dirty="0">
                <a:latin typeface="Source Sans Pro Semibold"/>
                <a:ea typeface="DejaVu Sans"/>
              </a:rPr>
              <a:t>Stosowane jest wobec sprawców przestępstw wyraźnie mniejszej wagi. </a:t>
            </a:r>
            <a:endParaRPr lang="pl-PL" sz="3200" b="0" strike="noStrike" spc="-1" dirty="0">
              <a:latin typeface="Arial"/>
            </a:endParaRPr>
          </a:p>
          <a:p>
            <a:pPr marL="432000" indent="-323280" algn="just">
              <a:lnSpc>
                <a:spcPct val="100000"/>
              </a:lnSpc>
              <a:spcAft>
                <a:spcPts val="1414"/>
              </a:spcAft>
              <a:buClr>
                <a:srgbClr val="2C3E50"/>
              </a:buClr>
              <a:buSzPct val="45000"/>
              <a:buFont typeface="Wingdings" charset="2"/>
              <a:buChar char=""/>
            </a:pPr>
            <a:r>
              <a:rPr lang="pl-PL" sz="3200" b="1" strike="noStrike" spc="-1" dirty="0">
                <a:latin typeface="Source Sans Pro Semibold"/>
                <a:ea typeface="DejaVu Sans"/>
              </a:rPr>
              <a:t>Odbywa się to jednak pod warunkiem, że nie sprzeciwia się temu sprawca.</a:t>
            </a:r>
            <a:endParaRPr lang="pl-PL" sz="3200" b="0" strike="noStrike" spc="-1" dirty="0">
              <a:latin typeface="Arial"/>
            </a:endParaRPr>
          </a:p>
          <a:p>
            <a:pPr marL="432000" indent="-323280" algn="just">
              <a:lnSpc>
                <a:spcPct val="100000"/>
              </a:lnSpc>
              <a:spcAft>
                <a:spcPts val="1414"/>
              </a:spcAft>
              <a:buClr>
                <a:srgbClr val="2C3E50"/>
              </a:buClr>
              <a:buSzPct val="45000"/>
              <a:buFont typeface="Wingdings" charset="2"/>
              <a:buChar char=""/>
            </a:pPr>
            <a:r>
              <a:rPr lang="pl-PL" sz="3200" b="1" strike="noStrike" spc="-1" dirty="0">
                <a:latin typeface="Source Sans Pro Semibold"/>
                <a:ea typeface="DejaVu Sans"/>
              </a:rPr>
              <a:t>Warunkowe umorzenie </a:t>
            </a:r>
            <a:r>
              <a:rPr lang="pl-PL" sz="3200" b="1" u="sng" strike="noStrike" spc="-1" dirty="0">
                <a:uFillTx/>
                <a:latin typeface="Source Sans Pro Semibold"/>
                <a:ea typeface="DejaVu Sans"/>
              </a:rPr>
              <a:t>nie jest skazaniem</a:t>
            </a:r>
            <a:r>
              <a:rPr lang="pl-PL" sz="3200" b="1" strike="noStrike" spc="-1" dirty="0">
                <a:latin typeface="Source Sans Pro Semibold"/>
                <a:ea typeface="DejaVu Sans"/>
              </a:rPr>
              <a:t>, a co więcej, w razie odwołania tego środka (fakultatywnego lub obligatoryjnego podjęcia postępowania – art. 68 KK), postępowanie "toczy się od nowa na zasadach ogólnych" (art. 551 KPK).</a:t>
            </a:r>
            <a:endParaRPr lang="pl-PL" sz="3200" b="0" strike="noStrike" spc="-1" dirty="0">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360000" y="301320"/>
            <a:ext cx="9359280" cy="957960"/>
          </a:xfrm>
          <a:prstGeom prst="rect">
            <a:avLst/>
          </a:prstGeom>
          <a:noFill/>
          <a:ln>
            <a:noFill/>
          </a:ln>
        </p:spPr>
        <p:style>
          <a:lnRef idx="0">
            <a:scrgbClr r="0" g="0" b="0"/>
          </a:lnRef>
          <a:fillRef idx="0">
            <a:scrgbClr r="0" g="0" b="0"/>
          </a:fillRef>
          <a:effectRef idx="0">
            <a:scrgbClr r="0" g="0" b="0"/>
          </a:effectRef>
          <a:fontRef idx="minor"/>
        </p:style>
      </p:sp>
      <p:sp>
        <p:nvSpPr>
          <p:cNvPr id="139" name="CustomShape 2"/>
          <p:cNvSpPr/>
          <p:nvPr/>
        </p:nvSpPr>
        <p:spPr>
          <a:xfrm>
            <a:off x="360000" y="1980000"/>
            <a:ext cx="9359280" cy="5039280"/>
          </a:xfrm>
          <a:prstGeom prst="rect">
            <a:avLst/>
          </a:prstGeom>
          <a:noFill/>
          <a:ln>
            <a:noFill/>
          </a:ln>
        </p:spPr>
        <p:style>
          <a:lnRef idx="0">
            <a:scrgbClr r="0" g="0" b="0"/>
          </a:lnRef>
          <a:fillRef idx="0">
            <a:scrgbClr r="0" g="0" b="0"/>
          </a:fillRef>
          <a:effectRef idx="0">
            <a:scrgbClr r="0" g="0" b="0"/>
          </a:effectRef>
          <a:fontRef idx="minor"/>
        </p:style>
      </p:sp>
      <p:sp>
        <p:nvSpPr>
          <p:cNvPr id="140" name="CustomShape 3"/>
          <p:cNvSpPr/>
          <p:nvPr/>
        </p:nvSpPr>
        <p:spPr>
          <a:xfrm>
            <a:off x="360000" y="301320"/>
            <a:ext cx="9359280" cy="957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3600" b="1" strike="noStrike" spc="-1">
                <a:solidFill>
                  <a:srgbClr val="FFFFFF"/>
                </a:solidFill>
                <a:latin typeface="Source Sans Pro Black"/>
                <a:ea typeface="DejaVu Sans"/>
              </a:rPr>
              <a:t>Warunkowe umorzenie postępowania</a:t>
            </a:r>
            <a:endParaRPr lang="pl-PL" sz="3600" b="0" strike="noStrike" spc="-1">
              <a:latin typeface="Arial"/>
            </a:endParaRPr>
          </a:p>
        </p:txBody>
      </p:sp>
      <p:sp>
        <p:nvSpPr>
          <p:cNvPr id="141" name="CustomShape 4"/>
          <p:cNvSpPr/>
          <p:nvPr/>
        </p:nvSpPr>
        <p:spPr>
          <a:xfrm>
            <a:off x="360000" y="1980000"/>
            <a:ext cx="9359280" cy="503928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2500" lnSpcReduction="20000"/>
          </a:bodyPr>
          <a:lstStyle/>
          <a:p>
            <a:pPr algn="just">
              <a:lnSpc>
                <a:spcPct val="100000"/>
              </a:lnSpc>
              <a:spcAft>
                <a:spcPts val="1414"/>
              </a:spcAft>
            </a:pPr>
            <a:r>
              <a:rPr lang="pl-PL" sz="2600" b="1" strike="noStrike" spc="-1" dirty="0">
                <a:latin typeface="Source Sans Pro Semibold"/>
                <a:ea typeface="DejaVu Sans"/>
              </a:rPr>
              <a:t>- Warunkowe umorzenie postępowania polega na odstąpieniu od skazania i wymierzenia kary sprawcy uznanego za winnego popełnienia  przestępstwa (w tym przypadku brak jest wyroku skazującego) oraz zastosowaniu środków probacyjnych</a:t>
            </a:r>
            <a:endParaRPr lang="pl-PL" sz="2600" b="0" strike="noStrike" spc="-1" dirty="0">
              <a:latin typeface="Arial"/>
            </a:endParaRPr>
          </a:p>
          <a:p>
            <a:pPr algn="just">
              <a:lnSpc>
                <a:spcPct val="100000"/>
              </a:lnSpc>
              <a:spcAft>
                <a:spcPts val="1414"/>
              </a:spcAft>
            </a:pPr>
            <a:r>
              <a:rPr lang="pl-PL" sz="2600" b="1" strike="noStrike" spc="-1" dirty="0">
                <a:latin typeface="Source Sans Pro Semibold"/>
                <a:ea typeface="DejaVu Sans"/>
              </a:rPr>
              <a:t>- Warunkowe umorzenie postępowania jest zawsze fakultatywne</a:t>
            </a:r>
            <a:endParaRPr lang="pl-PL" sz="2600" b="0" strike="noStrike" spc="-1" dirty="0">
              <a:latin typeface="Arial"/>
            </a:endParaRPr>
          </a:p>
          <a:p>
            <a:pPr algn="just">
              <a:lnSpc>
                <a:spcPct val="100000"/>
              </a:lnSpc>
              <a:spcAft>
                <a:spcPts val="1414"/>
              </a:spcAft>
            </a:pPr>
            <a:r>
              <a:rPr lang="pl-PL" sz="2600" b="1" strike="noStrike" spc="-1" dirty="0">
                <a:latin typeface="Source Sans Pro Semibold"/>
                <a:ea typeface="DejaVu Sans"/>
              </a:rPr>
              <a:t>- Orzeka o nim jedynie SĄD - rozstrzyga wyrokiem (na posiedzeniu), wyrok warunkowo umarzający postępowanie karne podlega wpisowi w KRK (art.  1. ust. 2 pkt 2 ustawy o Krajowym Rejestrze Karnym)</a:t>
            </a:r>
            <a:endParaRPr lang="pl-PL" sz="2600" b="0" strike="noStrike" spc="-1" dirty="0">
              <a:latin typeface="Arial"/>
            </a:endParaRPr>
          </a:p>
          <a:p>
            <a:pPr algn="just">
              <a:lnSpc>
                <a:spcPct val="100000"/>
              </a:lnSpc>
              <a:spcAft>
                <a:spcPts val="1414"/>
              </a:spcAft>
            </a:pPr>
            <a:r>
              <a:rPr lang="pl-PL" sz="2600" b="1" strike="noStrike" spc="-1" dirty="0">
                <a:latin typeface="Source Sans Pro Semibold"/>
                <a:ea typeface="DejaVu Sans"/>
              </a:rPr>
              <a:t>- Sprawca, wobec którego zastosowano warunkowe umorzenie postępowania, uważany jest za osobę niekaraną (o ile nie zostanie podjęte warunkowo umorzone postępowanie, w  którym zapadnie wyrok skazujący) </a:t>
            </a:r>
            <a:endParaRPr lang="pl-PL" sz="2600" b="0" strike="noStrike" spc="-1" dirty="0">
              <a:latin typeface="Arial"/>
            </a:endParaRPr>
          </a:p>
          <a:p>
            <a:pPr algn="just">
              <a:lnSpc>
                <a:spcPct val="100000"/>
              </a:lnSpc>
              <a:spcAft>
                <a:spcPts val="1414"/>
              </a:spcAft>
            </a:pPr>
            <a:r>
              <a:rPr lang="pl-PL" sz="2600" b="1" strike="noStrike" spc="-1" dirty="0">
                <a:latin typeface="Source Sans Pro Semibold"/>
                <a:ea typeface="DejaVu Sans"/>
              </a:rPr>
              <a:t>- W wyroku warunkowo umarzającym należy dokładnie określić czyn przypisany oskarżonemu, jego kwalifikację prawną oraz oznaczyć okres próby (art. 342 § 1 k.p.k.) </a:t>
            </a:r>
            <a:endParaRPr lang="pl-PL" sz="2600" b="0" strike="noStrike" spc="-1" dirty="0">
              <a:latin typeface="Arial"/>
            </a:endParaRPr>
          </a:p>
          <a:p>
            <a:pPr algn="just">
              <a:lnSpc>
                <a:spcPct val="100000"/>
              </a:lnSpc>
              <a:spcAft>
                <a:spcPts val="1414"/>
              </a:spcAft>
            </a:pPr>
            <a:r>
              <a:rPr lang="pl-PL" sz="2600" b="1" strike="noStrike" spc="-1" dirty="0">
                <a:latin typeface="Source Sans Pro Semibold"/>
                <a:ea typeface="DejaVu Sans"/>
              </a:rPr>
              <a:t>- Nie można warunkowo umorzyć postępowania, jeśli sprawa czynu się temu sprzeciwia</a:t>
            </a:r>
            <a:endParaRPr lang="pl-PL" sz="2600" b="0" strike="noStrike" spc="-1" dirty="0">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4" name="Picture 83">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86" name="Picture 85">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8" name="Oval 87">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0" name="Picture 89">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2" name="Picture 91">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94" name="Rectangle 93">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6" name="Rectangle 9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8" name="Rectangle 9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02" name="Freeform: Shape 10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42"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Merytoryczne podstawy stosowania warunkowego umorzenia postępowania</a:t>
            </a:r>
          </a:p>
        </p:txBody>
      </p:sp>
      <p:sp>
        <p:nvSpPr>
          <p:cNvPr id="143"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Każdorazowej ocenie sądu podlega: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1) stopień społecznej szkodliwości czynu – aby nie był znaczny,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2) wina sprawcy – aby nie była znaczna,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3) okoliczności popełnienia czynu – aby nie budziły wątpliwości,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4) istnienie uzasadnionego przypuszczenia, że sprawca, pomimo umorzenia postępowania będzie przestrzegał porządku prawnego, a w szczególności nie popełni przestępstwa - przy czym podstawą takiego przypuszczenia ma być ocena jego postawy, właściwości i warunków osobistych oraz dotychczasowy sposób życia.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O tym, jakimi kryteriami ma się kierować sąd przy ocenie stopnia społecznej szkodliwości czynu, stanowi art. 115 § 2 KK.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Zawarta w tym przepisie norma ma charakter bezwzględnie obowiązujący ( "sąd bierze pod uwagę"), co oznacza, że należy uwzględniać wszystkie wymienione tam, wchodzące w rachubę okoliczności.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Każda z nich może w określonej sytuacji wpływać na wyższy lub niższy stopień społecznej szkodliwości czynu. Chodzi, rzecz jasna, o konkretny stopień społecznej szkodliwości.</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360000" y="301320"/>
            <a:ext cx="9359280" cy="957960"/>
          </a:xfrm>
          <a:prstGeom prst="rect">
            <a:avLst/>
          </a:prstGeom>
          <a:noFill/>
          <a:ln>
            <a:noFill/>
          </a:ln>
        </p:spPr>
        <p:style>
          <a:lnRef idx="0">
            <a:scrgbClr r="0" g="0" b="0"/>
          </a:lnRef>
          <a:fillRef idx="0">
            <a:scrgbClr r="0" g="0" b="0"/>
          </a:fillRef>
          <a:effectRef idx="0">
            <a:scrgbClr r="0" g="0" b="0"/>
          </a:effectRef>
          <a:fontRef idx="minor"/>
        </p:style>
      </p:sp>
      <p:sp>
        <p:nvSpPr>
          <p:cNvPr id="145" name="CustomShape 2"/>
          <p:cNvSpPr/>
          <p:nvPr/>
        </p:nvSpPr>
        <p:spPr>
          <a:xfrm>
            <a:off x="360000" y="1980000"/>
            <a:ext cx="9359280" cy="5039280"/>
          </a:xfrm>
          <a:prstGeom prst="rect">
            <a:avLst/>
          </a:prstGeom>
          <a:noFill/>
          <a:ln>
            <a:noFill/>
          </a:ln>
        </p:spPr>
        <p:style>
          <a:lnRef idx="0">
            <a:scrgbClr r="0" g="0" b="0"/>
          </a:lnRef>
          <a:fillRef idx="0">
            <a:scrgbClr r="0" g="0" b="0"/>
          </a:fillRef>
          <a:effectRef idx="0">
            <a:scrgbClr r="0" g="0" b="0"/>
          </a:effectRef>
          <a:fontRef idx="minor"/>
        </p:style>
      </p:sp>
      <p:sp>
        <p:nvSpPr>
          <p:cNvPr id="146" name="CustomShape 3"/>
          <p:cNvSpPr/>
          <p:nvPr/>
        </p:nvSpPr>
        <p:spPr>
          <a:xfrm>
            <a:off x="360000" y="301320"/>
            <a:ext cx="9359280" cy="957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pl-PL" sz="3600" b="1" strike="noStrike" spc="-1">
                <a:solidFill>
                  <a:srgbClr val="FFFFFF"/>
                </a:solidFill>
                <a:latin typeface="Source Sans Pro Black"/>
                <a:ea typeface="DejaVu Sans"/>
              </a:rPr>
              <a:t>Formalne podstawy stosowania instytucji</a:t>
            </a:r>
            <a:endParaRPr lang="pl-PL" sz="3600" b="0" strike="noStrike" spc="-1">
              <a:latin typeface="Arial"/>
            </a:endParaRPr>
          </a:p>
        </p:txBody>
      </p:sp>
      <p:sp>
        <p:nvSpPr>
          <p:cNvPr id="147" name="CustomShape 4"/>
          <p:cNvSpPr/>
          <p:nvPr/>
        </p:nvSpPr>
        <p:spPr>
          <a:xfrm>
            <a:off x="360000" y="1980000"/>
            <a:ext cx="9359280" cy="503928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47500" lnSpcReduction="20000"/>
          </a:bodyPr>
          <a:lstStyle/>
          <a:p>
            <a:pPr marL="432000" indent="-323280" algn="just">
              <a:lnSpc>
                <a:spcPct val="100000"/>
              </a:lnSpc>
              <a:spcAft>
                <a:spcPts val="1414"/>
              </a:spcAft>
              <a:buClr>
                <a:srgbClr val="2C3E50"/>
              </a:buClr>
              <a:buSzPct val="45000"/>
              <a:buFont typeface="Wingdings" charset="2"/>
              <a:buChar char=""/>
            </a:pPr>
            <a:r>
              <a:rPr lang="pl-PL" sz="3200" b="1" u="sng" strike="noStrike" spc="-1" dirty="0">
                <a:uFillTx/>
                <a:latin typeface="Source Sans Pro Semibold"/>
                <a:ea typeface="DejaVu Sans"/>
              </a:rPr>
              <a:t>1. Brak karalności sprawcy</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 brak uprzedniego ukarania, sprawca ma być "nie karany za przestępstwo umyślne"</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ukaranie sprawcy za przestępstwo umyślne jest więc </a:t>
            </a:r>
            <a:r>
              <a:rPr lang="pl-PL" sz="3200" b="1" u="sng" strike="noStrike" spc="-1" dirty="0">
                <a:uFillTx/>
                <a:latin typeface="Source Sans Pro Semibold"/>
                <a:ea typeface="DejaVu Sans"/>
              </a:rPr>
              <a:t>automatycznie bezwzględnie obowiązującą ujemną przesłanką</a:t>
            </a:r>
            <a:r>
              <a:rPr lang="pl-PL" sz="3200" b="1" strike="noStrike" spc="-1" dirty="0">
                <a:latin typeface="Source Sans Pro Semibold"/>
                <a:ea typeface="DejaVu Sans"/>
              </a:rPr>
              <a:t> zastosowania warunkowego umorzenia postępowania karnego</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wyraz "karanie" należy rozumieć dosłownie - ma to być wyrok skazujący na karę w rozumieniu KK, a więc na jedną z kar określonych w art. 32 KK</a:t>
            </a:r>
            <a:endParaRPr lang="pl-PL" sz="3200" b="0" strike="noStrike" spc="-1" dirty="0">
              <a:latin typeface="Arial"/>
            </a:endParaRPr>
          </a:p>
          <a:p>
            <a:pPr algn="just">
              <a:lnSpc>
                <a:spcPct val="100000"/>
              </a:lnSpc>
              <a:spcAft>
                <a:spcPts val="1414"/>
              </a:spcAft>
            </a:pPr>
            <a:r>
              <a:rPr lang="pl-PL" sz="3200" b="1" u="sng" strike="noStrike" spc="-1" dirty="0">
                <a:uFillTx/>
                <a:latin typeface="Source Sans Pro Semibold"/>
                <a:ea typeface="DejaVu Sans"/>
              </a:rPr>
              <a:t>2. Ustawowe zagrożenie karą</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warunkowe umorzenie postępowania może – na podstawie art. 66 § 2 KK – nastąpić tylko w sprawach o przestępstwa zagrożone karą nieprzekraczającą 5 lat pozbawienia wolności</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jest ono dopuszczalne także w sprawach niezagrożonych karą pozbawienia wolności, lecz karą łagodniejszą: grzywny i ograniczenia wolności</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dotyczy to zwyczajnego wymiaru kary określonego w sankcji odnoszącej się do danego typu przestępstwa</a:t>
            </a:r>
            <a:endParaRPr lang="pl-PL" sz="3200" b="0" strike="noStrike" spc="-1" dirty="0">
              <a:latin typeface="Arial"/>
            </a:endParaRPr>
          </a:p>
          <a:p>
            <a:pPr algn="just">
              <a:lnSpc>
                <a:spcPct val="100000"/>
              </a:lnSpc>
              <a:spcAft>
                <a:spcPts val="1414"/>
              </a:spcAft>
            </a:pPr>
            <a:r>
              <a:rPr lang="pl-PL" sz="3200" b="1" u="sng" strike="noStrike" spc="-1" dirty="0">
                <a:uFillTx/>
                <a:latin typeface="Source Sans Pro Semibold"/>
                <a:ea typeface="DejaVu Sans"/>
              </a:rPr>
              <a:t>3. Dodatkowe przesłanki formalne</a:t>
            </a:r>
            <a:r>
              <a:rPr lang="pl-PL" sz="3200" b="1" strike="noStrike" spc="-1" dirty="0">
                <a:latin typeface="Source Sans Pro Semibold"/>
                <a:ea typeface="DejaVu Sans"/>
              </a:rPr>
              <a:t> </a:t>
            </a:r>
            <a:endParaRPr lang="pl-PL" sz="3200" b="0" strike="noStrike" spc="-1" dirty="0">
              <a:latin typeface="Arial"/>
            </a:endParaRPr>
          </a:p>
          <a:p>
            <a:pPr algn="just">
              <a:lnSpc>
                <a:spcPct val="100000"/>
              </a:lnSpc>
              <a:spcAft>
                <a:spcPts val="1414"/>
              </a:spcAft>
            </a:pPr>
            <a:r>
              <a:rPr lang="pl-PL" sz="3200" b="1" strike="noStrike" spc="-1" dirty="0">
                <a:latin typeface="Source Sans Pro Semibold"/>
                <a:ea typeface="DejaVu Sans"/>
              </a:rPr>
              <a:t>- zostały zawarte w art. 72–73 ustawy z 23.7.2005 r. o przeciwdziałaniu narkomanii (tekst jedn. Dz.U. z 2018 r. poz. 1030 ze zm.). Przepisy te modyfikują ogólne przesłanki warunkowego umorzenia przewidziane w kodeksie karnym (zob. T. Kozioł, Wybrane zagadnienia warunkowego umorzenia postępowania wobec sprawcy uzależnionego lub używającego substancje psychoaktywne, Probacja 2011, Nr 2, s. 8 i n.)</a:t>
            </a:r>
            <a:endParaRPr lang="pl-PL" sz="3200" b="0" strike="noStrike" spc="-1" dirty="0">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0" name="Picture 8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92" name="Picture 9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94" name="Oval 9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6" name="Picture 9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8" name="Picture 9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00" name="Rectangle 9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2" name="Rectangle 101">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4" name="Rectangle 103">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08" name="Picture 107">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110"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48" name="CustomShape 1"/>
          <p:cNvSpPr/>
          <p:nvPr/>
        </p:nvSpPr>
        <p:spPr>
          <a:xfrm>
            <a:off x="666580" y="887001"/>
            <a:ext cx="2911540" cy="578567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algn="ctr" defTabSz="457200">
              <a:spcBef>
                <a:spcPct val="0"/>
              </a:spcBef>
              <a:spcAft>
                <a:spcPts val="600"/>
              </a:spcAft>
            </a:pPr>
            <a:r>
              <a:rPr lang="en-US" sz="4200" b="0" i="0" strike="noStrike" kern="1200" spc="-1" dirty="0">
                <a:solidFill>
                  <a:schemeClr val="tx2"/>
                </a:solidFill>
                <a:latin typeface="+mj-lt"/>
                <a:ea typeface="+mj-ea"/>
                <a:cs typeface="+mj-cs"/>
              </a:rPr>
              <a:t>Okres próby, dozór i obowiązki – art. 67 k.k.</a:t>
            </a:r>
          </a:p>
        </p:txBody>
      </p:sp>
      <p:sp>
        <p:nvSpPr>
          <p:cNvPr id="149" name="CustomShape 2"/>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300" u="sng" strike="noStrike" spc="-1" dirty="0">
                <a:uFillTx/>
                <a:latin typeface="+mj-lt"/>
                <a:ea typeface="+mj-ea"/>
                <a:cs typeface="+mj-cs"/>
              </a:rPr>
              <a:t>1. </a:t>
            </a:r>
            <a:r>
              <a:rPr lang="en-US" sz="1300" u="sng" strike="noStrike" spc="-1" dirty="0" err="1">
                <a:uFillTx/>
                <a:latin typeface="+mj-lt"/>
                <a:ea typeface="+mj-ea"/>
                <a:cs typeface="+mj-cs"/>
              </a:rPr>
              <a:t>Okres</a:t>
            </a:r>
            <a:r>
              <a:rPr lang="en-US" sz="1300" u="sng" strike="noStrike" spc="-1" dirty="0">
                <a:uFillTx/>
                <a:latin typeface="+mj-lt"/>
                <a:ea typeface="+mj-ea"/>
                <a:cs typeface="+mj-cs"/>
              </a:rPr>
              <a:t> </a:t>
            </a:r>
            <a:r>
              <a:rPr lang="en-US" sz="1300" u="sng" strike="noStrike" spc="-1" dirty="0" err="1">
                <a:uFillTx/>
                <a:latin typeface="+mj-lt"/>
                <a:ea typeface="+mj-ea"/>
                <a:cs typeface="+mj-cs"/>
              </a:rPr>
              <a:t>próby</a:t>
            </a:r>
            <a:endParaRPr lang="en-US" sz="1300" strike="noStrike" spc="-1" dirty="0">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 </a:t>
            </a:r>
            <a:r>
              <a:rPr lang="en-US" sz="1300" strike="noStrike" spc="-1" dirty="0" err="1">
                <a:latin typeface="+mj-lt"/>
                <a:ea typeface="+mj-ea"/>
                <a:cs typeface="+mj-cs"/>
              </a:rPr>
              <a:t>warunkowe</a:t>
            </a:r>
            <a:r>
              <a:rPr lang="en-US" sz="1300" strike="noStrike" spc="-1" dirty="0">
                <a:latin typeface="+mj-lt"/>
                <a:ea typeface="+mj-ea"/>
                <a:cs typeface="+mj-cs"/>
              </a:rPr>
              <a:t> </a:t>
            </a:r>
            <a:r>
              <a:rPr lang="en-US" sz="1300" strike="noStrike" spc="-1" dirty="0" err="1">
                <a:latin typeface="+mj-lt"/>
                <a:ea typeface="+mj-ea"/>
                <a:cs typeface="+mj-cs"/>
              </a:rPr>
              <a:t>umorzenie</a:t>
            </a:r>
            <a:r>
              <a:rPr lang="en-US" sz="1300" strike="noStrike" spc="-1" dirty="0">
                <a:latin typeface="+mj-lt"/>
                <a:ea typeface="+mj-ea"/>
                <a:cs typeface="+mj-cs"/>
              </a:rPr>
              <a:t> </a:t>
            </a:r>
            <a:r>
              <a:rPr lang="en-US" sz="1300" strike="noStrike" spc="-1" dirty="0" err="1">
                <a:latin typeface="+mj-lt"/>
                <a:ea typeface="+mj-ea"/>
                <a:cs typeface="+mj-cs"/>
              </a:rPr>
              <a:t>następuje</a:t>
            </a:r>
            <a:r>
              <a:rPr lang="en-US" sz="1300" strike="noStrike" spc="-1" dirty="0">
                <a:latin typeface="+mj-lt"/>
                <a:ea typeface="+mj-ea"/>
                <a:cs typeface="+mj-cs"/>
              </a:rPr>
              <a:t> </a:t>
            </a:r>
            <a:r>
              <a:rPr lang="en-US" sz="1300" strike="noStrike" spc="-1" dirty="0" err="1">
                <a:latin typeface="+mj-lt"/>
                <a:ea typeface="+mj-ea"/>
                <a:cs typeface="+mj-cs"/>
              </a:rPr>
              <a:t>na</a:t>
            </a:r>
            <a:r>
              <a:rPr lang="en-US" sz="1300" strike="noStrike" spc="-1" dirty="0">
                <a:latin typeface="+mj-lt"/>
                <a:ea typeface="+mj-ea"/>
                <a:cs typeface="+mj-cs"/>
              </a:rPr>
              <a:t> </a:t>
            </a:r>
            <a:r>
              <a:rPr lang="en-US" sz="1300" strike="noStrike" spc="-1" dirty="0" err="1">
                <a:latin typeface="+mj-lt"/>
                <a:ea typeface="+mj-ea"/>
                <a:cs typeface="+mj-cs"/>
              </a:rPr>
              <a:t>okres</a:t>
            </a:r>
            <a:r>
              <a:rPr lang="en-US" sz="1300" strike="noStrike" spc="-1" dirty="0">
                <a:latin typeface="+mj-lt"/>
                <a:ea typeface="+mj-ea"/>
                <a:cs typeface="+mj-cs"/>
              </a:rPr>
              <a:t> </a:t>
            </a:r>
            <a:r>
              <a:rPr lang="en-US" sz="1300" strike="noStrike" spc="-1" dirty="0" err="1">
                <a:latin typeface="+mj-lt"/>
                <a:ea typeface="+mj-ea"/>
                <a:cs typeface="+mj-cs"/>
              </a:rPr>
              <a:t>próby</a:t>
            </a:r>
            <a:r>
              <a:rPr lang="en-US" sz="1300" strike="noStrike" spc="-1" dirty="0">
                <a:latin typeface="+mj-lt"/>
                <a:ea typeface="+mj-ea"/>
                <a:cs typeface="+mj-cs"/>
              </a:rPr>
              <a:t>, </a:t>
            </a:r>
            <a:r>
              <a:rPr lang="en-US" sz="1300" strike="noStrike" spc="-1" dirty="0" err="1">
                <a:latin typeface="+mj-lt"/>
                <a:ea typeface="+mj-ea"/>
                <a:cs typeface="+mj-cs"/>
              </a:rPr>
              <a:t>który</a:t>
            </a:r>
            <a:r>
              <a:rPr lang="en-US" sz="1300" strike="noStrike" spc="-1" dirty="0">
                <a:latin typeface="+mj-lt"/>
                <a:ea typeface="+mj-ea"/>
                <a:cs typeface="+mj-cs"/>
              </a:rPr>
              <a:t> </a:t>
            </a:r>
            <a:r>
              <a:rPr lang="en-US" sz="1300" strike="noStrike" spc="-1" dirty="0" err="1">
                <a:latin typeface="+mj-lt"/>
                <a:ea typeface="+mj-ea"/>
                <a:cs typeface="+mj-cs"/>
              </a:rPr>
              <a:t>wynosi</a:t>
            </a:r>
            <a:r>
              <a:rPr lang="en-US" sz="1300" strike="noStrike" spc="-1" dirty="0">
                <a:latin typeface="+mj-lt"/>
                <a:ea typeface="+mj-ea"/>
                <a:cs typeface="+mj-cs"/>
              </a:rPr>
              <a:t> od </a:t>
            </a:r>
            <a:r>
              <a:rPr lang="en-US" sz="1300" strike="noStrike" spc="-1" dirty="0" err="1">
                <a:latin typeface="+mj-lt"/>
                <a:ea typeface="+mj-ea"/>
                <a:cs typeface="+mj-cs"/>
              </a:rPr>
              <a:t>roku</a:t>
            </a:r>
            <a:r>
              <a:rPr lang="en-US" sz="1300" strike="noStrike" spc="-1" dirty="0">
                <a:latin typeface="+mj-lt"/>
                <a:ea typeface="+mj-ea"/>
                <a:cs typeface="+mj-cs"/>
              </a:rPr>
              <a:t> do 3 </a:t>
            </a:r>
            <a:r>
              <a:rPr lang="en-US" sz="1300" strike="noStrike" spc="-1" dirty="0" err="1">
                <a:latin typeface="+mj-lt"/>
                <a:ea typeface="+mj-ea"/>
                <a:cs typeface="+mj-cs"/>
              </a:rPr>
              <a:t>lat</a:t>
            </a:r>
            <a:r>
              <a:rPr lang="en-US" sz="1300" strike="noStrike" spc="-1" dirty="0">
                <a:latin typeface="+mj-lt"/>
                <a:ea typeface="+mj-ea"/>
                <a:cs typeface="+mj-cs"/>
              </a:rPr>
              <a:t> </a:t>
            </a:r>
            <a:r>
              <a:rPr lang="en-US" sz="1300" strike="noStrike" spc="-1" dirty="0" err="1">
                <a:latin typeface="+mj-lt"/>
                <a:ea typeface="+mj-ea"/>
                <a:cs typeface="+mj-cs"/>
              </a:rPr>
              <a:t>i</a:t>
            </a:r>
            <a:r>
              <a:rPr lang="en-US" sz="1300" strike="noStrike" spc="-1" dirty="0">
                <a:latin typeface="+mj-lt"/>
                <a:ea typeface="+mj-ea"/>
                <a:cs typeface="+mj-cs"/>
              </a:rPr>
              <a:t> </a:t>
            </a:r>
            <a:r>
              <a:rPr lang="en-US" sz="1300" strike="noStrike" spc="-1" dirty="0" err="1">
                <a:latin typeface="+mj-lt"/>
                <a:ea typeface="+mj-ea"/>
                <a:cs typeface="+mj-cs"/>
              </a:rPr>
              <a:t>biegnie</a:t>
            </a:r>
            <a:r>
              <a:rPr lang="en-US" sz="1300" strike="noStrike" spc="-1" dirty="0">
                <a:latin typeface="+mj-lt"/>
                <a:ea typeface="+mj-ea"/>
                <a:cs typeface="+mj-cs"/>
              </a:rPr>
              <a:t> od </a:t>
            </a:r>
            <a:r>
              <a:rPr lang="en-US" sz="1300" strike="noStrike" spc="-1" dirty="0" err="1">
                <a:latin typeface="+mj-lt"/>
                <a:ea typeface="+mj-ea"/>
                <a:cs typeface="+mj-cs"/>
              </a:rPr>
              <a:t>uprawomocnienia</a:t>
            </a:r>
            <a:r>
              <a:rPr lang="en-US" sz="1300" strike="noStrike" spc="-1" dirty="0">
                <a:latin typeface="+mj-lt"/>
                <a:ea typeface="+mj-ea"/>
                <a:cs typeface="+mj-cs"/>
              </a:rPr>
              <a:t> </a:t>
            </a:r>
            <a:r>
              <a:rPr lang="en-US" sz="1300" strike="noStrike" spc="-1" dirty="0" err="1">
                <a:latin typeface="+mj-lt"/>
                <a:ea typeface="+mj-ea"/>
                <a:cs typeface="+mj-cs"/>
              </a:rPr>
              <a:t>się</a:t>
            </a:r>
            <a:r>
              <a:rPr lang="en-US" sz="1300" strike="noStrike" spc="-1" dirty="0">
                <a:latin typeface="+mj-lt"/>
                <a:ea typeface="+mj-ea"/>
                <a:cs typeface="+mj-cs"/>
              </a:rPr>
              <a:t> </a:t>
            </a:r>
            <a:r>
              <a:rPr lang="en-US" sz="1300" strike="noStrike" spc="-1" dirty="0" err="1">
                <a:latin typeface="+mj-lt"/>
                <a:ea typeface="+mj-ea"/>
                <a:cs typeface="+mj-cs"/>
              </a:rPr>
              <a:t>orzeczenia</a:t>
            </a:r>
            <a:endParaRPr lang="en-US" sz="1300" strike="noStrike" spc="-1" dirty="0">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 </a:t>
            </a:r>
            <a:r>
              <a:rPr lang="en-US" sz="1300" strike="noStrike" spc="-1" dirty="0" err="1">
                <a:latin typeface="+mj-lt"/>
                <a:ea typeface="+mj-ea"/>
                <a:cs typeface="+mj-cs"/>
              </a:rPr>
              <a:t>okres</a:t>
            </a:r>
            <a:r>
              <a:rPr lang="en-US" sz="1300" strike="noStrike" spc="-1" dirty="0">
                <a:latin typeface="+mj-lt"/>
                <a:ea typeface="+mj-ea"/>
                <a:cs typeface="+mj-cs"/>
              </a:rPr>
              <a:t> ten </a:t>
            </a:r>
            <a:r>
              <a:rPr lang="en-US" sz="1300" strike="noStrike" spc="-1" dirty="0" err="1">
                <a:latin typeface="+mj-lt"/>
                <a:ea typeface="+mj-ea"/>
                <a:cs typeface="+mj-cs"/>
              </a:rPr>
              <a:t>biegnie</a:t>
            </a:r>
            <a:r>
              <a:rPr lang="en-US" sz="1300" strike="noStrike" spc="-1" dirty="0">
                <a:latin typeface="+mj-lt"/>
                <a:ea typeface="+mj-ea"/>
                <a:cs typeface="+mj-cs"/>
              </a:rPr>
              <a:t> "od </a:t>
            </a:r>
            <a:r>
              <a:rPr lang="en-US" sz="1300" strike="noStrike" spc="-1" dirty="0" err="1">
                <a:latin typeface="+mj-lt"/>
                <a:ea typeface="+mj-ea"/>
                <a:cs typeface="+mj-cs"/>
              </a:rPr>
              <a:t>uprawomocnienia</a:t>
            </a:r>
            <a:r>
              <a:rPr lang="en-US" sz="1300" strike="noStrike" spc="-1" dirty="0">
                <a:latin typeface="+mj-lt"/>
                <a:ea typeface="+mj-ea"/>
                <a:cs typeface="+mj-cs"/>
              </a:rPr>
              <a:t> </a:t>
            </a:r>
            <a:r>
              <a:rPr lang="en-US" sz="1300" strike="noStrike" spc="-1" dirty="0" err="1">
                <a:latin typeface="+mj-lt"/>
                <a:ea typeface="+mj-ea"/>
                <a:cs typeface="+mj-cs"/>
              </a:rPr>
              <a:t>się</a:t>
            </a:r>
            <a:r>
              <a:rPr lang="en-US" sz="1300" strike="noStrike" spc="-1" dirty="0">
                <a:latin typeface="+mj-lt"/>
                <a:ea typeface="+mj-ea"/>
                <a:cs typeface="+mj-cs"/>
              </a:rPr>
              <a:t> </a:t>
            </a:r>
            <a:r>
              <a:rPr lang="en-US" sz="1300" strike="noStrike" spc="-1" dirty="0" err="1">
                <a:latin typeface="+mj-lt"/>
                <a:ea typeface="+mj-ea"/>
                <a:cs typeface="+mj-cs"/>
              </a:rPr>
              <a:t>orzeczenia</a:t>
            </a:r>
            <a:r>
              <a:rPr lang="en-US" sz="1300" strike="noStrike" spc="-1" dirty="0">
                <a:latin typeface="+mj-lt"/>
                <a:ea typeface="+mj-ea"/>
                <a:cs typeface="+mj-cs"/>
              </a:rPr>
              <a:t>"</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 </a:t>
            </a:r>
            <a:r>
              <a:rPr lang="en-US" sz="1300" strike="noStrike" spc="-1" dirty="0" err="1">
                <a:latin typeface="+mj-lt"/>
                <a:ea typeface="+mj-ea"/>
                <a:cs typeface="+mj-cs"/>
              </a:rPr>
              <a:t>początek</a:t>
            </a:r>
            <a:r>
              <a:rPr lang="en-US" sz="1300" strike="noStrike" spc="-1" dirty="0">
                <a:latin typeface="+mj-lt"/>
                <a:ea typeface="+mj-ea"/>
                <a:cs typeface="+mj-cs"/>
              </a:rPr>
              <a:t> </a:t>
            </a:r>
            <a:r>
              <a:rPr lang="en-US" sz="1300" strike="noStrike" spc="-1" dirty="0" err="1">
                <a:latin typeface="+mj-lt"/>
                <a:ea typeface="+mj-ea"/>
                <a:cs typeface="+mj-cs"/>
              </a:rPr>
              <a:t>biegu</a:t>
            </a:r>
            <a:r>
              <a:rPr lang="en-US" sz="1300" strike="noStrike" spc="-1" dirty="0">
                <a:latin typeface="+mj-lt"/>
                <a:ea typeface="+mj-ea"/>
                <a:cs typeface="+mj-cs"/>
              </a:rPr>
              <a:t> </a:t>
            </a:r>
            <a:r>
              <a:rPr lang="en-US" sz="1300" strike="noStrike" spc="-1" dirty="0" err="1">
                <a:latin typeface="+mj-lt"/>
                <a:ea typeface="+mj-ea"/>
                <a:cs typeface="+mj-cs"/>
              </a:rPr>
              <a:t>okresu</a:t>
            </a:r>
            <a:r>
              <a:rPr lang="en-US" sz="1300" strike="noStrike" spc="-1" dirty="0">
                <a:latin typeface="+mj-lt"/>
                <a:ea typeface="+mj-ea"/>
                <a:cs typeface="+mj-cs"/>
              </a:rPr>
              <a:t> </a:t>
            </a:r>
            <a:r>
              <a:rPr lang="en-US" sz="1300" strike="noStrike" spc="-1" dirty="0" err="1">
                <a:latin typeface="+mj-lt"/>
                <a:ea typeface="+mj-ea"/>
                <a:cs typeface="+mj-cs"/>
              </a:rPr>
              <a:t>próby</a:t>
            </a:r>
            <a:r>
              <a:rPr lang="en-US" sz="1300" strike="noStrike" spc="-1" dirty="0">
                <a:latin typeface="+mj-lt"/>
                <a:ea typeface="+mj-ea"/>
                <a:cs typeface="+mj-cs"/>
              </a:rPr>
              <a:t> </a:t>
            </a:r>
            <a:r>
              <a:rPr lang="en-US" sz="1300" strike="noStrike" spc="-1" dirty="0" err="1">
                <a:latin typeface="+mj-lt"/>
                <a:ea typeface="+mj-ea"/>
                <a:cs typeface="+mj-cs"/>
              </a:rPr>
              <a:t>zaczyna</a:t>
            </a:r>
            <a:r>
              <a:rPr lang="en-US" sz="1300" strike="noStrike" spc="-1" dirty="0">
                <a:latin typeface="+mj-lt"/>
                <a:ea typeface="+mj-ea"/>
                <a:cs typeface="+mj-cs"/>
              </a:rPr>
              <a:t> </a:t>
            </a:r>
            <a:r>
              <a:rPr lang="en-US" sz="1300" strike="noStrike" spc="-1" dirty="0" err="1">
                <a:latin typeface="+mj-lt"/>
                <a:ea typeface="+mj-ea"/>
                <a:cs typeface="+mj-cs"/>
              </a:rPr>
              <a:t>się</a:t>
            </a:r>
            <a:r>
              <a:rPr lang="en-US" sz="1300" strike="noStrike" spc="-1" dirty="0">
                <a:latin typeface="+mj-lt"/>
                <a:ea typeface="+mj-ea"/>
                <a:cs typeface="+mj-cs"/>
              </a:rPr>
              <a:t> </a:t>
            </a:r>
            <a:r>
              <a:rPr lang="en-US" sz="1300" strike="noStrike" spc="-1" dirty="0" err="1">
                <a:latin typeface="+mj-lt"/>
                <a:ea typeface="+mj-ea"/>
                <a:cs typeface="+mj-cs"/>
              </a:rPr>
              <a:t>więc</a:t>
            </a:r>
            <a:r>
              <a:rPr lang="en-US" sz="1300" strike="noStrike" spc="-1" dirty="0">
                <a:latin typeface="+mj-lt"/>
                <a:ea typeface="+mj-ea"/>
                <a:cs typeface="+mj-cs"/>
              </a:rPr>
              <a:t> od </a:t>
            </a:r>
            <a:r>
              <a:rPr lang="en-US" sz="1300" strike="noStrike" spc="-1" dirty="0" err="1">
                <a:latin typeface="+mj-lt"/>
                <a:ea typeface="+mj-ea"/>
                <a:cs typeface="+mj-cs"/>
              </a:rPr>
              <a:t>dnia</a:t>
            </a:r>
            <a:r>
              <a:rPr lang="en-US" sz="1300" strike="noStrike" spc="-1" dirty="0">
                <a:latin typeface="+mj-lt"/>
                <a:ea typeface="+mj-ea"/>
                <a:cs typeface="+mj-cs"/>
              </a:rPr>
              <a:t> </a:t>
            </a:r>
            <a:r>
              <a:rPr lang="en-US" sz="1300" strike="noStrike" spc="-1" dirty="0" err="1">
                <a:latin typeface="+mj-lt"/>
                <a:ea typeface="+mj-ea"/>
                <a:cs typeface="+mj-cs"/>
              </a:rPr>
              <a:t>następnego</a:t>
            </a:r>
            <a:r>
              <a:rPr lang="en-US" sz="1300" strike="noStrike" spc="-1" dirty="0">
                <a:latin typeface="+mj-lt"/>
                <a:ea typeface="+mj-ea"/>
                <a:cs typeface="+mj-cs"/>
              </a:rPr>
              <a:t> po </a:t>
            </a:r>
            <a:r>
              <a:rPr lang="en-US" sz="1300" strike="noStrike" spc="-1" dirty="0" err="1">
                <a:latin typeface="+mj-lt"/>
                <a:ea typeface="+mj-ea"/>
                <a:cs typeface="+mj-cs"/>
              </a:rPr>
              <a:t>dniu</a:t>
            </a:r>
            <a:r>
              <a:rPr lang="en-US" sz="1300" strike="noStrike" spc="-1" dirty="0">
                <a:latin typeface="+mj-lt"/>
                <a:ea typeface="+mj-ea"/>
                <a:cs typeface="+mj-cs"/>
              </a:rPr>
              <a:t>, w </a:t>
            </a:r>
            <a:r>
              <a:rPr lang="en-US" sz="1300" strike="noStrike" spc="-1" dirty="0" err="1">
                <a:latin typeface="+mj-lt"/>
                <a:ea typeface="+mj-ea"/>
                <a:cs typeface="+mj-cs"/>
              </a:rPr>
              <a:t>którym</a:t>
            </a:r>
            <a:r>
              <a:rPr lang="en-US" sz="1300" strike="noStrike" spc="-1" dirty="0">
                <a:latin typeface="+mj-lt"/>
                <a:ea typeface="+mj-ea"/>
                <a:cs typeface="+mj-cs"/>
              </a:rPr>
              <a:t>, </a:t>
            </a:r>
            <a:r>
              <a:rPr lang="en-US" sz="1300" strike="noStrike" spc="-1" dirty="0" err="1">
                <a:latin typeface="+mj-lt"/>
                <a:ea typeface="+mj-ea"/>
                <a:cs typeface="+mj-cs"/>
              </a:rPr>
              <a:t>zależnie</a:t>
            </a:r>
            <a:r>
              <a:rPr lang="en-US" sz="1300" strike="noStrike" spc="-1" dirty="0">
                <a:latin typeface="+mj-lt"/>
                <a:ea typeface="+mj-ea"/>
                <a:cs typeface="+mj-cs"/>
              </a:rPr>
              <a:t> od </a:t>
            </a:r>
            <a:r>
              <a:rPr lang="en-US" sz="1300" strike="noStrike" spc="-1" dirty="0" err="1">
                <a:latin typeface="+mj-lt"/>
                <a:ea typeface="+mj-ea"/>
                <a:cs typeface="+mj-cs"/>
              </a:rPr>
              <a:t>sytuacji</a:t>
            </a:r>
            <a:r>
              <a:rPr lang="en-US" sz="1300" strike="noStrike" spc="-1" dirty="0">
                <a:latin typeface="+mj-lt"/>
                <a:ea typeface="+mj-ea"/>
                <a:cs typeface="+mj-cs"/>
              </a:rPr>
              <a:t>: a) </a:t>
            </a:r>
            <a:r>
              <a:rPr lang="en-US" sz="1300" strike="noStrike" spc="-1" dirty="0" err="1">
                <a:latin typeface="+mj-lt"/>
                <a:ea typeface="+mj-ea"/>
                <a:cs typeface="+mj-cs"/>
              </a:rPr>
              <a:t>bezskutecznie</a:t>
            </a:r>
            <a:r>
              <a:rPr lang="en-US" sz="1300" strike="noStrike" spc="-1" dirty="0">
                <a:latin typeface="+mj-lt"/>
                <a:ea typeface="+mj-ea"/>
                <a:cs typeface="+mj-cs"/>
              </a:rPr>
              <a:t> </a:t>
            </a:r>
            <a:r>
              <a:rPr lang="en-US" sz="1300" strike="noStrike" spc="-1" dirty="0" err="1">
                <a:latin typeface="+mj-lt"/>
                <a:ea typeface="+mj-ea"/>
                <a:cs typeface="+mj-cs"/>
              </a:rPr>
              <a:t>upłynął</a:t>
            </a:r>
            <a:r>
              <a:rPr lang="en-US" sz="1300" strike="noStrike" spc="-1" dirty="0">
                <a:latin typeface="+mj-lt"/>
                <a:ea typeface="+mj-ea"/>
                <a:cs typeface="+mj-cs"/>
              </a:rPr>
              <a:t> </a:t>
            </a:r>
            <a:r>
              <a:rPr lang="en-US" sz="1300" strike="noStrike" spc="-1" dirty="0" err="1">
                <a:latin typeface="+mj-lt"/>
                <a:ea typeface="+mj-ea"/>
                <a:cs typeface="+mj-cs"/>
              </a:rPr>
              <a:t>termin</a:t>
            </a:r>
            <a:r>
              <a:rPr lang="en-US" sz="1300" strike="noStrike" spc="-1" dirty="0">
                <a:latin typeface="+mj-lt"/>
                <a:ea typeface="+mj-ea"/>
                <a:cs typeface="+mj-cs"/>
              </a:rPr>
              <a:t> do </a:t>
            </a:r>
            <a:r>
              <a:rPr lang="en-US" sz="1300" strike="noStrike" spc="-1" dirty="0" err="1">
                <a:latin typeface="+mj-lt"/>
                <a:ea typeface="+mj-ea"/>
                <a:cs typeface="+mj-cs"/>
              </a:rPr>
              <a:t>wniesienia</a:t>
            </a:r>
            <a:r>
              <a:rPr lang="en-US" sz="1300" strike="noStrike" spc="-1" dirty="0">
                <a:latin typeface="+mj-lt"/>
                <a:ea typeface="+mj-ea"/>
                <a:cs typeface="+mj-cs"/>
              </a:rPr>
              <a:t> </a:t>
            </a:r>
            <a:r>
              <a:rPr lang="en-US" sz="1300" strike="noStrike" spc="-1" dirty="0" err="1">
                <a:latin typeface="+mj-lt"/>
                <a:ea typeface="+mj-ea"/>
                <a:cs typeface="+mj-cs"/>
              </a:rPr>
              <a:t>apelacji</a:t>
            </a:r>
            <a:r>
              <a:rPr lang="en-US" sz="1300" strike="noStrike" spc="-1" dirty="0">
                <a:latin typeface="+mj-lt"/>
                <a:ea typeface="+mj-ea"/>
                <a:cs typeface="+mj-cs"/>
              </a:rPr>
              <a:t> (</a:t>
            </a:r>
            <a:r>
              <a:rPr lang="en-US" sz="1300" strike="noStrike" spc="-1" dirty="0" err="1">
                <a:latin typeface="+mj-lt"/>
                <a:ea typeface="+mj-ea"/>
                <a:cs typeface="+mj-cs"/>
              </a:rPr>
              <a:t>jeśli</a:t>
            </a:r>
            <a:r>
              <a:rPr lang="en-US" sz="1300" strike="noStrike" spc="-1" dirty="0">
                <a:latin typeface="+mj-lt"/>
                <a:ea typeface="+mj-ea"/>
                <a:cs typeface="+mj-cs"/>
              </a:rPr>
              <a:t> </a:t>
            </a:r>
            <a:r>
              <a:rPr lang="en-US" sz="1300" strike="noStrike" spc="-1" dirty="0" err="1">
                <a:latin typeface="+mj-lt"/>
                <a:ea typeface="+mj-ea"/>
                <a:cs typeface="+mj-cs"/>
              </a:rPr>
              <a:t>jej</a:t>
            </a:r>
            <a:r>
              <a:rPr lang="en-US" sz="1300" strike="noStrike" spc="-1" dirty="0">
                <a:latin typeface="+mj-lt"/>
                <a:ea typeface="+mj-ea"/>
                <a:cs typeface="+mj-cs"/>
              </a:rPr>
              <a:t> </a:t>
            </a:r>
            <a:r>
              <a:rPr lang="en-US" sz="1300" strike="noStrike" spc="-1" dirty="0" err="1">
                <a:latin typeface="+mj-lt"/>
                <a:ea typeface="+mj-ea"/>
                <a:cs typeface="+mj-cs"/>
              </a:rPr>
              <a:t>nie</a:t>
            </a:r>
            <a:r>
              <a:rPr lang="en-US" sz="1300" strike="noStrike" spc="-1" dirty="0">
                <a:latin typeface="+mj-lt"/>
                <a:ea typeface="+mj-ea"/>
                <a:cs typeface="+mj-cs"/>
              </a:rPr>
              <a:t> </a:t>
            </a:r>
            <a:r>
              <a:rPr lang="en-US" sz="1300" strike="noStrike" spc="-1" dirty="0" err="1">
                <a:latin typeface="+mj-lt"/>
                <a:ea typeface="+mj-ea"/>
                <a:cs typeface="+mj-cs"/>
              </a:rPr>
              <a:t>wniesiono</a:t>
            </a:r>
            <a:r>
              <a:rPr lang="en-US" sz="1300" strike="noStrike" spc="-1" dirty="0">
                <a:latin typeface="+mj-lt"/>
                <a:ea typeface="+mj-ea"/>
                <a:cs typeface="+mj-cs"/>
              </a:rPr>
              <a:t>);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b) </a:t>
            </a:r>
            <a:r>
              <a:rPr lang="en-US" sz="1300" strike="noStrike" spc="-1" dirty="0" err="1">
                <a:latin typeface="+mj-lt"/>
                <a:ea typeface="+mj-ea"/>
                <a:cs typeface="+mj-cs"/>
              </a:rPr>
              <a:t>bezskutecznie</a:t>
            </a:r>
            <a:r>
              <a:rPr lang="en-US" sz="1300" strike="noStrike" spc="-1" dirty="0">
                <a:latin typeface="+mj-lt"/>
                <a:ea typeface="+mj-ea"/>
                <a:cs typeface="+mj-cs"/>
              </a:rPr>
              <a:t> </a:t>
            </a:r>
            <a:r>
              <a:rPr lang="en-US" sz="1300" strike="noStrike" spc="-1" dirty="0" err="1">
                <a:latin typeface="+mj-lt"/>
                <a:ea typeface="+mj-ea"/>
                <a:cs typeface="+mj-cs"/>
              </a:rPr>
              <a:t>upłynął</a:t>
            </a:r>
            <a:r>
              <a:rPr lang="en-US" sz="1300" strike="noStrike" spc="-1" dirty="0">
                <a:latin typeface="+mj-lt"/>
                <a:ea typeface="+mj-ea"/>
                <a:cs typeface="+mj-cs"/>
              </a:rPr>
              <a:t> </a:t>
            </a:r>
            <a:r>
              <a:rPr lang="en-US" sz="1300" strike="noStrike" spc="-1" dirty="0" err="1">
                <a:latin typeface="+mj-lt"/>
                <a:ea typeface="+mj-ea"/>
                <a:cs typeface="+mj-cs"/>
              </a:rPr>
              <a:t>termin</a:t>
            </a:r>
            <a:r>
              <a:rPr lang="en-US" sz="1300" strike="noStrike" spc="-1" dirty="0">
                <a:latin typeface="+mj-lt"/>
                <a:ea typeface="+mj-ea"/>
                <a:cs typeface="+mj-cs"/>
              </a:rPr>
              <a:t> do </a:t>
            </a:r>
            <a:r>
              <a:rPr lang="en-US" sz="1300" strike="noStrike" spc="-1" dirty="0" err="1">
                <a:latin typeface="+mj-lt"/>
                <a:ea typeface="+mj-ea"/>
                <a:cs typeface="+mj-cs"/>
              </a:rPr>
              <a:t>złożenia</a:t>
            </a:r>
            <a:r>
              <a:rPr lang="en-US" sz="1300" strike="noStrike" spc="-1" dirty="0">
                <a:latin typeface="+mj-lt"/>
                <a:ea typeface="+mj-ea"/>
                <a:cs typeface="+mj-cs"/>
              </a:rPr>
              <a:t> </a:t>
            </a:r>
            <a:r>
              <a:rPr lang="en-US" sz="1300" strike="noStrike" spc="-1" dirty="0" err="1">
                <a:latin typeface="+mj-lt"/>
                <a:ea typeface="+mj-ea"/>
                <a:cs typeface="+mj-cs"/>
              </a:rPr>
              <a:t>wniosku</a:t>
            </a:r>
            <a:r>
              <a:rPr lang="en-US" sz="1300" strike="noStrike" spc="-1" dirty="0">
                <a:latin typeface="+mj-lt"/>
                <a:ea typeface="+mj-ea"/>
                <a:cs typeface="+mj-cs"/>
              </a:rPr>
              <a:t> o </a:t>
            </a:r>
            <a:r>
              <a:rPr lang="en-US" sz="1300" strike="noStrike" spc="-1" dirty="0" err="1">
                <a:latin typeface="+mj-lt"/>
                <a:ea typeface="+mj-ea"/>
                <a:cs typeface="+mj-cs"/>
              </a:rPr>
              <a:t>doręczenie</a:t>
            </a:r>
            <a:r>
              <a:rPr lang="en-US" sz="1300" strike="noStrike" spc="-1" dirty="0">
                <a:latin typeface="+mj-lt"/>
                <a:ea typeface="+mj-ea"/>
                <a:cs typeface="+mj-cs"/>
              </a:rPr>
              <a:t> </a:t>
            </a:r>
            <a:r>
              <a:rPr lang="en-US" sz="1300" strike="noStrike" spc="-1" dirty="0" err="1">
                <a:latin typeface="+mj-lt"/>
                <a:ea typeface="+mj-ea"/>
                <a:cs typeface="+mj-cs"/>
              </a:rPr>
              <a:t>odpisu</a:t>
            </a:r>
            <a:r>
              <a:rPr lang="en-US" sz="1300" strike="noStrike" spc="-1" dirty="0">
                <a:latin typeface="+mj-lt"/>
                <a:ea typeface="+mj-ea"/>
                <a:cs typeface="+mj-cs"/>
              </a:rPr>
              <a:t> </a:t>
            </a:r>
            <a:r>
              <a:rPr lang="en-US" sz="1300" strike="noStrike" spc="-1" dirty="0" err="1">
                <a:latin typeface="+mj-lt"/>
                <a:ea typeface="+mj-ea"/>
                <a:cs typeface="+mj-cs"/>
              </a:rPr>
              <a:t>wyroku</a:t>
            </a:r>
            <a:r>
              <a:rPr lang="en-US" sz="1300" strike="noStrike" spc="-1" dirty="0">
                <a:latin typeface="+mj-lt"/>
                <a:ea typeface="+mj-ea"/>
                <a:cs typeface="+mj-cs"/>
              </a:rPr>
              <a:t> </a:t>
            </a:r>
            <a:r>
              <a:rPr lang="en-US" sz="1300" strike="noStrike" spc="-1" dirty="0" err="1">
                <a:latin typeface="+mj-lt"/>
                <a:ea typeface="+mj-ea"/>
                <a:cs typeface="+mj-cs"/>
              </a:rPr>
              <a:t>wraz</a:t>
            </a:r>
            <a:r>
              <a:rPr lang="en-US" sz="1300" strike="noStrike" spc="-1" dirty="0">
                <a:latin typeface="+mj-lt"/>
                <a:ea typeface="+mj-ea"/>
                <a:cs typeface="+mj-cs"/>
              </a:rPr>
              <a:t> z </a:t>
            </a:r>
            <a:r>
              <a:rPr lang="en-US" sz="1300" strike="noStrike" spc="-1" dirty="0" err="1">
                <a:latin typeface="+mj-lt"/>
                <a:ea typeface="+mj-ea"/>
                <a:cs typeface="+mj-cs"/>
              </a:rPr>
              <a:t>uzasadnieniem</a:t>
            </a:r>
            <a:r>
              <a:rPr lang="en-US" sz="1300" strike="noStrike" spc="-1" dirty="0">
                <a:latin typeface="+mj-lt"/>
                <a:ea typeface="+mj-ea"/>
                <a:cs typeface="+mj-cs"/>
              </a:rPr>
              <a:t>;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c) </a:t>
            </a:r>
            <a:r>
              <a:rPr lang="en-US" sz="1300" strike="noStrike" spc="-1" dirty="0" err="1">
                <a:latin typeface="+mj-lt"/>
                <a:ea typeface="+mj-ea"/>
                <a:cs typeface="+mj-cs"/>
              </a:rPr>
              <a:t>zapadł</a:t>
            </a:r>
            <a:r>
              <a:rPr lang="en-US" sz="1300" strike="noStrike" spc="-1" dirty="0">
                <a:latin typeface="+mj-lt"/>
                <a:ea typeface="+mj-ea"/>
                <a:cs typeface="+mj-cs"/>
              </a:rPr>
              <a:t> </a:t>
            </a:r>
            <a:r>
              <a:rPr lang="en-US" sz="1300" strike="noStrike" spc="-1" dirty="0" err="1">
                <a:latin typeface="+mj-lt"/>
                <a:ea typeface="+mj-ea"/>
                <a:cs typeface="+mj-cs"/>
              </a:rPr>
              <a:t>wyrok</a:t>
            </a:r>
            <a:r>
              <a:rPr lang="en-US" sz="1300" strike="noStrike" spc="-1" dirty="0">
                <a:latin typeface="+mj-lt"/>
                <a:ea typeface="+mj-ea"/>
                <a:cs typeface="+mj-cs"/>
              </a:rPr>
              <a:t> </a:t>
            </a:r>
            <a:r>
              <a:rPr lang="en-US" sz="1300" strike="noStrike" spc="-1" dirty="0" err="1">
                <a:latin typeface="+mj-lt"/>
                <a:ea typeface="+mj-ea"/>
                <a:cs typeface="+mj-cs"/>
              </a:rPr>
              <a:t>sądu</a:t>
            </a:r>
            <a:r>
              <a:rPr lang="en-US" sz="1300" strike="noStrike" spc="-1" dirty="0">
                <a:latin typeface="+mj-lt"/>
                <a:ea typeface="+mj-ea"/>
                <a:cs typeface="+mj-cs"/>
              </a:rPr>
              <a:t> II </a:t>
            </a:r>
            <a:r>
              <a:rPr lang="en-US" sz="1300" strike="noStrike" spc="-1" dirty="0" err="1">
                <a:latin typeface="+mj-lt"/>
                <a:ea typeface="+mj-ea"/>
                <a:cs typeface="+mj-cs"/>
              </a:rPr>
              <a:t>instancji</a:t>
            </a:r>
            <a:r>
              <a:rPr lang="en-US" sz="1300" strike="noStrike" spc="-1" dirty="0">
                <a:latin typeface="+mj-lt"/>
                <a:ea typeface="+mj-ea"/>
                <a:cs typeface="+mj-cs"/>
              </a:rPr>
              <a:t>.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 </a:t>
            </a:r>
            <a:r>
              <a:rPr lang="en-US" sz="1300" strike="noStrike" spc="-1" dirty="0" err="1">
                <a:latin typeface="+mj-lt"/>
                <a:ea typeface="+mj-ea"/>
                <a:cs typeface="+mj-cs"/>
              </a:rPr>
              <a:t>pewne</a:t>
            </a:r>
            <a:r>
              <a:rPr lang="en-US" sz="1300" strike="noStrike" spc="-1" dirty="0">
                <a:latin typeface="+mj-lt"/>
                <a:ea typeface="+mj-ea"/>
                <a:cs typeface="+mj-cs"/>
              </a:rPr>
              <a:t> </a:t>
            </a:r>
            <a:r>
              <a:rPr lang="en-US" sz="1300" strike="noStrike" spc="-1" dirty="0" err="1">
                <a:latin typeface="+mj-lt"/>
                <a:ea typeface="+mj-ea"/>
                <a:cs typeface="+mj-cs"/>
              </a:rPr>
              <a:t>rygory</a:t>
            </a:r>
            <a:r>
              <a:rPr lang="en-US" sz="1300" strike="noStrike" spc="-1" dirty="0">
                <a:latin typeface="+mj-lt"/>
                <a:ea typeface="+mj-ea"/>
                <a:cs typeface="+mj-cs"/>
              </a:rPr>
              <a:t> </a:t>
            </a:r>
            <a:r>
              <a:rPr lang="en-US" sz="1300" strike="noStrike" spc="-1" dirty="0" err="1">
                <a:latin typeface="+mj-lt"/>
                <a:ea typeface="+mj-ea"/>
                <a:cs typeface="+mj-cs"/>
              </a:rPr>
              <a:t>warunkowego</a:t>
            </a:r>
            <a:r>
              <a:rPr lang="en-US" sz="1300" strike="noStrike" spc="-1" dirty="0">
                <a:latin typeface="+mj-lt"/>
                <a:ea typeface="+mj-ea"/>
                <a:cs typeface="+mj-cs"/>
              </a:rPr>
              <a:t> </a:t>
            </a:r>
            <a:r>
              <a:rPr lang="en-US" sz="1300" strike="noStrike" spc="-1" dirty="0" err="1">
                <a:latin typeface="+mj-lt"/>
                <a:ea typeface="+mj-ea"/>
                <a:cs typeface="+mj-cs"/>
              </a:rPr>
              <a:t>umorzenia</a:t>
            </a:r>
            <a:r>
              <a:rPr lang="en-US" sz="1300" strike="noStrike" spc="-1" dirty="0">
                <a:latin typeface="+mj-lt"/>
                <a:ea typeface="+mj-ea"/>
                <a:cs typeface="+mj-cs"/>
              </a:rPr>
              <a:t> </a:t>
            </a:r>
            <a:r>
              <a:rPr lang="en-US" sz="1300" strike="noStrike" spc="-1" dirty="0" err="1">
                <a:latin typeface="+mj-lt"/>
                <a:ea typeface="+mj-ea"/>
                <a:cs typeface="+mj-cs"/>
              </a:rPr>
              <a:t>zaczynają</a:t>
            </a:r>
            <a:r>
              <a:rPr lang="en-US" sz="1300" strike="noStrike" spc="-1" dirty="0">
                <a:latin typeface="+mj-lt"/>
                <a:ea typeface="+mj-ea"/>
                <a:cs typeface="+mj-cs"/>
              </a:rPr>
              <a:t> </a:t>
            </a:r>
            <a:r>
              <a:rPr lang="en-US" sz="1300" strike="noStrike" spc="-1" dirty="0" err="1">
                <a:latin typeface="+mj-lt"/>
                <a:ea typeface="+mj-ea"/>
                <a:cs typeface="+mj-cs"/>
              </a:rPr>
              <a:t>jednak</a:t>
            </a:r>
            <a:r>
              <a:rPr lang="en-US" sz="1300" strike="noStrike" spc="-1" dirty="0">
                <a:latin typeface="+mj-lt"/>
                <a:ea typeface="+mj-ea"/>
                <a:cs typeface="+mj-cs"/>
              </a:rPr>
              <a:t> </a:t>
            </a:r>
            <a:r>
              <a:rPr lang="en-US" sz="1300" strike="noStrike" spc="-1" dirty="0" err="1">
                <a:latin typeface="+mj-lt"/>
                <a:ea typeface="+mj-ea"/>
                <a:cs typeface="+mj-cs"/>
              </a:rPr>
              <a:t>obowiązywać</a:t>
            </a:r>
            <a:r>
              <a:rPr lang="en-US" sz="1300" strike="noStrike" spc="-1" dirty="0">
                <a:latin typeface="+mj-lt"/>
                <a:ea typeface="+mj-ea"/>
                <a:cs typeface="+mj-cs"/>
              </a:rPr>
              <a:t> </a:t>
            </a:r>
            <a:r>
              <a:rPr lang="en-US" sz="1300" strike="noStrike" spc="-1" dirty="0" err="1">
                <a:latin typeface="+mj-lt"/>
                <a:ea typeface="+mj-ea"/>
                <a:cs typeface="+mj-cs"/>
              </a:rPr>
              <a:t>wcześniej</a:t>
            </a:r>
            <a:r>
              <a:rPr lang="en-US" sz="1300" strike="noStrike" spc="-1" dirty="0">
                <a:latin typeface="+mj-lt"/>
                <a:ea typeface="+mj-ea"/>
                <a:cs typeface="+mj-cs"/>
              </a:rPr>
              <a:t>, a ich </a:t>
            </a:r>
            <a:r>
              <a:rPr lang="en-US" sz="1300" strike="noStrike" spc="-1" dirty="0" err="1">
                <a:latin typeface="+mj-lt"/>
                <a:ea typeface="+mj-ea"/>
                <a:cs typeface="+mj-cs"/>
              </a:rPr>
              <a:t>niedochowanie</a:t>
            </a:r>
            <a:r>
              <a:rPr lang="en-US" sz="1300" strike="noStrike" spc="-1" dirty="0">
                <a:latin typeface="+mj-lt"/>
                <a:ea typeface="+mj-ea"/>
                <a:cs typeface="+mj-cs"/>
              </a:rPr>
              <a:t> </a:t>
            </a:r>
            <a:r>
              <a:rPr lang="en-US" sz="1300" strike="noStrike" spc="-1" dirty="0" err="1">
                <a:latin typeface="+mj-lt"/>
                <a:ea typeface="+mj-ea"/>
                <a:cs typeface="+mj-cs"/>
              </a:rPr>
              <a:t>może</a:t>
            </a:r>
            <a:r>
              <a:rPr lang="en-US" sz="1300" strike="noStrike" spc="-1" dirty="0">
                <a:latin typeface="+mj-lt"/>
                <a:ea typeface="+mj-ea"/>
                <a:cs typeface="+mj-cs"/>
              </a:rPr>
              <a:t> </a:t>
            </a:r>
            <a:r>
              <a:rPr lang="en-US" sz="1300" strike="noStrike" spc="-1" dirty="0" err="1">
                <a:latin typeface="+mj-lt"/>
                <a:ea typeface="+mj-ea"/>
                <a:cs typeface="+mj-cs"/>
              </a:rPr>
              <a:t>wywoływać</a:t>
            </a:r>
            <a:r>
              <a:rPr lang="en-US" sz="1300" strike="noStrike" spc="-1" dirty="0">
                <a:latin typeface="+mj-lt"/>
                <a:ea typeface="+mj-ea"/>
                <a:cs typeface="+mj-cs"/>
              </a:rPr>
              <a:t> </a:t>
            </a:r>
            <a:r>
              <a:rPr lang="en-US" sz="1300" strike="noStrike" spc="-1" dirty="0" err="1">
                <a:latin typeface="+mj-lt"/>
                <a:ea typeface="+mj-ea"/>
                <a:cs typeface="+mj-cs"/>
              </a:rPr>
              <a:t>dla</a:t>
            </a:r>
            <a:r>
              <a:rPr lang="en-US" sz="1300" strike="noStrike" spc="-1" dirty="0">
                <a:latin typeface="+mj-lt"/>
                <a:ea typeface="+mj-ea"/>
                <a:cs typeface="+mj-cs"/>
              </a:rPr>
              <a:t> </a:t>
            </a:r>
            <a:r>
              <a:rPr lang="en-US" sz="1300" strike="noStrike" spc="-1" dirty="0" err="1">
                <a:latin typeface="+mj-lt"/>
                <a:ea typeface="+mj-ea"/>
                <a:cs typeface="+mj-cs"/>
              </a:rPr>
              <a:t>sprawcy</a:t>
            </a:r>
            <a:r>
              <a:rPr lang="en-US" sz="1300" strike="noStrike" spc="-1" dirty="0">
                <a:latin typeface="+mj-lt"/>
                <a:ea typeface="+mj-ea"/>
                <a:cs typeface="+mj-cs"/>
              </a:rPr>
              <a:t> </a:t>
            </a:r>
            <a:r>
              <a:rPr lang="en-US" sz="1300" strike="noStrike" spc="-1" dirty="0" err="1">
                <a:latin typeface="+mj-lt"/>
                <a:ea typeface="+mj-ea"/>
                <a:cs typeface="+mj-cs"/>
              </a:rPr>
              <a:t>istotne</a:t>
            </a:r>
            <a:r>
              <a:rPr lang="en-US" sz="1300" strike="noStrike" spc="-1" dirty="0">
                <a:latin typeface="+mj-lt"/>
                <a:ea typeface="+mj-ea"/>
                <a:cs typeface="+mj-cs"/>
              </a:rPr>
              <a:t> </a:t>
            </a:r>
            <a:r>
              <a:rPr lang="en-US" sz="1300" strike="noStrike" spc="-1" dirty="0" err="1">
                <a:latin typeface="+mj-lt"/>
                <a:ea typeface="+mj-ea"/>
                <a:cs typeface="+mj-cs"/>
              </a:rPr>
              <a:t>skutki</a:t>
            </a:r>
            <a:r>
              <a:rPr lang="en-US" sz="1300" strike="noStrike" spc="-1" dirty="0">
                <a:latin typeface="+mj-lt"/>
                <a:ea typeface="+mj-ea"/>
                <a:cs typeface="+mj-cs"/>
              </a:rPr>
              <a:t> </a:t>
            </a:r>
            <a:r>
              <a:rPr lang="en-US" sz="1300" strike="noStrike" spc="-1" dirty="0" err="1">
                <a:latin typeface="+mj-lt"/>
                <a:ea typeface="+mj-ea"/>
                <a:cs typeface="+mj-cs"/>
              </a:rPr>
              <a:t>prawne</a:t>
            </a:r>
            <a:r>
              <a:rPr lang="en-US" sz="1300" strike="noStrike" spc="-1" dirty="0">
                <a:latin typeface="+mj-lt"/>
                <a:ea typeface="+mj-ea"/>
                <a:cs typeface="+mj-cs"/>
              </a:rPr>
              <a:t> - </a:t>
            </a:r>
            <a:r>
              <a:rPr lang="en-US" sz="1300" strike="noStrike" spc="-1" dirty="0" err="1">
                <a:latin typeface="+mj-lt"/>
                <a:ea typeface="+mj-ea"/>
                <a:cs typeface="+mj-cs"/>
              </a:rPr>
              <a:t>na</a:t>
            </a:r>
            <a:r>
              <a:rPr lang="en-US" sz="1300" strike="noStrike" spc="-1" dirty="0">
                <a:latin typeface="+mj-lt"/>
                <a:ea typeface="+mj-ea"/>
                <a:cs typeface="+mj-cs"/>
              </a:rPr>
              <a:t> </a:t>
            </a:r>
            <a:r>
              <a:rPr lang="en-US" sz="1300" strike="noStrike" spc="-1" dirty="0" err="1">
                <a:latin typeface="+mj-lt"/>
                <a:ea typeface="+mj-ea"/>
                <a:cs typeface="+mj-cs"/>
              </a:rPr>
              <a:t>mocy</a:t>
            </a:r>
            <a:r>
              <a:rPr lang="en-US" sz="1300" strike="noStrike" spc="-1" dirty="0">
                <a:latin typeface="+mj-lt"/>
                <a:ea typeface="+mj-ea"/>
                <a:cs typeface="+mj-cs"/>
              </a:rPr>
              <a:t> art. 68 § 3 KK </a:t>
            </a:r>
            <a:r>
              <a:rPr lang="en-US" sz="1300" u="sng" strike="noStrike" spc="-1" dirty="0" err="1">
                <a:uFillTx/>
                <a:latin typeface="+mj-lt"/>
                <a:ea typeface="+mj-ea"/>
                <a:cs typeface="+mj-cs"/>
              </a:rPr>
              <a:t>sąd</a:t>
            </a:r>
            <a:r>
              <a:rPr lang="en-US" sz="1300" u="sng" strike="noStrike" spc="-1" dirty="0">
                <a:uFillTx/>
                <a:latin typeface="+mj-lt"/>
                <a:ea typeface="+mj-ea"/>
                <a:cs typeface="+mj-cs"/>
              </a:rPr>
              <a:t> </a:t>
            </a:r>
            <a:r>
              <a:rPr lang="en-US" sz="1300" u="sng" strike="noStrike" spc="-1" dirty="0" err="1">
                <a:uFillTx/>
                <a:latin typeface="+mj-lt"/>
                <a:ea typeface="+mj-ea"/>
                <a:cs typeface="+mj-cs"/>
              </a:rPr>
              <a:t>może</a:t>
            </a:r>
            <a:r>
              <a:rPr lang="en-US" sz="1300" u="sng" strike="noStrike" spc="-1" dirty="0">
                <a:uFillTx/>
                <a:latin typeface="+mj-lt"/>
                <a:ea typeface="+mj-ea"/>
                <a:cs typeface="+mj-cs"/>
              </a:rPr>
              <a:t> </a:t>
            </a:r>
            <a:r>
              <a:rPr lang="en-US" sz="1300" u="sng" strike="noStrike" spc="-1" dirty="0" err="1">
                <a:uFillTx/>
                <a:latin typeface="+mj-lt"/>
                <a:ea typeface="+mj-ea"/>
                <a:cs typeface="+mj-cs"/>
              </a:rPr>
              <a:t>podjąć</a:t>
            </a:r>
            <a:r>
              <a:rPr lang="en-US" sz="1300" u="sng" strike="noStrike" spc="-1" dirty="0">
                <a:uFillTx/>
                <a:latin typeface="+mj-lt"/>
                <a:ea typeface="+mj-ea"/>
                <a:cs typeface="+mj-cs"/>
              </a:rPr>
              <a:t> </a:t>
            </a:r>
            <a:r>
              <a:rPr lang="en-US" sz="1300" u="sng" strike="noStrike" spc="-1" dirty="0" err="1">
                <a:uFillTx/>
                <a:latin typeface="+mj-lt"/>
                <a:ea typeface="+mj-ea"/>
                <a:cs typeface="+mj-cs"/>
              </a:rPr>
              <a:t>postępowanie</a:t>
            </a:r>
            <a:r>
              <a:rPr lang="en-US" sz="1300" strike="noStrike" spc="-1" dirty="0">
                <a:latin typeface="+mj-lt"/>
                <a:ea typeface="+mj-ea"/>
                <a:cs typeface="+mj-cs"/>
              </a:rPr>
              <a:t> </a:t>
            </a:r>
            <a:r>
              <a:rPr lang="en-US" sz="1300" strike="noStrike" spc="-1" dirty="0" err="1">
                <a:latin typeface="+mj-lt"/>
                <a:ea typeface="+mj-ea"/>
                <a:cs typeface="+mj-cs"/>
              </a:rPr>
              <a:t>karne</a:t>
            </a:r>
            <a:r>
              <a:rPr lang="en-US" sz="1300" strike="noStrike" spc="-1" dirty="0">
                <a:latin typeface="+mj-lt"/>
                <a:ea typeface="+mj-ea"/>
                <a:cs typeface="+mj-cs"/>
              </a:rPr>
              <a:t>, </a:t>
            </a:r>
            <a:r>
              <a:rPr lang="en-US" sz="1300" strike="noStrike" spc="-1" dirty="0" err="1">
                <a:latin typeface="+mj-lt"/>
                <a:ea typeface="+mj-ea"/>
                <a:cs typeface="+mj-cs"/>
              </a:rPr>
              <a:t>jeżeli</a:t>
            </a:r>
            <a:r>
              <a:rPr lang="en-US" sz="1300" strike="noStrike" spc="-1" dirty="0">
                <a:latin typeface="+mj-lt"/>
                <a:ea typeface="+mj-ea"/>
                <a:cs typeface="+mj-cs"/>
              </a:rPr>
              <a:t> </a:t>
            </a:r>
            <a:r>
              <a:rPr lang="en-US" sz="1300" strike="noStrike" spc="-1" dirty="0" err="1">
                <a:latin typeface="+mj-lt"/>
                <a:ea typeface="+mj-ea"/>
                <a:cs typeface="+mj-cs"/>
              </a:rPr>
              <a:t>sprawca</a:t>
            </a:r>
            <a:r>
              <a:rPr lang="en-US" sz="1300" strike="noStrike" spc="-1" dirty="0">
                <a:latin typeface="+mj-lt"/>
                <a:ea typeface="+mj-ea"/>
                <a:cs typeface="+mj-cs"/>
              </a:rPr>
              <a:t> po </a:t>
            </a:r>
            <a:r>
              <a:rPr lang="en-US" sz="1300" strike="noStrike" spc="-1" dirty="0" err="1">
                <a:latin typeface="+mj-lt"/>
                <a:ea typeface="+mj-ea"/>
                <a:cs typeface="+mj-cs"/>
              </a:rPr>
              <a:t>wydaniu</a:t>
            </a:r>
            <a:r>
              <a:rPr lang="en-US" sz="1300" strike="noStrike" spc="-1" dirty="0">
                <a:latin typeface="+mj-lt"/>
                <a:ea typeface="+mj-ea"/>
                <a:cs typeface="+mj-cs"/>
              </a:rPr>
              <a:t> </a:t>
            </a:r>
            <a:r>
              <a:rPr lang="en-US" sz="1300" strike="noStrike" spc="-1" dirty="0" err="1">
                <a:latin typeface="+mj-lt"/>
                <a:ea typeface="+mj-ea"/>
                <a:cs typeface="+mj-cs"/>
              </a:rPr>
              <a:t>wyroku</a:t>
            </a:r>
            <a:r>
              <a:rPr lang="en-US" sz="1300" strike="noStrike" spc="-1" dirty="0">
                <a:latin typeface="+mj-lt"/>
                <a:ea typeface="+mj-ea"/>
                <a:cs typeface="+mj-cs"/>
              </a:rPr>
              <a:t>, </a:t>
            </a:r>
            <a:r>
              <a:rPr lang="en-US" sz="1300" strike="noStrike" spc="-1" dirty="0" err="1">
                <a:latin typeface="+mj-lt"/>
                <a:ea typeface="+mj-ea"/>
                <a:cs typeface="+mj-cs"/>
              </a:rPr>
              <a:t>lecz</a:t>
            </a:r>
            <a:r>
              <a:rPr lang="en-US" sz="1300" strike="noStrike" spc="-1" dirty="0">
                <a:latin typeface="+mj-lt"/>
                <a:ea typeface="+mj-ea"/>
                <a:cs typeface="+mj-cs"/>
              </a:rPr>
              <a:t> </a:t>
            </a:r>
            <a:r>
              <a:rPr lang="en-US" sz="1300" strike="noStrike" spc="-1" dirty="0" err="1">
                <a:latin typeface="+mj-lt"/>
                <a:ea typeface="+mj-ea"/>
                <a:cs typeface="+mj-cs"/>
              </a:rPr>
              <a:t>jeszcze</a:t>
            </a:r>
            <a:r>
              <a:rPr lang="en-US" sz="1300" strike="noStrike" spc="-1" dirty="0">
                <a:latin typeface="+mj-lt"/>
                <a:ea typeface="+mj-ea"/>
                <a:cs typeface="+mj-cs"/>
              </a:rPr>
              <a:t> </a:t>
            </a:r>
            <a:r>
              <a:rPr lang="en-US" sz="1300" u="sng" strike="noStrike" spc="-1" dirty="0" err="1">
                <a:uFillTx/>
                <a:latin typeface="+mj-lt"/>
                <a:ea typeface="+mj-ea"/>
                <a:cs typeface="+mj-cs"/>
              </a:rPr>
              <a:t>przed</a:t>
            </a:r>
            <a:r>
              <a:rPr lang="en-US" sz="1300" u="sng" strike="noStrike" spc="-1" dirty="0">
                <a:uFillTx/>
                <a:latin typeface="+mj-lt"/>
                <a:ea typeface="+mj-ea"/>
                <a:cs typeface="+mj-cs"/>
              </a:rPr>
              <a:t> </a:t>
            </a:r>
            <a:r>
              <a:rPr lang="en-US" sz="1300" u="sng" strike="noStrike" spc="-1" dirty="0" err="1">
                <a:uFillTx/>
                <a:latin typeface="+mj-lt"/>
                <a:ea typeface="+mj-ea"/>
                <a:cs typeface="+mj-cs"/>
              </a:rPr>
              <a:t>jego</a:t>
            </a:r>
            <a:r>
              <a:rPr lang="en-US" sz="1300" u="sng" strike="noStrike" spc="-1" dirty="0">
                <a:uFillTx/>
                <a:latin typeface="+mj-lt"/>
                <a:ea typeface="+mj-ea"/>
                <a:cs typeface="+mj-cs"/>
              </a:rPr>
              <a:t> </a:t>
            </a:r>
            <a:r>
              <a:rPr lang="en-US" sz="1300" u="sng" strike="noStrike" spc="-1" dirty="0" err="1">
                <a:uFillTx/>
                <a:latin typeface="+mj-lt"/>
                <a:ea typeface="+mj-ea"/>
                <a:cs typeface="+mj-cs"/>
              </a:rPr>
              <a:t>uprawomocnieniem</a:t>
            </a:r>
            <a:r>
              <a:rPr lang="en-US" sz="1300" strike="noStrike" spc="-1" dirty="0">
                <a:latin typeface="+mj-lt"/>
                <a:ea typeface="+mj-ea"/>
                <a:cs typeface="+mj-cs"/>
              </a:rPr>
              <a:t>, </a:t>
            </a:r>
            <a:r>
              <a:rPr lang="en-US" sz="1300" strike="noStrike" spc="-1" dirty="0" err="1">
                <a:latin typeface="+mj-lt"/>
                <a:ea typeface="+mj-ea"/>
                <a:cs typeface="+mj-cs"/>
              </a:rPr>
              <a:t>rażąco</a:t>
            </a:r>
            <a:r>
              <a:rPr lang="en-US" sz="1300" strike="noStrike" spc="-1" dirty="0">
                <a:latin typeface="+mj-lt"/>
                <a:ea typeface="+mj-ea"/>
                <a:cs typeface="+mj-cs"/>
              </a:rPr>
              <a:t> </a:t>
            </a:r>
            <a:r>
              <a:rPr lang="en-US" sz="1300" strike="noStrike" spc="-1" dirty="0" err="1">
                <a:latin typeface="+mj-lt"/>
                <a:ea typeface="+mj-ea"/>
                <a:cs typeface="+mj-cs"/>
              </a:rPr>
              <a:t>narusza</a:t>
            </a:r>
            <a:r>
              <a:rPr lang="en-US" sz="1300" strike="noStrike" spc="-1" dirty="0">
                <a:latin typeface="+mj-lt"/>
                <a:ea typeface="+mj-ea"/>
                <a:cs typeface="+mj-cs"/>
              </a:rPr>
              <a:t> </a:t>
            </a:r>
            <a:r>
              <a:rPr lang="en-US" sz="1300" strike="noStrike" spc="-1" dirty="0" err="1">
                <a:latin typeface="+mj-lt"/>
                <a:ea typeface="+mj-ea"/>
                <a:cs typeface="+mj-cs"/>
              </a:rPr>
              <a:t>porządek</a:t>
            </a:r>
            <a:r>
              <a:rPr lang="en-US" sz="1300" strike="noStrike" spc="-1" dirty="0">
                <a:latin typeface="+mj-lt"/>
                <a:ea typeface="+mj-ea"/>
                <a:cs typeface="+mj-cs"/>
              </a:rPr>
              <a:t> prawny, a w </a:t>
            </a:r>
            <a:r>
              <a:rPr lang="en-US" sz="1300" strike="noStrike" spc="-1" dirty="0" err="1">
                <a:latin typeface="+mj-lt"/>
                <a:ea typeface="+mj-ea"/>
                <a:cs typeface="+mj-cs"/>
              </a:rPr>
              <a:t>szczególności</a:t>
            </a:r>
            <a:r>
              <a:rPr lang="en-US" sz="1300" strike="noStrike" spc="-1" dirty="0">
                <a:latin typeface="+mj-lt"/>
                <a:ea typeface="+mj-ea"/>
                <a:cs typeface="+mj-cs"/>
              </a:rPr>
              <a:t> </a:t>
            </a:r>
            <a:r>
              <a:rPr lang="en-US" sz="1300" strike="noStrike" spc="-1" dirty="0" err="1">
                <a:latin typeface="+mj-lt"/>
                <a:ea typeface="+mj-ea"/>
                <a:cs typeface="+mj-cs"/>
              </a:rPr>
              <a:t>gdy</a:t>
            </a:r>
            <a:r>
              <a:rPr lang="en-US" sz="1300" strike="noStrike" spc="-1" dirty="0">
                <a:latin typeface="+mj-lt"/>
                <a:ea typeface="+mj-ea"/>
                <a:cs typeface="+mj-cs"/>
              </a:rPr>
              <a:t> </a:t>
            </a:r>
            <a:r>
              <a:rPr lang="en-US" sz="1300" strike="noStrike" spc="-1" dirty="0" err="1">
                <a:latin typeface="+mj-lt"/>
                <a:ea typeface="+mj-ea"/>
                <a:cs typeface="+mj-cs"/>
              </a:rPr>
              <a:t>popełni</a:t>
            </a:r>
            <a:r>
              <a:rPr lang="en-US" sz="1300" strike="noStrike" spc="-1" dirty="0">
                <a:latin typeface="+mj-lt"/>
                <a:ea typeface="+mj-ea"/>
                <a:cs typeface="+mj-cs"/>
              </a:rPr>
              <a:t> w </a:t>
            </a:r>
            <a:r>
              <a:rPr lang="en-US" sz="1300" strike="noStrike" spc="-1" dirty="0" err="1">
                <a:latin typeface="+mj-lt"/>
                <a:ea typeface="+mj-ea"/>
                <a:cs typeface="+mj-cs"/>
              </a:rPr>
              <a:t>tym</a:t>
            </a:r>
            <a:r>
              <a:rPr lang="en-US" sz="1300" strike="noStrike" spc="-1" dirty="0">
                <a:latin typeface="+mj-lt"/>
                <a:ea typeface="+mj-ea"/>
                <a:cs typeface="+mj-cs"/>
              </a:rPr>
              <a:t> </a:t>
            </a:r>
            <a:r>
              <a:rPr lang="en-US" sz="1300" strike="noStrike" spc="-1" dirty="0" err="1">
                <a:latin typeface="+mj-lt"/>
                <a:ea typeface="+mj-ea"/>
                <a:cs typeface="+mj-cs"/>
              </a:rPr>
              <a:t>czasie</a:t>
            </a:r>
            <a:r>
              <a:rPr lang="en-US" sz="1300" strike="noStrike" spc="-1" dirty="0">
                <a:latin typeface="+mj-lt"/>
                <a:ea typeface="+mj-ea"/>
                <a:cs typeface="+mj-cs"/>
              </a:rPr>
              <a:t> </a:t>
            </a:r>
            <a:r>
              <a:rPr lang="en-US" sz="1300" strike="noStrike" spc="-1" dirty="0" err="1">
                <a:latin typeface="+mj-lt"/>
                <a:ea typeface="+mj-ea"/>
                <a:cs typeface="+mj-cs"/>
              </a:rPr>
              <a:t>przestępstwo</a:t>
            </a:r>
            <a:r>
              <a:rPr lang="en-US" sz="1300" strike="noStrike" spc="-1" dirty="0">
                <a:latin typeface="+mj-lt"/>
                <a:ea typeface="+mj-ea"/>
                <a:cs typeface="+mj-cs"/>
              </a:rPr>
              <a:t> - jest to </a:t>
            </a:r>
            <a:r>
              <a:rPr lang="en-US" sz="1300" strike="noStrike" spc="-1" dirty="0" err="1">
                <a:latin typeface="+mj-lt"/>
                <a:ea typeface="+mj-ea"/>
                <a:cs typeface="+mj-cs"/>
              </a:rPr>
              <a:t>jedyny</a:t>
            </a:r>
            <a:r>
              <a:rPr lang="en-US" sz="1300" strike="noStrike" spc="-1" dirty="0">
                <a:latin typeface="+mj-lt"/>
                <a:ea typeface="+mj-ea"/>
                <a:cs typeface="+mj-cs"/>
              </a:rPr>
              <a:t> </a:t>
            </a:r>
            <a:r>
              <a:rPr lang="en-US" sz="1300" strike="noStrike" spc="-1" dirty="0" err="1">
                <a:latin typeface="+mj-lt"/>
                <a:ea typeface="+mj-ea"/>
                <a:cs typeface="+mj-cs"/>
              </a:rPr>
              <a:t>rygor</a:t>
            </a:r>
            <a:r>
              <a:rPr lang="en-US" sz="1300" strike="noStrike" spc="-1" dirty="0">
                <a:latin typeface="+mj-lt"/>
                <a:ea typeface="+mj-ea"/>
                <a:cs typeface="+mj-cs"/>
              </a:rPr>
              <a:t> </a:t>
            </a:r>
            <a:r>
              <a:rPr lang="en-US" sz="1300" strike="noStrike" spc="-1" dirty="0" err="1">
                <a:latin typeface="+mj-lt"/>
                <a:ea typeface="+mj-ea"/>
                <a:cs typeface="+mj-cs"/>
              </a:rPr>
              <a:t>warunkowego</a:t>
            </a:r>
            <a:r>
              <a:rPr lang="en-US" sz="1300" strike="noStrike" spc="-1" dirty="0">
                <a:latin typeface="+mj-lt"/>
                <a:ea typeface="+mj-ea"/>
                <a:cs typeface="+mj-cs"/>
              </a:rPr>
              <a:t> </a:t>
            </a:r>
            <a:r>
              <a:rPr lang="en-US" sz="1300" strike="noStrike" spc="-1" dirty="0" err="1">
                <a:latin typeface="+mj-lt"/>
                <a:ea typeface="+mj-ea"/>
                <a:cs typeface="+mj-cs"/>
              </a:rPr>
              <a:t>umorzenia</a:t>
            </a:r>
            <a:r>
              <a:rPr lang="en-US" sz="1300" strike="noStrike" spc="-1" dirty="0">
                <a:latin typeface="+mj-lt"/>
                <a:ea typeface="+mj-ea"/>
                <a:cs typeface="+mj-cs"/>
              </a:rPr>
              <a:t>, </a:t>
            </a:r>
            <a:r>
              <a:rPr lang="en-US" sz="1300" strike="noStrike" spc="-1" dirty="0" err="1">
                <a:latin typeface="+mj-lt"/>
                <a:ea typeface="+mj-ea"/>
                <a:cs typeface="+mj-cs"/>
              </a:rPr>
              <a:t>który</a:t>
            </a:r>
            <a:r>
              <a:rPr lang="en-US" sz="1300" strike="noStrike" spc="-1" dirty="0">
                <a:latin typeface="+mj-lt"/>
                <a:ea typeface="+mj-ea"/>
                <a:cs typeface="+mj-cs"/>
              </a:rPr>
              <a:t> </a:t>
            </a:r>
            <a:r>
              <a:rPr lang="en-US" sz="1300" strike="noStrike" spc="-1" dirty="0" err="1">
                <a:latin typeface="+mj-lt"/>
                <a:ea typeface="+mj-ea"/>
                <a:cs typeface="+mj-cs"/>
              </a:rPr>
              <a:t>faktycznie</a:t>
            </a:r>
            <a:r>
              <a:rPr lang="en-US" sz="1300" strike="noStrike" spc="-1" dirty="0">
                <a:latin typeface="+mj-lt"/>
                <a:ea typeface="+mj-ea"/>
                <a:cs typeface="+mj-cs"/>
              </a:rPr>
              <a:t> </a:t>
            </a:r>
            <a:r>
              <a:rPr lang="en-US" sz="1300" strike="noStrike" spc="-1" dirty="0" err="1">
                <a:latin typeface="+mj-lt"/>
                <a:ea typeface="+mj-ea"/>
                <a:cs typeface="+mj-cs"/>
              </a:rPr>
              <a:t>wchodzi</a:t>
            </a:r>
            <a:r>
              <a:rPr lang="en-US" sz="1300" strike="noStrike" spc="-1" dirty="0">
                <a:latin typeface="+mj-lt"/>
                <a:ea typeface="+mj-ea"/>
                <a:cs typeface="+mj-cs"/>
              </a:rPr>
              <a:t> w </a:t>
            </a:r>
            <a:r>
              <a:rPr lang="en-US" sz="1300" strike="noStrike" spc="-1" dirty="0" err="1">
                <a:latin typeface="+mj-lt"/>
                <a:ea typeface="+mj-ea"/>
                <a:cs typeface="+mj-cs"/>
              </a:rPr>
              <a:t>życie</a:t>
            </a:r>
            <a:r>
              <a:rPr lang="en-US" sz="1300" strike="noStrike" spc="-1" dirty="0">
                <a:latin typeface="+mj-lt"/>
                <a:ea typeface="+mj-ea"/>
                <a:cs typeface="+mj-cs"/>
              </a:rPr>
              <a:t> </a:t>
            </a:r>
            <a:r>
              <a:rPr lang="en-US" sz="1300" strike="noStrike" spc="-1" dirty="0" err="1">
                <a:latin typeface="+mj-lt"/>
                <a:ea typeface="+mj-ea"/>
                <a:cs typeface="+mj-cs"/>
              </a:rPr>
              <a:t>już</a:t>
            </a:r>
            <a:r>
              <a:rPr lang="en-US" sz="1300" strike="noStrike" spc="-1" dirty="0">
                <a:latin typeface="+mj-lt"/>
                <a:ea typeface="+mj-ea"/>
                <a:cs typeface="+mj-cs"/>
              </a:rPr>
              <a:t> po </a:t>
            </a:r>
            <a:r>
              <a:rPr lang="en-US" sz="1300" strike="noStrike" spc="-1" dirty="0" err="1">
                <a:latin typeface="+mj-lt"/>
                <a:ea typeface="+mj-ea"/>
                <a:cs typeface="+mj-cs"/>
              </a:rPr>
              <a:t>wydaniu</a:t>
            </a:r>
            <a:r>
              <a:rPr lang="en-US" sz="1300" strike="noStrike" spc="-1" dirty="0">
                <a:latin typeface="+mj-lt"/>
                <a:ea typeface="+mj-ea"/>
                <a:cs typeface="+mj-cs"/>
              </a:rPr>
              <a:t> </a:t>
            </a:r>
            <a:r>
              <a:rPr lang="en-US" sz="1300" strike="noStrike" spc="-1" dirty="0" err="1">
                <a:latin typeface="+mj-lt"/>
                <a:ea typeface="+mj-ea"/>
                <a:cs typeface="+mj-cs"/>
              </a:rPr>
              <a:t>wyroku</a:t>
            </a:r>
            <a:r>
              <a:rPr lang="en-US" sz="1300" strike="noStrike" spc="-1" dirty="0">
                <a:latin typeface="+mj-lt"/>
                <a:ea typeface="+mj-ea"/>
                <a:cs typeface="+mj-cs"/>
              </a:rPr>
              <a:t> w I </a:t>
            </a:r>
            <a:r>
              <a:rPr lang="en-US" sz="1300" strike="noStrike" spc="-1" dirty="0" err="1">
                <a:latin typeface="+mj-lt"/>
                <a:ea typeface="+mj-ea"/>
                <a:cs typeface="+mj-cs"/>
              </a:rPr>
              <a:t>instancji</a:t>
            </a:r>
            <a:endParaRPr lang="en-US" sz="1300" strike="noStrike" spc="-1" dirty="0">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dirty="0">
                <a:latin typeface="+mj-lt"/>
                <a:ea typeface="+mj-ea"/>
                <a:cs typeface="+mj-cs"/>
              </a:rPr>
              <a:t>- </a:t>
            </a:r>
            <a:r>
              <a:rPr lang="en-US" sz="1300" strike="noStrike" spc="-1" dirty="0" err="1">
                <a:latin typeface="+mj-lt"/>
                <a:ea typeface="+mj-ea"/>
                <a:cs typeface="+mj-cs"/>
              </a:rPr>
              <a:t>pozostałe</a:t>
            </a:r>
            <a:r>
              <a:rPr lang="en-US" sz="1300" strike="noStrike" spc="-1" dirty="0">
                <a:latin typeface="+mj-lt"/>
                <a:ea typeface="+mj-ea"/>
                <a:cs typeface="+mj-cs"/>
              </a:rPr>
              <a:t> </a:t>
            </a:r>
            <a:r>
              <a:rPr lang="en-US" sz="1300" strike="noStrike" spc="-1" dirty="0" err="1">
                <a:latin typeface="+mj-lt"/>
                <a:ea typeface="+mj-ea"/>
                <a:cs typeface="+mj-cs"/>
              </a:rPr>
              <a:t>rygory</a:t>
            </a:r>
            <a:r>
              <a:rPr lang="en-US" sz="1300" strike="noStrike" spc="-1" dirty="0">
                <a:latin typeface="+mj-lt"/>
                <a:ea typeface="+mj-ea"/>
                <a:cs typeface="+mj-cs"/>
              </a:rPr>
              <a:t> </a:t>
            </a:r>
            <a:r>
              <a:rPr lang="en-US" sz="1300" strike="noStrike" spc="-1" dirty="0" err="1">
                <a:latin typeface="+mj-lt"/>
                <a:ea typeface="+mj-ea"/>
                <a:cs typeface="+mj-cs"/>
              </a:rPr>
              <a:t>i</a:t>
            </a:r>
            <a:r>
              <a:rPr lang="en-US" sz="1300" strike="noStrike" spc="-1" dirty="0">
                <a:latin typeface="+mj-lt"/>
                <a:ea typeface="+mj-ea"/>
                <a:cs typeface="+mj-cs"/>
              </a:rPr>
              <a:t> </a:t>
            </a:r>
            <a:r>
              <a:rPr lang="en-US" sz="1300" strike="noStrike" spc="-1" dirty="0" err="1">
                <a:latin typeface="+mj-lt"/>
                <a:ea typeface="+mj-ea"/>
                <a:cs typeface="+mj-cs"/>
              </a:rPr>
              <a:t>oddanie</a:t>
            </a:r>
            <a:r>
              <a:rPr lang="en-US" sz="1300" strike="noStrike" spc="-1" dirty="0">
                <a:latin typeface="+mj-lt"/>
                <a:ea typeface="+mj-ea"/>
                <a:cs typeface="+mj-cs"/>
              </a:rPr>
              <a:t> pod </a:t>
            </a:r>
            <a:r>
              <a:rPr lang="en-US" sz="1300" strike="noStrike" spc="-1" dirty="0" err="1">
                <a:latin typeface="+mj-lt"/>
                <a:ea typeface="+mj-ea"/>
                <a:cs typeface="+mj-cs"/>
              </a:rPr>
              <a:t>dozór</a:t>
            </a:r>
            <a:r>
              <a:rPr lang="en-US" sz="1300" strike="noStrike" spc="-1" dirty="0">
                <a:latin typeface="+mj-lt"/>
                <a:ea typeface="+mj-ea"/>
                <a:cs typeface="+mj-cs"/>
              </a:rPr>
              <a:t>, </a:t>
            </a:r>
            <a:r>
              <a:rPr lang="en-US" sz="1300" strike="noStrike" spc="-1" dirty="0" err="1">
                <a:latin typeface="+mj-lt"/>
                <a:ea typeface="+mj-ea"/>
                <a:cs typeface="+mj-cs"/>
              </a:rPr>
              <a:t>obowiązki</a:t>
            </a:r>
            <a:r>
              <a:rPr lang="en-US" sz="1300" strike="noStrike" spc="-1" dirty="0">
                <a:latin typeface="+mj-lt"/>
                <a:ea typeface="+mj-ea"/>
                <a:cs typeface="+mj-cs"/>
              </a:rPr>
              <a:t> </a:t>
            </a:r>
            <a:r>
              <a:rPr lang="en-US" sz="1300" strike="noStrike" spc="-1" dirty="0" err="1">
                <a:latin typeface="+mj-lt"/>
                <a:ea typeface="+mj-ea"/>
                <a:cs typeface="+mj-cs"/>
              </a:rPr>
              <a:t>okresu</a:t>
            </a:r>
            <a:r>
              <a:rPr lang="en-US" sz="1300" strike="noStrike" spc="-1" dirty="0">
                <a:latin typeface="+mj-lt"/>
                <a:ea typeface="+mj-ea"/>
                <a:cs typeface="+mj-cs"/>
              </a:rPr>
              <a:t> </a:t>
            </a:r>
            <a:r>
              <a:rPr lang="en-US" sz="1300" strike="noStrike" spc="-1" dirty="0" err="1">
                <a:latin typeface="+mj-lt"/>
                <a:ea typeface="+mj-ea"/>
                <a:cs typeface="+mj-cs"/>
              </a:rPr>
              <a:t>próby</a:t>
            </a:r>
            <a:r>
              <a:rPr lang="en-US" sz="1300" strike="noStrike" spc="-1" dirty="0">
                <a:latin typeface="+mj-lt"/>
                <a:ea typeface="+mj-ea"/>
                <a:cs typeface="+mj-cs"/>
              </a:rPr>
              <a:t> </a:t>
            </a:r>
            <a:r>
              <a:rPr lang="en-US" sz="1300" strike="noStrike" spc="-1" dirty="0" err="1">
                <a:latin typeface="+mj-lt"/>
                <a:ea typeface="+mj-ea"/>
                <a:cs typeface="+mj-cs"/>
              </a:rPr>
              <a:t>czy</a:t>
            </a:r>
            <a:r>
              <a:rPr lang="en-US" sz="1300" strike="noStrike" spc="-1" dirty="0">
                <a:latin typeface="+mj-lt"/>
                <a:ea typeface="+mj-ea"/>
                <a:cs typeface="+mj-cs"/>
              </a:rPr>
              <a:t> </a:t>
            </a:r>
            <a:r>
              <a:rPr lang="en-US" sz="1300" strike="noStrike" spc="-1" dirty="0" err="1">
                <a:latin typeface="+mj-lt"/>
                <a:ea typeface="+mj-ea"/>
                <a:cs typeface="+mj-cs"/>
              </a:rPr>
              <a:t>skutki</a:t>
            </a:r>
            <a:r>
              <a:rPr lang="en-US" sz="1300" strike="noStrike" spc="-1" dirty="0">
                <a:latin typeface="+mj-lt"/>
                <a:ea typeface="+mj-ea"/>
                <a:cs typeface="+mj-cs"/>
              </a:rPr>
              <a:t> </a:t>
            </a:r>
            <a:r>
              <a:rPr lang="en-US" sz="1300" strike="noStrike" spc="-1" dirty="0" err="1">
                <a:latin typeface="+mj-lt"/>
                <a:ea typeface="+mj-ea"/>
                <a:cs typeface="+mj-cs"/>
              </a:rPr>
              <a:t>prawne</a:t>
            </a:r>
            <a:r>
              <a:rPr lang="en-US" sz="1300" strike="noStrike" spc="-1" dirty="0">
                <a:latin typeface="+mj-lt"/>
                <a:ea typeface="+mj-ea"/>
                <a:cs typeface="+mj-cs"/>
              </a:rPr>
              <a:t> </a:t>
            </a:r>
            <a:r>
              <a:rPr lang="en-US" sz="1300" strike="noStrike" spc="-1" dirty="0" err="1">
                <a:latin typeface="+mj-lt"/>
                <a:ea typeface="+mj-ea"/>
                <a:cs typeface="+mj-cs"/>
              </a:rPr>
              <a:t>orzeczonego</a:t>
            </a:r>
            <a:r>
              <a:rPr lang="en-US" sz="1300" strike="noStrike" spc="-1" dirty="0">
                <a:latin typeface="+mj-lt"/>
                <a:ea typeface="+mj-ea"/>
                <a:cs typeface="+mj-cs"/>
              </a:rPr>
              <a:t> </a:t>
            </a:r>
            <a:r>
              <a:rPr lang="en-US" sz="1300" strike="noStrike" spc="-1" dirty="0" err="1">
                <a:latin typeface="+mj-lt"/>
                <a:ea typeface="+mj-ea"/>
                <a:cs typeface="+mj-cs"/>
              </a:rPr>
              <a:t>środka</a:t>
            </a:r>
            <a:r>
              <a:rPr lang="en-US" sz="1300" strike="noStrike" spc="-1" dirty="0">
                <a:latin typeface="+mj-lt"/>
                <a:ea typeface="+mj-ea"/>
                <a:cs typeface="+mj-cs"/>
              </a:rPr>
              <a:t> </a:t>
            </a:r>
            <a:r>
              <a:rPr lang="en-US" sz="1300" strike="noStrike" spc="-1" dirty="0" err="1">
                <a:latin typeface="+mj-lt"/>
                <a:ea typeface="+mj-ea"/>
                <a:cs typeface="+mj-cs"/>
              </a:rPr>
              <a:t>karnego</a:t>
            </a:r>
            <a:r>
              <a:rPr lang="en-US" sz="1300" strike="noStrike" spc="-1" dirty="0">
                <a:latin typeface="+mj-lt"/>
                <a:ea typeface="+mj-ea"/>
                <a:cs typeface="+mj-cs"/>
              </a:rPr>
              <a:t>, </a:t>
            </a:r>
            <a:r>
              <a:rPr lang="en-US" sz="1300" strike="noStrike" spc="-1" dirty="0" err="1">
                <a:latin typeface="+mj-lt"/>
                <a:ea typeface="+mj-ea"/>
                <a:cs typeface="+mj-cs"/>
              </a:rPr>
              <a:t>zaczynają</a:t>
            </a:r>
            <a:r>
              <a:rPr lang="en-US" sz="1300" strike="noStrike" spc="-1" dirty="0">
                <a:latin typeface="+mj-lt"/>
                <a:ea typeface="+mj-ea"/>
                <a:cs typeface="+mj-cs"/>
              </a:rPr>
              <a:t> </a:t>
            </a:r>
            <a:r>
              <a:rPr lang="en-US" sz="1300" strike="noStrike" spc="-1" dirty="0" err="1">
                <a:latin typeface="+mj-lt"/>
                <a:ea typeface="+mj-ea"/>
                <a:cs typeface="+mj-cs"/>
              </a:rPr>
              <a:t>obowiązywać</a:t>
            </a:r>
            <a:r>
              <a:rPr lang="en-US" sz="1300" strike="noStrike" spc="-1" dirty="0">
                <a:latin typeface="+mj-lt"/>
                <a:ea typeface="+mj-ea"/>
                <a:cs typeface="+mj-cs"/>
              </a:rPr>
              <a:t> </a:t>
            </a:r>
            <a:r>
              <a:rPr lang="en-US" sz="1300" strike="noStrike" spc="-1" dirty="0" err="1">
                <a:latin typeface="+mj-lt"/>
                <a:ea typeface="+mj-ea"/>
                <a:cs typeface="+mj-cs"/>
              </a:rPr>
              <a:t>dopiero</a:t>
            </a:r>
            <a:r>
              <a:rPr lang="en-US" sz="1300" strike="noStrike" spc="-1" dirty="0">
                <a:latin typeface="+mj-lt"/>
                <a:ea typeface="+mj-ea"/>
                <a:cs typeface="+mj-cs"/>
              </a:rPr>
              <a:t> od </a:t>
            </a:r>
            <a:r>
              <a:rPr lang="en-US" sz="1300" strike="noStrike" spc="-1" dirty="0" err="1">
                <a:latin typeface="+mj-lt"/>
                <a:ea typeface="+mj-ea"/>
                <a:cs typeface="+mj-cs"/>
              </a:rPr>
              <a:t>uprawomocnienia</a:t>
            </a:r>
            <a:r>
              <a:rPr lang="en-US" sz="1300" strike="noStrike" spc="-1" dirty="0">
                <a:latin typeface="+mj-lt"/>
                <a:ea typeface="+mj-ea"/>
                <a:cs typeface="+mj-cs"/>
              </a:rPr>
              <a:t> </a:t>
            </a:r>
            <a:r>
              <a:rPr lang="en-US" sz="1300" strike="noStrike" spc="-1" dirty="0" err="1">
                <a:latin typeface="+mj-lt"/>
                <a:ea typeface="+mj-ea"/>
                <a:cs typeface="+mj-cs"/>
              </a:rPr>
              <a:t>się</a:t>
            </a:r>
            <a:r>
              <a:rPr lang="en-US" sz="1300" strike="noStrike" spc="-1" dirty="0">
                <a:latin typeface="+mj-lt"/>
                <a:ea typeface="+mj-ea"/>
                <a:cs typeface="+mj-cs"/>
              </a:rPr>
              <a:t> </a:t>
            </a:r>
            <a:r>
              <a:rPr lang="en-US" sz="1300" strike="noStrike" spc="-1" dirty="0" err="1">
                <a:latin typeface="+mj-lt"/>
                <a:ea typeface="+mj-ea"/>
                <a:cs typeface="+mj-cs"/>
              </a:rPr>
              <a:t>wyroku</a:t>
            </a:r>
            <a:endParaRPr lang="en-US" sz="1300" strike="noStrike" spc="-1" dirty="0">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dirty="0">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91" name="Picture 90">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93" name="Picture 92">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95" name="Oval 94">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7" name="Picture 96">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99" name="Picture 98">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01" name="Rectangle 100">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03" name="Rectangle 102">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5"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07" name="Freeform: Shape 106">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50" name="CustomShape 1"/>
          <p:cNvSpPr/>
          <p:nvPr/>
        </p:nvSpPr>
        <p:spPr>
          <a:xfrm>
            <a:off x="4302876" y="1814322"/>
            <a:ext cx="4894381"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300" u="sng" strike="noStrike" spc="-1">
                <a:uFillTx/>
                <a:latin typeface="+mj-lt"/>
                <a:ea typeface="+mj-ea"/>
                <a:cs typeface="+mj-cs"/>
              </a:rPr>
              <a:t>2. Dozór</a:t>
            </a:r>
            <a:endParaRPr lang="en-US" sz="1300" strike="noStrike" spc="-1">
              <a:latin typeface="+mj-lt"/>
              <a:ea typeface="+mj-ea"/>
              <a:cs typeface="+mj-cs"/>
            </a:endParaRP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umarzając warunkowo postępowanie karne, sąd </a:t>
            </a:r>
            <a:r>
              <a:rPr lang="en-US" sz="1300" u="sng" strike="noStrike" spc="-1">
                <a:uFillTx/>
                <a:latin typeface="+mj-lt"/>
                <a:ea typeface="+mj-ea"/>
                <a:cs typeface="+mj-cs"/>
              </a:rPr>
              <a:t>może w okresie próby:</a:t>
            </a: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oddać sprawcę pod dozór kuratora lub osoby godnej zaufania, stowarzyszenia, instytucji albo organizacji społecznej, do której działalności należy troska o wychowanie, zapobieganie demoralizacji lub pomoc skazanym</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możliwość oddania pod dozór sprawcy, wobec którego zastosowano warunkowe umorzenie postępowania, została wprowadzona dopiero w KK 1997 r. - w KK z 1969 r. pewnego rodzaju odpowiednikiem dozoru było poręczenie "osoby godnej zaufania" lub też "organizacji społecznej", do której sprawca należy, lub kolektywu, w którym pracuje, odbywa służbę albo się uczy (art. 28 § 1)</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dozór, podobnie jak przy innych środkach probacyjnych, jest elementem przesądzającym o rzeczywistej ich warunkowości - w odniesieniu do warunkowego umorzenia postępowania jest jednak instytucją fakultatywną, a w praktyce bywa stosowany na bardzo niewielką skalę</a:t>
            </a: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56" name="Picture 155">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58" name="Picture 157">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60" name="Oval 159">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62" name="Picture 161">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64" name="Picture 163">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66" name="Rectangle 165">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8" name="Rectangle 16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0" name="Rectangle 16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2" name="Straight Connector 17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74" name="Picture 17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17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51" name="CustomShape 1"/>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900" u="sng" strike="noStrike" spc="-1">
                <a:uFillTx/>
                <a:latin typeface="+mj-lt"/>
                <a:ea typeface="+mj-ea"/>
                <a:cs typeface="+mj-cs"/>
              </a:rPr>
              <a:t>3. Obowiązki okresu próby</a:t>
            </a:r>
            <a:endParaRPr lang="en-US" sz="900" strike="noStrike" spc="-1">
              <a:latin typeface="+mj-lt"/>
              <a:ea typeface="+mj-ea"/>
              <a:cs typeface="+mj-cs"/>
            </a:endParaRP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 możliwość nałożenia obowiązków na sprawcę poddanego warunkowemu umorzeniu postępowania była znana Kodeksowi karnemu z 1969 r.- ten element probacyjny był obecny od chwili powstania tej instytucji</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katalog ten obejmuje obowiązki wymienione w art. 72 § 1 pkt 1–3, 5–6b, 7a lub 7b KK, tj.: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1) informowanie sądu lub kuratora o przebiegu okresu próby;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2) przeproszenie pokrzywdzonego;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3) wykonywanie ciążącego obowiązku łożenia na utrzymanie innej osoby;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4) powstrzymanie się od nadużywania alkoholu lub używania innych środków odurzających;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5) poddanie się terapii uzależnień;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6) poddanie się terapii, w szczególności psychoterapii lub psychoedukacji;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7) uczestnictwo w oddziaływaniach korekcyjno-edukacyjnych;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8) powstrzymanie się od kontaktowania się z pokrzywdzonym lub innymi osobami w określony sposób lub zbliżania się do pokrzywdzonego lub innych osób;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9) opuszczenie lokalu zajmowanego wspólnie z pokrzywdzonym</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Katalog ten obejmuje również obowiązek odszkodowawczy albo nawiązkę, a ponadto również świadczenie pieniężne (art. 67 § 3 KK)</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Jest mniej obszerny niż w przypadku warunkowego zawieszenia wykonania kary lub warunkowego przedterminowego zwolnienia i nie zawiera obowiązków, które z natury rzeczy, aby przyniosły pożądane rezultaty, muszą trwać dłużej (wykonywanie pracy zarobkowej, nauka, przygotowanie się do zawodu)</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katalog ma charakter zamknięty</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900" strike="noStrike" spc="-1">
                <a:latin typeface="+mj-lt"/>
                <a:ea typeface="+mj-ea"/>
                <a:cs typeface="+mj-cs"/>
              </a:rPr>
              <a:t> Obok określonych w § 3 obowiązków okresu próby sąd ma prawo orzeczenia dwóch środków karnych: świadczenia pieniężnego z art. 39 pkt 7 KK oraz zakazu prowadzenia pojazdów z art. 39 pkt 3 KK</a:t>
            </a:r>
          </a:p>
          <a:p>
            <a:pPr defTabSz="457200">
              <a:lnSpc>
                <a:spcPct val="90000"/>
              </a:lnSpc>
              <a:spcBef>
                <a:spcPts val="1000"/>
              </a:spcBef>
              <a:buClr>
                <a:schemeClr val="bg2">
                  <a:lumMod val="40000"/>
                  <a:lumOff val="60000"/>
                </a:schemeClr>
              </a:buClr>
              <a:buSzPct val="80000"/>
              <a:buFont typeface="Wingdings 3" charset="2"/>
              <a:buChar char=""/>
            </a:pPr>
            <a:endParaRPr lang="en-US" sz="9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9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900" strike="noStrike" spc="-1">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4" name="Picture 93">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96" name="Picture 95">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98" name="Oval 97">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0" name="Picture 99">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02" name="Picture 101">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04" name="Rectangle 103">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6" name="Rectangle 10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8" name="Rectangle 10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12" name="Freeform: Shape 11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52"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Podjęcie postępowania – art. 68 k.k.</a:t>
            </a:r>
          </a:p>
        </p:txBody>
      </p:sp>
      <p:sp>
        <p:nvSpPr>
          <p:cNvPr id="153"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1. Sąd podejmuje postępowanie karne, jeżeli sprawca w okresie próby popełnił przestępstwo umyślne, za które został prawomocnie skazany.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2. Sąd może podjąć postępowanie karne, jeżeli sprawca w okresie próby rażąco narusza porządek prawny, w szczególności gdy popełnił inne niż określone w § 1 przestępstwo, jeżeli uchyla się od dozoru, wykonania nałożonego obowiązku lub orzeczonego środka karnego, środka kompensacyjnego lub przepadku albo nie wykonuje zawartej z pokrzywdzonym ugody.</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2a. Sąd podejmuje postępowanie karne, jeżeli okoliczności, o których mowa w § 2, zaistnieją po udzieleniu sprawcy pisemnego upomnienia przez sądowego kuratora zawodowego, chyba że przemawiają przeciwko temu szczególne względy.</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3. Sąd może podjąć postępowanie karne, jeżeli sprawca po wydaniu orzeczenia o warunkowym umorzeniu postępowania, lecz przed jego uprawomocnieniem się, rażąco narusza porządek prawny, a w szczególności gdy w tym czasie popełnił przestępstwo. </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4. Warunkowo umorzonego postępowania nie można podjąć później niż w ciągu 6 miesięcy od zakończenia okresu próby. </a:t>
            </a: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98" name="Picture 97">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00" name="Oval 99">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2" name="Picture 101">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04" name="Picture 103">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06" name="Rectangle 105">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8" name="Rectangle 10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0" name="Rectangle 10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14" name="Freeform: Shape 1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54"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Podjęcie postępowania </a:t>
            </a:r>
          </a:p>
        </p:txBody>
      </p:sp>
      <p:sp>
        <p:nvSpPr>
          <p:cNvPr id="155"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 możliwość odwołania środka probacyjnego i stworzenia realnych podstaw do wykorzystywania tej możliwości jest jedną z głównych gwarancji warunkowości środków probacyjnych, gdyż jest ona niczym innym jak sankcją za niedotrzymanie należących do istoty środka warunków</a:t>
            </a:r>
          </a:p>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 istnieją dwie podstawy odwołania obligatoryjnego: </a:t>
            </a:r>
          </a:p>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a) pierwsza, określona w § 1, tj. popełnienie przestępstwa umyślnego </a:t>
            </a:r>
          </a:p>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b) druga, gdy okoliczności określone w § 2 zaistnieją po udzieleniu sprawcy pisemnego upomnienia przez sądowego kuratora zawodowego</a:t>
            </a:r>
          </a:p>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 odwołanie dokonane na podstawie § 2a ma charakter względnie obligatoryjny, z uwagi na zawarcie w tym przepisie ocennej przesłanki negatywnej w postaci "szczególnych względów"</a:t>
            </a:r>
          </a:p>
          <a:p>
            <a:pPr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 głównymi podstawami odwołania fakultatywnego są natomiast rażące naruszenie porządku prawnego, a w szczególności popełnienie innego niż umyślne przestępstwa, następnie uchylanie się od dozoru, od wykonania nałożonego obowiązku lub orzeczonego środka karnego, kompensacyjnego lub przepadku, albo też niewykonywanie zawartej z pokrzywdzonym ugody</a:t>
            </a:r>
          </a:p>
          <a:p>
            <a:pPr defTabSz="457200">
              <a:lnSpc>
                <a:spcPct val="90000"/>
              </a:lnSpc>
              <a:spcBef>
                <a:spcPts val="1000"/>
              </a:spcBef>
              <a:buClr>
                <a:schemeClr val="bg2">
                  <a:lumMod val="40000"/>
                  <a:lumOff val="60000"/>
                </a:schemeClr>
              </a:buClr>
              <a:buSzPct val="80000"/>
              <a:buFont typeface="Wingdings 3" charset="2"/>
              <a:buChar char=""/>
            </a:pPr>
            <a:endParaRPr lang="en-US" sz="14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4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8" name="Picture 9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00" name="Picture 9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02" name="Oval 10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4" name="Picture 10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06" name="Picture 10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08" name="Rectangle 10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0" name="Rectangle 109">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2" name="Rectangle 111">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4"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16" name="Freeform: Shape 115">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56"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Podjęcie postępowania – art. 549-551 k.p.k.  </a:t>
            </a:r>
          </a:p>
        </p:txBody>
      </p:sp>
      <p:sp>
        <p:nvSpPr>
          <p:cNvPr id="157"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podjęcie warunkowo umorzonego postępowania następuje z urzędu albo na wniosek oskarżyciela, pokrzywdzonego lub sądowego kuratora zawodowego (art. 549 KPK)</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w kwestii podjęcia postępowania warunkowo umorzonego orzeka sąd pierwszej instancji właściwy do rozpoznania sprawy (art. 550 § 1 KPK)</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w posiedzeniu ma prawo wziąć udział prokurator, oskarżony i jego obrońca oraz pokrzywdzony i jego pełnomocnik (art. 550 § 2 KPK)</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orzeczenie o podjęciu postępowania zapada w formie postanowienia, na które przysługuje zażalenie (art. 550 § 3 KPK)</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o podjęciu postępowania warunkowo umorzonego należy powiadomić poręczającego (art. 550 § 4 KPK)</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uprawomocnienie się postanowienia o podjęciu warunkowo umorzonego postępowania musi nastąpić przed upływem 6 miesięcy od zakończenia okresu próby</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uprawomocnienie się postanowienia o podjęciu postępowania czyni nieaktualnym uprzedni prawomocny wyrok o warunkowym umorzeniu (zob. wyr. SN z 1.9.1994 r., II KRN 151/94, Prok. i Pr. – wkł. 1995, Nr 1, poz. 15)</a:t>
            </a:r>
          </a:p>
          <a:p>
            <a:pPr defTabSz="457200">
              <a:lnSpc>
                <a:spcPct val="90000"/>
              </a:lnSpc>
              <a:spcBef>
                <a:spcPts val="1000"/>
              </a:spcBef>
              <a:buClr>
                <a:schemeClr val="bg2">
                  <a:lumMod val="40000"/>
                  <a:lumOff val="60000"/>
                </a:schemeClr>
              </a:buClr>
              <a:buSzPct val="80000"/>
              <a:buFont typeface="Wingdings 3" charset="2"/>
              <a:buChar char=""/>
            </a:pPr>
            <a:r>
              <a:rPr lang="en-US" sz="1300" strike="noStrike" spc="-1">
                <a:latin typeface="+mj-lt"/>
                <a:ea typeface="+mj-ea"/>
                <a:cs typeface="+mj-cs"/>
              </a:rPr>
              <a:t>- podjęte postępowanie toczy się od nowa na zasadach ogólnych (art. 551 KPK). </a:t>
            </a: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a:p>
            <a:pPr defTabSz="457200">
              <a:lnSpc>
                <a:spcPct val="90000"/>
              </a:lnSpc>
              <a:spcBef>
                <a:spcPts val="1000"/>
              </a:spcBef>
              <a:buClr>
                <a:schemeClr val="bg2">
                  <a:lumMod val="40000"/>
                  <a:lumOff val="60000"/>
                </a:schemeClr>
              </a:buClr>
              <a:buSzPct val="80000"/>
              <a:buFont typeface="Wingdings 3" charset="2"/>
              <a:buChar char=""/>
            </a:pPr>
            <a:endParaRPr lang="en-US" sz="13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28" name="Picture 12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0" name="Picture 12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2" name="Oval 13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4" name="Picture 13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36" name="Picture 13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38" name="Rectangle 13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40" name="Rectangle 139">
            <a:extLst>
              <a:ext uri="{FF2B5EF4-FFF2-40B4-BE49-F238E27FC236}">
                <a16:creationId xmlns:a16="http://schemas.microsoft.com/office/drawing/2014/main" id="{0D9B8FD4-CDEB-4EB4-B4DE-C89E11938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2" name="Freeform 36">
            <a:extLst>
              <a:ext uri="{FF2B5EF4-FFF2-40B4-BE49-F238E27FC236}">
                <a16:creationId xmlns:a16="http://schemas.microsoft.com/office/drawing/2014/main" id="{5A2E3D1D-9E9F-4739-BA14-D4D7FA9F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144" name="Freeform: Shape 143">
            <a:extLst>
              <a:ext uri="{FF2B5EF4-FFF2-40B4-BE49-F238E27FC236}">
                <a16:creationId xmlns:a16="http://schemas.microsoft.com/office/drawing/2014/main" id="{1FFB365B-E9DC-4859-B8AB-CB83EEBE4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8ADAB9C8-EB37-4914-A699-C716FC8FE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2" name="CustomShape 1"/>
          <p:cNvSpPr/>
          <p:nvPr/>
        </p:nvSpPr>
        <p:spPr>
          <a:xfrm>
            <a:off x="540033" y="1814322"/>
            <a:ext cx="2912797"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t">
            <a:normAutofit/>
          </a:bodyPr>
          <a:lstStyle/>
          <a:p>
            <a:pPr algn="r" defTabSz="457200">
              <a:spcBef>
                <a:spcPct val="0"/>
              </a:spcBef>
              <a:spcAft>
                <a:spcPts val="600"/>
              </a:spcAft>
            </a:pPr>
            <a:r>
              <a:rPr lang="en-US" sz="4200" b="0" i="0" strike="noStrike" kern="1200" spc="-1">
                <a:solidFill>
                  <a:schemeClr val="bg2"/>
                </a:solidFill>
                <a:latin typeface="+mj-lt"/>
                <a:ea typeface="+mj-ea"/>
                <a:cs typeface="+mj-cs"/>
              </a:rPr>
              <a:t>Probacja - definicja</a:t>
            </a:r>
          </a:p>
        </p:txBody>
      </p:sp>
      <p:sp>
        <p:nvSpPr>
          <p:cNvPr id="123" name="CustomShape 2"/>
          <p:cNvSpPr/>
          <p:nvPr/>
        </p:nvSpPr>
        <p:spPr>
          <a:xfrm>
            <a:off x="4302876" y="1814322"/>
            <a:ext cx="5183712"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Termin „probacja” pochodzi od łacińskiego słowa „probare” oznaczającego próbować, testować.</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Powyższe znaczenie terminu stanowiącego istotę probacji posunęło się daleko do przodu, zacieniając jego tradycyjne prawnicze znaczenie. Odnośnie probacji pojawiło się wiele koncepcji.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Probacja jest formą sankcji kryminalnych nałożoną przez sąd na sprawcę, po ogłoszeniu wyroku uznającego go winnym, lecz bez uprzedniego nałożenia na niego kary więzienia.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00" name="Picture 9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02" name="Picture 10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04" name="Oval 10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6" name="Picture 10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08" name="Picture 10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10" name="Rectangle 10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2" name="Rectangle 111">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4" name="Rectangle 113">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6" name="Straight Connector 115">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18" name="Picture 117">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120"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58" name="CustomShape 1"/>
          <p:cNvSpPr/>
          <p:nvPr/>
        </p:nvSpPr>
        <p:spPr>
          <a:xfrm>
            <a:off x="666580" y="887001"/>
            <a:ext cx="2911540" cy="578567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algn="ctr" defTabSz="457200">
              <a:spcBef>
                <a:spcPct val="0"/>
              </a:spcBef>
              <a:spcAft>
                <a:spcPts val="600"/>
              </a:spcAft>
            </a:pPr>
            <a:r>
              <a:rPr lang="en-US" sz="4200" b="0" i="0" strike="noStrike" kern="1200" spc="-1" dirty="0">
                <a:solidFill>
                  <a:schemeClr val="tx2"/>
                </a:solidFill>
                <a:latin typeface="+mj-lt"/>
                <a:ea typeface="+mj-ea"/>
                <a:cs typeface="+mj-cs"/>
              </a:rPr>
              <a:t>Materiały źródłowe</a:t>
            </a:r>
          </a:p>
        </p:txBody>
      </p:sp>
      <p:sp>
        <p:nvSpPr>
          <p:cNvPr id="159" name="CustomShape 2"/>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Bałandynowicz A., „Probacja – wielopasmowa teoria resocjalizacji z udziałem społeczeństwa” [w:] Teoretyczne podstawy probacji, Probacja 1, 2009, s. 16-18</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Skupiński J., Mierzwińska-Lorencka J., „Kodeks karny. Komentarz” red. Stefański R., Warszawa 2019, (Legalis)</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Ustawa z dnia 6 czerwca 1997 r. - Kodeks postępowania karnego</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Ustawa z dnia 6 czerwca 1997 r. - Kodeks karny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0" name="Picture 12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2" name="Picture 13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4" name="Oval 13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6" name="Picture 13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38" name="Picture 13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40" name="Rectangle 13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2" name="Rectangle 141">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4" name="Rectangle 143">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6"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8" name="Freeform: Shape 147">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24"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4200" b="0" i="0" strike="noStrike" kern="1200" spc="-1">
                <a:solidFill>
                  <a:srgbClr val="FFFFFF"/>
                </a:solidFill>
                <a:latin typeface="+mj-lt"/>
                <a:ea typeface="+mj-ea"/>
                <a:cs typeface="+mj-cs"/>
              </a:rPr>
              <a:t>Klasyfikacja terminu „probacja”</a:t>
            </a:r>
          </a:p>
        </p:txBody>
      </p:sp>
      <p:sp>
        <p:nvSpPr>
          <p:cNvPr id="125"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Klasyfikacja terminu ze względu na określone kryteria: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 formalno-prawne –  probacja jest po prostu wstrzymaniem wykonania wyroku przez sąd; sprawca pozostaje w społeczeństwie pod dozorem na czas określony przez sąd; jeżeli zaangażuje się w cokolwiek, co jest zakazane przez sąd, dozór może zostać odwołany i sprawcę skazuje się za popełniony czyn - taką koncepcję probacji przyjęło środowisko prawnicze;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 statusu podopiecznego – w tym kontekście probacja odzwierciedla status przestępcy skazanego na probację. Podczas gdy jego wolność pozostaje częściowo ograniczona, to status pozostaje lepszy niż innych przestępców. Osoby te nie są ani całkowicie wolne ani uwięzione; mogą pracować, utrzymywać rodzinę, uniknąć efektów więzienia i naprawić wyrządzone ofiarom szkody;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 podsystemu wykonawczego w ramach sądownictwa karnego – probacja w tym kontekście odnosi się do organu administracji lub organizacji, która zajmuje się świadczeniem usług probacyjnych dla młodocianych lub dorosłych sprawców. Obejmuje ona zastosowanie konkretnych środków mających na celu pomoc przestępcy w uniknięciu kłopotów. Podkreśla rolę kuratora w pilnowaniu, nadzorowaniu i resocjalizacji klienta;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100" strike="noStrike" spc="-1">
                <a:latin typeface="+mj-lt"/>
                <a:ea typeface="+mj-ea"/>
                <a:cs typeface="+mj-cs"/>
              </a:rPr>
              <a:t>– procesu – w tej definicji zawiera się zbiór funkcji, działań, usług i postępowanie samego sprawcy. Jest on postrzegany jako zjawisko równoległej działalności sądu, sprawcy i społeczeństwa. Proces obejmuje konieczność regularnego meldowania się skazanego u kuratora, konieczność świadczenia usług, których potrzebuje sprawca w trakcie resocjalizacji oraz doradztwa, a takŜe nadzoru kuratora w celu kontroli przestrzegania warunków probacji</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32" name="Picture 131">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134" name="Picture 133">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136" name="Oval 135">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8" name="Picture 137">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140" name="Picture 139">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142" name="Rectangle 141">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44" name="Rectangle 143">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6"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48" name="Freeform: Shape 147">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7" name="CustomShape 2"/>
          <p:cNvSpPr/>
          <p:nvPr/>
        </p:nvSpPr>
        <p:spPr>
          <a:xfrm>
            <a:off x="540033" y="1814322"/>
            <a:ext cx="2912797"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t">
            <a:normAutofit/>
          </a:bodyPr>
          <a:lstStyle/>
          <a:p>
            <a:pPr algn="r" defTabSz="457200">
              <a:spcBef>
                <a:spcPct val="0"/>
              </a:spcBef>
              <a:spcAft>
                <a:spcPts val="600"/>
              </a:spcAft>
            </a:pPr>
            <a:r>
              <a:rPr lang="en-US" sz="4200" b="0" i="0" strike="noStrike" kern="1200" spc="-1">
                <a:solidFill>
                  <a:srgbClr val="FFFFFF"/>
                </a:solidFill>
                <a:latin typeface="+mj-lt"/>
                <a:ea typeface="+mj-ea"/>
                <a:cs typeface="+mj-cs"/>
              </a:rPr>
              <a:t>Cele probacji</a:t>
            </a:r>
          </a:p>
        </p:txBody>
      </p:sp>
      <p:sp>
        <p:nvSpPr>
          <p:cNvPr id="126" name="CustomShape 1"/>
          <p:cNvSpPr/>
          <p:nvPr/>
        </p:nvSpPr>
        <p:spPr>
          <a:xfrm>
            <a:off x="4302876" y="1814322"/>
            <a:ext cx="4894381"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700" strike="noStrike" spc="-1">
                <a:latin typeface="+mj-lt"/>
                <a:ea typeface="+mj-ea"/>
                <a:cs typeface="+mj-cs"/>
              </a:rPr>
              <a:t>Probacja jako środek resocjalizacji w oparciu o społeczeństwo bazuje na teorii, że najlepszym sposobem osiągnięcia celu, jakim jest resocjalizacja, jest organizowanie sankcji kryminalnych w społeczeństwie w przypadkach, gdy jest to uzasadnione funkcjami kary.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700" strike="noStrike" spc="-1">
                <a:latin typeface="+mj-lt"/>
                <a:ea typeface="+mj-ea"/>
                <a:cs typeface="+mj-cs"/>
              </a:rPr>
              <a:t>Zakłada się, że dana osoba nauczy się z powodzeniem żyć w społeczeństwie, a nie w sztucznym i oderwanym środowisku, jakim jest instytucja więzienna.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700" strike="noStrike" spc="-1">
                <a:latin typeface="+mj-lt"/>
                <a:ea typeface="+mj-ea"/>
                <a:cs typeface="+mj-cs"/>
              </a:rPr>
              <a:t>Probacja jako środek resocjalizacji w oparciu o społeczeństwo, w połączeniu z sensownym zaangażowaniem społecznym, zapewnia wymagane oddziaływanie społeczne, ekonomiczne oraz osobowościowe. </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2" name="Picture 71">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4" name="Oval 73">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6" name="Picture 75">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78" name="Picture 77">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0" name="Rectangle 79">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2" name="Rectangle 81">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4" name="Rectangle 83">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6"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88" name="Freeform: Shape 87">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28"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spcBef>
                <a:spcPct val="0"/>
              </a:spcBef>
              <a:spcAft>
                <a:spcPts val="600"/>
              </a:spcAft>
            </a:pPr>
            <a:r>
              <a:rPr lang="en-US" sz="3900" b="0" i="0" strike="noStrike" kern="1200" spc="-1">
                <a:solidFill>
                  <a:srgbClr val="FFFFFF"/>
                </a:solidFill>
                <a:latin typeface="+mj-lt"/>
                <a:ea typeface="+mj-ea"/>
                <a:cs typeface="+mj-cs"/>
              </a:rPr>
              <a:t>Środki związane z poddaniem sprawcy próbie</a:t>
            </a:r>
          </a:p>
        </p:txBody>
      </p:sp>
      <p:sp>
        <p:nvSpPr>
          <p:cNvPr id="129"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Wskazać należy, iż w treści przepisów Kodeksu karnego z 1997 r. nie występuje pojęcie probacji ani instytucji środków probacyjnych. Istnieje natomiast ścisły związek pomiędzy "środkami związanymi z poddaniem sprawcy próbie" wymienionymi w rozdziale VIII Kodeksu karnego, a instytucją probacji.</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 name="Picture 70">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3" name="Picture 72">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5" name="Oval 74">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7" name="Picture 76">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79" name="Picture 78">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1" name="Rectangle 80">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3" name="Rectangle 82">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5" name="Rectangle 84">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7"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89" name="Freeform: Shape 88">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30" name="CustomShape 1"/>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Probacja jest zespołem działań mającym na celu resocjalizację i prewencję kryminalną.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Podstawą działań wynikających z probacji jest:</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1) kontrolowana wolność,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2) opieka nad sprawcą przestępstwa, który pozostaje pod nadzorem kuratora.  </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Koszty realizacji środków związanych z poddaniem sprawcy próbie są zdecydowanie niższe od kosztów wykonania kary bezwzględnego pozbawienia wolności - w USA obliczono, że utrzymanie przestępcy w więzieniu kosztuje od 10 do 13 razy więcej niż jego nadzorowanie w społeczeństwie. W innym raporcie ukazano, że probacja kosztuje zwykle od 100 do 300 USD rocznie, a utrzymanie przestępcy w więzieniu waha się od 1000 do 3000 USD rocznie (A. Bałandynowicz, „Probacja...”).</a:t>
            </a:r>
          </a:p>
          <a:p>
            <a:pPr marL="432000" indent="-323280" defTabSz="457200">
              <a:lnSpc>
                <a:spcPct val="90000"/>
              </a:lnSpc>
              <a:spcBef>
                <a:spcPts val="1000"/>
              </a:spcBef>
              <a:buClr>
                <a:schemeClr val="bg2">
                  <a:lumMod val="40000"/>
                  <a:lumOff val="60000"/>
                </a:schemeClr>
              </a:buClr>
              <a:buSzPct val="80000"/>
              <a:buFont typeface="Wingdings 3" charset="2"/>
              <a:buChar char=""/>
            </a:pPr>
            <a:r>
              <a:rPr lang="en-US" sz="1400" strike="noStrike" spc="-1">
                <a:latin typeface="+mj-lt"/>
                <a:ea typeface="+mj-ea"/>
                <a:cs typeface="+mj-cs"/>
              </a:rPr>
              <a:t>Istotny jest fakt, iż wspólną cechą instytucji probacyjnych ujętych w Kodeksie karnym z 1997 r. jest także: poddanie sprawcy próbie, ustalenie dozoru oraz nałożenie obowiązków probacyjnych.</a:t>
            </a:r>
          </a:p>
          <a:p>
            <a:pPr defTabSz="457200">
              <a:lnSpc>
                <a:spcPct val="90000"/>
              </a:lnSpc>
              <a:spcBef>
                <a:spcPts val="1000"/>
              </a:spcBef>
              <a:buClr>
                <a:schemeClr val="bg2">
                  <a:lumMod val="40000"/>
                  <a:lumOff val="60000"/>
                </a:schemeClr>
              </a:buClr>
              <a:buSzPct val="80000"/>
              <a:buFont typeface="Wingdings 3" charset="2"/>
              <a:buChar char=""/>
            </a:pPr>
            <a:endParaRPr lang="en-US" sz="1400" strike="noStrike" spc="-1">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2" name="Picture 71">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4" name="Picture 73">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6" name="Oval 75">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8" name="Picture 77">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0" name="Picture 79">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2" name="Rectangle 81">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84" name="Rectangle 83">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86"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0292" y="0"/>
            <a:ext cx="462584" cy="4089193"/>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88" name="Freeform: Shape 87">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126600" cy="7559676"/>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31" name="CustomShape 1"/>
          <p:cNvSpPr/>
          <p:nvPr/>
        </p:nvSpPr>
        <p:spPr>
          <a:xfrm>
            <a:off x="4302876" y="1814322"/>
            <a:ext cx="4894381" cy="492825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W  rozdziale VIII Kodeksu karnego przewidziane zostały następujące instytucje, nawiązujące do różnych systemów probacji:</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a) warunkowe umorzenie postępowania karnego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b) warunkowe zawieszenie wykonania kary (pozbawienia wolności)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c) warunkowe przedterminowe zwolnienie z odbycia reszty kary </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4" name="Picture 73">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6" name="Picture 75">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78" name="Oval 77">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0" name="Picture 79">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2" name="Picture 81">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4" name="Rectangle 83">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6" name="Rectangle 8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8" name="Rectangle 8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9845" y="1609633"/>
            <a:ext cx="2870779" cy="910437"/>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92" name="Freeform: Shape 9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942352"/>
            <a:ext cx="10080970" cy="561732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132" name="CustomShape 1"/>
          <p:cNvSpPr/>
          <p:nvPr/>
        </p:nvSpPr>
        <p:spPr>
          <a:xfrm>
            <a:off x="912243" y="499037"/>
            <a:ext cx="7398016" cy="1543825"/>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Warunkowe umorzenie postępowania  </a:t>
            </a:r>
          </a:p>
          <a:p>
            <a:pPr defTabSz="457200">
              <a:lnSpc>
                <a:spcPct val="90000"/>
              </a:lnSpc>
              <a:spcBef>
                <a:spcPct val="0"/>
              </a:spcBef>
              <a:spcAft>
                <a:spcPts val="600"/>
              </a:spcAft>
            </a:pPr>
            <a:r>
              <a:rPr lang="en-US" sz="3300" b="0" i="0" strike="noStrike" kern="1200" spc="-1">
                <a:solidFill>
                  <a:srgbClr val="FFFFFF"/>
                </a:solidFill>
                <a:latin typeface="+mj-lt"/>
                <a:ea typeface="+mj-ea"/>
                <a:cs typeface="+mj-cs"/>
              </a:rPr>
              <a:t>- art. 66 – 68 Kodeksu karnego </a:t>
            </a:r>
          </a:p>
        </p:txBody>
      </p:sp>
      <p:sp>
        <p:nvSpPr>
          <p:cNvPr id="133" name="CustomShape 2"/>
          <p:cNvSpPr/>
          <p:nvPr/>
        </p:nvSpPr>
        <p:spPr>
          <a:xfrm>
            <a:off x="912243" y="3046269"/>
            <a:ext cx="7397205" cy="384143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dirty="0">
                <a:latin typeface="+mj-lt"/>
                <a:ea typeface="+mj-ea"/>
                <a:cs typeface="+mj-cs"/>
              </a:rPr>
              <a:t>Art. 66. </a:t>
            </a:r>
          </a:p>
          <a:p>
            <a:pPr marL="432000" indent="-323280" defTabSz="457200">
              <a:spcBef>
                <a:spcPts val="1000"/>
              </a:spcBef>
              <a:buClr>
                <a:schemeClr val="bg2">
                  <a:lumMod val="40000"/>
                  <a:lumOff val="60000"/>
                </a:schemeClr>
              </a:buClr>
              <a:buSzPct val="80000"/>
              <a:buFont typeface="Wingdings 3" charset="2"/>
              <a:buChar char=""/>
            </a:pPr>
            <a:r>
              <a:rPr lang="en-US" strike="noStrike" spc="-1" dirty="0">
                <a:latin typeface="+mj-lt"/>
                <a:ea typeface="+mj-ea"/>
                <a:cs typeface="+mj-cs"/>
              </a:rPr>
              <a:t>§ 1. </a:t>
            </a:r>
            <a:r>
              <a:rPr lang="en-US" strike="noStrike" spc="-1" dirty="0" err="1">
                <a:latin typeface="+mj-lt"/>
                <a:ea typeface="+mj-ea"/>
                <a:cs typeface="+mj-cs"/>
              </a:rPr>
              <a:t>Sąd</a:t>
            </a:r>
            <a:r>
              <a:rPr lang="en-US" strike="noStrike" spc="-1" dirty="0">
                <a:latin typeface="+mj-lt"/>
                <a:ea typeface="+mj-ea"/>
                <a:cs typeface="+mj-cs"/>
              </a:rPr>
              <a:t> </a:t>
            </a:r>
            <a:r>
              <a:rPr lang="en-US" strike="noStrike" spc="-1" dirty="0" err="1">
                <a:latin typeface="+mj-lt"/>
                <a:ea typeface="+mj-ea"/>
                <a:cs typeface="+mj-cs"/>
              </a:rPr>
              <a:t>może</a:t>
            </a:r>
            <a:r>
              <a:rPr lang="en-US" strike="noStrike" spc="-1" dirty="0">
                <a:latin typeface="+mj-lt"/>
                <a:ea typeface="+mj-ea"/>
                <a:cs typeface="+mj-cs"/>
              </a:rPr>
              <a:t> </a:t>
            </a:r>
            <a:r>
              <a:rPr lang="en-US" strike="noStrike" spc="-1" dirty="0" err="1">
                <a:latin typeface="+mj-lt"/>
                <a:ea typeface="+mj-ea"/>
                <a:cs typeface="+mj-cs"/>
              </a:rPr>
              <a:t>warunkowo</a:t>
            </a:r>
            <a:r>
              <a:rPr lang="en-US" strike="noStrike" spc="-1" dirty="0">
                <a:latin typeface="+mj-lt"/>
                <a:ea typeface="+mj-ea"/>
                <a:cs typeface="+mj-cs"/>
              </a:rPr>
              <a:t> </a:t>
            </a:r>
            <a:r>
              <a:rPr lang="en-US" strike="noStrike" spc="-1" dirty="0" err="1">
                <a:latin typeface="+mj-lt"/>
                <a:ea typeface="+mj-ea"/>
                <a:cs typeface="+mj-cs"/>
              </a:rPr>
              <a:t>umorzyć</a:t>
            </a:r>
            <a:r>
              <a:rPr lang="en-US" strike="noStrike" spc="-1" dirty="0">
                <a:latin typeface="+mj-lt"/>
                <a:ea typeface="+mj-ea"/>
                <a:cs typeface="+mj-cs"/>
              </a:rPr>
              <a:t> </a:t>
            </a:r>
            <a:r>
              <a:rPr lang="en-US" strike="noStrike" spc="-1" dirty="0" err="1">
                <a:latin typeface="+mj-lt"/>
                <a:ea typeface="+mj-ea"/>
                <a:cs typeface="+mj-cs"/>
              </a:rPr>
              <a:t>postępowanie</a:t>
            </a:r>
            <a:r>
              <a:rPr lang="en-US" strike="noStrike" spc="-1" dirty="0">
                <a:latin typeface="+mj-lt"/>
                <a:ea typeface="+mj-ea"/>
                <a:cs typeface="+mj-cs"/>
              </a:rPr>
              <a:t> </a:t>
            </a:r>
            <a:r>
              <a:rPr lang="en-US" strike="noStrike" spc="-1" dirty="0" err="1">
                <a:latin typeface="+mj-lt"/>
                <a:ea typeface="+mj-ea"/>
                <a:cs typeface="+mj-cs"/>
              </a:rPr>
              <a:t>karne</a:t>
            </a:r>
            <a:r>
              <a:rPr lang="en-US" strike="noStrike" spc="-1" dirty="0">
                <a:latin typeface="+mj-lt"/>
                <a:ea typeface="+mj-ea"/>
                <a:cs typeface="+mj-cs"/>
              </a:rPr>
              <a:t>, </a:t>
            </a:r>
            <a:r>
              <a:rPr lang="en-US" strike="noStrike" spc="-1" dirty="0" err="1">
                <a:latin typeface="+mj-lt"/>
                <a:ea typeface="+mj-ea"/>
                <a:cs typeface="+mj-cs"/>
              </a:rPr>
              <a:t>jeżeli</a:t>
            </a:r>
            <a:r>
              <a:rPr lang="en-US" strike="noStrike" spc="-1" dirty="0">
                <a:latin typeface="+mj-lt"/>
                <a:ea typeface="+mj-ea"/>
                <a:cs typeface="+mj-cs"/>
              </a:rPr>
              <a:t> </a:t>
            </a:r>
            <a:r>
              <a:rPr lang="en-US" u="sng" strike="noStrike" spc="-1" dirty="0" err="1">
                <a:uFillTx/>
                <a:latin typeface="+mj-lt"/>
                <a:ea typeface="+mj-ea"/>
                <a:cs typeface="+mj-cs"/>
              </a:rPr>
              <a:t>wina</a:t>
            </a:r>
            <a:r>
              <a:rPr lang="en-US" u="sng" strike="noStrike" spc="-1" dirty="0">
                <a:uFillTx/>
                <a:latin typeface="+mj-lt"/>
                <a:ea typeface="+mj-ea"/>
                <a:cs typeface="+mj-cs"/>
              </a:rPr>
              <a:t> </a:t>
            </a:r>
            <a:r>
              <a:rPr lang="en-US" u="sng" strike="noStrike" spc="-1" dirty="0" err="1">
                <a:uFillTx/>
                <a:latin typeface="+mj-lt"/>
                <a:ea typeface="+mj-ea"/>
                <a:cs typeface="+mj-cs"/>
              </a:rPr>
              <a:t>i</a:t>
            </a:r>
            <a:r>
              <a:rPr lang="en-US" u="sng" strike="noStrike" spc="-1" dirty="0">
                <a:uFillTx/>
                <a:latin typeface="+mj-lt"/>
                <a:ea typeface="+mj-ea"/>
                <a:cs typeface="+mj-cs"/>
              </a:rPr>
              <a:t> </a:t>
            </a:r>
            <a:r>
              <a:rPr lang="en-US" u="sng" strike="noStrike" spc="-1" dirty="0" err="1">
                <a:uFillTx/>
                <a:latin typeface="+mj-lt"/>
                <a:ea typeface="+mj-ea"/>
                <a:cs typeface="+mj-cs"/>
              </a:rPr>
              <a:t>społeczna</a:t>
            </a:r>
            <a:r>
              <a:rPr lang="en-US" u="sng" strike="noStrike" spc="-1" dirty="0">
                <a:uFillTx/>
                <a:latin typeface="+mj-lt"/>
                <a:ea typeface="+mj-ea"/>
                <a:cs typeface="+mj-cs"/>
              </a:rPr>
              <a:t> </a:t>
            </a:r>
            <a:r>
              <a:rPr lang="en-US" u="sng" strike="noStrike" spc="-1" dirty="0" err="1">
                <a:uFillTx/>
                <a:latin typeface="+mj-lt"/>
                <a:ea typeface="+mj-ea"/>
                <a:cs typeface="+mj-cs"/>
              </a:rPr>
              <a:t>szkodliwość</a:t>
            </a:r>
            <a:r>
              <a:rPr lang="en-US" u="sng" strike="noStrike" spc="-1" dirty="0">
                <a:uFillTx/>
                <a:latin typeface="+mj-lt"/>
                <a:ea typeface="+mj-ea"/>
                <a:cs typeface="+mj-cs"/>
              </a:rPr>
              <a:t> </a:t>
            </a:r>
            <a:r>
              <a:rPr lang="en-US" u="sng" strike="noStrike" spc="-1" dirty="0" err="1">
                <a:uFillTx/>
                <a:latin typeface="+mj-lt"/>
                <a:ea typeface="+mj-ea"/>
                <a:cs typeface="+mj-cs"/>
              </a:rPr>
              <a:t>czynu</a:t>
            </a:r>
            <a:r>
              <a:rPr lang="en-US" u="sng" strike="noStrike" spc="-1" dirty="0">
                <a:uFillTx/>
                <a:latin typeface="+mj-lt"/>
                <a:ea typeface="+mj-ea"/>
                <a:cs typeface="+mj-cs"/>
              </a:rPr>
              <a:t> </a:t>
            </a:r>
            <a:r>
              <a:rPr lang="en-US" u="sng" strike="noStrike" spc="-1" dirty="0" err="1">
                <a:uFillTx/>
                <a:latin typeface="+mj-lt"/>
                <a:ea typeface="+mj-ea"/>
                <a:cs typeface="+mj-cs"/>
              </a:rPr>
              <a:t>nie</a:t>
            </a:r>
            <a:r>
              <a:rPr lang="en-US" u="sng" strike="noStrike" spc="-1" dirty="0">
                <a:uFillTx/>
                <a:latin typeface="+mj-lt"/>
                <a:ea typeface="+mj-ea"/>
                <a:cs typeface="+mj-cs"/>
              </a:rPr>
              <a:t> </a:t>
            </a:r>
            <a:r>
              <a:rPr lang="en-US" u="sng" strike="noStrike" spc="-1" dirty="0" err="1">
                <a:uFillTx/>
                <a:latin typeface="+mj-lt"/>
                <a:ea typeface="+mj-ea"/>
                <a:cs typeface="+mj-cs"/>
              </a:rPr>
              <a:t>są</a:t>
            </a:r>
            <a:r>
              <a:rPr lang="en-US" u="sng" strike="noStrike" spc="-1" dirty="0">
                <a:uFillTx/>
                <a:latin typeface="+mj-lt"/>
                <a:ea typeface="+mj-ea"/>
                <a:cs typeface="+mj-cs"/>
              </a:rPr>
              <a:t> </a:t>
            </a:r>
            <a:r>
              <a:rPr lang="en-US" u="sng" strike="noStrike" spc="-1" dirty="0" err="1">
                <a:uFillTx/>
                <a:latin typeface="+mj-lt"/>
                <a:ea typeface="+mj-ea"/>
                <a:cs typeface="+mj-cs"/>
              </a:rPr>
              <a:t>znaczne</a:t>
            </a:r>
            <a:r>
              <a:rPr lang="en-US" strike="noStrike" spc="-1" dirty="0">
                <a:latin typeface="+mj-lt"/>
                <a:ea typeface="+mj-ea"/>
                <a:cs typeface="+mj-cs"/>
              </a:rPr>
              <a:t>, </a:t>
            </a:r>
            <a:r>
              <a:rPr lang="en-US" u="sng" strike="noStrike" spc="-1" dirty="0" err="1">
                <a:uFillTx/>
                <a:latin typeface="+mj-lt"/>
                <a:ea typeface="+mj-ea"/>
                <a:cs typeface="+mj-cs"/>
              </a:rPr>
              <a:t>okoliczności</a:t>
            </a:r>
            <a:r>
              <a:rPr lang="en-US" u="sng" strike="noStrike" spc="-1" dirty="0">
                <a:uFillTx/>
                <a:latin typeface="+mj-lt"/>
                <a:ea typeface="+mj-ea"/>
                <a:cs typeface="+mj-cs"/>
              </a:rPr>
              <a:t> </a:t>
            </a:r>
            <a:r>
              <a:rPr lang="en-US" u="sng" strike="noStrike" spc="-1" dirty="0" err="1">
                <a:uFillTx/>
                <a:latin typeface="+mj-lt"/>
                <a:ea typeface="+mj-ea"/>
                <a:cs typeface="+mj-cs"/>
              </a:rPr>
              <a:t>jego</a:t>
            </a:r>
            <a:r>
              <a:rPr lang="en-US" u="sng" strike="noStrike" spc="-1" dirty="0">
                <a:uFillTx/>
                <a:latin typeface="+mj-lt"/>
                <a:ea typeface="+mj-ea"/>
                <a:cs typeface="+mj-cs"/>
              </a:rPr>
              <a:t> </a:t>
            </a:r>
            <a:r>
              <a:rPr lang="en-US" u="sng" strike="noStrike" spc="-1" dirty="0" err="1">
                <a:uFillTx/>
                <a:latin typeface="+mj-lt"/>
                <a:ea typeface="+mj-ea"/>
                <a:cs typeface="+mj-cs"/>
              </a:rPr>
              <a:t>popełnienia</a:t>
            </a:r>
            <a:r>
              <a:rPr lang="en-US" u="sng" strike="noStrike" spc="-1" dirty="0">
                <a:uFillTx/>
                <a:latin typeface="+mj-lt"/>
                <a:ea typeface="+mj-ea"/>
                <a:cs typeface="+mj-cs"/>
              </a:rPr>
              <a:t> </a:t>
            </a:r>
            <a:r>
              <a:rPr lang="en-US" u="sng" strike="noStrike" spc="-1" dirty="0" err="1">
                <a:uFillTx/>
                <a:latin typeface="+mj-lt"/>
                <a:ea typeface="+mj-ea"/>
                <a:cs typeface="+mj-cs"/>
              </a:rPr>
              <a:t>nie</a:t>
            </a:r>
            <a:r>
              <a:rPr lang="en-US" u="sng" strike="noStrike" spc="-1" dirty="0">
                <a:uFillTx/>
                <a:latin typeface="+mj-lt"/>
                <a:ea typeface="+mj-ea"/>
                <a:cs typeface="+mj-cs"/>
              </a:rPr>
              <a:t> </a:t>
            </a:r>
            <a:r>
              <a:rPr lang="en-US" u="sng" strike="noStrike" spc="-1" dirty="0" err="1">
                <a:uFillTx/>
                <a:latin typeface="+mj-lt"/>
                <a:ea typeface="+mj-ea"/>
                <a:cs typeface="+mj-cs"/>
              </a:rPr>
              <a:t>budzą</a:t>
            </a:r>
            <a:r>
              <a:rPr lang="en-US" u="sng" strike="noStrike" spc="-1" dirty="0">
                <a:uFillTx/>
                <a:latin typeface="+mj-lt"/>
                <a:ea typeface="+mj-ea"/>
                <a:cs typeface="+mj-cs"/>
              </a:rPr>
              <a:t> </a:t>
            </a:r>
            <a:r>
              <a:rPr lang="en-US" u="sng" strike="noStrike" spc="-1" dirty="0" err="1">
                <a:uFillTx/>
                <a:latin typeface="+mj-lt"/>
                <a:ea typeface="+mj-ea"/>
                <a:cs typeface="+mj-cs"/>
              </a:rPr>
              <a:t>wątpliwości</a:t>
            </a:r>
            <a:r>
              <a:rPr lang="en-US" strike="noStrike" spc="-1" dirty="0">
                <a:latin typeface="+mj-lt"/>
                <a:ea typeface="+mj-ea"/>
                <a:cs typeface="+mj-cs"/>
              </a:rPr>
              <a:t>, a </a:t>
            </a:r>
            <a:r>
              <a:rPr lang="en-US" u="sng" strike="noStrike" spc="-1" dirty="0" err="1">
                <a:uFillTx/>
                <a:latin typeface="+mj-lt"/>
                <a:ea typeface="+mj-ea"/>
                <a:cs typeface="+mj-cs"/>
              </a:rPr>
              <a:t>postawa</a:t>
            </a:r>
            <a:r>
              <a:rPr lang="en-US" u="sng" strike="noStrike" spc="-1" dirty="0">
                <a:uFillTx/>
                <a:latin typeface="+mj-lt"/>
                <a:ea typeface="+mj-ea"/>
                <a:cs typeface="+mj-cs"/>
              </a:rPr>
              <a:t> </a:t>
            </a:r>
            <a:r>
              <a:rPr lang="en-US" u="sng" strike="noStrike" spc="-1" dirty="0" err="1">
                <a:uFillTx/>
                <a:latin typeface="+mj-lt"/>
                <a:ea typeface="+mj-ea"/>
                <a:cs typeface="+mj-cs"/>
              </a:rPr>
              <a:t>sprawcy</a:t>
            </a:r>
            <a:r>
              <a:rPr lang="en-US" u="sng" strike="noStrike" spc="-1" dirty="0">
                <a:uFillTx/>
                <a:latin typeface="+mj-lt"/>
                <a:ea typeface="+mj-ea"/>
                <a:cs typeface="+mj-cs"/>
              </a:rPr>
              <a:t> </a:t>
            </a:r>
            <a:r>
              <a:rPr lang="en-US" u="sng" strike="noStrike" spc="-1" dirty="0" err="1">
                <a:uFillTx/>
                <a:latin typeface="+mj-lt"/>
                <a:ea typeface="+mj-ea"/>
                <a:cs typeface="+mj-cs"/>
              </a:rPr>
              <a:t>niekaranego</a:t>
            </a:r>
            <a:r>
              <a:rPr lang="en-US" u="sng" strike="noStrike" spc="-1" dirty="0">
                <a:uFillTx/>
                <a:latin typeface="+mj-lt"/>
                <a:ea typeface="+mj-ea"/>
                <a:cs typeface="+mj-cs"/>
              </a:rPr>
              <a:t> za </a:t>
            </a:r>
            <a:r>
              <a:rPr lang="en-US" u="sng" strike="noStrike" spc="-1" dirty="0" err="1">
                <a:uFillTx/>
                <a:latin typeface="+mj-lt"/>
                <a:ea typeface="+mj-ea"/>
                <a:cs typeface="+mj-cs"/>
              </a:rPr>
              <a:t>przestępstwo</a:t>
            </a:r>
            <a:r>
              <a:rPr lang="en-US" u="sng" strike="noStrike" spc="-1" dirty="0">
                <a:uFillTx/>
                <a:latin typeface="+mj-lt"/>
                <a:ea typeface="+mj-ea"/>
                <a:cs typeface="+mj-cs"/>
              </a:rPr>
              <a:t> </a:t>
            </a:r>
            <a:r>
              <a:rPr lang="en-US" u="sng" strike="noStrike" spc="-1" dirty="0" err="1">
                <a:uFillTx/>
                <a:latin typeface="+mj-lt"/>
                <a:ea typeface="+mj-ea"/>
                <a:cs typeface="+mj-cs"/>
              </a:rPr>
              <a:t>umyślne</a:t>
            </a:r>
            <a:r>
              <a:rPr lang="en-US" strike="noStrike" spc="-1" dirty="0">
                <a:latin typeface="+mj-lt"/>
                <a:ea typeface="+mj-ea"/>
                <a:cs typeface="+mj-cs"/>
              </a:rPr>
              <a:t>, </a:t>
            </a:r>
            <a:r>
              <a:rPr lang="en-US" strike="noStrike" spc="-1" dirty="0" err="1">
                <a:latin typeface="+mj-lt"/>
                <a:ea typeface="+mj-ea"/>
                <a:cs typeface="+mj-cs"/>
              </a:rPr>
              <a:t>jego</a:t>
            </a:r>
            <a:r>
              <a:rPr lang="en-US" strike="noStrike" spc="-1" dirty="0">
                <a:latin typeface="+mj-lt"/>
                <a:ea typeface="+mj-ea"/>
                <a:cs typeface="+mj-cs"/>
              </a:rPr>
              <a:t> </a:t>
            </a:r>
            <a:r>
              <a:rPr lang="en-US" strike="noStrike" spc="-1" dirty="0" err="1">
                <a:latin typeface="+mj-lt"/>
                <a:ea typeface="+mj-ea"/>
                <a:cs typeface="+mj-cs"/>
              </a:rPr>
              <a:t>właściwości</a:t>
            </a:r>
            <a:r>
              <a:rPr lang="en-US" strike="noStrike" spc="-1" dirty="0">
                <a:latin typeface="+mj-lt"/>
                <a:ea typeface="+mj-ea"/>
                <a:cs typeface="+mj-cs"/>
              </a:rPr>
              <a:t> </a:t>
            </a:r>
            <a:r>
              <a:rPr lang="en-US" strike="noStrike" spc="-1" dirty="0" err="1">
                <a:latin typeface="+mj-lt"/>
                <a:ea typeface="+mj-ea"/>
                <a:cs typeface="+mj-cs"/>
              </a:rPr>
              <a:t>i</a:t>
            </a:r>
            <a:r>
              <a:rPr lang="en-US" strike="noStrike" spc="-1" dirty="0">
                <a:latin typeface="+mj-lt"/>
                <a:ea typeface="+mj-ea"/>
                <a:cs typeface="+mj-cs"/>
              </a:rPr>
              <a:t> </a:t>
            </a:r>
            <a:r>
              <a:rPr lang="en-US" strike="noStrike" spc="-1" dirty="0" err="1">
                <a:latin typeface="+mj-lt"/>
                <a:ea typeface="+mj-ea"/>
                <a:cs typeface="+mj-cs"/>
              </a:rPr>
              <a:t>warunki</a:t>
            </a:r>
            <a:r>
              <a:rPr lang="en-US" strike="noStrike" spc="-1" dirty="0">
                <a:latin typeface="+mj-lt"/>
                <a:ea typeface="+mj-ea"/>
                <a:cs typeface="+mj-cs"/>
              </a:rPr>
              <a:t> </a:t>
            </a:r>
            <a:r>
              <a:rPr lang="en-US" strike="noStrike" spc="-1" dirty="0" err="1">
                <a:latin typeface="+mj-lt"/>
                <a:ea typeface="+mj-ea"/>
                <a:cs typeface="+mj-cs"/>
              </a:rPr>
              <a:t>osobiste</a:t>
            </a:r>
            <a:r>
              <a:rPr lang="en-US" strike="noStrike" spc="-1" dirty="0">
                <a:latin typeface="+mj-lt"/>
                <a:ea typeface="+mj-ea"/>
                <a:cs typeface="+mj-cs"/>
              </a:rPr>
              <a:t> </a:t>
            </a:r>
            <a:r>
              <a:rPr lang="en-US" strike="noStrike" spc="-1" dirty="0" err="1">
                <a:latin typeface="+mj-lt"/>
                <a:ea typeface="+mj-ea"/>
                <a:cs typeface="+mj-cs"/>
              </a:rPr>
              <a:t>oraz</a:t>
            </a:r>
            <a:r>
              <a:rPr lang="en-US" strike="noStrike" spc="-1" dirty="0">
                <a:latin typeface="+mj-lt"/>
                <a:ea typeface="+mj-ea"/>
                <a:cs typeface="+mj-cs"/>
              </a:rPr>
              <a:t> </a:t>
            </a:r>
            <a:r>
              <a:rPr lang="en-US" strike="noStrike" spc="-1" dirty="0" err="1">
                <a:latin typeface="+mj-lt"/>
                <a:ea typeface="+mj-ea"/>
                <a:cs typeface="+mj-cs"/>
              </a:rPr>
              <a:t>dotychczasowy</a:t>
            </a:r>
            <a:r>
              <a:rPr lang="en-US" strike="noStrike" spc="-1" dirty="0">
                <a:latin typeface="+mj-lt"/>
                <a:ea typeface="+mj-ea"/>
                <a:cs typeface="+mj-cs"/>
              </a:rPr>
              <a:t> </a:t>
            </a:r>
            <a:r>
              <a:rPr lang="en-US" strike="noStrike" spc="-1" dirty="0" err="1">
                <a:latin typeface="+mj-lt"/>
                <a:ea typeface="+mj-ea"/>
                <a:cs typeface="+mj-cs"/>
              </a:rPr>
              <a:t>sposób</a:t>
            </a:r>
            <a:r>
              <a:rPr lang="en-US" strike="noStrike" spc="-1" dirty="0">
                <a:latin typeface="+mj-lt"/>
                <a:ea typeface="+mj-ea"/>
                <a:cs typeface="+mj-cs"/>
              </a:rPr>
              <a:t> </a:t>
            </a:r>
            <a:r>
              <a:rPr lang="en-US" strike="noStrike" spc="-1" dirty="0" err="1">
                <a:latin typeface="+mj-lt"/>
                <a:ea typeface="+mj-ea"/>
                <a:cs typeface="+mj-cs"/>
              </a:rPr>
              <a:t>życia</a:t>
            </a:r>
            <a:r>
              <a:rPr lang="en-US" strike="noStrike" spc="-1" dirty="0">
                <a:latin typeface="+mj-lt"/>
                <a:ea typeface="+mj-ea"/>
                <a:cs typeface="+mj-cs"/>
              </a:rPr>
              <a:t> </a:t>
            </a:r>
            <a:r>
              <a:rPr lang="en-US" strike="noStrike" spc="-1" dirty="0" err="1">
                <a:latin typeface="+mj-lt"/>
                <a:ea typeface="+mj-ea"/>
                <a:cs typeface="+mj-cs"/>
              </a:rPr>
              <a:t>uzasadniają</a:t>
            </a:r>
            <a:r>
              <a:rPr lang="en-US" strike="noStrike" spc="-1" dirty="0">
                <a:latin typeface="+mj-lt"/>
                <a:ea typeface="+mj-ea"/>
                <a:cs typeface="+mj-cs"/>
              </a:rPr>
              <a:t> </a:t>
            </a:r>
            <a:r>
              <a:rPr lang="en-US" strike="noStrike" spc="-1" dirty="0" err="1">
                <a:latin typeface="+mj-lt"/>
                <a:ea typeface="+mj-ea"/>
                <a:cs typeface="+mj-cs"/>
              </a:rPr>
              <a:t>przypuszczenie</a:t>
            </a:r>
            <a:r>
              <a:rPr lang="en-US" strike="noStrike" spc="-1" dirty="0">
                <a:latin typeface="+mj-lt"/>
                <a:ea typeface="+mj-ea"/>
                <a:cs typeface="+mj-cs"/>
              </a:rPr>
              <a:t>, </a:t>
            </a:r>
            <a:r>
              <a:rPr lang="en-US" strike="noStrike" spc="-1" dirty="0" err="1">
                <a:latin typeface="+mj-lt"/>
                <a:ea typeface="+mj-ea"/>
                <a:cs typeface="+mj-cs"/>
              </a:rPr>
              <a:t>że</a:t>
            </a:r>
            <a:r>
              <a:rPr lang="en-US" strike="noStrike" spc="-1" dirty="0">
                <a:latin typeface="+mj-lt"/>
                <a:ea typeface="+mj-ea"/>
                <a:cs typeface="+mj-cs"/>
              </a:rPr>
              <a:t> </a:t>
            </a:r>
            <a:r>
              <a:rPr lang="en-US" u="sng" strike="noStrike" spc="-1" dirty="0" err="1">
                <a:uFillTx/>
                <a:latin typeface="+mj-lt"/>
                <a:ea typeface="+mj-ea"/>
                <a:cs typeface="+mj-cs"/>
              </a:rPr>
              <a:t>pomimo</a:t>
            </a:r>
            <a:r>
              <a:rPr lang="en-US" u="sng" strike="noStrike" spc="-1" dirty="0">
                <a:uFillTx/>
                <a:latin typeface="+mj-lt"/>
                <a:ea typeface="+mj-ea"/>
                <a:cs typeface="+mj-cs"/>
              </a:rPr>
              <a:t> </a:t>
            </a:r>
            <a:r>
              <a:rPr lang="en-US" u="sng" strike="noStrike" spc="-1" dirty="0" err="1">
                <a:uFillTx/>
                <a:latin typeface="+mj-lt"/>
                <a:ea typeface="+mj-ea"/>
                <a:cs typeface="+mj-cs"/>
              </a:rPr>
              <a:t>umorzenia</a:t>
            </a:r>
            <a:r>
              <a:rPr lang="en-US" u="sng" strike="noStrike" spc="-1" dirty="0">
                <a:uFillTx/>
                <a:latin typeface="+mj-lt"/>
                <a:ea typeface="+mj-ea"/>
                <a:cs typeface="+mj-cs"/>
              </a:rPr>
              <a:t> </a:t>
            </a:r>
            <a:r>
              <a:rPr lang="en-US" u="sng" strike="noStrike" spc="-1" dirty="0" err="1">
                <a:uFillTx/>
                <a:latin typeface="+mj-lt"/>
                <a:ea typeface="+mj-ea"/>
                <a:cs typeface="+mj-cs"/>
              </a:rPr>
              <a:t>postępowania</a:t>
            </a:r>
            <a:r>
              <a:rPr lang="en-US" u="sng" strike="noStrike" spc="-1" dirty="0">
                <a:uFillTx/>
                <a:latin typeface="+mj-lt"/>
                <a:ea typeface="+mj-ea"/>
                <a:cs typeface="+mj-cs"/>
              </a:rPr>
              <a:t> </a:t>
            </a:r>
            <a:r>
              <a:rPr lang="en-US" u="sng" strike="noStrike" spc="-1" dirty="0" err="1">
                <a:uFillTx/>
                <a:latin typeface="+mj-lt"/>
                <a:ea typeface="+mj-ea"/>
                <a:cs typeface="+mj-cs"/>
              </a:rPr>
              <a:t>będzie</a:t>
            </a:r>
            <a:r>
              <a:rPr lang="en-US" u="sng" strike="noStrike" spc="-1" dirty="0">
                <a:uFillTx/>
                <a:latin typeface="+mj-lt"/>
                <a:ea typeface="+mj-ea"/>
                <a:cs typeface="+mj-cs"/>
              </a:rPr>
              <a:t> </a:t>
            </a:r>
            <a:r>
              <a:rPr lang="en-US" u="sng" strike="noStrike" spc="-1" dirty="0" err="1">
                <a:uFillTx/>
                <a:latin typeface="+mj-lt"/>
                <a:ea typeface="+mj-ea"/>
                <a:cs typeface="+mj-cs"/>
              </a:rPr>
              <a:t>przestrzegał</a:t>
            </a:r>
            <a:r>
              <a:rPr lang="en-US" u="sng" strike="noStrike" spc="-1" dirty="0">
                <a:uFillTx/>
                <a:latin typeface="+mj-lt"/>
                <a:ea typeface="+mj-ea"/>
                <a:cs typeface="+mj-cs"/>
              </a:rPr>
              <a:t> </a:t>
            </a:r>
            <a:r>
              <a:rPr lang="en-US" u="sng" strike="noStrike" spc="-1" dirty="0" err="1">
                <a:uFillTx/>
                <a:latin typeface="+mj-lt"/>
                <a:ea typeface="+mj-ea"/>
                <a:cs typeface="+mj-cs"/>
              </a:rPr>
              <a:t>porządku</a:t>
            </a:r>
            <a:r>
              <a:rPr lang="en-US" u="sng" strike="noStrike" spc="-1" dirty="0">
                <a:uFillTx/>
                <a:latin typeface="+mj-lt"/>
                <a:ea typeface="+mj-ea"/>
                <a:cs typeface="+mj-cs"/>
              </a:rPr>
              <a:t> </a:t>
            </a:r>
            <a:r>
              <a:rPr lang="en-US" u="sng" strike="noStrike" spc="-1" dirty="0" err="1">
                <a:uFillTx/>
                <a:latin typeface="+mj-lt"/>
                <a:ea typeface="+mj-ea"/>
                <a:cs typeface="+mj-cs"/>
              </a:rPr>
              <a:t>prawnego</a:t>
            </a:r>
            <a:r>
              <a:rPr lang="en-US" strike="noStrike" spc="-1" dirty="0">
                <a:latin typeface="+mj-lt"/>
                <a:ea typeface="+mj-ea"/>
                <a:cs typeface="+mj-cs"/>
              </a:rPr>
              <a:t>, w </a:t>
            </a:r>
            <a:r>
              <a:rPr lang="en-US" strike="noStrike" spc="-1" dirty="0" err="1">
                <a:latin typeface="+mj-lt"/>
                <a:ea typeface="+mj-ea"/>
                <a:cs typeface="+mj-cs"/>
              </a:rPr>
              <a:t>szczególności</a:t>
            </a:r>
            <a:r>
              <a:rPr lang="en-US" strike="noStrike" spc="-1" dirty="0">
                <a:latin typeface="+mj-lt"/>
                <a:ea typeface="+mj-ea"/>
                <a:cs typeface="+mj-cs"/>
              </a:rPr>
              <a:t> </a:t>
            </a:r>
            <a:r>
              <a:rPr lang="en-US" u="sng" strike="noStrike" spc="-1" dirty="0" err="1">
                <a:uFillTx/>
                <a:latin typeface="+mj-lt"/>
                <a:ea typeface="+mj-ea"/>
                <a:cs typeface="+mj-cs"/>
              </a:rPr>
              <a:t>nie</a:t>
            </a:r>
            <a:r>
              <a:rPr lang="en-US" u="sng" strike="noStrike" spc="-1" dirty="0">
                <a:uFillTx/>
                <a:latin typeface="+mj-lt"/>
                <a:ea typeface="+mj-ea"/>
                <a:cs typeface="+mj-cs"/>
              </a:rPr>
              <a:t> </a:t>
            </a:r>
            <a:r>
              <a:rPr lang="en-US" u="sng" strike="noStrike" spc="-1" dirty="0" err="1">
                <a:uFillTx/>
                <a:latin typeface="+mj-lt"/>
                <a:ea typeface="+mj-ea"/>
                <a:cs typeface="+mj-cs"/>
              </a:rPr>
              <a:t>popełni</a:t>
            </a:r>
            <a:r>
              <a:rPr lang="en-US" u="sng" strike="noStrike" spc="-1" dirty="0">
                <a:uFillTx/>
                <a:latin typeface="+mj-lt"/>
                <a:ea typeface="+mj-ea"/>
                <a:cs typeface="+mj-cs"/>
              </a:rPr>
              <a:t> </a:t>
            </a:r>
            <a:r>
              <a:rPr lang="en-US" u="sng" strike="noStrike" spc="-1" dirty="0" err="1">
                <a:uFillTx/>
                <a:latin typeface="+mj-lt"/>
                <a:ea typeface="+mj-ea"/>
                <a:cs typeface="+mj-cs"/>
              </a:rPr>
              <a:t>przestępstwa</a:t>
            </a:r>
            <a:r>
              <a:rPr lang="en-US" strike="noStrike" spc="-1" dirty="0">
                <a:latin typeface="+mj-lt"/>
                <a:ea typeface="+mj-ea"/>
                <a:cs typeface="+mj-cs"/>
              </a:rPr>
              <a:t>. </a:t>
            </a:r>
          </a:p>
          <a:p>
            <a:pPr marL="432000" indent="-323280" defTabSz="457200">
              <a:spcBef>
                <a:spcPts val="1000"/>
              </a:spcBef>
              <a:buClr>
                <a:schemeClr val="bg2">
                  <a:lumMod val="40000"/>
                  <a:lumOff val="60000"/>
                </a:schemeClr>
              </a:buClr>
              <a:buSzPct val="80000"/>
              <a:buFont typeface="Wingdings 3" charset="2"/>
              <a:buChar char=""/>
            </a:pPr>
            <a:r>
              <a:rPr lang="en-US" strike="noStrike" spc="-1" dirty="0">
                <a:latin typeface="+mj-lt"/>
                <a:ea typeface="+mj-ea"/>
                <a:cs typeface="+mj-cs"/>
              </a:rPr>
              <a:t>§ 2. </a:t>
            </a:r>
            <a:r>
              <a:rPr lang="en-US" strike="noStrike" spc="-1" dirty="0" err="1">
                <a:latin typeface="+mj-lt"/>
                <a:ea typeface="+mj-ea"/>
                <a:cs typeface="+mj-cs"/>
              </a:rPr>
              <a:t>Warunkowego</a:t>
            </a:r>
            <a:r>
              <a:rPr lang="en-US" strike="noStrike" spc="-1" dirty="0">
                <a:latin typeface="+mj-lt"/>
                <a:ea typeface="+mj-ea"/>
                <a:cs typeface="+mj-cs"/>
              </a:rPr>
              <a:t> </a:t>
            </a:r>
            <a:r>
              <a:rPr lang="en-US" strike="noStrike" spc="-1" dirty="0" err="1">
                <a:latin typeface="+mj-lt"/>
                <a:ea typeface="+mj-ea"/>
                <a:cs typeface="+mj-cs"/>
              </a:rPr>
              <a:t>umorzenia</a:t>
            </a:r>
            <a:r>
              <a:rPr lang="en-US" strike="noStrike" spc="-1" dirty="0">
                <a:latin typeface="+mj-lt"/>
                <a:ea typeface="+mj-ea"/>
                <a:cs typeface="+mj-cs"/>
              </a:rPr>
              <a:t> </a:t>
            </a:r>
            <a:r>
              <a:rPr lang="en-US" u="sng" strike="noStrike" spc="-1" dirty="0" err="1">
                <a:uFillTx/>
                <a:latin typeface="+mj-lt"/>
                <a:ea typeface="+mj-ea"/>
                <a:cs typeface="+mj-cs"/>
              </a:rPr>
              <a:t>nie</a:t>
            </a:r>
            <a:r>
              <a:rPr lang="en-US" u="sng" strike="noStrike" spc="-1" dirty="0">
                <a:uFillTx/>
                <a:latin typeface="+mj-lt"/>
                <a:ea typeface="+mj-ea"/>
                <a:cs typeface="+mj-cs"/>
              </a:rPr>
              <a:t> </a:t>
            </a:r>
            <a:r>
              <a:rPr lang="en-US" u="sng" strike="noStrike" spc="-1" dirty="0" err="1">
                <a:uFillTx/>
                <a:latin typeface="+mj-lt"/>
                <a:ea typeface="+mj-ea"/>
                <a:cs typeface="+mj-cs"/>
              </a:rPr>
              <a:t>stosuje</a:t>
            </a:r>
            <a:r>
              <a:rPr lang="en-US" u="sng" strike="noStrike" spc="-1" dirty="0">
                <a:uFillTx/>
                <a:latin typeface="+mj-lt"/>
                <a:ea typeface="+mj-ea"/>
                <a:cs typeface="+mj-cs"/>
              </a:rPr>
              <a:t> </a:t>
            </a:r>
            <a:r>
              <a:rPr lang="en-US" u="sng" strike="noStrike" spc="-1" dirty="0" err="1">
                <a:uFillTx/>
                <a:latin typeface="+mj-lt"/>
                <a:ea typeface="+mj-ea"/>
                <a:cs typeface="+mj-cs"/>
              </a:rPr>
              <a:t>się</a:t>
            </a:r>
            <a:r>
              <a:rPr lang="en-US" strike="noStrike" spc="-1" dirty="0">
                <a:latin typeface="+mj-lt"/>
                <a:ea typeface="+mj-ea"/>
                <a:cs typeface="+mj-cs"/>
              </a:rPr>
              <a:t> do </a:t>
            </a:r>
            <a:r>
              <a:rPr lang="en-US" strike="noStrike" spc="-1" dirty="0" err="1">
                <a:latin typeface="+mj-lt"/>
                <a:ea typeface="+mj-ea"/>
                <a:cs typeface="+mj-cs"/>
              </a:rPr>
              <a:t>sprawcy</a:t>
            </a:r>
            <a:r>
              <a:rPr lang="en-US" strike="noStrike" spc="-1" dirty="0">
                <a:latin typeface="+mj-lt"/>
                <a:ea typeface="+mj-ea"/>
                <a:cs typeface="+mj-cs"/>
              </a:rPr>
              <a:t> </a:t>
            </a:r>
            <a:r>
              <a:rPr lang="en-US" u="sng" strike="noStrike" spc="-1" dirty="0" err="1">
                <a:uFillTx/>
                <a:latin typeface="+mj-lt"/>
                <a:ea typeface="+mj-ea"/>
                <a:cs typeface="+mj-cs"/>
              </a:rPr>
              <a:t>przestępstwa</a:t>
            </a:r>
            <a:r>
              <a:rPr lang="en-US" u="sng" strike="noStrike" spc="-1" dirty="0">
                <a:uFillTx/>
                <a:latin typeface="+mj-lt"/>
                <a:ea typeface="+mj-ea"/>
                <a:cs typeface="+mj-cs"/>
              </a:rPr>
              <a:t> </a:t>
            </a:r>
            <a:r>
              <a:rPr lang="en-US" u="sng" strike="noStrike" spc="-1" dirty="0" err="1">
                <a:uFillTx/>
                <a:latin typeface="+mj-lt"/>
                <a:ea typeface="+mj-ea"/>
                <a:cs typeface="+mj-cs"/>
              </a:rPr>
              <a:t>zagrożonego</a:t>
            </a:r>
            <a:r>
              <a:rPr lang="en-US" u="sng" strike="noStrike" spc="-1" dirty="0">
                <a:uFillTx/>
                <a:latin typeface="+mj-lt"/>
                <a:ea typeface="+mj-ea"/>
                <a:cs typeface="+mj-cs"/>
              </a:rPr>
              <a:t> </a:t>
            </a:r>
            <a:r>
              <a:rPr lang="en-US" u="sng" strike="noStrike" spc="-1" dirty="0" err="1">
                <a:uFillTx/>
                <a:latin typeface="+mj-lt"/>
                <a:ea typeface="+mj-ea"/>
                <a:cs typeface="+mj-cs"/>
              </a:rPr>
              <a:t>karą</a:t>
            </a:r>
            <a:r>
              <a:rPr lang="en-US" u="sng" strike="noStrike" spc="-1" dirty="0">
                <a:uFillTx/>
                <a:latin typeface="+mj-lt"/>
                <a:ea typeface="+mj-ea"/>
                <a:cs typeface="+mj-cs"/>
              </a:rPr>
              <a:t> </a:t>
            </a:r>
            <a:r>
              <a:rPr lang="en-US" u="sng" strike="noStrike" spc="-1" dirty="0" err="1">
                <a:uFillTx/>
                <a:latin typeface="+mj-lt"/>
                <a:ea typeface="+mj-ea"/>
                <a:cs typeface="+mj-cs"/>
              </a:rPr>
              <a:t>przekraczającą</a:t>
            </a:r>
            <a:r>
              <a:rPr lang="en-US" u="sng" strike="noStrike" spc="-1" dirty="0">
                <a:uFillTx/>
                <a:latin typeface="+mj-lt"/>
                <a:ea typeface="+mj-ea"/>
                <a:cs typeface="+mj-cs"/>
              </a:rPr>
              <a:t> 5 </a:t>
            </a:r>
            <a:r>
              <a:rPr lang="en-US" u="sng" strike="noStrike" spc="-1" dirty="0" err="1">
                <a:uFillTx/>
                <a:latin typeface="+mj-lt"/>
                <a:ea typeface="+mj-ea"/>
                <a:cs typeface="+mj-cs"/>
              </a:rPr>
              <a:t>lat</a:t>
            </a:r>
            <a:r>
              <a:rPr lang="en-US" strike="noStrike" spc="-1" dirty="0">
                <a:latin typeface="+mj-lt"/>
                <a:ea typeface="+mj-ea"/>
                <a:cs typeface="+mj-cs"/>
              </a:rPr>
              <a:t> </a:t>
            </a:r>
            <a:r>
              <a:rPr lang="en-US" strike="noStrike" spc="-1" dirty="0" err="1">
                <a:latin typeface="+mj-lt"/>
                <a:ea typeface="+mj-ea"/>
                <a:cs typeface="+mj-cs"/>
              </a:rPr>
              <a:t>pozbawienia</a:t>
            </a:r>
            <a:r>
              <a:rPr lang="en-US" strike="noStrike" spc="-1" dirty="0">
                <a:latin typeface="+mj-lt"/>
                <a:ea typeface="+mj-ea"/>
                <a:cs typeface="+mj-cs"/>
              </a:rPr>
              <a:t> </a:t>
            </a:r>
            <a:r>
              <a:rPr lang="en-US" strike="noStrike" spc="-1" dirty="0" err="1">
                <a:latin typeface="+mj-lt"/>
                <a:ea typeface="+mj-ea"/>
                <a:cs typeface="+mj-cs"/>
              </a:rPr>
              <a:t>wolności</a:t>
            </a:r>
            <a:r>
              <a:rPr lang="en-US" strike="noStrike" spc="-1" dirty="0">
                <a:latin typeface="+mj-lt"/>
                <a:ea typeface="+mj-ea"/>
                <a:cs typeface="+mj-cs"/>
              </a:rPr>
              <a:t>.</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6" name="Picture 75">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942833"/>
            <a:ext cx="3337894" cy="4616842"/>
          </a:xfrm>
          <a:prstGeom prst="rect">
            <a:avLst/>
          </a:prstGeom>
        </p:spPr>
      </p:pic>
      <p:pic>
        <p:nvPicPr>
          <p:cNvPr id="78" name="Picture 77">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3188276"/>
            <a:ext cx="1258765" cy="2607474"/>
          </a:xfrm>
          <a:prstGeom prst="rect">
            <a:avLst/>
          </a:prstGeom>
        </p:spPr>
      </p:pic>
      <p:sp>
        <p:nvSpPr>
          <p:cNvPr id="80" name="Oval 79">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8128" y="1847920"/>
            <a:ext cx="2331144" cy="310786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82" name="Picture 81">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6614097" y="0"/>
            <a:ext cx="1325717" cy="1258189"/>
          </a:xfrm>
          <a:prstGeom prst="rect">
            <a:avLst/>
          </a:prstGeom>
        </p:spPr>
      </p:pic>
      <p:pic>
        <p:nvPicPr>
          <p:cNvPr id="84" name="Picture 83">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719711"/>
            <a:ext cx="821642" cy="839964"/>
          </a:xfrm>
          <a:prstGeom prst="rect">
            <a:avLst/>
          </a:prstGeom>
        </p:spPr>
      </p:pic>
      <p:sp>
        <p:nvSpPr>
          <p:cNvPr id="86" name="Rectangle 85">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30222" y="0"/>
            <a:ext cx="567035" cy="125994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8" name="Rectangle 8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0" name="Rectangle 8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0078104" cy="7559675"/>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48277" y="2015913"/>
            <a:ext cx="0" cy="3527848"/>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4" name="Picture 9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7115537" y="6865304"/>
            <a:ext cx="821642" cy="839964"/>
          </a:xfrm>
          <a:prstGeom prst="rect">
            <a:avLst/>
          </a:prstGeom>
        </p:spPr>
      </p:pic>
      <p:sp>
        <p:nvSpPr>
          <p:cNvPr id="9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312" y="0"/>
            <a:ext cx="10080624" cy="7557925"/>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4" name="CustomShape 1"/>
          <p:cNvSpPr/>
          <p:nvPr/>
        </p:nvSpPr>
        <p:spPr>
          <a:xfrm>
            <a:off x="666580" y="887001"/>
            <a:ext cx="2911540" cy="5785672"/>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algn="ctr" defTabSz="457200">
              <a:spcBef>
                <a:spcPct val="0"/>
              </a:spcBef>
              <a:spcAft>
                <a:spcPts val="600"/>
              </a:spcAft>
            </a:pPr>
            <a:r>
              <a:rPr lang="en-US" sz="4200" b="0" i="0" strike="noStrike" kern="1200" spc="-1" dirty="0">
                <a:solidFill>
                  <a:schemeClr val="tx2"/>
                </a:solidFill>
                <a:latin typeface="+mj-lt"/>
                <a:ea typeface="+mj-ea"/>
                <a:cs typeface="+mj-cs"/>
              </a:rPr>
              <a:t>Art. 66 Kodeksu karnego</a:t>
            </a:r>
          </a:p>
        </p:txBody>
      </p:sp>
      <p:sp>
        <p:nvSpPr>
          <p:cNvPr id="135" name="CustomShape 2"/>
          <p:cNvSpPr/>
          <p:nvPr/>
        </p:nvSpPr>
        <p:spPr>
          <a:xfrm>
            <a:off x="4114155" y="887000"/>
            <a:ext cx="5291609" cy="5785673"/>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ctr">
            <a:normAutofit/>
          </a:bodyPr>
          <a:lstStyle/>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 Przedmiotowy przepis zawiera określenie granic dopuszczalności stosowania instytucji warunkowego umorzenia postępowania karnego.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Określa formalne (obiektywne, opisowe) podstawy jej stosowania, jak i merytoryczne, wymagające oceny sądu i pozostawione do jego uznania.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W § 1 określono jedną przesłankę formalną (uprzednia niekaralność za przestępstwo umyślne) oraz cztery ocenne przesłanki merytoryczne. </a:t>
            </a:r>
          </a:p>
          <a:p>
            <a:pPr marL="432000" indent="-323280" defTabSz="457200">
              <a:spcBef>
                <a:spcPts val="1000"/>
              </a:spcBef>
              <a:buClr>
                <a:schemeClr val="bg2">
                  <a:lumMod val="40000"/>
                  <a:lumOff val="60000"/>
                </a:schemeClr>
              </a:buClr>
              <a:buSzPct val="80000"/>
              <a:buFont typeface="Wingdings 3" charset="2"/>
              <a:buChar char=""/>
            </a:pPr>
            <a:r>
              <a:rPr lang="en-US" strike="noStrike" spc="-1">
                <a:latin typeface="+mj-lt"/>
                <a:ea typeface="+mj-ea"/>
                <a:cs typeface="+mj-cs"/>
              </a:rPr>
              <a:t>W § 2 określono drugą, ogólną formalną przesłankę dopuszczalności stosowania (ustawowe zagrożenie karą, która nie może przekraczać 5 lat pozbawienia wolności).</a:t>
            </a:r>
          </a:p>
          <a:p>
            <a:pPr defTabSz="457200">
              <a:spcBef>
                <a:spcPts val="1000"/>
              </a:spcBef>
              <a:buClr>
                <a:schemeClr val="bg2">
                  <a:lumMod val="40000"/>
                  <a:lumOff val="60000"/>
                </a:schemeClr>
              </a:buClr>
              <a:buSzPct val="80000"/>
              <a:buFont typeface="Wingdings 3" charset="2"/>
              <a:buChar char=""/>
            </a:pPr>
            <a:endParaRPr lang="en-US" strike="noStrike" spc="-1">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1_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195</TotalTime>
  <Words>2759</Words>
  <Application>Microsoft Office PowerPoint</Application>
  <PresentationFormat>Niestandardowy</PresentationFormat>
  <Paragraphs>130</Paragraphs>
  <Slides>20</Slides>
  <Notes>0</Notes>
  <HiddenSlides>0</HiddenSlides>
  <MMClips>0</MMClips>
  <ScaleCrop>false</ScaleCrop>
  <HeadingPairs>
    <vt:vector size="6" baseType="variant">
      <vt:variant>
        <vt:lpstr>Używane czcionki</vt:lpstr>
      </vt:variant>
      <vt:variant>
        <vt:i4>8</vt:i4>
      </vt:variant>
      <vt:variant>
        <vt:lpstr>Motyw</vt:lpstr>
      </vt:variant>
      <vt:variant>
        <vt:i4>2</vt:i4>
      </vt:variant>
      <vt:variant>
        <vt:lpstr>Tytuły slajdów</vt:lpstr>
      </vt:variant>
      <vt:variant>
        <vt:i4>20</vt:i4>
      </vt:variant>
    </vt:vector>
  </HeadingPairs>
  <TitlesOfParts>
    <vt:vector size="30" baseType="lpstr">
      <vt:lpstr>Batang</vt:lpstr>
      <vt:lpstr>Arial</vt:lpstr>
      <vt:lpstr>Century Gothic</vt:lpstr>
      <vt:lpstr>Source Sans Pro</vt:lpstr>
      <vt:lpstr>Source Sans Pro Black</vt:lpstr>
      <vt:lpstr>Source Sans Pro Semibold</vt:lpstr>
      <vt:lpstr>Wingdings</vt:lpstr>
      <vt:lpstr>Wingdings 3</vt:lpstr>
      <vt:lpstr>Jon</vt:lpstr>
      <vt:lpstr>1_Jon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Midnightblue</dc:title>
  <dc:subject/>
  <dc:creator>mizu4</dc:creator>
  <dc:description/>
  <cp:lastModifiedBy>mizu4toon@gmail.com</cp:lastModifiedBy>
  <cp:revision>27</cp:revision>
  <dcterms:created xsi:type="dcterms:W3CDTF">2020-03-13T13:20:54Z</dcterms:created>
  <dcterms:modified xsi:type="dcterms:W3CDTF">2021-03-08T09:34:25Z</dcterms:modified>
  <dc:language>pl-PL</dc:language>
</cp:coreProperties>
</file>