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0" r:id="rId8"/>
    <p:sldId id="263" r:id="rId9"/>
    <p:sldId id="270" r:id="rId10"/>
    <p:sldId id="264" r:id="rId11"/>
    <p:sldId id="271" r:id="rId12"/>
    <p:sldId id="272" r:id="rId13"/>
    <p:sldId id="273" r:id="rId14"/>
    <p:sldId id="274" r:id="rId15"/>
    <p:sldId id="275" r:id="rId16"/>
    <p:sldId id="276" r:id="rId17"/>
    <p:sldId id="265" r:id="rId18"/>
    <p:sldId id="277" r:id="rId19"/>
    <p:sldId id="266" r:id="rId20"/>
    <p:sldId id="279" r:id="rId21"/>
    <p:sldId id="278" r:id="rId22"/>
    <p:sldId id="280" r:id="rId23"/>
    <p:sldId id="281" r:id="rId24"/>
    <p:sldId id="267" r:id="rId25"/>
    <p:sldId id="268" r:id="rId26"/>
    <p:sldId id="282" r:id="rId27"/>
    <p:sldId id="283" r:id="rId28"/>
    <p:sldId id="269" r:id="rId29"/>
    <p:sldId id="284" r:id="rId30"/>
    <p:sldId id="285" r:id="rId31"/>
    <p:sldId id="286" r:id="rId32"/>
    <p:sldId id="289" r:id="rId33"/>
    <p:sldId id="290" r:id="rId34"/>
    <p:sldId id="295" r:id="rId35"/>
    <p:sldId id="294" r:id="rId36"/>
    <p:sldId id="292" r:id="rId37"/>
    <p:sldId id="287" r:id="rId38"/>
    <p:sldId id="296" r:id="rId39"/>
    <p:sldId id="297" r:id="rId40"/>
    <p:sldId id="298" r:id="rId41"/>
    <p:sldId id="299" r:id="rId42"/>
    <p:sldId id="288" r:id="rId43"/>
    <p:sldId id="300" r:id="rId44"/>
    <p:sldId id="301" r:id="rId45"/>
    <p:sldId id="302" r:id="rId46"/>
    <p:sldId id="303" r:id="rId4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053" y="9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52A684-160A-410D-8EEA-D749E7488BE0}" type="doc">
      <dgm:prSet loTypeId="urn:microsoft.com/office/officeart/2005/8/layout/chevron1" loCatId="process" qsTypeId="urn:microsoft.com/office/officeart/2005/8/quickstyle/simple1" qsCatId="simple" csTypeId="urn:microsoft.com/office/officeart/2005/8/colors/accent1_2" csCatId="accent1" phldr="1"/>
      <dgm:spPr/>
    </dgm:pt>
    <dgm:pt modelId="{FC38C749-6B93-4DD6-A3A4-CE7DCC34E6D4}">
      <dgm:prSet phldrT="[Tekst]"/>
      <dgm:spPr/>
      <dgm:t>
        <a:bodyPr/>
        <a:lstStyle/>
        <a:p>
          <a:r>
            <a:rPr lang="pl-PL" dirty="0" smtClean="0"/>
            <a:t>Postępowanie rozpoznawcze</a:t>
          </a:r>
          <a:endParaRPr lang="pl-PL" dirty="0"/>
        </a:p>
      </dgm:t>
    </dgm:pt>
    <dgm:pt modelId="{B82D3AC7-679E-4B13-9ACB-2C8D926FB961}" type="parTrans" cxnId="{1B1FD3EB-6597-4464-96FB-6A7CE328682E}">
      <dgm:prSet/>
      <dgm:spPr/>
    </dgm:pt>
    <dgm:pt modelId="{D93EC315-365D-445E-B1B2-0046C4C09EF6}" type="sibTrans" cxnId="{1B1FD3EB-6597-4464-96FB-6A7CE328682E}">
      <dgm:prSet/>
      <dgm:spPr/>
    </dgm:pt>
    <dgm:pt modelId="{4127722C-B17B-4700-8F92-5CC6D1CCBE56}">
      <dgm:prSet phldrT="[Tekst]"/>
      <dgm:spPr/>
      <dgm:t>
        <a:bodyPr/>
        <a:lstStyle/>
        <a:p>
          <a:r>
            <a:rPr lang="pl-PL" dirty="0" smtClean="0"/>
            <a:t>Postępowanie klauzulowe</a:t>
          </a:r>
          <a:endParaRPr lang="pl-PL" dirty="0"/>
        </a:p>
      </dgm:t>
    </dgm:pt>
    <dgm:pt modelId="{F06CDC41-885E-454F-AC3B-5BA9C2A8D273}" type="parTrans" cxnId="{6E8B462E-3119-49A7-AEE8-90952A5A3CE6}">
      <dgm:prSet/>
      <dgm:spPr/>
    </dgm:pt>
    <dgm:pt modelId="{FC410F36-5A4C-465A-9713-75AD836D3268}" type="sibTrans" cxnId="{6E8B462E-3119-49A7-AEE8-90952A5A3CE6}">
      <dgm:prSet/>
      <dgm:spPr/>
    </dgm:pt>
    <dgm:pt modelId="{957FFD1E-0F13-4FB8-9244-5192704B31CE}">
      <dgm:prSet phldrT="[Tekst]"/>
      <dgm:spPr/>
      <dgm:t>
        <a:bodyPr/>
        <a:lstStyle/>
        <a:p>
          <a:r>
            <a:rPr lang="pl-PL" dirty="0" smtClean="0"/>
            <a:t>Postępowanie egzekucyjne (sensu </a:t>
          </a:r>
          <a:r>
            <a:rPr lang="pl-PL" dirty="0" err="1" smtClean="0"/>
            <a:t>stricto</a:t>
          </a:r>
          <a:r>
            <a:rPr lang="pl-PL" dirty="0" smtClean="0"/>
            <a:t>)</a:t>
          </a:r>
        </a:p>
      </dgm:t>
    </dgm:pt>
    <dgm:pt modelId="{996E7CBD-DFE9-4E12-B3E2-B58C24B84C0E}" type="parTrans" cxnId="{450030CD-3B25-4D29-AE45-51A8FE7540B3}">
      <dgm:prSet/>
      <dgm:spPr/>
    </dgm:pt>
    <dgm:pt modelId="{15ABF9B3-61BB-42D0-ADAE-74D7308D7DC5}" type="sibTrans" cxnId="{450030CD-3B25-4D29-AE45-51A8FE7540B3}">
      <dgm:prSet/>
      <dgm:spPr/>
    </dgm:pt>
    <dgm:pt modelId="{5CE8D259-696E-48B0-83D3-F2CB86FA4016}" type="pres">
      <dgm:prSet presAssocID="{BD52A684-160A-410D-8EEA-D749E7488BE0}" presName="Name0" presStyleCnt="0">
        <dgm:presLayoutVars>
          <dgm:dir/>
          <dgm:animLvl val="lvl"/>
          <dgm:resizeHandles val="exact"/>
        </dgm:presLayoutVars>
      </dgm:prSet>
      <dgm:spPr/>
    </dgm:pt>
    <dgm:pt modelId="{22C91D3A-5251-4207-845F-AB43435F56BE}" type="pres">
      <dgm:prSet presAssocID="{FC38C749-6B93-4DD6-A3A4-CE7DCC34E6D4}" presName="parTxOnly" presStyleLbl="node1" presStyleIdx="0" presStyleCnt="3">
        <dgm:presLayoutVars>
          <dgm:chMax val="0"/>
          <dgm:chPref val="0"/>
          <dgm:bulletEnabled val="1"/>
        </dgm:presLayoutVars>
      </dgm:prSet>
      <dgm:spPr/>
    </dgm:pt>
    <dgm:pt modelId="{8AA36F81-08DD-411B-8372-E0338A82D2D2}" type="pres">
      <dgm:prSet presAssocID="{D93EC315-365D-445E-B1B2-0046C4C09EF6}" presName="parTxOnlySpace" presStyleCnt="0"/>
      <dgm:spPr/>
    </dgm:pt>
    <dgm:pt modelId="{4CC15538-8811-48A6-8BEC-A78B811B64A4}" type="pres">
      <dgm:prSet presAssocID="{4127722C-B17B-4700-8F92-5CC6D1CCBE56}" presName="parTxOnly" presStyleLbl="node1" presStyleIdx="1" presStyleCnt="3">
        <dgm:presLayoutVars>
          <dgm:chMax val="0"/>
          <dgm:chPref val="0"/>
          <dgm:bulletEnabled val="1"/>
        </dgm:presLayoutVars>
      </dgm:prSet>
      <dgm:spPr/>
    </dgm:pt>
    <dgm:pt modelId="{1A9CD41F-BD58-45A7-A84D-54ADF1FEF2CF}" type="pres">
      <dgm:prSet presAssocID="{FC410F36-5A4C-465A-9713-75AD836D3268}" presName="parTxOnlySpace" presStyleCnt="0"/>
      <dgm:spPr/>
    </dgm:pt>
    <dgm:pt modelId="{438E9F4D-3414-4E45-B8BA-C5F5F3C4CE98}" type="pres">
      <dgm:prSet presAssocID="{957FFD1E-0F13-4FB8-9244-5192704B31CE}" presName="parTxOnly" presStyleLbl="node1" presStyleIdx="2" presStyleCnt="3">
        <dgm:presLayoutVars>
          <dgm:chMax val="0"/>
          <dgm:chPref val="0"/>
          <dgm:bulletEnabled val="1"/>
        </dgm:presLayoutVars>
      </dgm:prSet>
      <dgm:spPr/>
      <dgm:t>
        <a:bodyPr/>
        <a:lstStyle/>
        <a:p>
          <a:endParaRPr lang="pl-PL"/>
        </a:p>
      </dgm:t>
    </dgm:pt>
  </dgm:ptLst>
  <dgm:cxnLst>
    <dgm:cxn modelId="{1E856BCC-C848-41BF-BABD-27496ED6A530}" type="presOf" srcId="{BD52A684-160A-410D-8EEA-D749E7488BE0}" destId="{5CE8D259-696E-48B0-83D3-F2CB86FA4016}" srcOrd="0" destOrd="0" presId="urn:microsoft.com/office/officeart/2005/8/layout/chevron1"/>
    <dgm:cxn modelId="{450030CD-3B25-4D29-AE45-51A8FE7540B3}" srcId="{BD52A684-160A-410D-8EEA-D749E7488BE0}" destId="{957FFD1E-0F13-4FB8-9244-5192704B31CE}" srcOrd="2" destOrd="0" parTransId="{996E7CBD-DFE9-4E12-B3E2-B58C24B84C0E}" sibTransId="{15ABF9B3-61BB-42D0-ADAE-74D7308D7DC5}"/>
    <dgm:cxn modelId="{1B1FD3EB-6597-4464-96FB-6A7CE328682E}" srcId="{BD52A684-160A-410D-8EEA-D749E7488BE0}" destId="{FC38C749-6B93-4DD6-A3A4-CE7DCC34E6D4}" srcOrd="0" destOrd="0" parTransId="{B82D3AC7-679E-4B13-9ACB-2C8D926FB961}" sibTransId="{D93EC315-365D-445E-B1B2-0046C4C09EF6}"/>
    <dgm:cxn modelId="{6E8B462E-3119-49A7-AEE8-90952A5A3CE6}" srcId="{BD52A684-160A-410D-8EEA-D749E7488BE0}" destId="{4127722C-B17B-4700-8F92-5CC6D1CCBE56}" srcOrd="1" destOrd="0" parTransId="{F06CDC41-885E-454F-AC3B-5BA9C2A8D273}" sibTransId="{FC410F36-5A4C-465A-9713-75AD836D3268}"/>
    <dgm:cxn modelId="{0DE68826-79B8-4590-9443-806474AAEB78}" type="presOf" srcId="{957FFD1E-0F13-4FB8-9244-5192704B31CE}" destId="{438E9F4D-3414-4E45-B8BA-C5F5F3C4CE98}" srcOrd="0" destOrd="0" presId="urn:microsoft.com/office/officeart/2005/8/layout/chevron1"/>
    <dgm:cxn modelId="{66635841-BF97-4DCA-A4C0-88E57719063A}" type="presOf" srcId="{4127722C-B17B-4700-8F92-5CC6D1CCBE56}" destId="{4CC15538-8811-48A6-8BEC-A78B811B64A4}" srcOrd="0" destOrd="0" presId="urn:microsoft.com/office/officeart/2005/8/layout/chevron1"/>
    <dgm:cxn modelId="{DFCCCC11-1E6C-4C0E-83E0-C2A2EAA53183}" type="presOf" srcId="{FC38C749-6B93-4DD6-A3A4-CE7DCC34E6D4}" destId="{22C91D3A-5251-4207-845F-AB43435F56BE}" srcOrd="0" destOrd="0" presId="urn:microsoft.com/office/officeart/2005/8/layout/chevron1"/>
    <dgm:cxn modelId="{C2A4A572-82F1-46AC-956E-145B6FFC14BD}" type="presParOf" srcId="{5CE8D259-696E-48B0-83D3-F2CB86FA4016}" destId="{22C91D3A-5251-4207-845F-AB43435F56BE}" srcOrd="0" destOrd="0" presId="urn:microsoft.com/office/officeart/2005/8/layout/chevron1"/>
    <dgm:cxn modelId="{3F203722-0472-4F47-805E-ECE77828EBF4}" type="presParOf" srcId="{5CE8D259-696E-48B0-83D3-F2CB86FA4016}" destId="{8AA36F81-08DD-411B-8372-E0338A82D2D2}" srcOrd="1" destOrd="0" presId="urn:microsoft.com/office/officeart/2005/8/layout/chevron1"/>
    <dgm:cxn modelId="{1ADDA3C5-9696-43CB-A04F-44A3B32999B0}" type="presParOf" srcId="{5CE8D259-696E-48B0-83D3-F2CB86FA4016}" destId="{4CC15538-8811-48A6-8BEC-A78B811B64A4}" srcOrd="2" destOrd="0" presId="urn:microsoft.com/office/officeart/2005/8/layout/chevron1"/>
    <dgm:cxn modelId="{44784BE6-DDC8-434C-98C9-0FD4D6A021C6}" type="presParOf" srcId="{5CE8D259-696E-48B0-83D3-F2CB86FA4016}" destId="{1A9CD41F-BD58-45A7-A84D-54ADF1FEF2CF}" srcOrd="3" destOrd="0" presId="urn:microsoft.com/office/officeart/2005/8/layout/chevron1"/>
    <dgm:cxn modelId="{A7123990-918D-4F08-84A1-A63A4286FB58}" type="presParOf" srcId="{5CE8D259-696E-48B0-83D3-F2CB86FA4016}" destId="{438E9F4D-3414-4E45-B8BA-C5F5F3C4CE98}" srcOrd="4"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C91D3A-5251-4207-845F-AB43435F56BE}">
      <dsp:nvSpPr>
        <dsp:cNvPr id="0" name=""/>
        <dsp:cNvSpPr/>
      </dsp:nvSpPr>
      <dsp:spPr>
        <a:xfrm>
          <a:off x="2411"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pl-PL" sz="2200" kern="1200" dirty="0" smtClean="0"/>
            <a:t>Postępowanie rozpoznawcze</a:t>
          </a:r>
          <a:endParaRPr lang="pl-PL" sz="2200" kern="1200" dirty="0"/>
        </a:p>
      </dsp:txBody>
      <dsp:txXfrm>
        <a:off x="2411" y="1675497"/>
        <a:ext cx="2937420" cy="1174968"/>
      </dsp:txXfrm>
    </dsp:sp>
    <dsp:sp modelId="{4CC15538-8811-48A6-8BEC-A78B811B64A4}">
      <dsp:nvSpPr>
        <dsp:cNvPr id="0" name=""/>
        <dsp:cNvSpPr/>
      </dsp:nvSpPr>
      <dsp:spPr>
        <a:xfrm>
          <a:off x="2646089"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pl-PL" sz="2200" kern="1200" dirty="0" smtClean="0"/>
            <a:t>Postępowanie klauzulowe</a:t>
          </a:r>
          <a:endParaRPr lang="pl-PL" sz="2200" kern="1200" dirty="0"/>
        </a:p>
      </dsp:txBody>
      <dsp:txXfrm>
        <a:off x="2646089" y="1675497"/>
        <a:ext cx="2937420" cy="1174968"/>
      </dsp:txXfrm>
    </dsp:sp>
    <dsp:sp modelId="{438E9F4D-3414-4E45-B8BA-C5F5F3C4CE98}">
      <dsp:nvSpPr>
        <dsp:cNvPr id="0" name=""/>
        <dsp:cNvSpPr/>
      </dsp:nvSpPr>
      <dsp:spPr>
        <a:xfrm>
          <a:off x="5289768"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pl-PL" sz="2200" kern="1200" dirty="0" smtClean="0"/>
            <a:t>Postępowanie egzekucyjne (sensu </a:t>
          </a:r>
          <a:r>
            <a:rPr lang="pl-PL" sz="2200" kern="1200" dirty="0" err="1" smtClean="0"/>
            <a:t>stricto</a:t>
          </a:r>
          <a:r>
            <a:rPr lang="pl-PL" sz="2200" kern="1200" dirty="0" smtClean="0"/>
            <a:t>)</a:t>
          </a:r>
        </a:p>
      </dsp:txBody>
      <dsp:txXfrm>
        <a:off x="5289768" y="1675497"/>
        <a:ext cx="2937420" cy="11749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0E9AFD5-7B5F-4C78-8542-49852A188AE8}" type="datetimeFigureOut">
              <a:rPr lang="pl-PL" smtClean="0"/>
              <a:t>01.03.2021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0E9AFD5-7B5F-4C78-8542-49852A188AE8}" type="datetimeFigureOut">
              <a:rPr lang="pl-PL" smtClean="0"/>
              <a:t>01.03.2021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0E9AFD5-7B5F-4C78-8542-49852A188AE8}" type="datetimeFigureOut">
              <a:rPr lang="pl-PL" smtClean="0"/>
              <a:t>01.03.2021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0E9AFD5-7B5F-4C78-8542-49852A188AE8}" type="datetimeFigureOut">
              <a:rPr lang="pl-PL" smtClean="0"/>
              <a:t>01.03.2021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0E9AFD5-7B5F-4C78-8542-49852A188AE8}" type="datetimeFigureOut">
              <a:rPr lang="pl-PL" smtClean="0"/>
              <a:t>01.03.2021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0E9AFD5-7B5F-4C78-8542-49852A188AE8}" type="datetimeFigureOut">
              <a:rPr lang="pl-PL" smtClean="0"/>
              <a:t>01.03.2021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0E9AFD5-7B5F-4C78-8542-49852A188AE8}" type="datetimeFigureOut">
              <a:rPr lang="pl-PL" smtClean="0"/>
              <a:t>01.03.2021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0E9AFD5-7B5F-4C78-8542-49852A188AE8}" type="datetimeFigureOut">
              <a:rPr lang="pl-PL" smtClean="0"/>
              <a:t>01.03.2021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0E9AFD5-7B5F-4C78-8542-49852A188AE8}" type="datetimeFigureOut">
              <a:rPr lang="pl-PL" smtClean="0"/>
              <a:t>01.03.2021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0E9AFD5-7B5F-4C78-8542-49852A188AE8}" type="datetimeFigureOut">
              <a:rPr lang="pl-PL" smtClean="0"/>
              <a:t>01.03.2021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0E9AFD5-7B5F-4C78-8542-49852A188AE8}" type="datetimeFigureOut">
              <a:rPr lang="pl-PL" smtClean="0"/>
              <a:t>01.03.2021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9BD9997-8F0D-4B32-88F7-9F28DAE718E5}"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9AFD5-7B5F-4C78-8542-49852A188AE8}" type="datetimeFigureOut">
              <a:rPr lang="pl-PL" smtClean="0"/>
              <a:t>01.03.2021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D9997-8F0D-4B32-88F7-9F28DAE718E5}"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galis.pl/document-view.seam?documentId=mfrxilrtg4ytgojvgazdoltqmfyc4njqge2diojug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sip.legalis.pl/document-full.seam?documentId=mfrxilrsgm4taoboobqxalrtgmydqltwmvzc4mjyguyt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sip.legalis.pl/document-view.seam?documentId=mfrxilrtg4ytgojvgazdoltqmfyc4njqgeydoojzg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Przebieg postępowania egzekucyjnego</a:t>
            </a:r>
            <a:endParaRPr lang="pl-PL" dirty="0"/>
          </a:p>
        </p:txBody>
      </p:sp>
      <p:sp>
        <p:nvSpPr>
          <p:cNvPr id="3" name="Podtytuł 2"/>
          <p:cNvSpPr>
            <a:spLocks noGrp="1"/>
          </p:cNvSpPr>
          <p:nvPr>
            <p:ph type="subTitle" idx="1"/>
          </p:nvPr>
        </p:nvSpPr>
        <p:spPr/>
        <p:txBody>
          <a:bodyPr/>
          <a:lstStyle/>
          <a:p>
            <a:r>
              <a:rPr lang="pl-PL" dirty="0" smtClean="0"/>
              <a:t>Marcin </a:t>
            </a:r>
            <a:r>
              <a:rPr lang="pl-PL" dirty="0" err="1" smtClean="0"/>
              <a:t>Kopacki</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Egzekucja bez tytułu wykonawczego?</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Egzekucja na podstawie:</a:t>
            </a:r>
          </a:p>
          <a:p>
            <a:r>
              <a:rPr lang="pl-PL" dirty="0" smtClean="0"/>
              <a:t>prawomocnego postanowienia </a:t>
            </a:r>
            <a:r>
              <a:rPr lang="pl-PL" dirty="0"/>
              <a:t>sądu lub komornika o ukaraniu </a:t>
            </a:r>
            <a:r>
              <a:rPr lang="pl-PL" dirty="0" smtClean="0"/>
              <a:t>grzywną (art. 1053 § 1</a:t>
            </a:r>
            <a:r>
              <a:rPr lang="pl-PL" dirty="0"/>
              <a:t> KPC); </a:t>
            </a:r>
            <a:endParaRPr lang="pl-PL" dirty="0" smtClean="0"/>
          </a:p>
          <a:p>
            <a:r>
              <a:rPr lang="pl-PL" dirty="0" smtClean="0"/>
              <a:t>prawomocne </a:t>
            </a:r>
            <a:r>
              <a:rPr lang="pl-PL" dirty="0"/>
              <a:t>postanowienie komornika w przedmiocie kosztów egzekucji (art. </a:t>
            </a:r>
            <a:r>
              <a:rPr lang="pl-PL" dirty="0" smtClean="0"/>
              <a:t>770</a:t>
            </a:r>
            <a:r>
              <a:rPr lang="pl-PL" baseline="30000" dirty="0" smtClean="0"/>
              <a:t>1</a:t>
            </a:r>
            <a:r>
              <a:rPr lang="pl-PL" dirty="0"/>
              <a:t> KPC</a:t>
            </a:r>
            <a:r>
              <a:rPr lang="pl-PL" dirty="0" smtClean="0"/>
              <a:t>);</a:t>
            </a:r>
          </a:p>
          <a:p>
            <a:r>
              <a:rPr lang="pl-PL" dirty="0" smtClean="0"/>
              <a:t>orzeczeń </a:t>
            </a:r>
            <a:r>
              <a:rPr lang="pl-PL" dirty="0"/>
              <a:t>sądów administracyjnych co do kosztów i grzywien, które podlegają egzekucji sądowej (art. 228 </a:t>
            </a:r>
            <a:r>
              <a:rPr lang="pl-PL" dirty="0" err="1"/>
              <a:t>PostAdmU</a:t>
            </a:r>
            <a:r>
              <a:rPr lang="pl-PL"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4" name="Elipsa 3"/>
          <p:cNvSpPr/>
          <p:nvPr/>
        </p:nvSpPr>
        <p:spPr>
          <a:xfrm>
            <a:off x="2483768" y="260648"/>
            <a:ext cx="3672408"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Wszczęcie postępowania egzekucyjnego</a:t>
            </a:r>
            <a:endParaRPr lang="pl-PL" dirty="0"/>
          </a:p>
        </p:txBody>
      </p:sp>
      <p:sp>
        <p:nvSpPr>
          <p:cNvPr id="5" name="Symbol zastępczy zawartości 4"/>
          <p:cNvSpPr>
            <a:spLocks noGrp="1"/>
          </p:cNvSpPr>
          <p:nvPr>
            <p:ph idx="1"/>
          </p:nvPr>
        </p:nvSpPr>
        <p:spPr>
          <a:xfrm>
            <a:off x="457200" y="4005064"/>
            <a:ext cx="2314600" cy="21210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buNone/>
            </a:pPr>
            <a:r>
              <a:rPr lang="pl-PL" sz="1800" dirty="0"/>
              <a:t>Na wniosek wierzyciela</a:t>
            </a:r>
          </a:p>
        </p:txBody>
      </p:sp>
      <p:cxnSp>
        <p:nvCxnSpPr>
          <p:cNvPr id="8" name="Łącznik prosty ze strzałką 7"/>
          <p:cNvCxnSpPr>
            <a:stCxn id="4" idx="3"/>
            <a:endCxn id="5" idx="0"/>
          </p:cNvCxnSpPr>
          <p:nvPr/>
        </p:nvCxnSpPr>
        <p:spPr>
          <a:xfrm flipH="1">
            <a:off x="1614500" y="2288916"/>
            <a:ext cx="1407080" cy="1716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a:stCxn id="4" idx="5"/>
          </p:cNvCxnSpPr>
          <p:nvPr/>
        </p:nvCxnSpPr>
        <p:spPr>
          <a:xfrm>
            <a:off x="5618364" y="2288916"/>
            <a:ext cx="2085984" cy="2039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4427984" y="2708920"/>
            <a:ext cx="252028"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Elipsa 19"/>
          <p:cNvSpPr/>
          <p:nvPr/>
        </p:nvSpPr>
        <p:spPr>
          <a:xfrm>
            <a:off x="6372200" y="2492896"/>
            <a:ext cx="2664296" cy="22322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Z urzędu</a:t>
            </a:r>
            <a:endParaRPr lang="pl-PL" dirty="0"/>
          </a:p>
        </p:txBody>
      </p:sp>
      <p:sp>
        <p:nvSpPr>
          <p:cNvPr id="21" name="Elipsa 20"/>
          <p:cNvSpPr/>
          <p:nvPr/>
        </p:nvSpPr>
        <p:spPr>
          <a:xfrm>
            <a:off x="3419872" y="4077072"/>
            <a:ext cx="2664296" cy="22322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Na żądanie uprawnionego organu</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Wszczęcie z urzędu</a:t>
            </a:r>
            <a:endParaRPr lang="pl-PL" dirty="0"/>
          </a:p>
        </p:txBody>
      </p:sp>
      <p:sp>
        <p:nvSpPr>
          <p:cNvPr id="3" name="Symbol zastępczy zawartości 2"/>
          <p:cNvSpPr>
            <a:spLocks noGrp="1"/>
          </p:cNvSpPr>
          <p:nvPr>
            <p:ph idx="1"/>
          </p:nvPr>
        </p:nvSpPr>
        <p:spPr/>
        <p:txBody>
          <a:bodyPr>
            <a:normAutofit/>
          </a:bodyPr>
          <a:lstStyle/>
          <a:p>
            <a:r>
              <a:rPr lang="pl-PL" dirty="0" smtClean="0"/>
              <a:t>Postępowanie może być wszczęte z urzędu, w sprawach, których postępowanie rozpoznawcze toczyło się z urzędu. Np.:</a:t>
            </a:r>
          </a:p>
          <a:p>
            <a:r>
              <a:rPr lang="pl-PL" dirty="0" smtClean="0"/>
              <a:t>1</a:t>
            </a:r>
            <a:r>
              <a:rPr lang="pl-PL" dirty="0"/>
              <a:t>) sprawy rodzinne i opiekuńcze należące do właściwości sądu </a:t>
            </a:r>
            <a:r>
              <a:rPr lang="pl-PL" dirty="0" smtClean="0"/>
              <a:t>opiekuńczego</a:t>
            </a:r>
          </a:p>
          <a:p>
            <a:r>
              <a:rPr lang="pl-PL" dirty="0" smtClean="0"/>
              <a:t>2</a:t>
            </a:r>
            <a:r>
              <a:rPr lang="pl-PL" dirty="0"/>
              <a:t>) zabezpieczenie spadku i spis </a:t>
            </a:r>
            <a:r>
              <a:rPr lang="pl-PL" dirty="0" smtClean="0"/>
              <a:t>inwentarza</a:t>
            </a:r>
          </a:p>
          <a:p>
            <a:r>
              <a:rPr lang="pl-PL" dirty="0" smtClean="0"/>
              <a:t>3</a:t>
            </a:r>
            <a:r>
              <a:rPr lang="pl-PL" dirty="0"/>
              <a:t>) nakazanie złożenia </a:t>
            </a:r>
            <a:r>
              <a:rPr lang="pl-PL" dirty="0" smtClean="0"/>
              <a:t>testamentu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Wniosek egzekucyjny</a:t>
            </a:r>
            <a:endParaRPr lang="pl-PL" dirty="0"/>
          </a:p>
        </p:txBody>
      </p:sp>
      <p:sp>
        <p:nvSpPr>
          <p:cNvPr id="3" name="Symbol zastępczy zawartości 2"/>
          <p:cNvSpPr>
            <a:spLocks noGrp="1"/>
          </p:cNvSpPr>
          <p:nvPr>
            <p:ph idx="1"/>
          </p:nvPr>
        </p:nvSpPr>
        <p:spPr/>
        <p:txBody>
          <a:bodyPr/>
          <a:lstStyle/>
          <a:p>
            <a:r>
              <a:rPr lang="pl-PL" dirty="0" smtClean="0"/>
              <a:t>Wniosek może być ustnie do protokołu, lub pisemnie. </a:t>
            </a:r>
          </a:p>
          <a:p>
            <a:r>
              <a:rPr lang="pl-PL" dirty="0" smtClean="0"/>
              <a:t>Wymogi ogólne pisma procesowego.</a:t>
            </a:r>
          </a:p>
          <a:p>
            <a:r>
              <a:rPr lang="pl-PL" dirty="0" smtClean="0"/>
              <a:t>Wymogi szczególne pisma procesowego.</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Warunki ogólne wniosku</a:t>
            </a:r>
            <a:br>
              <a:rPr lang="pl-PL" dirty="0" smtClean="0"/>
            </a:br>
            <a:r>
              <a:rPr lang="pl-PL" dirty="0" smtClean="0"/>
              <a:t>(na podstawie art. 126 </a:t>
            </a:r>
            <a:r>
              <a:rPr lang="pl-PL" dirty="0" err="1" smtClean="0"/>
              <a:t>kpc</a:t>
            </a:r>
            <a:r>
              <a:rPr lang="pl-PL" dirty="0" smtClean="0"/>
              <a:t>)</a:t>
            </a:r>
            <a:endParaRPr lang="pl-PL" dirty="0"/>
          </a:p>
        </p:txBody>
      </p:sp>
      <p:sp>
        <p:nvSpPr>
          <p:cNvPr id="3" name="Symbol zastępczy zawartości 2"/>
          <p:cNvSpPr>
            <a:spLocks noGrp="1"/>
          </p:cNvSpPr>
          <p:nvPr>
            <p:ph idx="1"/>
          </p:nvPr>
        </p:nvSpPr>
        <p:spPr/>
        <p:txBody>
          <a:bodyPr>
            <a:normAutofit fontScale="47500" lnSpcReduction="20000"/>
          </a:bodyPr>
          <a:lstStyle/>
          <a:p>
            <a:r>
              <a:rPr lang="pl-PL" b="1" dirty="0" smtClean="0"/>
              <a:t>1) </a:t>
            </a:r>
            <a:r>
              <a:rPr lang="pl-PL" dirty="0"/>
              <a:t> oznaczenie </a:t>
            </a:r>
            <a:r>
              <a:rPr lang="pl-PL" dirty="0" smtClean="0"/>
              <a:t>organu, </a:t>
            </a:r>
            <a:r>
              <a:rPr lang="pl-PL" dirty="0"/>
              <a:t>do którego jest skierowane;</a:t>
            </a:r>
          </a:p>
          <a:p>
            <a:r>
              <a:rPr lang="pl-PL" b="1" dirty="0"/>
              <a:t>2</a:t>
            </a:r>
            <a:r>
              <a:rPr lang="pl-PL" b="1" dirty="0" smtClean="0"/>
              <a:t>)</a:t>
            </a:r>
            <a:r>
              <a:rPr lang="pl-PL" dirty="0"/>
              <a:t> imiona i nazwiska lub nazwy stron, ich przedstawicieli ustawowych i pełnomocników;</a:t>
            </a:r>
          </a:p>
          <a:p>
            <a:r>
              <a:rPr lang="pl-PL" b="1" dirty="0"/>
              <a:t>3</a:t>
            </a:r>
            <a:r>
              <a:rPr lang="pl-PL" b="1" dirty="0" smtClean="0"/>
              <a:t>) </a:t>
            </a:r>
            <a:r>
              <a:rPr lang="pl-PL" dirty="0" smtClean="0"/>
              <a:t>oznaczenie </a:t>
            </a:r>
            <a:r>
              <a:rPr lang="pl-PL" dirty="0"/>
              <a:t>rodzaju pisma;</a:t>
            </a:r>
          </a:p>
          <a:p>
            <a:r>
              <a:rPr lang="pl-PL" b="1" dirty="0"/>
              <a:t>4</a:t>
            </a:r>
            <a:r>
              <a:rPr lang="pl-PL" b="1" dirty="0" smtClean="0"/>
              <a:t>)</a:t>
            </a:r>
            <a:r>
              <a:rPr lang="pl-PL" dirty="0"/>
              <a:t> </a:t>
            </a:r>
            <a:r>
              <a:rPr lang="pl-PL" dirty="0" smtClean="0"/>
              <a:t>osnowa </a:t>
            </a:r>
            <a:r>
              <a:rPr lang="pl-PL" dirty="0"/>
              <a:t>wniosku lub oświadczenia;</a:t>
            </a:r>
          </a:p>
          <a:p>
            <a:r>
              <a:rPr lang="pl-PL" b="1" dirty="0"/>
              <a:t>5</a:t>
            </a:r>
            <a:r>
              <a:rPr lang="pl-PL" b="1" dirty="0" smtClean="0"/>
              <a:t>)</a:t>
            </a:r>
            <a:r>
              <a:rPr lang="pl-PL" dirty="0"/>
              <a:t> w przypadku gdy jest to konieczne do rozstrzygnięcia co do wniosku lub oświadczenia - wskazanie faktów, na których strona opiera swój wniosek lub oświadczenie, oraz wskazanie dowodu na wykazanie każdego z tych faktów;</a:t>
            </a:r>
          </a:p>
          <a:p>
            <a:r>
              <a:rPr lang="pl-PL" b="1" dirty="0"/>
              <a:t>6</a:t>
            </a:r>
            <a:r>
              <a:rPr lang="pl-PL" b="1" dirty="0" smtClean="0"/>
              <a:t>)</a:t>
            </a:r>
            <a:r>
              <a:rPr lang="pl-PL" dirty="0"/>
              <a:t> podpis strony albo jej przedstawiciela ustawowego lub pełnomocnika;</a:t>
            </a:r>
          </a:p>
          <a:p>
            <a:r>
              <a:rPr lang="pl-PL" b="1" dirty="0"/>
              <a:t>7</a:t>
            </a:r>
            <a:r>
              <a:rPr lang="pl-PL" b="1" dirty="0" smtClean="0"/>
              <a:t>)</a:t>
            </a:r>
            <a:r>
              <a:rPr lang="pl-PL" dirty="0"/>
              <a:t> wymienienie załączników</a:t>
            </a:r>
            <a:r>
              <a:rPr lang="pl-PL" dirty="0" smtClean="0"/>
              <a:t>.</a:t>
            </a:r>
          </a:p>
          <a:p>
            <a:r>
              <a:rPr lang="pl-PL" b="1" dirty="0" smtClean="0"/>
              <a:t>8)</a:t>
            </a:r>
            <a:r>
              <a:rPr lang="pl-PL" dirty="0"/>
              <a:t> oznaczenie miejsca zamieszkania lub siedziby i adresy stron albo, w przypadku gdy strona jest przedsiębiorcą wpisanym do Centralnej Ewidencji i Informacji o Działalności Gospodarczej - adres do korespondencji wpisany do Centralnej Ewidencji i Informacji o Działalności Gospodarczej</a:t>
            </a:r>
            <a:r>
              <a:rPr lang="pl-PL" dirty="0" smtClean="0"/>
              <a:t>;</a:t>
            </a:r>
          </a:p>
          <a:p>
            <a:r>
              <a:rPr lang="pl-PL" b="1" dirty="0" smtClean="0"/>
              <a:t>9)</a:t>
            </a:r>
            <a:r>
              <a:rPr lang="pl-PL" dirty="0"/>
              <a:t> oznaczenie miejsca zamieszkania lub siedziby i adresy przedstawicieli ustawowych i pełnomocników stron</a:t>
            </a:r>
            <a:r>
              <a:rPr lang="pl-PL" dirty="0" smtClean="0"/>
              <a:t>;</a:t>
            </a:r>
            <a:endParaRPr lang="pl-PL" b="1" dirty="0"/>
          </a:p>
          <a:p>
            <a:r>
              <a:rPr lang="pl-PL" b="1" dirty="0" smtClean="0"/>
              <a:t>10) </a:t>
            </a:r>
            <a:r>
              <a:rPr lang="pl-PL" dirty="0" smtClean="0"/>
              <a:t>numer </a:t>
            </a:r>
            <a:r>
              <a:rPr lang="pl-PL" dirty="0"/>
              <a:t>Powszechnego Elektronicznego Systemu Ewidencji Ludności (PESEL) lub numer identyfikacji podatkowej (NIP) powoda będącego osobą fizyczną, jeżeli jest on obowiązany do jego posiadania lub posiada go nie mając takiego obowiązku </a:t>
            </a:r>
            <a:r>
              <a:rPr lang="pl-PL" dirty="0" smtClean="0"/>
              <a:t>lub</a:t>
            </a:r>
            <a:endParaRPr lang="pl-PL" b="1" dirty="0"/>
          </a:p>
          <a:p>
            <a:r>
              <a:rPr lang="pl-PL" dirty="0"/>
              <a:t> </a:t>
            </a:r>
            <a:r>
              <a:rPr lang="pl-PL" b="1" dirty="0" smtClean="0"/>
              <a:t>11)</a:t>
            </a:r>
            <a:r>
              <a:rPr lang="pl-PL" dirty="0" smtClean="0"/>
              <a:t> numer </a:t>
            </a:r>
            <a:r>
              <a:rPr lang="pl-PL" dirty="0"/>
              <a:t>w Krajowym Rejestrze Sądowym, a w przypadku jego braku - numer w innym właściwym rejestrze, ewidencji lub NIP powoda niebędącego osobą fizyczną, który nie ma obowiązku wpisu we właściwym rejestrze lub ewidencji, jeżeli jest on obowiązany do jego posiadania.</a:t>
            </a:r>
          </a:p>
          <a:p>
            <a:endParaRPr lang="pl-PL" dirty="0"/>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Wymogi szczególne wniosku</a:t>
            </a:r>
            <a:endParaRPr lang="pl-PL" dirty="0"/>
          </a:p>
        </p:txBody>
      </p:sp>
      <p:sp>
        <p:nvSpPr>
          <p:cNvPr id="3" name="Symbol zastępczy zawartości 2"/>
          <p:cNvSpPr>
            <a:spLocks noGrp="1"/>
          </p:cNvSpPr>
          <p:nvPr>
            <p:ph idx="1"/>
          </p:nvPr>
        </p:nvSpPr>
        <p:spPr/>
        <p:txBody>
          <a:bodyPr/>
          <a:lstStyle/>
          <a:p>
            <a:r>
              <a:rPr lang="pl-PL" dirty="0" smtClean="0"/>
              <a:t>1. określenie świadczenia</a:t>
            </a:r>
          </a:p>
          <a:p>
            <a:r>
              <a:rPr lang="pl-PL" dirty="0" smtClean="0"/>
              <a:t>2. Tytuł wykonawczy</a:t>
            </a:r>
          </a:p>
          <a:p>
            <a:r>
              <a:rPr lang="pl-PL" dirty="0" smtClean="0"/>
              <a:t>3. Jeżeli </a:t>
            </a:r>
            <a:r>
              <a:rPr lang="pl-PL" dirty="0"/>
              <a:t>z treści tytułu wykonawczego wynika, że termin przedawnienia dochodzonego roszczenia upłynął, do wniosku należy dołączyć również dokument, z którego wynika, że doszło do przerwania biegu przedawnienia.</a:t>
            </a:r>
            <a:endParaRPr lang="pl-PL" dirty="0" smtClean="0"/>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0000" lnSpcReduction="20000"/>
          </a:bodyPr>
          <a:lstStyle/>
          <a:p>
            <a:r>
              <a:rPr lang="pl-PL" b="1" dirty="0"/>
              <a:t>Art. 799 [Rozwinięcie]</a:t>
            </a:r>
            <a:endParaRPr lang="pl-PL" dirty="0"/>
          </a:p>
          <a:p>
            <a:r>
              <a:rPr lang="pl-PL" b="1" dirty="0"/>
              <a:t>§ 1. Wniosek o wszczęcie egzekucji lub żądanie przeprowadzenia egzekucji z urzędu umożliwia prowadzenie egzekucji według wszystkich dopuszczalnych sposobów, z wyjątkiem egzekucji z nieruchomości. Skierowanie egzekucji do nieruchomości dłużnika oraz składników jego majątku, do których przepisy o egzekucji z nieruchomości stosuje się odpowiednio, jest możliwe tylko na wniosek wierzyciela. </a:t>
            </a:r>
            <a:r>
              <a:rPr lang="pl-PL" dirty="0"/>
              <a:t>Wierzyciel może wskazać wybrane przez siebie sposób albo sposoby egzekucji. </a:t>
            </a:r>
            <a:r>
              <a:rPr lang="pl-PL" b="1" dirty="0"/>
              <a:t>Organ egzekucyjny stosuje sposób egzekucji najmniej uciążliwy dla dłużnika.</a:t>
            </a:r>
          </a:p>
          <a:p>
            <a:r>
              <a:rPr lang="pl-PL" dirty="0"/>
              <a:t>§ 2. Jeżeli egzekucja z jednej części majątku dłużnika oczywiście wystarcza na zaspokojenie wierzyciela, dłużnik może żądać zawieszenia egzekucji z pozostałej części majątku.</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b="1" dirty="0" smtClean="0"/>
              <a:t>Art</a:t>
            </a:r>
            <a:r>
              <a:rPr lang="pl-PL" b="1" dirty="0"/>
              <a:t>. 759</a:t>
            </a:r>
            <a:r>
              <a:rPr lang="pl-PL" b="1" baseline="30000" dirty="0"/>
              <a:t>1</a:t>
            </a:r>
            <a:r>
              <a:rPr lang="pl-PL" b="1" dirty="0"/>
              <a:t> [Prawo wyboru komornika] </a:t>
            </a:r>
            <a:r>
              <a:rPr lang="pl-PL" dirty="0"/>
              <a:t>Przepisy niniejszego Kodeksu dotyczące właściwości miejscowej komorników nie uchybiają prawu wyboru komornika określonemu w odrębnych przepisach.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Prawo wyboru komornika</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Wierzyciel </a:t>
            </a:r>
            <a:r>
              <a:rPr lang="pl-PL" dirty="0"/>
              <a:t>ma prawo wyboru komornika na obszarze właściwości sądu apelacyjnego, na którym znajduje się siedziba kancelarii komornika właściwego zgodnie z przepisami ustawy z dnia 17 listopada 1964 r. - Kodeks postępowania cywilnego, z wyjątkiem spraw:</a:t>
            </a:r>
          </a:p>
          <a:p>
            <a:r>
              <a:rPr lang="pl-PL" b="1" dirty="0"/>
              <a:t>1</a:t>
            </a:r>
            <a:r>
              <a:rPr lang="pl-PL" b="1" dirty="0" smtClean="0"/>
              <a:t>)</a:t>
            </a:r>
            <a:r>
              <a:rPr lang="pl-PL" dirty="0"/>
              <a:t> o egzekucję z nieruchomości;</a:t>
            </a:r>
          </a:p>
          <a:p>
            <a:r>
              <a:rPr lang="pl-PL" b="1" dirty="0" smtClean="0"/>
              <a:t>2)</a:t>
            </a:r>
            <a:r>
              <a:rPr lang="pl-PL" dirty="0"/>
              <a:t> o wydanie nieruchomości;</a:t>
            </a:r>
          </a:p>
          <a:p>
            <a:r>
              <a:rPr lang="pl-PL" b="1" dirty="0"/>
              <a:t>3</a:t>
            </a:r>
            <a:r>
              <a:rPr lang="pl-PL" b="1" dirty="0" smtClean="0"/>
              <a:t>)</a:t>
            </a:r>
            <a:r>
              <a:rPr lang="pl-PL" dirty="0"/>
              <a:t> o wprowadzenie w posiadanie nieruchomości;</a:t>
            </a:r>
          </a:p>
          <a:p>
            <a:r>
              <a:rPr lang="pl-PL" b="1" dirty="0"/>
              <a:t>4</a:t>
            </a:r>
            <a:r>
              <a:rPr lang="pl-PL" b="1" dirty="0" smtClean="0"/>
              <a:t>)</a:t>
            </a:r>
            <a:r>
              <a:rPr lang="pl-PL" dirty="0"/>
              <a:t> o opróżnienie pomieszczeń, w tym lokali mieszkalnych, z osób lub rzeczy;</a:t>
            </a:r>
          </a:p>
          <a:p>
            <a:r>
              <a:rPr lang="pl-PL" b="1" dirty="0"/>
              <a:t>5</a:t>
            </a:r>
            <a:r>
              <a:rPr lang="pl-PL" b="1" dirty="0" smtClean="0"/>
              <a:t>)</a:t>
            </a:r>
            <a:r>
              <a:rPr lang="pl-PL" dirty="0"/>
              <a:t> w których przepisy o egzekucji z nieruchomości stosuje się odpowiednio</a:t>
            </a:r>
            <a:r>
              <a:rPr lang="pl-PL" dirty="0" smtClean="0"/>
              <a:t>.</a:t>
            </a:r>
          </a:p>
          <a:p>
            <a:r>
              <a:rPr lang="pl-PL" dirty="0" smtClean="0"/>
              <a:t>Wierzyciel</a:t>
            </a:r>
            <a:r>
              <a:rPr lang="pl-PL" dirty="0"/>
              <a:t>, dokonując wyboru komornika, składa wraz z wnioskiem o wszczęcie egzekucji pisemne oświadczenie, że korzysta z prawa wyboru komornika.</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0000" lnSpcReduction="20000"/>
          </a:bodyPr>
          <a:lstStyle/>
          <a:p>
            <a:r>
              <a:rPr lang="pl-PL" b="1" dirty="0"/>
              <a:t>Art. 760 [Wnioski; oświadczenia]</a:t>
            </a:r>
            <a:endParaRPr lang="pl-PL" dirty="0"/>
          </a:p>
          <a:p>
            <a:r>
              <a:rPr lang="pl-PL" dirty="0"/>
              <a:t>§ 1. Wnioski i oświadczenia w postępowaniu egzekucyjnym składa się, według wyboru składającego, na piśmie albo ustnie do protokołu, chyba że przepis szczególny stanowi inaczej. Jeżeli przepis szczególny tak stanowi albo dokonano wyboru wnoszenia pism za pośrednictwem systemu teleinformatycznego, wnioski i oświadczenia składa się wyłącznie za pośrednictwem systemu teleinformatycznego.</a:t>
            </a:r>
          </a:p>
          <a:p>
            <a:r>
              <a:rPr lang="pl-PL" dirty="0"/>
              <a:t>§ 1</a:t>
            </a:r>
            <a:r>
              <a:rPr lang="pl-PL" baseline="30000" dirty="0"/>
              <a:t>1</a:t>
            </a:r>
            <a:r>
              <a:rPr lang="pl-PL" dirty="0"/>
              <a:t>. Komornik niezwłocznie, nie później jednak niż w terminie 7 dni od dnia otrzymania wniosku, podejmuje niezbędne czynności.</a:t>
            </a:r>
          </a:p>
          <a:p>
            <a:r>
              <a:rPr lang="pl-PL" dirty="0"/>
              <a:t>§ 2. W przypadku gdy według przepisów niniejszego kodeksu zachodzi potrzeba wysłuchania strony, wysłuchanie odbywa się, stosownie do okoliczności, przez spisanie protokołu w obecności lub nieobecności drugiej strony albo przez oświadczenie strony złożone na piśmie lub za pośrednictwem systemu teleinformatycznego.</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graphicFrame>
        <p:nvGraphicFramePr>
          <p:cNvPr id="4" name="Symbol zastępczy zawartości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Wzór wniosku</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Piszemy wniosek!</a:t>
            </a:r>
            <a:endParaRPr lang="pl-PL" dirty="0"/>
          </a:p>
        </p:txBody>
      </p:sp>
      <p:sp>
        <p:nvSpPr>
          <p:cNvPr id="3" name="Symbol zastępczy zawartości 2"/>
          <p:cNvSpPr>
            <a:spLocks noGrp="1"/>
          </p:cNvSpPr>
          <p:nvPr>
            <p:ph idx="1"/>
          </p:nvPr>
        </p:nvSpPr>
        <p:spPr/>
        <p:txBody>
          <a:bodyPr/>
          <a:lstStyle/>
          <a:p>
            <a:r>
              <a:rPr lang="pl-PL" dirty="0" smtClean="0"/>
              <a:t>Sąd Rejonowy dla Wrocławia-Fabrycznej we Wrocławiu V Wydział Gospodarczy w dniu 10 maja 2020 r. nadał klauzulę wykonalności na wyrok Sądu Rejonowego dla Wrocławia-Fabrycznej we Wrocławiu z dnia 1 marca 2020 r. w sprawie o sygn. akt I C 1111/2020, w którym Sąd zasądził kwotę 5.000,00 zł na rzecz Spółki X z siedzibą we Wrocławiu od Spółki Y z siedziba we Wrocławiu. </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1. Wskazanie majątku przez wierzyciela</a:t>
            </a:r>
          </a:p>
          <a:p>
            <a:r>
              <a:rPr lang="pl-PL" dirty="0" smtClean="0"/>
              <a:t>2. Poszukiwanie majątku przez komornika</a:t>
            </a:r>
          </a:p>
          <a:p>
            <a:r>
              <a:rPr lang="pl-PL" dirty="0" smtClean="0"/>
              <a:t>3. Wezwanie dłużnika do złożenia wykazu majątku</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0000" lnSpcReduction="20000"/>
          </a:bodyPr>
          <a:lstStyle/>
          <a:p>
            <a:r>
              <a:rPr lang="pl-PL" b="1" dirty="0"/>
              <a:t/>
            </a:r>
            <a:br>
              <a:rPr lang="pl-PL" b="1" dirty="0"/>
            </a:br>
            <a:r>
              <a:rPr lang="pl-PL" b="1" dirty="0"/>
              <a:t>Art. 803 [Granice egzekucji] </a:t>
            </a:r>
            <a:r>
              <a:rPr lang="pl-PL" dirty="0"/>
              <a:t>Tytuł wykonawczy stanowi podstawę do prowadzenia egzekucji o całe objęte nim roszczenie i ze wszystkich części majątku dłużnika, chyba że z treści tytułu wynika co innego.</a:t>
            </a:r>
          </a:p>
          <a:p>
            <a:r>
              <a:rPr lang="pl-PL" b="1" dirty="0"/>
              <a:t>Art. 804 [Wyłączenie badania zasadności]</a:t>
            </a:r>
            <a:endParaRPr lang="pl-PL" dirty="0"/>
          </a:p>
          <a:p>
            <a:r>
              <a:rPr lang="pl-PL" dirty="0"/>
              <a:t>§ 1. Organ egzekucyjny nie jest uprawniony do badania zasadności i wymagalności obowiązku objętego tytułem wykonawczym.</a:t>
            </a:r>
          </a:p>
          <a:p>
            <a:r>
              <a:rPr lang="pl-PL" dirty="0"/>
              <a:t>§ 2. Jeżeli z treści tytułu wykonawczego wynika, że termin przedawnienia dochodzonego roszczenia upłynął, a wierzyciel nie przedłożył dokumentu, o którym mowa w </a:t>
            </a:r>
            <a:r>
              <a:rPr lang="pl-PL" dirty="0">
                <a:hlinkClick r:id="rId2"/>
              </a:rPr>
              <a:t>art. 797 § 1</a:t>
            </a:r>
            <a:r>
              <a:rPr lang="pl-PL" baseline="30000" dirty="0">
                <a:hlinkClick r:id="rId2"/>
              </a:rPr>
              <a:t>1</a:t>
            </a:r>
            <a:r>
              <a:rPr lang="pl-PL" dirty="0">
                <a:hlinkClick r:id="rId2"/>
              </a:rPr>
              <a:t>,</a:t>
            </a:r>
            <a:r>
              <a:rPr lang="pl-PL" dirty="0"/>
              <a:t> organ egzekucyjny odmawia wszczęcia egzekucji. Na postanowienie sądu przysługuje zażalenie.</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r>
              <a:rPr lang="pl-PL" b="1" dirty="0" smtClean="0"/>
              <a:t>Art</a:t>
            </a:r>
            <a:r>
              <a:rPr lang="pl-PL" b="1" dirty="0"/>
              <a:t>. 760</a:t>
            </a:r>
            <a:r>
              <a:rPr lang="pl-PL" b="1" baseline="30000" dirty="0"/>
              <a:t>1</a:t>
            </a:r>
            <a:r>
              <a:rPr lang="pl-PL" b="1" dirty="0"/>
              <a:t> [Informowanie wierzyciela] </a:t>
            </a:r>
            <a:r>
              <a:rPr lang="pl-PL" dirty="0"/>
              <a:t>Na żądanie wierzyciela, którego roszczenie stwierdzone jest tytułem wykonawczym lub tytułem egzekucyjnym, organ egzekucyjny, który prowadzi egzekucję lub który jest właściwy do jej prowadzenia według przepisów kodeksu, udzieli mu informacji, czy przeciwko dłużnikowi prowadzone jest przez ten organ egzekucyjny postępowanie egzekucyjne, a jeżeli tak, powiadomi go o stosowanych sposobach egzekucji oraz o wysokości egzekwowanych roszczeń, a także o aktualnym stanie sprawy.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pPr>
              <a:buNone/>
            </a:pPr>
            <a:r>
              <a:rPr lang="pl-PL" b="1" dirty="0" smtClean="0"/>
              <a:t>Art</a:t>
            </a:r>
            <a:r>
              <a:rPr lang="pl-PL" b="1" dirty="0"/>
              <a:t>. 763 </a:t>
            </a:r>
            <a:r>
              <a:rPr lang="pl-PL" b="1" dirty="0" smtClean="0"/>
              <a:t>KPC [Zawiadamianie</a:t>
            </a:r>
            <a:r>
              <a:rPr lang="pl-PL" b="1" dirty="0"/>
              <a:t>]</a:t>
            </a:r>
            <a:endParaRPr lang="pl-PL" dirty="0"/>
          </a:p>
          <a:p>
            <a:r>
              <a:rPr lang="pl-PL" dirty="0"/>
              <a:t>§ 1. Komornik zawiadamia stronę o każdej dokonanej czynności, o której terminie nie była zawiadomiona i przy której nie była obecna, i na jej żądanie udziela wyjaśnień o stanie sprawy.</a:t>
            </a:r>
          </a:p>
          <a:p>
            <a:r>
              <a:rPr lang="pl-PL" dirty="0"/>
              <a:t>§ 2. Przepis § 1 stosuje się także do uczestnika postępowania, którego dotyczy czynność komornika.</a:t>
            </a:r>
          </a:p>
          <a:p>
            <a:r>
              <a:rPr lang="pl-PL" dirty="0"/>
              <a:t>§ 3. W każdym piśmie kierowanym do strony komornik informuje o aktualnej wysokości należności będących przedmiotem egzekucji.</a:t>
            </a:r>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pPr fontAlgn="ctr">
              <a:buNone/>
            </a:pPr>
            <a:endParaRPr lang="pl-PL" dirty="0">
              <a:hlinkClick r:id="rId2"/>
            </a:endParaRPr>
          </a:p>
          <a:p>
            <a:r>
              <a:rPr lang="pl-PL" b="1" dirty="0"/>
              <a:t>Art. 809 [Protokół] Komornik stwierdza każdą czynność egzekucyjną protokołem</a:t>
            </a:r>
            <a:r>
              <a:rPr lang="pl-PL" dirty="0"/>
              <a:t>, który powinien zawierać:</a:t>
            </a:r>
          </a:p>
          <a:p>
            <a:r>
              <a:rPr lang="pl-PL" b="1" dirty="0"/>
              <a:t>1</a:t>
            </a:r>
            <a:r>
              <a:rPr lang="pl-PL" b="1" dirty="0" smtClean="0"/>
              <a:t>)</a:t>
            </a:r>
            <a:r>
              <a:rPr lang="pl-PL" dirty="0"/>
              <a:t> oznaczenie miejsca i czasu czynności;</a:t>
            </a:r>
          </a:p>
          <a:p>
            <a:r>
              <a:rPr lang="pl-PL" b="1" dirty="0"/>
              <a:t>2</a:t>
            </a:r>
            <a:r>
              <a:rPr lang="pl-PL" b="1" dirty="0" smtClean="0"/>
              <a:t>)</a:t>
            </a:r>
            <a:r>
              <a:rPr lang="pl-PL" dirty="0"/>
              <a:t> imiona i nazwiska stron oraz innych osób uczestniczących w czynności;</a:t>
            </a:r>
          </a:p>
          <a:p>
            <a:r>
              <a:rPr lang="pl-PL" b="1" dirty="0"/>
              <a:t>3</a:t>
            </a:r>
            <a:r>
              <a:rPr lang="pl-PL" b="1" dirty="0" smtClean="0"/>
              <a:t>)</a:t>
            </a:r>
            <a:r>
              <a:rPr lang="pl-PL" dirty="0"/>
              <a:t> sprawozdanie z przebiegu czynności;</a:t>
            </a:r>
          </a:p>
          <a:p>
            <a:r>
              <a:rPr lang="pl-PL" b="1" dirty="0"/>
              <a:t>4</a:t>
            </a:r>
            <a:r>
              <a:rPr lang="pl-PL" b="1" dirty="0" smtClean="0"/>
              <a:t>)</a:t>
            </a:r>
            <a:r>
              <a:rPr lang="pl-PL" dirty="0"/>
              <a:t> wnioski i oświadczenia obecnych;</a:t>
            </a:r>
          </a:p>
          <a:p>
            <a:r>
              <a:rPr lang="pl-PL" b="1" dirty="0"/>
              <a:t>5</a:t>
            </a:r>
            <a:r>
              <a:rPr lang="pl-PL" b="1" dirty="0" smtClean="0"/>
              <a:t>)</a:t>
            </a:r>
            <a:r>
              <a:rPr lang="pl-PL" dirty="0"/>
              <a:t> wzmiankę o odczytaniu protokołu;</a:t>
            </a:r>
          </a:p>
          <a:p>
            <a:r>
              <a:rPr lang="pl-PL" b="1" dirty="0"/>
              <a:t>6</a:t>
            </a:r>
            <a:r>
              <a:rPr lang="pl-PL" b="1" dirty="0" smtClean="0"/>
              <a:t>)</a:t>
            </a:r>
            <a:r>
              <a:rPr lang="pl-PL" dirty="0"/>
              <a:t> podpisy obecnych lub wzmiankę o przyczynie braku podpisu;</a:t>
            </a:r>
          </a:p>
          <a:p>
            <a:r>
              <a:rPr lang="pl-PL" b="1" dirty="0"/>
              <a:t>7</a:t>
            </a:r>
            <a:r>
              <a:rPr lang="pl-PL" b="1" dirty="0" smtClean="0"/>
              <a:t>)</a:t>
            </a:r>
            <a:r>
              <a:rPr lang="pl-PL" dirty="0"/>
              <a:t> podpis </a:t>
            </a:r>
            <a:r>
              <a:rPr lang="pl-PL" dirty="0" smtClean="0"/>
              <a:t>komornika</a:t>
            </a:r>
            <a:r>
              <a:rPr lang="pl-PL"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pPr>
              <a:buNone/>
            </a:pPr>
            <a:r>
              <a:rPr lang="pl-PL" b="1" dirty="0" smtClean="0"/>
              <a:t>Art</a:t>
            </a:r>
            <a:r>
              <a:rPr lang="pl-PL" b="1" dirty="0"/>
              <a:t>. 810 [Czas dokonywania czynności]</a:t>
            </a:r>
            <a:endParaRPr lang="pl-PL" dirty="0"/>
          </a:p>
          <a:p>
            <a:r>
              <a:rPr lang="pl-PL" dirty="0"/>
              <a:t>§ 1. </a:t>
            </a:r>
            <a:r>
              <a:rPr lang="pl-PL" b="1" dirty="0"/>
              <a:t>Komornik może wykonywać czynności poza kancelarią komorniczą w dni robocze, w godzinach od siódmej do dwudziestej pierwszej. Na wykonanie czynności w dni ustawowo wolne od pracy lub godzinach nocnych jest wymagana zgoda prezesa właściwego sądu rejonowego.</a:t>
            </a:r>
          </a:p>
          <a:p>
            <a:r>
              <a:rPr lang="pl-PL" dirty="0"/>
              <a:t>§ 2. </a:t>
            </a:r>
            <a:r>
              <a:rPr lang="pl-PL" b="1" dirty="0"/>
              <a:t>Czynności komornika rozpoczęte przed godziną dwudziestą pierwszą mogą być prowadzone w dalszym ciągu bez zgody, o której mowa w § 1, jeżeli ich przerwanie może znacznie utrudnić egzekucję. </a:t>
            </a:r>
            <a:r>
              <a:rPr lang="pl-PL" dirty="0"/>
              <a:t>Przepisu zdania pierwszego nie stosuje się do czynności prowadzonych w miejscu zamieszkania dłużnika, chyba że jest to również miejsce prowadzenia przez niego działalności gospodarczej.</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b="1" dirty="0" smtClean="0"/>
              <a:t>Art</a:t>
            </a:r>
            <a:r>
              <a:rPr lang="pl-PL" b="1" dirty="0"/>
              <a:t>. 766 [Posiedzenia sądowe] </a:t>
            </a:r>
            <a:r>
              <a:rPr lang="pl-PL" dirty="0"/>
              <a:t>Sąd rozpoznaje sprawy egzekucyjne na posiedzeniu niejawnym, chyba że zachodzi potrzeba wyznaczenia rozprawy albo wysłuchania na posiedzeniu stron lub innych osób. W sprawach tych sąd wydaje orzeczenia w formie postanowień.</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pPr>
              <a:buNone/>
            </a:pPr>
            <a:r>
              <a:rPr lang="pl-PL" b="1" dirty="0" smtClean="0"/>
              <a:t>Art</a:t>
            </a:r>
            <a:r>
              <a:rPr lang="pl-PL" b="1" dirty="0"/>
              <a:t>. 816 [Ukończenie egzekucji]</a:t>
            </a:r>
            <a:endParaRPr lang="pl-PL" dirty="0"/>
          </a:p>
          <a:p>
            <a:r>
              <a:rPr lang="pl-PL" dirty="0"/>
              <a:t>§ 1. </a:t>
            </a:r>
            <a:r>
              <a:rPr lang="pl-PL" b="1" dirty="0"/>
              <a:t>Po ukończeniu postępowania egzekucyjnego należy na tytule wykonawczym zaznaczyć wynik egzekucji i tytuł zatrzymać w aktach, a jeżeli świadczenie objęte tytułem nie zostało zaspokojone całkowicie, tytuł zwrócić wierzycielowi.</a:t>
            </a:r>
          </a:p>
          <a:p>
            <a:r>
              <a:rPr lang="pl-PL" dirty="0"/>
              <a:t>§ 2. Jeżeli egzekucja była prowadzona na podstawie tytułu wykonawczego, o którym mowa w </a:t>
            </a:r>
            <a:r>
              <a:rPr lang="pl-PL" dirty="0">
                <a:hlinkClick r:id="rId2"/>
              </a:rPr>
              <a:t>art. 783 § 4</a:t>
            </a:r>
            <a:r>
              <a:rPr lang="pl-PL" dirty="0"/>
              <a:t>, wynik egzekucji odnotowuje się w systemie teleinformatycznym.</a:t>
            </a:r>
          </a:p>
          <a:p>
            <a:r>
              <a:rPr lang="pl-PL" dirty="0"/>
              <a:t>§ 3. </a:t>
            </a:r>
            <a:r>
              <a:rPr lang="pl-PL" b="1" dirty="0"/>
              <a:t>Ukończenie postępowania egzekucyjnego w inny sposób niż przez umorzenie komornik stwierdza postanowieniem, rozstrzygając o kosztach.</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lnSpcReduction="10000"/>
          </a:bodyPr>
          <a:lstStyle/>
          <a:p>
            <a:r>
              <a:rPr lang="pl-PL" b="1" dirty="0" smtClean="0"/>
              <a:t>Postępowanie egzekucyjne </a:t>
            </a:r>
            <a:r>
              <a:rPr lang="pl-PL" dirty="0" smtClean="0"/>
              <a:t>to rodzaj sądowego postępowania cywilnego obejmujący ogół czynności związanych z </a:t>
            </a:r>
            <a:r>
              <a:rPr lang="pl-PL" b="1" dirty="0" smtClean="0"/>
              <a:t>egzekucją.</a:t>
            </a:r>
          </a:p>
          <a:p>
            <a:r>
              <a:rPr lang="pl-PL" b="1" dirty="0" smtClean="0"/>
              <a:t>Egzekucja </a:t>
            </a:r>
            <a:r>
              <a:rPr lang="pl-PL" dirty="0" smtClean="0"/>
              <a:t>polega na zastosowaniu przez właściwe organy egzekucyjne środków przymusu przewidzianych przez KPC w celu spełnienia świadczenia ustalonego w tytule egzekucyjnym.</a:t>
            </a:r>
            <a:endParaRPr lang="pl-PL"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Etapy postępowania egzekucyjnego</a:t>
            </a:r>
            <a:endParaRPr lang="pl-PL" dirty="0"/>
          </a:p>
        </p:txBody>
      </p:sp>
      <p:sp>
        <p:nvSpPr>
          <p:cNvPr id="3" name="Symbol zastępczy zawartości 2"/>
          <p:cNvSpPr>
            <a:spLocks noGrp="1"/>
          </p:cNvSpPr>
          <p:nvPr>
            <p:ph idx="1"/>
          </p:nvPr>
        </p:nvSpPr>
        <p:spPr/>
        <p:txBody>
          <a:bodyPr/>
          <a:lstStyle/>
          <a:p>
            <a:r>
              <a:rPr lang="pl-PL" dirty="0" smtClean="0"/>
              <a:t>1. Rozpoczęcie postępowania egzekucyjnego (na podstawie wniosku, z urzędu, lub na żądanie organu).</a:t>
            </a:r>
          </a:p>
          <a:p>
            <a:r>
              <a:rPr lang="pl-PL" dirty="0" smtClean="0"/>
              <a:t>2. Zdobycie informacji o majątku</a:t>
            </a:r>
          </a:p>
          <a:p>
            <a:r>
              <a:rPr lang="pl-PL" dirty="0" smtClean="0"/>
              <a:t>3. Przystąpienie do egzekucji – zajęcie. </a:t>
            </a:r>
          </a:p>
          <a:p>
            <a:r>
              <a:rPr lang="pl-PL" dirty="0" smtClean="0"/>
              <a:t>4. Egzekucja kończąca się przekazaniem środków wierzycielowi.</a:t>
            </a:r>
          </a:p>
          <a:p>
            <a:r>
              <a:rPr lang="pl-PL" dirty="0" smtClean="0"/>
              <a:t>5. Ukończenie egzekucji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Zawieszenie postępowania egzekucyjnego</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Zawieszenie postępowania egzekucyjnego</a:t>
            </a:r>
            <a:endParaRPr lang="pl-PL" dirty="0"/>
          </a:p>
        </p:txBody>
      </p:sp>
      <p:sp>
        <p:nvSpPr>
          <p:cNvPr id="3" name="Symbol zastępczy zawartości 2"/>
          <p:cNvSpPr>
            <a:spLocks noGrp="1"/>
          </p:cNvSpPr>
          <p:nvPr>
            <p:ph idx="1"/>
          </p:nvPr>
        </p:nvSpPr>
        <p:spPr/>
        <p:txBody>
          <a:bodyPr/>
          <a:lstStyle/>
          <a:p>
            <a:pPr marL="514350" indent="-514350">
              <a:buAutoNum type="arabicPeriod"/>
            </a:pPr>
            <a:r>
              <a:rPr lang="pl-PL" dirty="0" smtClean="0"/>
              <a:t>Z mocy prawa</a:t>
            </a:r>
          </a:p>
          <a:p>
            <a:pPr marL="514350" indent="-514350">
              <a:buAutoNum type="arabicPeriod"/>
            </a:pPr>
            <a:r>
              <a:rPr lang="pl-PL" dirty="0" smtClean="0"/>
              <a:t>Z mocy postanowienia sądu</a:t>
            </a:r>
          </a:p>
          <a:p>
            <a:pPr marL="514350" indent="-514350">
              <a:buAutoNum type="arabicPeriod"/>
            </a:pPr>
            <a:r>
              <a:rPr lang="pl-PL" dirty="0" smtClean="0"/>
              <a:t>Z mocy postanowienia organu egzekucyjnego</a:t>
            </a:r>
          </a:p>
          <a:p>
            <a:pPr marL="514350" indent="-514350">
              <a:buAutoNum type="arabicPeriod"/>
            </a:pPr>
            <a:r>
              <a:rPr lang="pl-PL" dirty="0" smtClean="0"/>
              <a:t>Z mocy postanowienia sędziego komisarza</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Zawieszenie postępowania egzekucyjnego z mocy prawa</a:t>
            </a:r>
            <a:endParaRPr lang="pl-PL" dirty="0"/>
          </a:p>
        </p:txBody>
      </p:sp>
      <p:sp>
        <p:nvSpPr>
          <p:cNvPr id="3" name="Symbol zastępczy zawartości 2"/>
          <p:cNvSpPr>
            <a:spLocks noGrp="1"/>
          </p:cNvSpPr>
          <p:nvPr>
            <p:ph idx="1"/>
          </p:nvPr>
        </p:nvSpPr>
        <p:spPr/>
        <p:txBody>
          <a:bodyPr/>
          <a:lstStyle/>
          <a:p>
            <a:pPr marL="514350" indent="-514350">
              <a:buAutoNum type="arabicPeriod"/>
            </a:pPr>
            <a:r>
              <a:rPr lang="pl-PL" dirty="0" smtClean="0"/>
              <a:t>Siła wyższa</a:t>
            </a:r>
          </a:p>
          <a:p>
            <a:pPr marL="514350" indent="-514350">
              <a:buAutoNum type="arabicPeriod"/>
            </a:pPr>
            <a:r>
              <a:rPr lang="pl-PL" dirty="0" smtClean="0"/>
              <a:t>Z mocy przepisów pr. up. i pr. </a:t>
            </a:r>
            <a:r>
              <a:rPr lang="pl-PL" dirty="0" err="1" smtClean="0"/>
              <a:t>restr</a:t>
            </a:r>
            <a:r>
              <a:rPr lang="pl-PL" dirty="0" smtClean="0"/>
              <a:t>.</a:t>
            </a:r>
          </a:p>
          <a:p>
            <a:pPr marL="514350" indent="-514350">
              <a:buAutoNum type="arabicPeriod"/>
            </a:pP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20000"/>
          </a:bodyPr>
          <a:lstStyle/>
          <a:p>
            <a:r>
              <a:rPr lang="pl-PL" b="1" dirty="0"/>
              <a:t>Art. 146 [Zawieszenie egzekucji]</a:t>
            </a:r>
            <a:endParaRPr lang="pl-PL" dirty="0"/>
          </a:p>
          <a:p>
            <a:r>
              <a:rPr lang="pl-PL" dirty="0"/>
              <a:t>1. Postępowanie egzekucyjne skierowane do majątku wchodzącego w skład masy upadłości, wszczęte przed dniem ogłoszenia upadłości, ulega zawieszeniu z mocy prawa z dniem ogłoszenia upadłości. Postępowanie to umarza się z mocy prawa po uprawomocnieniu się postanowienia o ogłoszeniu upadłości. Zawieszenie postępowania egzekucyjnego nie stoi na przeszkodzie przysądzeniu własności nieruchomości, jeżeli przybicia prawomocnie udzielono przed ogłoszeniem upadłości, a nabywca egzekucyjny wpłaci w terminie cenę nabycia.</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Zawieszenie z mocy postanowienia sądu</a:t>
            </a:r>
            <a:endParaRPr lang="pl-PL" dirty="0"/>
          </a:p>
        </p:txBody>
      </p:sp>
      <p:sp>
        <p:nvSpPr>
          <p:cNvPr id="3" name="Symbol zastępczy zawartości 2"/>
          <p:cNvSpPr>
            <a:spLocks noGrp="1"/>
          </p:cNvSpPr>
          <p:nvPr>
            <p:ph idx="1"/>
          </p:nvPr>
        </p:nvSpPr>
        <p:spPr/>
        <p:txBody>
          <a:bodyPr/>
          <a:lstStyle/>
          <a:p>
            <a:r>
              <a:rPr lang="pl-PL" dirty="0" smtClean="0"/>
              <a:t>W przypadku zabezpieczenia powództwa </a:t>
            </a:r>
            <a:r>
              <a:rPr lang="pl-PL" dirty="0" err="1" smtClean="0"/>
              <a:t>przeciwegzekucyjnego</a:t>
            </a:r>
            <a:r>
              <a:rPr lang="pl-PL" dirty="0" smtClean="0"/>
              <a:t>,</a:t>
            </a:r>
          </a:p>
          <a:p>
            <a:r>
              <a:rPr lang="pl-PL" dirty="0" smtClean="0"/>
              <a:t>Sąd na wniosek może zawiesić postępowanie jeśli </a:t>
            </a:r>
            <a:r>
              <a:rPr lang="pl-PL" dirty="0"/>
              <a:t>złożono skargę na czynności komornika lub zażalenie na postanowienie sądu.</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Zawieszenie postępowania egzekucyjnego z urzędu</a:t>
            </a:r>
            <a:endParaRPr lang="pl-PL" dirty="0"/>
          </a:p>
        </p:txBody>
      </p:sp>
      <p:sp>
        <p:nvSpPr>
          <p:cNvPr id="3" name="Symbol zastępczy zawartości 2"/>
          <p:cNvSpPr>
            <a:spLocks noGrp="1"/>
          </p:cNvSpPr>
          <p:nvPr>
            <p:ph idx="1"/>
          </p:nvPr>
        </p:nvSpPr>
        <p:spPr/>
        <p:txBody>
          <a:bodyPr>
            <a:normAutofit fontScale="92500" lnSpcReduction="20000"/>
          </a:bodyPr>
          <a:lstStyle/>
          <a:p>
            <a:pPr marL="514350" indent="-514350">
              <a:buAutoNum type="arabicPeriod"/>
            </a:pPr>
            <a:r>
              <a:rPr lang="pl-PL" dirty="0" smtClean="0"/>
              <a:t>wierzyciel </a:t>
            </a:r>
            <a:r>
              <a:rPr lang="pl-PL" dirty="0"/>
              <a:t>lub dłużnik nie ma </a:t>
            </a:r>
            <a:r>
              <a:rPr lang="pl-PL" dirty="0" smtClean="0"/>
              <a:t>zdolności procesowej </a:t>
            </a:r>
            <a:r>
              <a:rPr lang="pl-PL" dirty="0"/>
              <a:t>ani przedstawiciela </a:t>
            </a:r>
            <a:r>
              <a:rPr lang="pl-PL" dirty="0" smtClean="0"/>
              <a:t>ustawowego</a:t>
            </a:r>
          </a:p>
          <a:p>
            <a:pPr marL="514350" indent="-514350">
              <a:buAutoNum type="arabicPeriod"/>
            </a:pPr>
            <a:r>
              <a:rPr lang="pl-PL" dirty="0" smtClean="0"/>
              <a:t>Śmierć wierzyciela lub dłużnika</a:t>
            </a:r>
          </a:p>
          <a:p>
            <a:pPr marL="514350" indent="-514350">
              <a:buAutoNum type="arabicPeriod"/>
            </a:pPr>
            <a:r>
              <a:rPr lang="pl-PL" dirty="0" smtClean="0"/>
              <a:t>Na wniosek wierzyciela (zawieszenie obligatoryjne)</a:t>
            </a:r>
          </a:p>
          <a:p>
            <a:pPr marL="514350" indent="-514350">
              <a:buAutoNum type="arabicPeriod"/>
            </a:pPr>
            <a:r>
              <a:rPr lang="pl-PL" dirty="0" smtClean="0"/>
              <a:t>Na wniosek dłużnika, gdy ustawa to przewiduje (np.: </a:t>
            </a:r>
            <a:r>
              <a:rPr lang="pl-PL" dirty="0"/>
              <a:t>sąd zawiesił natychmiastową wykonalność tytułu lub wstrzymał jego wykonanie albo dłużnik złożył zabezpieczenie konieczne według orzeczenia sądowego do zwolnienia go od </a:t>
            </a:r>
            <a:r>
              <a:rPr lang="pl-PL" dirty="0" smtClean="0"/>
              <a:t>egzekucji). </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Umorzenie postępowania egzekucyjnego</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Umorzenie z urzędu</a:t>
            </a:r>
            <a:endParaRPr lang="pl-PL" dirty="0"/>
          </a:p>
        </p:txBody>
      </p:sp>
      <p:sp>
        <p:nvSpPr>
          <p:cNvPr id="3" name="Symbol zastępczy zawartości 2"/>
          <p:cNvSpPr>
            <a:spLocks noGrp="1"/>
          </p:cNvSpPr>
          <p:nvPr>
            <p:ph idx="1"/>
          </p:nvPr>
        </p:nvSpPr>
        <p:spPr/>
        <p:txBody>
          <a:bodyPr>
            <a:normAutofit fontScale="47500" lnSpcReduction="20000"/>
          </a:bodyPr>
          <a:lstStyle/>
          <a:p>
            <a:r>
              <a:rPr lang="pl-PL" b="1" dirty="0"/>
              <a:t>Art. 824 </a:t>
            </a:r>
            <a:r>
              <a:rPr lang="pl-PL" b="1" dirty="0" smtClean="0"/>
              <a:t>KPC [Umorzenie </a:t>
            </a:r>
            <a:r>
              <a:rPr lang="pl-PL" b="1" dirty="0"/>
              <a:t>z urzędu]</a:t>
            </a:r>
            <a:endParaRPr lang="pl-PL" dirty="0"/>
          </a:p>
          <a:p>
            <a:r>
              <a:rPr lang="pl-PL" dirty="0"/>
              <a:t>§ 1. Postępowanie umarza się w </a:t>
            </a:r>
            <a:r>
              <a:rPr lang="pl-PL" b="1" dirty="0"/>
              <a:t>całości lub części</a:t>
            </a:r>
            <a:r>
              <a:rPr lang="pl-PL" dirty="0"/>
              <a:t> z urzędu:</a:t>
            </a:r>
          </a:p>
          <a:p>
            <a:r>
              <a:rPr lang="pl-PL" b="1" dirty="0"/>
              <a:t>1</a:t>
            </a:r>
            <a:r>
              <a:rPr lang="pl-PL" b="1" dirty="0" smtClean="0"/>
              <a:t>)</a:t>
            </a:r>
            <a:r>
              <a:rPr lang="pl-PL" dirty="0"/>
              <a:t> jeżeli okaże się, że egzekucja nie należy do organów sądowych;</a:t>
            </a:r>
          </a:p>
          <a:p>
            <a:r>
              <a:rPr lang="pl-PL" b="1" dirty="0"/>
              <a:t>2</a:t>
            </a:r>
            <a:r>
              <a:rPr lang="pl-PL" b="1" dirty="0" smtClean="0"/>
              <a:t>)</a:t>
            </a:r>
            <a:r>
              <a:rPr lang="pl-PL" dirty="0"/>
              <a:t> jeżeli wierzyciel lub dłużnik nie ma zdolności sądowej albo gdy egzekucja ze względu na jej przedmiot lub na osobę dłużnika jest niedopuszczalna;</a:t>
            </a:r>
          </a:p>
          <a:p>
            <a:r>
              <a:rPr lang="pl-PL" b="1" dirty="0"/>
              <a:t>3</a:t>
            </a:r>
            <a:r>
              <a:rPr lang="pl-PL" b="1" dirty="0" smtClean="0"/>
              <a:t>)</a:t>
            </a:r>
            <a:r>
              <a:rPr lang="pl-PL" dirty="0"/>
              <a:t> jeżeli jest oczywiste, że z egzekucji nie uzyska się sumy wyższej od kosztów egzekucyjnych;</a:t>
            </a:r>
          </a:p>
          <a:p>
            <a:r>
              <a:rPr lang="pl-PL" b="1" dirty="0"/>
              <a:t>4</a:t>
            </a:r>
            <a:r>
              <a:rPr lang="pl-PL" b="1" dirty="0" smtClean="0"/>
              <a:t>)</a:t>
            </a:r>
            <a:r>
              <a:rPr lang="pl-PL" dirty="0"/>
              <a:t> </a:t>
            </a:r>
            <a:r>
              <a:rPr lang="pl-PL" b="1" dirty="0"/>
              <a:t>jeżeli wierzyciel w ciągu sześciu miesięcy nie dokonał czynności potrzebnej do dalszego prowadzenia postępowania lub nie zażądał podjęcia zawieszonego postępowania;</a:t>
            </a:r>
          </a:p>
          <a:p>
            <a:r>
              <a:rPr lang="pl-PL" b="1" dirty="0"/>
              <a:t>5</a:t>
            </a:r>
            <a:r>
              <a:rPr lang="pl-PL" b="1" dirty="0" smtClean="0"/>
              <a:t>)</a:t>
            </a:r>
            <a:r>
              <a:rPr lang="pl-PL" dirty="0"/>
              <a:t> jeżeli prawomocnym orzeczeniem tytuł wykonawczy został pozbawiony wykonalności albo orzeczenie, na którym oparto klauzulę wykonalności, zostało uchylone lub utraciło moc;</a:t>
            </a:r>
          </a:p>
          <a:p>
            <a:r>
              <a:rPr lang="pl-PL" b="1" dirty="0"/>
              <a:t>6</a:t>
            </a:r>
            <a:r>
              <a:rPr lang="pl-PL" b="1" dirty="0" smtClean="0"/>
              <a:t>)</a:t>
            </a:r>
            <a:r>
              <a:rPr lang="pl-PL" dirty="0"/>
              <a:t> jeżeli egzekucję skierowano przeciwko osobie, która według klauzuli wykonalności nie jest dłużnikiem, i która sprzeciwiła się prowadzeniu egzekucji, albo jeżeli prowadzenie egzekucji pozostaje z innych powodów w oczywistej sprzeczności z treścią tytułu wykonawczego.</a:t>
            </a:r>
          </a:p>
          <a:p>
            <a:r>
              <a:rPr lang="pl-PL" dirty="0"/>
              <a:t>§ 1</a:t>
            </a:r>
            <a:r>
              <a:rPr lang="pl-PL" baseline="30000" dirty="0"/>
              <a:t>1</a:t>
            </a:r>
            <a:r>
              <a:rPr lang="pl-PL" dirty="0"/>
              <a:t>. Termin, o którym mowa w § 1 </a:t>
            </a:r>
            <a:r>
              <a:rPr lang="pl-PL" dirty="0" err="1"/>
              <a:t>pkt</a:t>
            </a:r>
            <a:r>
              <a:rPr lang="pl-PL" dirty="0"/>
              <a:t> 4, biegnie od dnia dokonania ostatniej czynności egzekucyjnej, a w razie zawieszenia postępowania - od dnia ustania przyczyny zawieszenia.</a:t>
            </a:r>
          </a:p>
          <a:p>
            <a:r>
              <a:rPr lang="pl-PL" b="1" dirty="0"/>
              <a:t>§ 2. Umorzenie wskutek braku zdolności sądowej nastąpić może dopiero wówczas, gdy w terminie wyznaczonym przez organ egzekucyjny brak ten nie zostanie usunięty. W razie usunięcia braku stosuje się odpowiednio przepis art. 818 § 2.</a:t>
            </a:r>
          </a:p>
          <a:p>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na wniosek</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a:t>Organ egzekucyjny umorzy postępowanie w całości lub części na wniosek:</a:t>
            </a:r>
          </a:p>
          <a:p>
            <a:r>
              <a:rPr lang="pl-PL" dirty="0"/>
              <a:t> jeżeli tego zażąda wierzyciel; </a:t>
            </a:r>
            <a:r>
              <a:rPr lang="pl-PL" dirty="0" smtClean="0"/>
              <a:t>jednakże w sprawach, w których egzekucję wszczęto z urzędu lub na żądanie uprawnionego organu, wniosek wierzyciela o umorzenie postępowania wymaga zgody sądu lub uprawnionego organu, który zażądał wszczęcia egzekucji;</a:t>
            </a:r>
            <a:endParaRPr lang="pl-PL" b="1" dirty="0"/>
          </a:p>
          <a:p>
            <a:r>
              <a:rPr lang="pl-PL" dirty="0"/>
              <a:t> gdy zażąda tego dłużnik, jeżeli przed dniem złożenia wniosku o wszczęcie egzekucji roszczenie objęte tytułem wykonawczym uległo przedawnieniu, a wierzyciel nie wykaże, że nastąpiło zdarzenie, wskutek którego bieg terminu przedawnienia został przerwany;</a:t>
            </a:r>
          </a:p>
          <a:p>
            <a:r>
              <a:rPr lang="pl-PL" b="1" dirty="0" smtClean="0"/>
              <a:t> </a:t>
            </a:r>
            <a:r>
              <a:rPr lang="pl-PL" dirty="0" smtClean="0"/>
              <a:t>jeżeli </a:t>
            </a:r>
            <a:r>
              <a:rPr lang="pl-PL" dirty="0"/>
              <a:t>wierzyciel jest w posiadaniu zastawu zabezpieczającego pełne zaspokojenie egzekwowanego roszczenia, chyba że egzekucja skierowana jest do przedmiotu zastawu.</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Cel postępowania egzekucyjnego</a:t>
            </a:r>
            <a:endParaRPr lang="pl-PL" dirty="0"/>
          </a:p>
        </p:txBody>
      </p:sp>
      <p:sp>
        <p:nvSpPr>
          <p:cNvPr id="3" name="Symbol zastępczy zawartości 2"/>
          <p:cNvSpPr>
            <a:spLocks noGrp="1"/>
          </p:cNvSpPr>
          <p:nvPr>
            <p:ph idx="1"/>
          </p:nvPr>
        </p:nvSpPr>
        <p:spPr/>
        <p:txBody>
          <a:bodyPr/>
          <a:lstStyle/>
          <a:p>
            <a:r>
              <a:rPr lang="pl-PL" dirty="0" smtClean="0"/>
              <a:t>Cel: doprowadzenie do spełnienia świadczenia stwierdzonego tytułem wykonawczym</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Skutki umorzenia</a:t>
            </a:r>
            <a:endParaRPr lang="pl-PL" dirty="0"/>
          </a:p>
        </p:txBody>
      </p:sp>
      <p:sp>
        <p:nvSpPr>
          <p:cNvPr id="3" name="Symbol zastępczy zawartości 2"/>
          <p:cNvSpPr>
            <a:spLocks noGrp="1"/>
          </p:cNvSpPr>
          <p:nvPr>
            <p:ph idx="1"/>
          </p:nvPr>
        </p:nvSpPr>
        <p:spPr/>
        <p:txBody>
          <a:bodyPr/>
          <a:lstStyle/>
          <a:p>
            <a:r>
              <a:rPr lang="pl-PL" dirty="0" smtClean="0"/>
              <a:t>Umorzenie powoduje uchylenie </a:t>
            </a:r>
            <a:r>
              <a:rPr lang="pl-PL" dirty="0"/>
              <a:t>dokonanych czynności egzekucyjnych, lecz nie pozbawia wierzyciela możności wszczęcia ponownej egzekucji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b="1" dirty="0" smtClean="0"/>
              <a:t>Na postanowienie o zawieszeniu i umorzeniu postępowania egzekucyjnego przysługuje zażalenie</a:t>
            </a:r>
            <a:endParaRPr lang="pl-PL"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Zbieg postępowania egzekucyjnego</a:t>
            </a:r>
            <a:endParaRPr lang="pl-PL" dirty="0"/>
          </a:p>
        </p:txBody>
      </p:sp>
      <p:sp>
        <p:nvSpPr>
          <p:cNvPr id="3" name="Symbol zastępczy zawartości 2"/>
          <p:cNvSpPr>
            <a:spLocks noGrp="1"/>
          </p:cNvSpPr>
          <p:nvPr>
            <p:ph idx="1"/>
          </p:nvPr>
        </p:nvSpPr>
        <p:spPr/>
        <p:txBody>
          <a:bodyPr/>
          <a:lstStyle/>
          <a:p>
            <a:endParaRPr lang="pl-PL" dirty="0"/>
          </a:p>
        </p:txBody>
      </p:sp>
      <p:sp>
        <p:nvSpPr>
          <p:cNvPr id="4" name="Elipsa 3"/>
          <p:cNvSpPr/>
          <p:nvPr/>
        </p:nvSpPr>
        <p:spPr>
          <a:xfrm>
            <a:off x="2555776" y="1340768"/>
            <a:ext cx="4176464"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Zbieg</a:t>
            </a:r>
            <a:endParaRPr lang="pl-PL" dirty="0"/>
          </a:p>
        </p:txBody>
      </p:sp>
      <p:sp>
        <p:nvSpPr>
          <p:cNvPr id="5" name="Elipsa 4"/>
          <p:cNvSpPr/>
          <p:nvPr/>
        </p:nvSpPr>
        <p:spPr>
          <a:xfrm>
            <a:off x="107504" y="3861048"/>
            <a:ext cx="4176464"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Zbieg egzekucji sądowej i administracyjnej</a:t>
            </a:r>
            <a:endParaRPr lang="pl-PL" dirty="0"/>
          </a:p>
        </p:txBody>
      </p:sp>
      <p:sp>
        <p:nvSpPr>
          <p:cNvPr id="6" name="Elipsa 5"/>
          <p:cNvSpPr/>
          <p:nvPr/>
        </p:nvSpPr>
        <p:spPr>
          <a:xfrm>
            <a:off x="4967536" y="3861048"/>
            <a:ext cx="4176464"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Zbieg kilku egzekucji sądowych</a:t>
            </a:r>
            <a:endParaRPr lang="pl-PL" dirty="0"/>
          </a:p>
        </p:txBody>
      </p:sp>
      <p:cxnSp>
        <p:nvCxnSpPr>
          <p:cNvPr id="8" name="Łącznik prosty ze strzałką 7"/>
          <p:cNvCxnSpPr>
            <a:stCxn id="4" idx="3"/>
          </p:cNvCxnSpPr>
          <p:nvPr/>
        </p:nvCxnSpPr>
        <p:spPr>
          <a:xfrm flipH="1">
            <a:off x="1979712" y="2692947"/>
            <a:ext cx="1187693" cy="1456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a:stCxn id="4" idx="5"/>
          </p:cNvCxnSpPr>
          <p:nvPr/>
        </p:nvCxnSpPr>
        <p:spPr>
          <a:xfrm>
            <a:off x="6120611" y="2692947"/>
            <a:ext cx="1043677" cy="11681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Zbieg egzekucji sądowej i administracyjnej</a:t>
            </a:r>
            <a:endParaRPr lang="pl-PL" dirty="0"/>
          </a:p>
        </p:txBody>
      </p:sp>
      <p:sp>
        <p:nvSpPr>
          <p:cNvPr id="3" name="Symbol zastępczy zawartości 2"/>
          <p:cNvSpPr>
            <a:spLocks noGrp="1"/>
          </p:cNvSpPr>
          <p:nvPr>
            <p:ph idx="1"/>
          </p:nvPr>
        </p:nvSpPr>
        <p:spPr/>
        <p:txBody>
          <a:bodyPr>
            <a:normAutofit/>
          </a:bodyPr>
          <a:lstStyle/>
          <a:p>
            <a:r>
              <a:rPr lang="pl-PL" dirty="0" smtClean="0"/>
              <a:t>W</a:t>
            </a:r>
            <a:r>
              <a:rPr lang="pl-PL" dirty="0"/>
              <a:t> przypadku zbiegu egzekucji sądowej i </a:t>
            </a:r>
            <a:r>
              <a:rPr lang="pl-PL" dirty="0" smtClean="0"/>
              <a:t>administracyjnej egzekucje prowadzi </a:t>
            </a:r>
            <a:r>
              <a:rPr lang="pl-PL" dirty="0"/>
              <a:t>łącznie </a:t>
            </a:r>
            <a:r>
              <a:rPr lang="pl-PL" dirty="0" smtClean="0"/>
              <a:t>ten sądowy </a:t>
            </a:r>
            <a:r>
              <a:rPr lang="pl-PL" dirty="0"/>
              <a:t>albo administracyjny organ egzekucyjny, który jako pierwszy dokonał zajęcia, a w razie niemożności ustalenia tego pierwszeństwa - organ egzekucyjny, który dokonał zajęcia na poczet należności w wyższej kwocie.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a:bodyPr>
          <a:lstStyle/>
          <a:p>
            <a:r>
              <a:rPr lang="pl-PL" dirty="0"/>
              <a:t>W przypadku zbiegu egzekucji sądowej i administracyjnej do tej samej rzeczy albo prawa majątkowego, gdy egzekucja sądowa dotyczy:</a:t>
            </a:r>
          </a:p>
          <a:p>
            <a:r>
              <a:rPr lang="pl-PL" b="1" dirty="0"/>
              <a:t>1</a:t>
            </a:r>
            <a:r>
              <a:rPr lang="pl-PL" b="1" dirty="0" smtClean="0"/>
              <a:t>)</a:t>
            </a:r>
            <a:r>
              <a:rPr lang="pl-PL" dirty="0"/>
              <a:t> świadczeń alimentacyjnych, rentowych lub innych świadczeń powtarzających się,</a:t>
            </a:r>
          </a:p>
          <a:p>
            <a:r>
              <a:rPr lang="pl-PL" b="1" dirty="0" smtClean="0"/>
              <a:t>2)</a:t>
            </a:r>
            <a:r>
              <a:rPr lang="pl-PL" dirty="0"/>
              <a:t> świadczenia pieniężnego w walucie </a:t>
            </a:r>
            <a:r>
              <a:rPr lang="pl-PL" dirty="0" smtClean="0"/>
              <a:t>obcej - </a:t>
            </a:r>
            <a:r>
              <a:rPr lang="pl-PL" dirty="0"/>
              <a:t>egzekucje do tej rzeczy albo prawa majątkowego prowadzi łącznie sądowy organ egzekucyjny.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a:t>W razie kolejnego zbiegu egzekucji sądowej i administracyjnej do tej samej rzeczy albo prawa majątkowego egzekucję administracyjną przejmuje sądowy organ egzekucyjny, który prowadzi łącznie egzekucje w wyniku pierwszego zbiegu egzekucji.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Zbieg egzekucji sądowych</a:t>
            </a:r>
            <a:endParaRPr lang="pl-PL" dirty="0"/>
          </a:p>
        </p:txBody>
      </p:sp>
      <p:sp>
        <p:nvSpPr>
          <p:cNvPr id="3" name="Symbol zastępczy zawartości 2"/>
          <p:cNvSpPr>
            <a:spLocks noGrp="1"/>
          </p:cNvSpPr>
          <p:nvPr>
            <p:ph idx="1"/>
          </p:nvPr>
        </p:nvSpPr>
        <p:spPr/>
        <p:txBody>
          <a:bodyPr>
            <a:normAutofit fontScale="77500" lnSpcReduction="20000"/>
          </a:bodyPr>
          <a:lstStyle/>
          <a:p>
            <a:r>
              <a:rPr lang="pl-PL" b="1" dirty="0"/>
              <a:t>Art. 773</a:t>
            </a:r>
            <a:r>
              <a:rPr lang="pl-PL" b="1" baseline="30000" dirty="0"/>
              <a:t>1</a:t>
            </a:r>
            <a:r>
              <a:rPr lang="pl-PL" b="1" dirty="0"/>
              <a:t> [Zbieg co do przedmiotu]</a:t>
            </a:r>
            <a:endParaRPr lang="pl-PL" dirty="0"/>
          </a:p>
          <a:p>
            <a:r>
              <a:rPr lang="pl-PL" dirty="0"/>
              <a:t>§ 1. W wypadku zbiegu egzekucji do tych samych rzeczy, wierzytelności lub praw, dalszą egzekucję prowadzi komornik właściwy według przepisów niniejszego kodeksu.</a:t>
            </a:r>
          </a:p>
          <a:p>
            <a:r>
              <a:rPr lang="pl-PL" dirty="0"/>
              <a:t>§ 2. Jeżeli żaden z komorników nie jest właściwy według przepisów niniejszego kodeksu lub właściwych jest kilku komorników, komornik, który później wszczął egzekucję, niezwłocznie przekazuje sprawę komornikowi, który pierwszy wszczął egzekucję, o czym zawiadamia wierzyciela.</a:t>
            </a:r>
          </a:p>
          <a:p>
            <a:r>
              <a:rPr lang="pl-PL" dirty="0"/>
              <a:t>§ 3. Przekazując sprawę, komornik obowiązany jest rozliczyć koszty egzekucji.</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Tytuł egzekucyjny</a:t>
            </a:r>
            <a:endParaRPr lang="pl-PL" dirty="0"/>
          </a:p>
        </p:txBody>
      </p:sp>
      <p:sp>
        <p:nvSpPr>
          <p:cNvPr id="3" name="Symbol zastępczy zawartości 2"/>
          <p:cNvSpPr>
            <a:spLocks noGrp="1"/>
          </p:cNvSpPr>
          <p:nvPr>
            <p:ph idx="1"/>
          </p:nvPr>
        </p:nvSpPr>
        <p:spPr/>
        <p:txBody>
          <a:bodyPr/>
          <a:lstStyle/>
          <a:p>
            <a:r>
              <a:rPr lang="pl-PL" dirty="0"/>
              <a:t>Tytuł egzekucyjny to dokument urzędowy stwierdzający istnienie i zakres nadającego się do egzekucji roszczenia wierzyciela i jednocześnie istnienie oraz zakres obowiązku prawnego </a:t>
            </a:r>
            <a:r>
              <a:rPr lang="pl-PL" dirty="0" smtClean="0"/>
              <a:t>dłużnika</a:t>
            </a:r>
          </a:p>
          <a:p>
            <a:pPr>
              <a:buNone/>
            </a:pPr>
            <a:r>
              <a:rPr lang="pl-PL" dirty="0"/>
              <a:t>	 </a:t>
            </a:r>
            <a:r>
              <a:rPr lang="pl-PL" i="1" dirty="0"/>
              <a:t>E. </a:t>
            </a:r>
            <a:r>
              <a:rPr lang="pl-PL" i="1" dirty="0" err="1"/>
              <a:t>Wengerek</a:t>
            </a:r>
            <a:r>
              <a:rPr lang="pl-PL" dirty="0"/>
              <a:t>, Sądowe postępowanie, s. 134).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Tytuł egzekucyjny</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Pięć cech tytułu egzekucyjnego: </a:t>
            </a:r>
          </a:p>
          <a:p>
            <a:r>
              <a:rPr lang="pl-PL" dirty="0" smtClean="0"/>
              <a:t>Posiada znamiona </a:t>
            </a:r>
            <a:r>
              <a:rPr lang="pl-PL" dirty="0"/>
              <a:t>dokumentu </a:t>
            </a:r>
            <a:r>
              <a:rPr lang="pl-PL" dirty="0" smtClean="0"/>
              <a:t>urzędowego,</a:t>
            </a:r>
          </a:p>
          <a:p>
            <a:r>
              <a:rPr lang="pl-PL" dirty="0" smtClean="0"/>
              <a:t>wskazuje </a:t>
            </a:r>
            <a:r>
              <a:rPr lang="pl-PL" dirty="0"/>
              <a:t>roszczenie wierzyciela i obowiązek dłużnika</a:t>
            </a:r>
            <a:r>
              <a:rPr lang="pl-PL" dirty="0" smtClean="0"/>
              <a:t>,</a:t>
            </a:r>
          </a:p>
          <a:p>
            <a:r>
              <a:rPr lang="pl-PL" dirty="0" smtClean="0"/>
              <a:t>spełnia </a:t>
            </a:r>
            <a:r>
              <a:rPr lang="pl-PL" dirty="0"/>
              <a:t>wymogi przewidziane prawem, </a:t>
            </a:r>
            <a:endParaRPr lang="pl-PL" dirty="0" smtClean="0"/>
          </a:p>
          <a:p>
            <a:r>
              <a:rPr lang="pl-PL" dirty="0" smtClean="0"/>
              <a:t>zawiera </a:t>
            </a:r>
            <a:r>
              <a:rPr lang="pl-PL" dirty="0"/>
              <a:t>stwierdzenie, iż dany obowiązek nadaje się do wykonania w drodze </a:t>
            </a:r>
            <a:r>
              <a:rPr lang="pl-PL" dirty="0" smtClean="0"/>
              <a:t>egzekucji</a:t>
            </a:r>
          </a:p>
          <a:p>
            <a:r>
              <a:rPr lang="pl-PL" dirty="0" smtClean="0"/>
              <a:t>Zawiera zrozumiałą </a:t>
            </a:r>
            <a:r>
              <a:rPr lang="pl-PL" dirty="0"/>
              <a:t>treść </a:t>
            </a:r>
            <a:endParaRPr lang="pl-PL" dirty="0" smtClean="0"/>
          </a:p>
          <a:p>
            <a:pPr>
              <a:buNone/>
            </a:pPr>
            <a:endParaRPr lang="pl-PL" i="1" dirty="0" smtClean="0"/>
          </a:p>
          <a:p>
            <a:pPr>
              <a:buNone/>
            </a:pPr>
            <a:r>
              <a:rPr lang="pl-PL" i="1" dirty="0"/>
              <a:t>	</a:t>
            </a:r>
            <a:r>
              <a:rPr lang="pl-PL" i="1" dirty="0" smtClean="0"/>
              <a:t>E</a:t>
            </a:r>
            <a:r>
              <a:rPr lang="pl-PL" i="1" dirty="0"/>
              <a:t>. </a:t>
            </a:r>
            <a:r>
              <a:rPr lang="pl-PL" i="1" dirty="0" err="1"/>
              <a:t>Wengerek</a:t>
            </a:r>
            <a:r>
              <a:rPr lang="pl-PL" dirty="0" err="1"/>
              <a:t>,Sądowe</a:t>
            </a:r>
            <a:r>
              <a:rPr lang="pl-PL" dirty="0"/>
              <a:t> postępowanie egzekucyjne w sprawach cywilnych, Warszawa 1978, s. 150, 151).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777 KPC</a:t>
            </a:r>
            <a:endParaRPr lang="pl-PL" dirty="0"/>
          </a:p>
        </p:txBody>
      </p:sp>
      <p:sp>
        <p:nvSpPr>
          <p:cNvPr id="3" name="Symbol zastępczy zawartości 2"/>
          <p:cNvSpPr>
            <a:spLocks noGrp="1"/>
          </p:cNvSpPr>
          <p:nvPr>
            <p:ph idx="1"/>
          </p:nvPr>
        </p:nvSpPr>
        <p:spPr/>
        <p:txBody>
          <a:bodyPr>
            <a:normAutofit fontScale="40000" lnSpcReduction="20000"/>
          </a:bodyPr>
          <a:lstStyle/>
          <a:p>
            <a:pPr>
              <a:buNone/>
            </a:pPr>
            <a:r>
              <a:rPr lang="pl-PL" dirty="0" smtClean="0"/>
              <a:t>§ </a:t>
            </a:r>
            <a:r>
              <a:rPr lang="pl-PL" dirty="0"/>
              <a:t>1. Tytułami egzekucyjnymi są:</a:t>
            </a:r>
          </a:p>
          <a:p>
            <a:pPr>
              <a:buNone/>
            </a:pPr>
            <a:r>
              <a:rPr lang="pl-PL" b="1" dirty="0" smtClean="0"/>
              <a:t>	1)</a:t>
            </a:r>
            <a:r>
              <a:rPr lang="pl-PL" dirty="0"/>
              <a:t> orzeczenie sądu prawomocne lub podlegające natychmiastowemu wykonaniu, jak również ugoda zawarta przed sądem;</a:t>
            </a:r>
          </a:p>
          <a:p>
            <a:pPr>
              <a:buNone/>
            </a:pPr>
            <a:r>
              <a:rPr lang="pl-PL" b="1" dirty="0" smtClean="0"/>
              <a:t>	1</a:t>
            </a:r>
            <a:r>
              <a:rPr lang="pl-PL" b="1" baseline="30000" dirty="0" smtClean="0"/>
              <a:t>1</a:t>
            </a:r>
            <a:r>
              <a:rPr lang="pl-PL" b="1" dirty="0" smtClean="0"/>
              <a:t>)</a:t>
            </a:r>
            <a:r>
              <a:rPr lang="pl-PL" dirty="0"/>
              <a:t> orzeczenie referendarza sądowego prawomocne lub podlegające natychmiastowemu wykonaniu;</a:t>
            </a:r>
          </a:p>
          <a:p>
            <a:pPr>
              <a:buNone/>
            </a:pPr>
            <a:r>
              <a:rPr lang="pl-PL" b="1" dirty="0" smtClean="0"/>
              <a:t>	2)</a:t>
            </a:r>
            <a:r>
              <a:rPr lang="pl-PL" i="1" dirty="0" smtClean="0"/>
              <a:t>(</a:t>
            </a:r>
            <a:r>
              <a:rPr lang="pl-PL" i="1" dirty="0"/>
              <a:t>uchylony)</a:t>
            </a:r>
            <a:endParaRPr lang="pl-PL" dirty="0"/>
          </a:p>
          <a:p>
            <a:pPr>
              <a:buNone/>
            </a:pPr>
            <a:r>
              <a:rPr lang="pl-PL" b="1" dirty="0" smtClean="0"/>
              <a:t>	2</a:t>
            </a:r>
            <a:r>
              <a:rPr lang="pl-PL" b="1" baseline="30000" dirty="0" smtClean="0"/>
              <a:t>1</a:t>
            </a:r>
            <a:r>
              <a:rPr lang="pl-PL" b="1" dirty="0" smtClean="0"/>
              <a:t>)</a:t>
            </a:r>
            <a:r>
              <a:rPr lang="pl-PL" i="1" dirty="0" smtClean="0"/>
              <a:t>(</a:t>
            </a:r>
            <a:r>
              <a:rPr lang="pl-PL" i="1" dirty="0"/>
              <a:t>uchylony)</a:t>
            </a:r>
            <a:endParaRPr lang="pl-PL" dirty="0"/>
          </a:p>
          <a:p>
            <a:pPr>
              <a:buNone/>
            </a:pPr>
            <a:r>
              <a:rPr lang="pl-PL" b="1" dirty="0" smtClean="0"/>
              <a:t>	3)</a:t>
            </a:r>
            <a:r>
              <a:rPr lang="pl-PL" dirty="0"/>
              <a:t> inne orzeczenia, ugody i akty, które z mocy ustawy podlegają wykonaniu w drodze egzekucji sądowej;</a:t>
            </a:r>
          </a:p>
          <a:p>
            <a:pPr>
              <a:buNone/>
            </a:pPr>
            <a:r>
              <a:rPr lang="pl-PL" b="1" dirty="0" smtClean="0"/>
              <a:t>	4)</a:t>
            </a:r>
            <a:r>
              <a:rPr lang="pl-PL" dirty="0"/>
              <a:t> akt notarialny, w którym dłużnik poddał się egzekucji i który obejmuje obowiązek zapłaty sumy pieniężnej lub wydania rzeczy oznaczonych co do gatunku, ilościowo w akcie określonych, albo też wydania rzeczy indywidualnie oznaczonej, gdy w akcie wskazano termin wykonania obowiązku lub zdarzenie, od którego uzależnione jest wykonanie;</a:t>
            </a:r>
          </a:p>
          <a:p>
            <a:pPr>
              <a:buNone/>
            </a:pPr>
            <a:r>
              <a:rPr lang="pl-PL" b="1" dirty="0" smtClean="0"/>
              <a:t>	5)</a:t>
            </a:r>
            <a:r>
              <a:rPr lang="pl-PL" dirty="0"/>
              <a:t> akt notarialny, w którym dłużnik poddał się egzekucji i który obejmuje obowiązek zapłaty sumy pieniężnej do wysokości w akcie wprost określonej albo oznaczonej za pomocą klauzuli waloryzacyjnej, gdy w akcie wskazano zdarzenie, od którego uzależnione jest wykonanie obowiązku, jak również termin, do którego wierzyciel może wystąpić o nadanie temu aktowi klauzuli wykonalności;</a:t>
            </a:r>
          </a:p>
          <a:p>
            <a:pPr>
              <a:buNone/>
            </a:pPr>
            <a:r>
              <a:rPr lang="pl-PL" b="1" dirty="0" smtClean="0"/>
              <a:t>	6)</a:t>
            </a:r>
            <a:r>
              <a:rPr lang="pl-PL" dirty="0"/>
              <a:t> akt notarialny określony w </a:t>
            </a:r>
            <a:r>
              <a:rPr lang="pl-PL" dirty="0" err="1"/>
              <a:t>pkt</a:t>
            </a:r>
            <a:r>
              <a:rPr lang="pl-PL" dirty="0"/>
              <a:t> 4 lub 5, w którym niebędąca dłużnikiem osobistym osoba, której rzecz, wierzytelność lub prawo obciążone jest hipoteką lub zastawem, poddała się egzekucji z obciążonego przedmiotu w celu zaspokojenia wierzytelności pieniężnej przysługującej zabezpieczonemu wierzycielowi.</a:t>
            </a:r>
          </a:p>
          <a:p>
            <a:pPr>
              <a:buNone/>
            </a:pPr>
            <a:r>
              <a:rPr lang="pl-PL" dirty="0"/>
              <a:t>§ 2. Oświadczenie dłużnika o poddaniu się egzekucji może być złożone także w odrębnym akcie notarialnym.</a:t>
            </a:r>
          </a:p>
          <a:p>
            <a:pPr>
              <a:buNone/>
            </a:pPr>
            <a:r>
              <a:rPr lang="pl-PL" dirty="0"/>
              <a:t>§ 3.</a:t>
            </a:r>
            <a:r>
              <a:rPr lang="pl-PL" i="1" dirty="0"/>
              <a:t>(uchylony)</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Tytuł wykonawczy</a:t>
            </a:r>
            <a:endParaRPr lang="pl-PL" dirty="0"/>
          </a:p>
        </p:txBody>
      </p:sp>
      <p:sp>
        <p:nvSpPr>
          <p:cNvPr id="3" name="Symbol zastępczy zawartości 2"/>
          <p:cNvSpPr>
            <a:spLocks noGrp="1"/>
          </p:cNvSpPr>
          <p:nvPr>
            <p:ph idx="1"/>
          </p:nvPr>
        </p:nvSpPr>
        <p:spPr/>
        <p:txBody>
          <a:bodyPr/>
          <a:lstStyle/>
          <a:p>
            <a:r>
              <a:rPr lang="pl-PL" dirty="0" smtClean="0"/>
              <a:t>Art. 776 KPC</a:t>
            </a:r>
          </a:p>
          <a:p>
            <a:r>
              <a:rPr lang="pl-PL" b="1" dirty="0"/>
              <a:t>Podstawą egzekucji jest tytuł wykonawczy. Tytułem wykonawczym jest tytuł egzekucyjny zaopatrzony w klauzulę wykonalności, chyba że ustawa stanowi inaczej.</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Klauzula wykonalności</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1295</Words>
  <Application>Microsoft Office PowerPoint</Application>
  <PresentationFormat>Pokaz na ekranie (4:3)</PresentationFormat>
  <Paragraphs>179</Paragraphs>
  <Slides>46</Slides>
  <Notes>0</Notes>
  <HiddenSlides>0</HiddenSlides>
  <MMClips>0</MMClips>
  <ScaleCrop>false</ScaleCrop>
  <HeadingPairs>
    <vt:vector size="4" baseType="variant">
      <vt:variant>
        <vt:lpstr>Motyw</vt:lpstr>
      </vt:variant>
      <vt:variant>
        <vt:i4>1</vt:i4>
      </vt:variant>
      <vt:variant>
        <vt:lpstr>Tytuły slajdów</vt:lpstr>
      </vt:variant>
      <vt:variant>
        <vt:i4>46</vt:i4>
      </vt:variant>
    </vt:vector>
  </HeadingPairs>
  <TitlesOfParts>
    <vt:vector size="47" baseType="lpstr">
      <vt:lpstr>Motyw pakietu Office</vt:lpstr>
      <vt:lpstr>Przebieg postępowania egzekucyjnego</vt:lpstr>
      <vt:lpstr>Slajd 2</vt:lpstr>
      <vt:lpstr>Slajd 3</vt:lpstr>
      <vt:lpstr>Cel postępowania egzekucyjnego</vt:lpstr>
      <vt:lpstr>Tytuł egzekucyjny</vt:lpstr>
      <vt:lpstr>Tytuł egzekucyjny</vt:lpstr>
      <vt:lpstr>777 KPC</vt:lpstr>
      <vt:lpstr>Tytuł wykonawczy</vt:lpstr>
      <vt:lpstr>Klauzula wykonalności</vt:lpstr>
      <vt:lpstr>Egzekucja bez tytułu wykonawczego?</vt:lpstr>
      <vt:lpstr>Slajd 11</vt:lpstr>
      <vt:lpstr>Wszczęcie z urzędu</vt:lpstr>
      <vt:lpstr>Wniosek egzekucyjny</vt:lpstr>
      <vt:lpstr>Warunki ogólne wniosku (na podstawie art. 126 kpc)</vt:lpstr>
      <vt:lpstr>Wymogi szczególne wniosku</vt:lpstr>
      <vt:lpstr>Slajd 16</vt:lpstr>
      <vt:lpstr>Slajd 17</vt:lpstr>
      <vt:lpstr>Prawo wyboru komornika</vt:lpstr>
      <vt:lpstr>Slajd 19</vt:lpstr>
      <vt:lpstr>Wzór wniosku</vt:lpstr>
      <vt:lpstr>Piszemy wniosek!</vt:lpstr>
      <vt:lpstr>Slajd 22</vt:lpstr>
      <vt:lpstr>Slajd 23</vt:lpstr>
      <vt:lpstr>Slajd 24</vt:lpstr>
      <vt:lpstr>Slajd 25</vt:lpstr>
      <vt:lpstr>Slajd 26</vt:lpstr>
      <vt:lpstr>Slajd 27</vt:lpstr>
      <vt:lpstr>Slajd 28</vt:lpstr>
      <vt:lpstr>Slajd 29</vt:lpstr>
      <vt:lpstr>Etapy postępowania egzekucyjnego</vt:lpstr>
      <vt:lpstr>Zawieszenie postępowania egzekucyjnego</vt:lpstr>
      <vt:lpstr>Zawieszenie postępowania egzekucyjnego</vt:lpstr>
      <vt:lpstr>Zawieszenie postępowania egzekucyjnego z mocy prawa</vt:lpstr>
      <vt:lpstr>Slajd 34</vt:lpstr>
      <vt:lpstr>Zawieszenie z mocy postanowienia sądu</vt:lpstr>
      <vt:lpstr>Zawieszenie postępowania egzekucyjnego z urzędu</vt:lpstr>
      <vt:lpstr>Umorzenie postępowania egzekucyjnego</vt:lpstr>
      <vt:lpstr>Umorzenie z urzędu</vt:lpstr>
      <vt:lpstr>Umorzenie na wniosek</vt:lpstr>
      <vt:lpstr>Skutki umorzenia</vt:lpstr>
      <vt:lpstr>Slajd 41</vt:lpstr>
      <vt:lpstr>Zbieg postępowania egzekucyjnego</vt:lpstr>
      <vt:lpstr>Zbieg egzekucji sądowej i administracyjnej</vt:lpstr>
      <vt:lpstr>Slajd 44</vt:lpstr>
      <vt:lpstr>Slajd 45</vt:lpstr>
      <vt:lpstr>Zbieg egzekucji sądowych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Przebieg postępowania egzekucyjnego</dc:title>
  <dc:creator>Windows User</dc:creator>
  <cp:lastModifiedBy>Windows User</cp:lastModifiedBy>
  <cp:revision>22</cp:revision>
  <dcterms:created xsi:type="dcterms:W3CDTF">2021-03-01T18:15:18Z</dcterms:created>
  <dcterms:modified xsi:type="dcterms:W3CDTF">2021-03-01T23:42:48Z</dcterms:modified>
</cp:coreProperties>
</file>