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9"/>
  </p:notesMasterIdLst>
  <p:sldIdLst>
    <p:sldId id="324" r:id="rId2"/>
    <p:sldId id="257" r:id="rId3"/>
    <p:sldId id="258" r:id="rId4"/>
    <p:sldId id="323" r:id="rId5"/>
    <p:sldId id="260" r:id="rId6"/>
    <p:sldId id="325" r:id="rId7"/>
    <p:sldId id="322" r:id="rId8"/>
    <p:sldId id="261" r:id="rId9"/>
    <p:sldId id="328" r:id="rId10"/>
    <p:sldId id="266" r:id="rId11"/>
    <p:sldId id="259" r:id="rId12"/>
    <p:sldId id="329" r:id="rId13"/>
    <p:sldId id="330" r:id="rId14"/>
    <p:sldId id="332" r:id="rId15"/>
    <p:sldId id="333" r:id="rId16"/>
    <p:sldId id="331" r:id="rId17"/>
    <p:sldId id="334" r:id="rId18"/>
    <p:sldId id="337" r:id="rId19"/>
    <p:sldId id="335" r:id="rId20"/>
    <p:sldId id="339" r:id="rId21"/>
    <p:sldId id="340" r:id="rId22"/>
    <p:sldId id="341" r:id="rId23"/>
    <p:sldId id="342" r:id="rId24"/>
    <p:sldId id="343" r:id="rId25"/>
    <p:sldId id="344" r:id="rId26"/>
    <p:sldId id="345" r:id="rId27"/>
    <p:sldId id="320" r:id="rId28"/>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626"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9F6EF9-BBF2-4B2F-B3F8-EE50E80D35A2}" type="datetimeFigureOut">
              <a:rPr lang="pl-PL" smtClean="0"/>
              <a:pPr/>
              <a:t>2020-05-30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72A720-37A6-42F3-A23B-7C4411DCEDE9}" type="slidenum">
              <a:rPr lang="pl-PL" smtClean="0"/>
              <a:pPr/>
              <a:t>‹#›</a:t>
            </a:fld>
            <a:endParaRPr lang="pl-PL"/>
          </a:p>
        </p:txBody>
      </p:sp>
    </p:spTree>
    <p:extLst>
      <p:ext uri="{BB962C8B-B14F-4D97-AF65-F5344CB8AC3E}">
        <p14:creationId xmlns:p14="http://schemas.microsoft.com/office/powerpoint/2010/main" val="412596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272A720-37A6-42F3-A23B-7C4411DCEDE9}" type="slidenum">
              <a:rPr lang="pl-PL" smtClean="0"/>
              <a:pPr/>
              <a:t>6</a:t>
            </a:fld>
            <a:endParaRPr lang="pl-PL"/>
          </a:p>
        </p:txBody>
      </p:sp>
    </p:spTree>
    <p:extLst>
      <p:ext uri="{BB962C8B-B14F-4D97-AF65-F5344CB8AC3E}">
        <p14:creationId xmlns:p14="http://schemas.microsoft.com/office/powerpoint/2010/main" val="2542889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Odrębna</a:t>
            </a:r>
            <a:r>
              <a:rPr lang="pl-PL" baseline="0" dirty="0" smtClean="0"/>
              <a:t> własność budynku art. 235 KC użytkowanie wieczyste, art. 272 KC użytkowanie gruntu Skarbu Państwa przez rolnicze spółdzielnie produkcyjne, art. 279 KC  użytkowanie przez rolnicze spółdzielnie produkcyjne wkładów gruntowych ich członków. Księgi wieczyste.</a:t>
            </a:r>
            <a:endParaRPr lang="pl-PL" dirty="0"/>
          </a:p>
        </p:txBody>
      </p:sp>
      <p:sp>
        <p:nvSpPr>
          <p:cNvPr id="4" name="Symbol zastępczy numeru slajdu 3"/>
          <p:cNvSpPr>
            <a:spLocks noGrp="1"/>
          </p:cNvSpPr>
          <p:nvPr>
            <p:ph type="sldNum" sz="quarter" idx="10"/>
          </p:nvPr>
        </p:nvSpPr>
        <p:spPr/>
        <p:txBody>
          <a:bodyPr/>
          <a:lstStyle/>
          <a:p>
            <a:fld id="{C272A720-37A6-42F3-A23B-7C4411DCEDE9}" type="slidenum">
              <a:rPr lang="pl-PL" smtClean="0"/>
              <a:pPr/>
              <a:t>7</a:t>
            </a:fld>
            <a:endParaRPr lang="pl-PL"/>
          </a:p>
        </p:txBody>
      </p:sp>
    </p:spTree>
    <p:extLst>
      <p:ext uri="{BB962C8B-B14F-4D97-AF65-F5344CB8AC3E}">
        <p14:creationId xmlns:p14="http://schemas.microsoft.com/office/powerpoint/2010/main" val="1611717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Mechanizm przeniesienia </a:t>
            </a:r>
            <a:r>
              <a:rPr lang="pl-PL" dirty="0" err="1" smtClean="0"/>
              <a:t>wsłaności</a:t>
            </a:r>
            <a:endParaRPr lang="pl-PL" dirty="0"/>
          </a:p>
        </p:txBody>
      </p:sp>
      <p:sp>
        <p:nvSpPr>
          <p:cNvPr id="4" name="Symbol zastępczy numeru slajdu 3"/>
          <p:cNvSpPr>
            <a:spLocks noGrp="1"/>
          </p:cNvSpPr>
          <p:nvPr>
            <p:ph type="sldNum" sz="quarter" idx="10"/>
          </p:nvPr>
        </p:nvSpPr>
        <p:spPr/>
        <p:txBody>
          <a:bodyPr/>
          <a:lstStyle/>
          <a:p>
            <a:fld id="{C272A720-37A6-42F3-A23B-7C4411DCEDE9}" type="slidenum">
              <a:rPr lang="pl-PL" smtClean="0"/>
              <a:pPr/>
              <a:t>9</a:t>
            </a:fld>
            <a:endParaRPr lang="pl-PL"/>
          </a:p>
        </p:txBody>
      </p:sp>
    </p:spTree>
    <p:extLst>
      <p:ext uri="{BB962C8B-B14F-4D97-AF65-F5344CB8AC3E}">
        <p14:creationId xmlns:p14="http://schemas.microsoft.com/office/powerpoint/2010/main" val="1661583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272A720-37A6-42F3-A23B-7C4411DCEDE9}" type="slidenum">
              <a:rPr lang="pl-PL" smtClean="0"/>
              <a:pPr/>
              <a:t>10</a:t>
            </a:fld>
            <a:endParaRPr lang="pl-PL"/>
          </a:p>
        </p:txBody>
      </p:sp>
    </p:spTree>
    <p:extLst>
      <p:ext uri="{BB962C8B-B14F-4D97-AF65-F5344CB8AC3E}">
        <p14:creationId xmlns:p14="http://schemas.microsoft.com/office/powerpoint/2010/main" val="883803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Złoża</a:t>
            </a:r>
            <a:r>
              <a:rPr lang="pl-PL" baseline="0" dirty="0" smtClean="0"/>
              <a:t> kopalin – własność górnicza Skarbu Państwa, wody morza terytorialnego, morskie wody wewnętrzne, śródlądowe wody powierzchniowe płynące oraz wody podziemne – własność Skarbu Państwa, zwierzęta łowne w stanie wolnym – własność Skarbu Państwa, </a:t>
            </a:r>
            <a:r>
              <a:rPr lang="pl-PL" baseline="0" dirty="0" err="1" smtClean="0"/>
              <a:t>derefikacja</a:t>
            </a:r>
            <a:r>
              <a:rPr lang="pl-PL" baseline="0" dirty="0" smtClean="0"/>
              <a:t> zwierząt</a:t>
            </a:r>
            <a:endParaRPr lang="pl-PL" dirty="0"/>
          </a:p>
        </p:txBody>
      </p:sp>
      <p:sp>
        <p:nvSpPr>
          <p:cNvPr id="4" name="Symbol zastępczy numeru slajdu 3"/>
          <p:cNvSpPr>
            <a:spLocks noGrp="1"/>
          </p:cNvSpPr>
          <p:nvPr>
            <p:ph type="sldNum" sz="quarter" idx="10"/>
          </p:nvPr>
        </p:nvSpPr>
        <p:spPr/>
        <p:txBody>
          <a:bodyPr/>
          <a:lstStyle/>
          <a:p>
            <a:fld id="{C272A720-37A6-42F3-A23B-7C4411DCEDE9}" type="slidenum">
              <a:rPr lang="pl-PL" smtClean="0"/>
              <a:pPr/>
              <a:t>11</a:t>
            </a:fld>
            <a:endParaRPr lang="pl-PL"/>
          </a:p>
        </p:txBody>
      </p:sp>
    </p:spTree>
    <p:extLst>
      <p:ext uri="{BB962C8B-B14F-4D97-AF65-F5344CB8AC3E}">
        <p14:creationId xmlns:p14="http://schemas.microsoft.com/office/powerpoint/2010/main" val="4073130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272A720-37A6-42F3-A23B-7C4411DCEDE9}" type="slidenum">
              <a:rPr lang="pl-PL" smtClean="0"/>
              <a:pPr/>
              <a:t>16</a:t>
            </a:fld>
            <a:endParaRPr lang="pl-PL"/>
          </a:p>
        </p:txBody>
      </p:sp>
    </p:spTree>
    <p:extLst>
      <p:ext uri="{BB962C8B-B14F-4D97-AF65-F5344CB8AC3E}">
        <p14:creationId xmlns:p14="http://schemas.microsoft.com/office/powerpoint/2010/main" val="949342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Prawo do pobierania pożytków</a:t>
            </a:r>
            <a:endParaRPr lang="pl-PL" dirty="0"/>
          </a:p>
        </p:txBody>
      </p:sp>
      <p:sp>
        <p:nvSpPr>
          <p:cNvPr id="4" name="Symbol zastępczy numeru slajdu 3"/>
          <p:cNvSpPr>
            <a:spLocks noGrp="1"/>
          </p:cNvSpPr>
          <p:nvPr>
            <p:ph type="sldNum" sz="quarter" idx="10"/>
          </p:nvPr>
        </p:nvSpPr>
        <p:spPr/>
        <p:txBody>
          <a:bodyPr/>
          <a:lstStyle/>
          <a:p>
            <a:fld id="{C272A720-37A6-42F3-A23B-7C4411DCEDE9}" type="slidenum">
              <a:rPr lang="pl-PL" smtClean="0"/>
              <a:pPr/>
              <a:t>21</a:t>
            </a:fld>
            <a:endParaRPr lang="pl-PL"/>
          </a:p>
        </p:txBody>
      </p:sp>
    </p:spTree>
    <p:extLst>
      <p:ext uri="{BB962C8B-B14F-4D97-AF65-F5344CB8AC3E}">
        <p14:creationId xmlns:p14="http://schemas.microsoft.com/office/powerpoint/2010/main" val="3399812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272A720-37A6-42F3-A23B-7C4411DCEDE9}" type="slidenum">
              <a:rPr lang="pl-PL" smtClean="0"/>
              <a:pPr/>
              <a:t>24</a:t>
            </a:fld>
            <a:endParaRPr lang="pl-PL"/>
          </a:p>
        </p:txBody>
      </p:sp>
    </p:spTree>
    <p:extLst>
      <p:ext uri="{BB962C8B-B14F-4D97-AF65-F5344CB8AC3E}">
        <p14:creationId xmlns:p14="http://schemas.microsoft.com/office/powerpoint/2010/main" val="22140909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272A720-37A6-42F3-A23B-7C4411DCEDE9}" type="slidenum">
              <a:rPr lang="pl-PL" smtClean="0"/>
              <a:pPr/>
              <a:t>25</a:t>
            </a:fld>
            <a:endParaRPr lang="pl-PL"/>
          </a:p>
        </p:txBody>
      </p:sp>
    </p:spTree>
    <p:extLst>
      <p:ext uri="{BB962C8B-B14F-4D97-AF65-F5344CB8AC3E}">
        <p14:creationId xmlns:p14="http://schemas.microsoft.com/office/powerpoint/2010/main" val="177531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pl-PL"/>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pl-PL"/>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pl-PL"/>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pl-PL"/>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pl-PL"/>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pl-PL"/>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pl-PL"/>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pl-PL"/>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pl-PL"/>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pl-PL"/>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pl-PL"/>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pl-PL"/>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pl-PL"/>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pl-PL"/>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pl-PL"/>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pl-PL"/>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pl-PL"/>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pl-PL"/>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pl-PL"/>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pl-PL"/>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pl-PL"/>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pl-PL"/>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pl-PL"/>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pl-PL"/>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pl-PL"/>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pl-PL"/>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pl-PL"/>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pl-PL"/>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pl-PL"/>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pl-PL"/>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pl-PL"/>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pl-PL"/>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pl-PL"/>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pl-PL"/>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pl-PL"/>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pl-PL"/>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pl-PL"/>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pl-PL"/>
              </a:p>
            </p:txBody>
          </p:sp>
        </p:grpSp>
      </p:grpSp>
      <p:sp>
        <p:nvSpPr>
          <p:cNvPr id="73770" name="Rectangle 42"/>
          <p:cNvSpPr>
            <a:spLocks noGrp="1" noChangeArrowheads="1"/>
          </p:cNvSpPr>
          <p:nvPr>
            <p:ph type="ctrTitle" sz="quarter"/>
          </p:nvPr>
        </p:nvSpPr>
        <p:spPr>
          <a:xfrm>
            <a:off x="457200" y="1600200"/>
            <a:ext cx="8229600" cy="1828800"/>
          </a:xfrm>
        </p:spPr>
        <p:txBody>
          <a:bodyPr/>
          <a:lstStyle>
            <a:lvl1pPr>
              <a:defRPr sz="4800"/>
            </a:lvl1pPr>
          </a:lstStyle>
          <a:p>
            <a:r>
              <a:rPr lang="pl-PL"/>
              <a:t>Kliknij, aby edytować styl wzorca tytułu</a:t>
            </a:r>
          </a:p>
        </p:txBody>
      </p:sp>
      <p:sp>
        <p:nvSpPr>
          <p:cNvPr id="7377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pl-PL"/>
              <a:t>Kliknij, aby edytować styl wzorca podtytułu</a:t>
            </a:r>
          </a:p>
        </p:txBody>
      </p:sp>
      <p:sp>
        <p:nvSpPr>
          <p:cNvPr id="44" name="Rectangle 44"/>
          <p:cNvSpPr>
            <a:spLocks noGrp="1" noChangeArrowheads="1"/>
          </p:cNvSpPr>
          <p:nvPr>
            <p:ph type="dt" sz="quarter" idx="10"/>
          </p:nvPr>
        </p:nvSpPr>
        <p:spPr/>
        <p:txBody>
          <a:bodyPr/>
          <a:lstStyle>
            <a:lvl1pPr>
              <a:defRPr/>
            </a:lvl1pPr>
          </a:lstStyle>
          <a:p>
            <a:pPr>
              <a:defRPr/>
            </a:pPr>
            <a:endParaRPr lang="pl-PL"/>
          </a:p>
        </p:txBody>
      </p:sp>
      <p:sp>
        <p:nvSpPr>
          <p:cNvPr id="45" name="Rectangle 45"/>
          <p:cNvSpPr>
            <a:spLocks noGrp="1" noChangeArrowheads="1"/>
          </p:cNvSpPr>
          <p:nvPr>
            <p:ph type="ftr" sz="quarter" idx="11"/>
          </p:nvPr>
        </p:nvSpPr>
        <p:spPr/>
        <p:txBody>
          <a:bodyPr/>
          <a:lstStyle>
            <a:lvl1pPr>
              <a:defRPr/>
            </a:lvl1pPr>
          </a:lstStyle>
          <a:p>
            <a:pPr>
              <a:defRPr/>
            </a:pPr>
            <a:endParaRPr lang="pl-PL"/>
          </a:p>
        </p:txBody>
      </p:sp>
      <p:sp>
        <p:nvSpPr>
          <p:cNvPr id="46" name="Rectangle 46"/>
          <p:cNvSpPr>
            <a:spLocks noGrp="1" noChangeArrowheads="1"/>
          </p:cNvSpPr>
          <p:nvPr>
            <p:ph type="sldNum" sz="quarter" idx="12"/>
          </p:nvPr>
        </p:nvSpPr>
        <p:spPr/>
        <p:txBody>
          <a:bodyPr/>
          <a:lstStyle>
            <a:lvl1pPr>
              <a:defRPr/>
            </a:lvl1pPr>
          </a:lstStyle>
          <a:p>
            <a:pPr>
              <a:defRPr/>
            </a:pPr>
            <a:fld id="{BA6964C7-9409-4011-B9A8-80E4CFFAD471}"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4"/>
          <p:cNvSpPr>
            <a:spLocks noGrp="1" noChangeArrowheads="1"/>
          </p:cNvSpPr>
          <p:nvPr>
            <p:ph type="dt" sz="half" idx="10"/>
          </p:nvPr>
        </p:nvSpPr>
        <p:spPr>
          <a:ln/>
        </p:spPr>
        <p:txBody>
          <a:bodyPr/>
          <a:lstStyle>
            <a:lvl1pPr>
              <a:defRPr/>
            </a:lvl1pPr>
          </a:lstStyle>
          <a:p>
            <a:pPr>
              <a:defRPr/>
            </a:pPr>
            <a:endParaRPr lang="pl-PL"/>
          </a:p>
        </p:txBody>
      </p:sp>
      <p:sp>
        <p:nvSpPr>
          <p:cNvPr id="5" name="Rectangle 45"/>
          <p:cNvSpPr>
            <a:spLocks noGrp="1" noChangeArrowheads="1"/>
          </p:cNvSpPr>
          <p:nvPr>
            <p:ph type="ftr" sz="quarter" idx="11"/>
          </p:nvPr>
        </p:nvSpPr>
        <p:spPr>
          <a:ln/>
        </p:spPr>
        <p:txBody>
          <a:bodyPr/>
          <a:lstStyle>
            <a:lvl1pPr>
              <a:defRPr/>
            </a:lvl1pPr>
          </a:lstStyle>
          <a:p>
            <a:pPr>
              <a:defRPr/>
            </a:pPr>
            <a:endParaRPr lang="pl-PL"/>
          </a:p>
        </p:txBody>
      </p:sp>
      <p:sp>
        <p:nvSpPr>
          <p:cNvPr id="6" name="Rectangle 46"/>
          <p:cNvSpPr>
            <a:spLocks noGrp="1" noChangeArrowheads="1"/>
          </p:cNvSpPr>
          <p:nvPr>
            <p:ph type="sldNum" sz="quarter" idx="12"/>
          </p:nvPr>
        </p:nvSpPr>
        <p:spPr>
          <a:ln/>
        </p:spPr>
        <p:txBody>
          <a:bodyPr/>
          <a:lstStyle>
            <a:lvl1pPr>
              <a:defRPr/>
            </a:lvl1pPr>
          </a:lstStyle>
          <a:p>
            <a:pPr>
              <a:defRPr/>
            </a:pPr>
            <a:fld id="{92D40F7E-0F53-4575-BECF-5D4A1F2FA106}"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7813"/>
            <a:ext cx="2057400" cy="5853112"/>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7813"/>
            <a:ext cx="6019800" cy="5853112"/>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4"/>
          <p:cNvSpPr>
            <a:spLocks noGrp="1" noChangeArrowheads="1"/>
          </p:cNvSpPr>
          <p:nvPr>
            <p:ph type="dt" sz="half" idx="10"/>
          </p:nvPr>
        </p:nvSpPr>
        <p:spPr>
          <a:ln/>
        </p:spPr>
        <p:txBody>
          <a:bodyPr/>
          <a:lstStyle>
            <a:lvl1pPr>
              <a:defRPr/>
            </a:lvl1pPr>
          </a:lstStyle>
          <a:p>
            <a:pPr>
              <a:defRPr/>
            </a:pPr>
            <a:endParaRPr lang="pl-PL"/>
          </a:p>
        </p:txBody>
      </p:sp>
      <p:sp>
        <p:nvSpPr>
          <p:cNvPr id="5" name="Rectangle 45"/>
          <p:cNvSpPr>
            <a:spLocks noGrp="1" noChangeArrowheads="1"/>
          </p:cNvSpPr>
          <p:nvPr>
            <p:ph type="ftr" sz="quarter" idx="11"/>
          </p:nvPr>
        </p:nvSpPr>
        <p:spPr>
          <a:ln/>
        </p:spPr>
        <p:txBody>
          <a:bodyPr/>
          <a:lstStyle>
            <a:lvl1pPr>
              <a:defRPr/>
            </a:lvl1pPr>
          </a:lstStyle>
          <a:p>
            <a:pPr>
              <a:defRPr/>
            </a:pPr>
            <a:endParaRPr lang="pl-PL"/>
          </a:p>
        </p:txBody>
      </p:sp>
      <p:sp>
        <p:nvSpPr>
          <p:cNvPr id="6" name="Rectangle 46"/>
          <p:cNvSpPr>
            <a:spLocks noGrp="1" noChangeArrowheads="1"/>
          </p:cNvSpPr>
          <p:nvPr>
            <p:ph type="sldNum" sz="quarter" idx="12"/>
          </p:nvPr>
        </p:nvSpPr>
        <p:spPr>
          <a:ln/>
        </p:spPr>
        <p:txBody>
          <a:bodyPr/>
          <a:lstStyle>
            <a:lvl1pPr>
              <a:defRPr/>
            </a:lvl1pPr>
          </a:lstStyle>
          <a:p>
            <a:pPr>
              <a:defRPr/>
            </a:pPr>
            <a:fld id="{8559A7DA-3B7C-499A-8754-2387F78A97C1}" type="slidenum">
              <a:rPr lang="pl-PL"/>
              <a:pPr>
                <a:defRPr/>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7813"/>
            <a:ext cx="8229600" cy="1143000"/>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457200" y="1600200"/>
            <a:ext cx="40386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44"/>
          <p:cNvSpPr>
            <a:spLocks noGrp="1" noChangeArrowheads="1"/>
          </p:cNvSpPr>
          <p:nvPr>
            <p:ph type="dt" sz="half" idx="10"/>
          </p:nvPr>
        </p:nvSpPr>
        <p:spPr>
          <a:ln/>
        </p:spPr>
        <p:txBody>
          <a:bodyPr/>
          <a:lstStyle>
            <a:lvl1pPr>
              <a:defRPr/>
            </a:lvl1pPr>
          </a:lstStyle>
          <a:p>
            <a:pPr>
              <a:defRPr/>
            </a:pPr>
            <a:endParaRPr lang="pl-PL"/>
          </a:p>
        </p:txBody>
      </p:sp>
      <p:sp>
        <p:nvSpPr>
          <p:cNvPr id="6" name="Rectangle 45"/>
          <p:cNvSpPr>
            <a:spLocks noGrp="1" noChangeArrowheads="1"/>
          </p:cNvSpPr>
          <p:nvPr>
            <p:ph type="ftr" sz="quarter" idx="11"/>
          </p:nvPr>
        </p:nvSpPr>
        <p:spPr>
          <a:ln/>
        </p:spPr>
        <p:txBody>
          <a:bodyPr/>
          <a:lstStyle>
            <a:lvl1pPr>
              <a:defRPr/>
            </a:lvl1pPr>
          </a:lstStyle>
          <a:p>
            <a:pPr>
              <a:defRPr/>
            </a:pPr>
            <a:endParaRPr lang="pl-PL"/>
          </a:p>
        </p:txBody>
      </p:sp>
      <p:sp>
        <p:nvSpPr>
          <p:cNvPr id="7" name="Rectangle 46"/>
          <p:cNvSpPr>
            <a:spLocks noGrp="1" noChangeArrowheads="1"/>
          </p:cNvSpPr>
          <p:nvPr>
            <p:ph type="sldNum" sz="quarter" idx="12"/>
          </p:nvPr>
        </p:nvSpPr>
        <p:spPr>
          <a:ln/>
        </p:spPr>
        <p:txBody>
          <a:bodyPr/>
          <a:lstStyle>
            <a:lvl1pPr>
              <a:defRPr/>
            </a:lvl1pPr>
          </a:lstStyle>
          <a:p>
            <a:pPr>
              <a:defRPr/>
            </a:pPr>
            <a:fld id="{E11B854E-4B70-492C-A466-DFB175E266D0}" type="slidenum">
              <a:rPr lang="pl-PL"/>
              <a:pPr>
                <a:defRPr/>
              </a:pPr>
              <a:t>‹#›</a:t>
            </a:fld>
            <a:endParaRPr 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ytuł, tekst i 2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7813"/>
            <a:ext cx="8229600" cy="1143000"/>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457200" y="1600200"/>
            <a:ext cx="40386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quarter" idx="2"/>
          </p:nvPr>
        </p:nvSpPr>
        <p:spPr>
          <a:xfrm>
            <a:off x="4648200" y="1600200"/>
            <a:ext cx="4038600" cy="21891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zawartości 4"/>
          <p:cNvSpPr>
            <a:spLocks noGrp="1"/>
          </p:cNvSpPr>
          <p:nvPr>
            <p:ph sz="quarter" idx="3"/>
          </p:nvPr>
        </p:nvSpPr>
        <p:spPr>
          <a:xfrm>
            <a:off x="4648200" y="3941763"/>
            <a:ext cx="4038600" cy="218916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Rectangle 44"/>
          <p:cNvSpPr>
            <a:spLocks noGrp="1" noChangeArrowheads="1"/>
          </p:cNvSpPr>
          <p:nvPr>
            <p:ph type="dt" sz="half" idx="10"/>
          </p:nvPr>
        </p:nvSpPr>
        <p:spPr>
          <a:ln/>
        </p:spPr>
        <p:txBody>
          <a:bodyPr/>
          <a:lstStyle>
            <a:lvl1pPr>
              <a:defRPr/>
            </a:lvl1pPr>
          </a:lstStyle>
          <a:p>
            <a:pPr>
              <a:defRPr/>
            </a:pPr>
            <a:endParaRPr lang="pl-PL"/>
          </a:p>
        </p:txBody>
      </p:sp>
      <p:sp>
        <p:nvSpPr>
          <p:cNvPr id="7" name="Rectangle 45"/>
          <p:cNvSpPr>
            <a:spLocks noGrp="1" noChangeArrowheads="1"/>
          </p:cNvSpPr>
          <p:nvPr>
            <p:ph type="ftr" sz="quarter" idx="11"/>
          </p:nvPr>
        </p:nvSpPr>
        <p:spPr>
          <a:ln/>
        </p:spPr>
        <p:txBody>
          <a:bodyPr/>
          <a:lstStyle>
            <a:lvl1pPr>
              <a:defRPr/>
            </a:lvl1pPr>
          </a:lstStyle>
          <a:p>
            <a:pPr>
              <a:defRPr/>
            </a:pPr>
            <a:endParaRPr lang="pl-PL"/>
          </a:p>
        </p:txBody>
      </p:sp>
      <p:sp>
        <p:nvSpPr>
          <p:cNvPr id="8" name="Rectangle 46"/>
          <p:cNvSpPr>
            <a:spLocks noGrp="1" noChangeArrowheads="1"/>
          </p:cNvSpPr>
          <p:nvPr>
            <p:ph type="sldNum" sz="quarter" idx="12"/>
          </p:nvPr>
        </p:nvSpPr>
        <p:spPr>
          <a:ln/>
        </p:spPr>
        <p:txBody>
          <a:bodyPr/>
          <a:lstStyle>
            <a:lvl1pPr>
              <a:defRPr/>
            </a:lvl1pPr>
          </a:lstStyle>
          <a:p>
            <a:pPr>
              <a:defRPr/>
            </a:pPr>
            <a:fld id="{D68F246E-CF1E-45C6-A97A-5CBEDEEE6B99}"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4"/>
          <p:cNvSpPr>
            <a:spLocks noGrp="1" noChangeArrowheads="1"/>
          </p:cNvSpPr>
          <p:nvPr>
            <p:ph type="dt" sz="half" idx="10"/>
          </p:nvPr>
        </p:nvSpPr>
        <p:spPr>
          <a:ln/>
        </p:spPr>
        <p:txBody>
          <a:bodyPr/>
          <a:lstStyle>
            <a:lvl1pPr>
              <a:defRPr/>
            </a:lvl1pPr>
          </a:lstStyle>
          <a:p>
            <a:pPr>
              <a:defRPr/>
            </a:pPr>
            <a:endParaRPr lang="pl-PL"/>
          </a:p>
        </p:txBody>
      </p:sp>
      <p:sp>
        <p:nvSpPr>
          <p:cNvPr id="5" name="Rectangle 45"/>
          <p:cNvSpPr>
            <a:spLocks noGrp="1" noChangeArrowheads="1"/>
          </p:cNvSpPr>
          <p:nvPr>
            <p:ph type="ftr" sz="quarter" idx="11"/>
          </p:nvPr>
        </p:nvSpPr>
        <p:spPr>
          <a:ln/>
        </p:spPr>
        <p:txBody>
          <a:bodyPr/>
          <a:lstStyle>
            <a:lvl1pPr>
              <a:defRPr/>
            </a:lvl1pPr>
          </a:lstStyle>
          <a:p>
            <a:pPr>
              <a:defRPr/>
            </a:pPr>
            <a:endParaRPr lang="pl-PL"/>
          </a:p>
        </p:txBody>
      </p:sp>
      <p:sp>
        <p:nvSpPr>
          <p:cNvPr id="6" name="Rectangle 46"/>
          <p:cNvSpPr>
            <a:spLocks noGrp="1" noChangeArrowheads="1"/>
          </p:cNvSpPr>
          <p:nvPr>
            <p:ph type="sldNum" sz="quarter" idx="12"/>
          </p:nvPr>
        </p:nvSpPr>
        <p:spPr>
          <a:ln/>
        </p:spPr>
        <p:txBody>
          <a:bodyPr/>
          <a:lstStyle>
            <a:lvl1pPr>
              <a:defRPr/>
            </a:lvl1pPr>
          </a:lstStyle>
          <a:p>
            <a:pPr>
              <a:defRPr/>
            </a:pPr>
            <a:fld id="{AD26AA5E-D92E-42AF-B740-75F9FB7B326C}"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44"/>
          <p:cNvSpPr>
            <a:spLocks noGrp="1" noChangeArrowheads="1"/>
          </p:cNvSpPr>
          <p:nvPr>
            <p:ph type="dt" sz="half" idx="10"/>
          </p:nvPr>
        </p:nvSpPr>
        <p:spPr>
          <a:ln/>
        </p:spPr>
        <p:txBody>
          <a:bodyPr/>
          <a:lstStyle>
            <a:lvl1pPr>
              <a:defRPr/>
            </a:lvl1pPr>
          </a:lstStyle>
          <a:p>
            <a:pPr>
              <a:defRPr/>
            </a:pPr>
            <a:endParaRPr lang="pl-PL"/>
          </a:p>
        </p:txBody>
      </p:sp>
      <p:sp>
        <p:nvSpPr>
          <p:cNvPr id="5" name="Rectangle 45"/>
          <p:cNvSpPr>
            <a:spLocks noGrp="1" noChangeArrowheads="1"/>
          </p:cNvSpPr>
          <p:nvPr>
            <p:ph type="ftr" sz="quarter" idx="11"/>
          </p:nvPr>
        </p:nvSpPr>
        <p:spPr>
          <a:ln/>
        </p:spPr>
        <p:txBody>
          <a:bodyPr/>
          <a:lstStyle>
            <a:lvl1pPr>
              <a:defRPr/>
            </a:lvl1pPr>
          </a:lstStyle>
          <a:p>
            <a:pPr>
              <a:defRPr/>
            </a:pPr>
            <a:endParaRPr lang="pl-PL"/>
          </a:p>
        </p:txBody>
      </p:sp>
      <p:sp>
        <p:nvSpPr>
          <p:cNvPr id="6" name="Rectangle 46"/>
          <p:cNvSpPr>
            <a:spLocks noGrp="1" noChangeArrowheads="1"/>
          </p:cNvSpPr>
          <p:nvPr>
            <p:ph type="sldNum" sz="quarter" idx="12"/>
          </p:nvPr>
        </p:nvSpPr>
        <p:spPr>
          <a:ln/>
        </p:spPr>
        <p:txBody>
          <a:bodyPr/>
          <a:lstStyle>
            <a:lvl1pPr>
              <a:defRPr/>
            </a:lvl1pPr>
          </a:lstStyle>
          <a:p>
            <a:pPr>
              <a:defRPr/>
            </a:pPr>
            <a:fld id="{6DADF4DC-1005-484D-A2D7-61B0E4E2B65A}"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44"/>
          <p:cNvSpPr>
            <a:spLocks noGrp="1" noChangeArrowheads="1"/>
          </p:cNvSpPr>
          <p:nvPr>
            <p:ph type="dt" sz="half" idx="10"/>
          </p:nvPr>
        </p:nvSpPr>
        <p:spPr>
          <a:ln/>
        </p:spPr>
        <p:txBody>
          <a:bodyPr/>
          <a:lstStyle>
            <a:lvl1pPr>
              <a:defRPr/>
            </a:lvl1pPr>
          </a:lstStyle>
          <a:p>
            <a:pPr>
              <a:defRPr/>
            </a:pPr>
            <a:endParaRPr lang="pl-PL"/>
          </a:p>
        </p:txBody>
      </p:sp>
      <p:sp>
        <p:nvSpPr>
          <p:cNvPr id="6" name="Rectangle 45"/>
          <p:cNvSpPr>
            <a:spLocks noGrp="1" noChangeArrowheads="1"/>
          </p:cNvSpPr>
          <p:nvPr>
            <p:ph type="ftr" sz="quarter" idx="11"/>
          </p:nvPr>
        </p:nvSpPr>
        <p:spPr>
          <a:ln/>
        </p:spPr>
        <p:txBody>
          <a:bodyPr/>
          <a:lstStyle>
            <a:lvl1pPr>
              <a:defRPr/>
            </a:lvl1pPr>
          </a:lstStyle>
          <a:p>
            <a:pPr>
              <a:defRPr/>
            </a:pPr>
            <a:endParaRPr lang="pl-PL"/>
          </a:p>
        </p:txBody>
      </p:sp>
      <p:sp>
        <p:nvSpPr>
          <p:cNvPr id="7" name="Rectangle 46"/>
          <p:cNvSpPr>
            <a:spLocks noGrp="1" noChangeArrowheads="1"/>
          </p:cNvSpPr>
          <p:nvPr>
            <p:ph type="sldNum" sz="quarter" idx="12"/>
          </p:nvPr>
        </p:nvSpPr>
        <p:spPr>
          <a:ln/>
        </p:spPr>
        <p:txBody>
          <a:bodyPr/>
          <a:lstStyle>
            <a:lvl1pPr>
              <a:defRPr/>
            </a:lvl1pPr>
          </a:lstStyle>
          <a:p>
            <a:pPr>
              <a:defRPr/>
            </a:pPr>
            <a:fld id="{0A8F2FC9-3084-4DC7-8A67-82A1A6165060}"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44"/>
          <p:cNvSpPr>
            <a:spLocks noGrp="1" noChangeArrowheads="1"/>
          </p:cNvSpPr>
          <p:nvPr>
            <p:ph type="dt" sz="half" idx="10"/>
          </p:nvPr>
        </p:nvSpPr>
        <p:spPr>
          <a:ln/>
        </p:spPr>
        <p:txBody>
          <a:bodyPr/>
          <a:lstStyle>
            <a:lvl1pPr>
              <a:defRPr/>
            </a:lvl1pPr>
          </a:lstStyle>
          <a:p>
            <a:pPr>
              <a:defRPr/>
            </a:pPr>
            <a:endParaRPr lang="pl-PL"/>
          </a:p>
        </p:txBody>
      </p:sp>
      <p:sp>
        <p:nvSpPr>
          <p:cNvPr id="8" name="Rectangle 45"/>
          <p:cNvSpPr>
            <a:spLocks noGrp="1" noChangeArrowheads="1"/>
          </p:cNvSpPr>
          <p:nvPr>
            <p:ph type="ftr" sz="quarter" idx="11"/>
          </p:nvPr>
        </p:nvSpPr>
        <p:spPr>
          <a:ln/>
        </p:spPr>
        <p:txBody>
          <a:bodyPr/>
          <a:lstStyle>
            <a:lvl1pPr>
              <a:defRPr/>
            </a:lvl1pPr>
          </a:lstStyle>
          <a:p>
            <a:pPr>
              <a:defRPr/>
            </a:pPr>
            <a:endParaRPr lang="pl-PL"/>
          </a:p>
        </p:txBody>
      </p:sp>
      <p:sp>
        <p:nvSpPr>
          <p:cNvPr id="9" name="Rectangle 46"/>
          <p:cNvSpPr>
            <a:spLocks noGrp="1" noChangeArrowheads="1"/>
          </p:cNvSpPr>
          <p:nvPr>
            <p:ph type="sldNum" sz="quarter" idx="12"/>
          </p:nvPr>
        </p:nvSpPr>
        <p:spPr>
          <a:ln/>
        </p:spPr>
        <p:txBody>
          <a:bodyPr/>
          <a:lstStyle>
            <a:lvl1pPr>
              <a:defRPr/>
            </a:lvl1pPr>
          </a:lstStyle>
          <a:p>
            <a:pPr>
              <a:defRPr/>
            </a:pPr>
            <a:fld id="{FB6018C6-437C-4884-9950-7AEB637D103E}"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44"/>
          <p:cNvSpPr>
            <a:spLocks noGrp="1" noChangeArrowheads="1"/>
          </p:cNvSpPr>
          <p:nvPr>
            <p:ph type="dt" sz="half" idx="10"/>
          </p:nvPr>
        </p:nvSpPr>
        <p:spPr>
          <a:ln/>
        </p:spPr>
        <p:txBody>
          <a:bodyPr/>
          <a:lstStyle>
            <a:lvl1pPr>
              <a:defRPr/>
            </a:lvl1pPr>
          </a:lstStyle>
          <a:p>
            <a:pPr>
              <a:defRPr/>
            </a:pPr>
            <a:endParaRPr lang="pl-PL"/>
          </a:p>
        </p:txBody>
      </p:sp>
      <p:sp>
        <p:nvSpPr>
          <p:cNvPr id="4" name="Rectangle 45"/>
          <p:cNvSpPr>
            <a:spLocks noGrp="1" noChangeArrowheads="1"/>
          </p:cNvSpPr>
          <p:nvPr>
            <p:ph type="ftr" sz="quarter" idx="11"/>
          </p:nvPr>
        </p:nvSpPr>
        <p:spPr>
          <a:ln/>
        </p:spPr>
        <p:txBody>
          <a:bodyPr/>
          <a:lstStyle>
            <a:lvl1pPr>
              <a:defRPr/>
            </a:lvl1pPr>
          </a:lstStyle>
          <a:p>
            <a:pPr>
              <a:defRPr/>
            </a:pPr>
            <a:endParaRPr lang="pl-PL"/>
          </a:p>
        </p:txBody>
      </p:sp>
      <p:sp>
        <p:nvSpPr>
          <p:cNvPr id="5" name="Rectangle 46"/>
          <p:cNvSpPr>
            <a:spLocks noGrp="1" noChangeArrowheads="1"/>
          </p:cNvSpPr>
          <p:nvPr>
            <p:ph type="sldNum" sz="quarter" idx="12"/>
          </p:nvPr>
        </p:nvSpPr>
        <p:spPr>
          <a:ln/>
        </p:spPr>
        <p:txBody>
          <a:bodyPr/>
          <a:lstStyle>
            <a:lvl1pPr>
              <a:defRPr/>
            </a:lvl1pPr>
          </a:lstStyle>
          <a:p>
            <a:pPr>
              <a:defRPr/>
            </a:pPr>
            <a:fld id="{D62331F6-08D7-42D3-8D9F-84A74A0D6548}"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pl-PL"/>
          </a:p>
        </p:txBody>
      </p:sp>
      <p:sp>
        <p:nvSpPr>
          <p:cNvPr id="3" name="Rectangle 45"/>
          <p:cNvSpPr>
            <a:spLocks noGrp="1" noChangeArrowheads="1"/>
          </p:cNvSpPr>
          <p:nvPr>
            <p:ph type="ftr" sz="quarter" idx="11"/>
          </p:nvPr>
        </p:nvSpPr>
        <p:spPr>
          <a:ln/>
        </p:spPr>
        <p:txBody>
          <a:bodyPr/>
          <a:lstStyle>
            <a:lvl1pPr>
              <a:defRPr/>
            </a:lvl1pPr>
          </a:lstStyle>
          <a:p>
            <a:pPr>
              <a:defRPr/>
            </a:pPr>
            <a:endParaRPr lang="pl-PL"/>
          </a:p>
        </p:txBody>
      </p:sp>
      <p:sp>
        <p:nvSpPr>
          <p:cNvPr id="4" name="Rectangle 46"/>
          <p:cNvSpPr>
            <a:spLocks noGrp="1" noChangeArrowheads="1"/>
          </p:cNvSpPr>
          <p:nvPr>
            <p:ph type="sldNum" sz="quarter" idx="12"/>
          </p:nvPr>
        </p:nvSpPr>
        <p:spPr>
          <a:ln/>
        </p:spPr>
        <p:txBody>
          <a:bodyPr/>
          <a:lstStyle>
            <a:lvl1pPr>
              <a:defRPr/>
            </a:lvl1pPr>
          </a:lstStyle>
          <a:p>
            <a:pPr>
              <a:defRPr/>
            </a:pPr>
            <a:fld id="{F0BD20BB-B36C-40D7-8AF0-5C89FB2E0BDC}"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4"/>
          <p:cNvSpPr>
            <a:spLocks noGrp="1" noChangeArrowheads="1"/>
          </p:cNvSpPr>
          <p:nvPr>
            <p:ph type="dt" sz="half" idx="10"/>
          </p:nvPr>
        </p:nvSpPr>
        <p:spPr>
          <a:ln/>
        </p:spPr>
        <p:txBody>
          <a:bodyPr/>
          <a:lstStyle>
            <a:lvl1pPr>
              <a:defRPr/>
            </a:lvl1pPr>
          </a:lstStyle>
          <a:p>
            <a:pPr>
              <a:defRPr/>
            </a:pPr>
            <a:endParaRPr lang="pl-PL"/>
          </a:p>
        </p:txBody>
      </p:sp>
      <p:sp>
        <p:nvSpPr>
          <p:cNvPr id="6" name="Rectangle 45"/>
          <p:cNvSpPr>
            <a:spLocks noGrp="1" noChangeArrowheads="1"/>
          </p:cNvSpPr>
          <p:nvPr>
            <p:ph type="ftr" sz="quarter" idx="11"/>
          </p:nvPr>
        </p:nvSpPr>
        <p:spPr>
          <a:ln/>
        </p:spPr>
        <p:txBody>
          <a:bodyPr/>
          <a:lstStyle>
            <a:lvl1pPr>
              <a:defRPr/>
            </a:lvl1pPr>
          </a:lstStyle>
          <a:p>
            <a:pPr>
              <a:defRPr/>
            </a:pPr>
            <a:endParaRPr lang="pl-PL"/>
          </a:p>
        </p:txBody>
      </p:sp>
      <p:sp>
        <p:nvSpPr>
          <p:cNvPr id="7" name="Rectangle 46"/>
          <p:cNvSpPr>
            <a:spLocks noGrp="1" noChangeArrowheads="1"/>
          </p:cNvSpPr>
          <p:nvPr>
            <p:ph type="sldNum" sz="quarter" idx="12"/>
          </p:nvPr>
        </p:nvSpPr>
        <p:spPr>
          <a:ln/>
        </p:spPr>
        <p:txBody>
          <a:bodyPr/>
          <a:lstStyle>
            <a:lvl1pPr>
              <a:defRPr/>
            </a:lvl1pPr>
          </a:lstStyle>
          <a:p>
            <a:pPr>
              <a:defRPr/>
            </a:pPr>
            <a:fld id="{C18A7C3F-0DEC-4EB9-9994-7A780EA37046}"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4"/>
          <p:cNvSpPr>
            <a:spLocks noGrp="1" noChangeArrowheads="1"/>
          </p:cNvSpPr>
          <p:nvPr>
            <p:ph type="dt" sz="half" idx="10"/>
          </p:nvPr>
        </p:nvSpPr>
        <p:spPr>
          <a:ln/>
        </p:spPr>
        <p:txBody>
          <a:bodyPr/>
          <a:lstStyle>
            <a:lvl1pPr>
              <a:defRPr/>
            </a:lvl1pPr>
          </a:lstStyle>
          <a:p>
            <a:pPr>
              <a:defRPr/>
            </a:pPr>
            <a:endParaRPr lang="pl-PL"/>
          </a:p>
        </p:txBody>
      </p:sp>
      <p:sp>
        <p:nvSpPr>
          <p:cNvPr id="6" name="Rectangle 45"/>
          <p:cNvSpPr>
            <a:spLocks noGrp="1" noChangeArrowheads="1"/>
          </p:cNvSpPr>
          <p:nvPr>
            <p:ph type="ftr" sz="quarter" idx="11"/>
          </p:nvPr>
        </p:nvSpPr>
        <p:spPr>
          <a:ln/>
        </p:spPr>
        <p:txBody>
          <a:bodyPr/>
          <a:lstStyle>
            <a:lvl1pPr>
              <a:defRPr/>
            </a:lvl1pPr>
          </a:lstStyle>
          <a:p>
            <a:pPr>
              <a:defRPr/>
            </a:pPr>
            <a:endParaRPr lang="pl-PL"/>
          </a:p>
        </p:txBody>
      </p:sp>
      <p:sp>
        <p:nvSpPr>
          <p:cNvPr id="7" name="Rectangle 46"/>
          <p:cNvSpPr>
            <a:spLocks noGrp="1" noChangeArrowheads="1"/>
          </p:cNvSpPr>
          <p:nvPr>
            <p:ph type="sldNum" sz="quarter" idx="12"/>
          </p:nvPr>
        </p:nvSpPr>
        <p:spPr>
          <a:ln/>
        </p:spPr>
        <p:txBody>
          <a:bodyPr/>
          <a:lstStyle>
            <a:lvl1pPr>
              <a:defRPr/>
            </a:lvl1pPr>
          </a:lstStyle>
          <a:p>
            <a:pPr>
              <a:defRPr/>
            </a:pPr>
            <a:fld id="{07C9F8D5-46C9-4C2D-B30C-2788A4B364B4}"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7270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pl-PL"/>
            </a:p>
          </p:txBody>
        </p:sp>
        <p:sp>
          <p:nvSpPr>
            <p:cNvPr id="7270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pl-PL"/>
            </a:p>
          </p:txBody>
        </p:sp>
        <p:sp>
          <p:nvSpPr>
            <p:cNvPr id="7270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pl-PL"/>
            </a:p>
          </p:txBody>
        </p:sp>
        <p:sp>
          <p:nvSpPr>
            <p:cNvPr id="7271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pl-PL"/>
            </a:p>
          </p:txBody>
        </p:sp>
        <p:sp>
          <p:nvSpPr>
            <p:cNvPr id="7271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pl-PL"/>
            </a:p>
          </p:txBody>
        </p:sp>
        <p:sp>
          <p:nvSpPr>
            <p:cNvPr id="7271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pl-PL"/>
            </a:p>
          </p:txBody>
        </p:sp>
        <p:sp>
          <p:nvSpPr>
            <p:cNvPr id="7271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pl-PL"/>
            </a:p>
          </p:txBody>
        </p:sp>
        <p:sp>
          <p:nvSpPr>
            <p:cNvPr id="7271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pl-PL"/>
            </a:p>
          </p:txBody>
        </p:sp>
        <p:sp>
          <p:nvSpPr>
            <p:cNvPr id="7271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pl-PL"/>
            </a:p>
          </p:txBody>
        </p:sp>
        <p:sp>
          <p:nvSpPr>
            <p:cNvPr id="7271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pl-PL"/>
            </a:p>
          </p:txBody>
        </p:sp>
        <p:sp>
          <p:nvSpPr>
            <p:cNvPr id="7271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pl-PL"/>
            </a:p>
          </p:txBody>
        </p:sp>
        <p:sp>
          <p:nvSpPr>
            <p:cNvPr id="7271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pl-PL"/>
            </a:p>
          </p:txBody>
        </p:sp>
        <p:sp>
          <p:nvSpPr>
            <p:cNvPr id="7271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pl-PL"/>
            </a:p>
          </p:txBody>
        </p:sp>
        <p:sp>
          <p:nvSpPr>
            <p:cNvPr id="7272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pl-PL"/>
            </a:p>
          </p:txBody>
        </p:sp>
        <p:sp>
          <p:nvSpPr>
            <p:cNvPr id="7272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pl-PL"/>
            </a:p>
          </p:txBody>
        </p:sp>
        <p:sp>
          <p:nvSpPr>
            <p:cNvPr id="7272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pl-PL"/>
            </a:p>
          </p:txBody>
        </p:sp>
        <p:sp>
          <p:nvSpPr>
            <p:cNvPr id="7272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pl-PL"/>
            </a:p>
          </p:txBody>
        </p:sp>
        <p:sp>
          <p:nvSpPr>
            <p:cNvPr id="7272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pl-PL"/>
            </a:p>
          </p:txBody>
        </p:sp>
        <p:sp>
          <p:nvSpPr>
            <p:cNvPr id="7272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pl-PL"/>
            </a:p>
          </p:txBody>
        </p:sp>
        <p:sp>
          <p:nvSpPr>
            <p:cNvPr id="7272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pl-PL"/>
            </a:p>
          </p:txBody>
        </p:sp>
        <p:sp>
          <p:nvSpPr>
            <p:cNvPr id="7272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pl-PL"/>
            </a:p>
          </p:txBody>
        </p:sp>
        <p:sp>
          <p:nvSpPr>
            <p:cNvPr id="7272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pl-PL"/>
            </a:p>
          </p:txBody>
        </p:sp>
        <p:sp>
          <p:nvSpPr>
            <p:cNvPr id="7272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pl-PL"/>
            </a:p>
          </p:txBody>
        </p:sp>
        <p:sp>
          <p:nvSpPr>
            <p:cNvPr id="7273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pl-PL"/>
            </a:p>
          </p:txBody>
        </p:sp>
        <p:sp>
          <p:nvSpPr>
            <p:cNvPr id="7273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pl-PL"/>
            </a:p>
          </p:txBody>
        </p:sp>
        <p:sp>
          <p:nvSpPr>
            <p:cNvPr id="7273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pl-PL"/>
            </a:p>
          </p:txBody>
        </p:sp>
        <p:sp>
          <p:nvSpPr>
            <p:cNvPr id="7273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pl-PL"/>
            </a:p>
          </p:txBody>
        </p:sp>
        <p:sp>
          <p:nvSpPr>
            <p:cNvPr id="7273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pl-PL"/>
            </a:p>
          </p:txBody>
        </p:sp>
        <p:sp>
          <p:nvSpPr>
            <p:cNvPr id="7273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pl-PL"/>
            </a:p>
          </p:txBody>
        </p:sp>
        <p:sp>
          <p:nvSpPr>
            <p:cNvPr id="7273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pl-PL"/>
            </a:p>
          </p:txBody>
        </p:sp>
        <p:sp>
          <p:nvSpPr>
            <p:cNvPr id="7273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pl-PL"/>
            </a:p>
          </p:txBody>
        </p:sp>
        <p:sp>
          <p:nvSpPr>
            <p:cNvPr id="7273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pl-PL"/>
            </a:p>
          </p:txBody>
        </p:sp>
        <p:sp>
          <p:nvSpPr>
            <p:cNvPr id="7273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pl-PL"/>
            </a:p>
          </p:txBody>
        </p:sp>
        <p:sp>
          <p:nvSpPr>
            <p:cNvPr id="7274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pl-PL"/>
            </a:p>
          </p:txBody>
        </p:sp>
        <p:sp>
          <p:nvSpPr>
            <p:cNvPr id="7274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pl-PL"/>
            </a:p>
          </p:txBody>
        </p:sp>
        <p:sp>
          <p:nvSpPr>
            <p:cNvPr id="7274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pl-PL"/>
            </a:p>
          </p:txBody>
        </p:sp>
        <p:grpSp>
          <p:nvGrpSpPr>
            <p:cNvPr id="1068" name="Group 39"/>
            <p:cNvGrpSpPr>
              <a:grpSpLocks/>
            </p:cNvGrpSpPr>
            <p:nvPr userDrawn="1"/>
          </p:nvGrpSpPr>
          <p:grpSpPr bwMode="auto">
            <a:xfrm>
              <a:off x="0" y="1632"/>
              <a:ext cx="5758" cy="1858"/>
              <a:chOff x="0" y="1632"/>
              <a:chExt cx="5758" cy="1858"/>
            </a:xfrm>
          </p:grpSpPr>
          <p:sp>
            <p:nvSpPr>
              <p:cNvPr id="7274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pl-PL"/>
              </a:p>
            </p:txBody>
          </p:sp>
          <p:sp>
            <p:nvSpPr>
              <p:cNvPr id="7274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pl-PL"/>
              </a:p>
            </p:txBody>
          </p:sp>
        </p:grpSp>
      </p:grpSp>
      <p:sp>
        <p:nvSpPr>
          <p:cNvPr id="72746"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
        <p:nvSpPr>
          <p:cNvPr id="7274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72748"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pl-PL"/>
          </a:p>
        </p:txBody>
      </p:sp>
      <p:sp>
        <p:nvSpPr>
          <p:cNvPr id="72749"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pl-PL"/>
          </a:p>
        </p:txBody>
      </p:sp>
      <p:sp>
        <p:nvSpPr>
          <p:cNvPr id="72750"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A2526182-EE95-4E98-9C1D-16A3406A67C2}" type="slidenum">
              <a:rPr lang="pl-PL"/>
              <a:pPr>
                <a:defRPr/>
              </a:pPr>
              <a:t>‹#›</a:t>
            </a:fld>
            <a:endParaRPr lang="pl-PL"/>
          </a:p>
        </p:txBody>
      </p:sp>
    </p:spTree>
  </p:cSld>
  <p:clrMap bg1="dk2" tx1="lt1" bg2="dk1" tx2="lt2" accent1="accent1" accent2="accent2" accent3="accent3" accent4="accent4" accent5="accent5" accent6="accent6" hlink="hlink" folHlink="folHlink"/>
  <p:sldLayoutIdLst>
    <p:sldLayoutId id="2147483706"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5"/>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6"/>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chemat blokowy: taśma dziurkowana 2"/>
          <p:cNvSpPr/>
          <p:nvPr/>
        </p:nvSpPr>
        <p:spPr>
          <a:xfrm>
            <a:off x="395536" y="0"/>
            <a:ext cx="8280920" cy="4077072"/>
          </a:xfrm>
          <a:prstGeom prst="flowChartPunchedTap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PRZEDMIOTY STOSUNKÓW CYWILNOPRAWNYCH</a:t>
            </a:r>
            <a:endParaRPr lang="pl-PL" sz="4800" dirty="0"/>
          </a:p>
        </p:txBody>
      </p:sp>
      <p:sp>
        <p:nvSpPr>
          <p:cNvPr id="4" name="pole tekstowe 3"/>
          <p:cNvSpPr txBox="1"/>
          <p:nvPr/>
        </p:nvSpPr>
        <p:spPr>
          <a:xfrm>
            <a:off x="327433" y="5462647"/>
            <a:ext cx="8033546" cy="1169551"/>
          </a:xfrm>
          <a:prstGeom prst="rect">
            <a:avLst/>
          </a:prstGeom>
          <a:noFill/>
        </p:spPr>
        <p:txBody>
          <a:bodyPr wrap="square" rtlCol="0">
            <a:spAutoFit/>
          </a:bodyPr>
          <a:lstStyle/>
          <a:p>
            <a:r>
              <a:rPr lang="pl-PL" sz="1400" dirty="0"/>
              <a:t>Literatura:</a:t>
            </a:r>
          </a:p>
          <a:p>
            <a:r>
              <a:rPr lang="pl-PL" sz="1400" dirty="0"/>
              <a:t>red. E. Gniewek, P. Machnikowski, </a:t>
            </a:r>
            <a:r>
              <a:rPr lang="pl-PL" sz="1400" i="1" dirty="0"/>
              <a:t>Zarys prawa cywilnego</a:t>
            </a:r>
            <a:r>
              <a:rPr lang="pl-PL" sz="1400" dirty="0"/>
              <a:t>, Warszawa 2014</a:t>
            </a:r>
          </a:p>
          <a:p>
            <a:r>
              <a:rPr lang="pl-PL" sz="1400" dirty="0"/>
              <a:t>red. E Gniewek, </a:t>
            </a:r>
            <a:r>
              <a:rPr lang="pl-PL" sz="1400" i="1" dirty="0"/>
              <a:t>Kodeks Cywilny. Komentarz</a:t>
            </a:r>
            <a:r>
              <a:rPr lang="pl-PL" sz="1400" dirty="0"/>
              <a:t>, Wydanie 4, Warszawa 2010</a:t>
            </a:r>
          </a:p>
          <a:p>
            <a:endParaRPr lang="pl-PL" sz="1400" dirty="0"/>
          </a:p>
          <a:p>
            <a:r>
              <a:rPr lang="pl-PL" sz="1400" dirty="0"/>
              <a:t>Opracowała mgr Irena Krauze – Lisowiec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23850" y="3633788"/>
            <a:ext cx="184150" cy="244475"/>
          </a:xfrm>
          <a:prstGeom prst="rect">
            <a:avLst/>
          </a:prstGeom>
          <a:noFill/>
          <a:ln w="9525">
            <a:noFill/>
            <a:miter lim="800000"/>
            <a:headEnd/>
            <a:tailEnd/>
          </a:ln>
        </p:spPr>
        <p:txBody>
          <a:bodyPr wrap="none" anchor="ctr">
            <a:spAutoFit/>
          </a:bodyPr>
          <a:lstStyle/>
          <a:p>
            <a:endParaRPr lang="pl-PL" sz="1000"/>
          </a:p>
        </p:txBody>
      </p:sp>
      <p:sp>
        <p:nvSpPr>
          <p:cNvPr id="3" name="pole tekstowe 2"/>
          <p:cNvSpPr txBox="1"/>
          <p:nvPr/>
        </p:nvSpPr>
        <p:spPr>
          <a:xfrm>
            <a:off x="0" y="357166"/>
            <a:ext cx="9001156" cy="584775"/>
          </a:xfrm>
          <a:prstGeom prst="rect">
            <a:avLst/>
          </a:prstGeom>
          <a:noFill/>
        </p:spPr>
        <p:txBody>
          <a:bodyPr wrap="square" rtlCol="0">
            <a:spAutoFit/>
          </a:bodyPr>
          <a:lstStyle/>
          <a:p>
            <a:pPr algn="ctr"/>
            <a:r>
              <a:rPr lang="pl-PL" sz="3200" dirty="0" smtClean="0">
                <a:effectLst>
                  <a:outerShdw blurRad="38100" dist="38100" dir="2700000" algn="tl">
                    <a:srgbClr val="000000">
                      <a:alpha val="43137"/>
                    </a:srgbClr>
                  </a:outerShdw>
                </a:effectLst>
              </a:rPr>
              <a:t>RZECZY PODZIELNE I NIEPODZIELNE</a:t>
            </a:r>
          </a:p>
        </p:txBody>
      </p:sp>
      <p:cxnSp>
        <p:nvCxnSpPr>
          <p:cNvPr id="4" name="Łącznik prosty ze strzałką 3"/>
          <p:cNvCxnSpPr/>
          <p:nvPr/>
        </p:nvCxnSpPr>
        <p:spPr>
          <a:xfrm>
            <a:off x="2305103" y="941941"/>
            <a:ext cx="0" cy="1046192"/>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 name="Łącznik prosty ze strzałką 4"/>
          <p:cNvCxnSpPr/>
          <p:nvPr/>
        </p:nvCxnSpPr>
        <p:spPr>
          <a:xfrm>
            <a:off x="6799270" y="967800"/>
            <a:ext cx="0" cy="1046192"/>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6" name="Elipsa 5"/>
          <p:cNvSpPr/>
          <p:nvPr/>
        </p:nvSpPr>
        <p:spPr>
          <a:xfrm>
            <a:off x="107504" y="1988133"/>
            <a:ext cx="4393073" cy="2953035"/>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800" dirty="0" smtClean="0">
                <a:effectLst>
                  <a:outerShdw blurRad="38100" dist="38100" dir="2700000" algn="tl">
                    <a:srgbClr val="000000">
                      <a:alpha val="43137"/>
                    </a:srgbClr>
                  </a:outerShdw>
                </a:effectLst>
              </a:rPr>
              <a:t>Rzeczy podzielne</a:t>
            </a:r>
          </a:p>
          <a:p>
            <a:pPr algn="ctr">
              <a:defRPr/>
            </a:pPr>
            <a:endParaRPr lang="pl-PL" sz="2800" dirty="0" smtClean="0">
              <a:effectLst>
                <a:outerShdw blurRad="38100" dist="38100" dir="2700000" algn="tl">
                  <a:srgbClr val="000000">
                    <a:alpha val="43137"/>
                  </a:srgbClr>
                </a:outerShdw>
              </a:effectLst>
            </a:endParaRPr>
          </a:p>
          <a:p>
            <a:pPr algn="ctr">
              <a:defRPr/>
            </a:pPr>
            <a:r>
              <a:rPr lang="pl-PL" sz="2000" dirty="0" smtClean="0">
                <a:effectLst>
                  <a:outerShdw blurRad="38100" dist="38100" dir="2700000" algn="tl">
                    <a:srgbClr val="000000">
                      <a:alpha val="43137"/>
                    </a:srgbClr>
                  </a:outerShdw>
                </a:effectLst>
              </a:rPr>
              <a:t>(rzeczy, które da się podzielić w obrocie bez istotnej zmiany samego przedmiotu lub jego wartości)</a:t>
            </a:r>
            <a:endParaRPr lang="pl-PL" sz="2000" dirty="0">
              <a:effectLst>
                <a:outerShdw blurRad="38100" dist="38100" dir="2700000" algn="tl">
                  <a:srgbClr val="000000">
                    <a:alpha val="43137"/>
                  </a:srgbClr>
                </a:outerShdw>
              </a:effectLst>
            </a:endParaRPr>
          </a:p>
        </p:txBody>
      </p:sp>
      <p:sp>
        <p:nvSpPr>
          <p:cNvPr id="7" name="Elipsa 6"/>
          <p:cNvSpPr/>
          <p:nvPr/>
        </p:nvSpPr>
        <p:spPr>
          <a:xfrm>
            <a:off x="4560392" y="2013992"/>
            <a:ext cx="4440764" cy="2935661"/>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800" dirty="0" smtClean="0">
                <a:effectLst>
                  <a:outerShdw blurRad="38100" dist="38100" dir="2700000" algn="tl">
                    <a:srgbClr val="000000">
                      <a:alpha val="43137"/>
                    </a:srgbClr>
                  </a:outerShdw>
                </a:effectLst>
              </a:rPr>
              <a:t>Rzeczy niepodzielne</a:t>
            </a:r>
          </a:p>
          <a:p>
            <a:pPr algn="ctr">
              <a:defRPr/>
            </a:pPr>
            <a:endParaRPr lang="pl-PL" sz="2400" dirty="0" smtClean="0">
              <a:effectLst>
                <a:outerShdw blurRad="38100" dist="38100" dir="2700000" algn="tl">
                  <a:srgbClr val="000000">
                    <a:alpha val="43137"/>
                  </a:srgbClr>
                </a:outerShdw>
              </a:effectLst>
            </a:endParaRPr>
          </a:p>
          <a:p>
            <a:pPr algn="ctr">
              <a:defRPr/>
            </a:pPr>
            <a:r>
              <a:rPr lang="pl-PL" sz="2000" dirty="0" smtClean="0">
                <a:effectLst>
                  <a:outerShdw blurRad="38100" dist="38100" dir="2700000" algn="tl">
                    <a:srgbClr val="000000">
                      <a:alpha val="43137"/>
                    </a:srgbClr>
                  </a:outerShdw>
                </a:effectLst>
              </a:rPr>
              <a:t>(rzeczy, które nie da się podzielić w obrocie bez istotnej zmiany samego przedmiotu lub jego wartości)</a:t>
            </a:r>
            <a:endParaRPr lang="pl-PL" sz="2000" dirty="0">
              <a:effectLst>
                <a:outerShdw blurRad="38100" dist="38100" dir="2700000" algn="tl">
                  <a:srgbClr val="000000">
                    <a:alpha val="43137"/>
                  </a:srgbClr>
                </a:outerShdw>
              </a:effectLst>
            </a:endParaRPr>
          </a:p>
        </p:txBody>
      </p:sp>
      <p:cxnSp>
        <p:nvCxnSpPr>
          <p:cNvPr id="10" name="Łącznik prosty 12"/>
          <p:cNvCxnSpPr/>
          <p:nvPr/>
        </p:nvCxnSpPr>
        <p:spPr>
          <a:xfrm>
            <a:off x="323850" y="941941"/>
            <a:ext cx="806457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ytuł 14"/>
          <p:cNvSpPr>
            <a:spLocks noGrp="1"/>
          </p:cNvSpPr>
          <p:nvPr>
            <p:ph type="title"/>
          </p:nvPr>
        </p:nvSpPr>
        <p:spPr>
          <a:xfrm>
            <a:off x="508000" y="5805264"/>
            <a:ext cx="8229600" cy="782960"/>
          </a:xfrm>
        </p:spPr>
        <p:txBody>
          <a:bodyPr/>
          <a:lstStyle/>
          <a:p>
            <a:pPr algn="l"/>
            <a:r>
              <a:rPr lang="pl-PL" sz="1800" dirty="0" smtClean="0"/>
              <a:t>Ograniczenia legislacyjne</a:t>
            </a:r>
            <a:endParaRPr lang="pl-PL" sz="18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539552" y="13033"/>
            <a:ext cx="8229600" cy="792088"/>
          </a:xfrm>
        </p:spPr>
        <p:txBody>
          <a:bodyPr/>
          <a:lstStyle/>
          <a:p>
            <a:r>
              <a:rPr lang="pl-PL" sz="3600" dirty="0" smtClean="0"/>
              <a:t>NIE SĄ RZECZAMI</a:t>
            </a:r>
            <a:endParaRPr lang="pl-PL" sz="3600" dirty="0"/>
          </a:p>
        </p:txBody>
      </p:sp>
      <p:sp>
        <p:nvSpPr>
          <p:cNvPr id="4" name="Symbol zastępczy zawartości 3"/>
          <p:cNvSpPr>
            <a:spLocks noGrp="1"/>
          </p:cNvSpPr>
          <p:nvPr>
            <p:ph idx="1"/>
          </p:nvPr>
        </p:nvSpPr>
        <p:spPr>
          <a:xfrm>
            <a:off x="251520" y="836712"/>
            <a:ext cx="8229600" cy="5904656"/>
          </a:xfrm>
        </p:spPr>
        <p:txBody>
          <a:bodyPr/>
          <a:lstStyle/>
          <a:p>
            <a:pPr marL="0" indent="0">
              <a:buNone/>
            </a:pPr>
            <a:r>
              <a:rPr lang="pl-PL" sz="2800" dirty="0" smtClean="0"/>
              <a:t>1) DOBRA NIEMATERIALNE (dobra osobiste, dobra własności intelektualnej np. </a:t>
            </a:r>
            <a:r>
              <a:rPr lang="pl-PL" sz="2400" dirty="0" smtClean="0"/>
              <a:t>utworzy literackie, naukowe, artystyczne, wynalazki, wzory użytkowe, wzory przemysłowe, znaki towarowe</a:t>
            </a:r>
            <a:r>
              <a:rPr lang="pl-PL" sz="2800" dirty="0" smtClean="0"/>
              <a:t>),</a:t>
            </a:r>
          </a:p>
          <a:p>
            <a:pPr marL="0" indent="0">
              <a:buNone/>
            </a:pPr>
            <a:r>
              <a:rPr lang="pl-PL" sz="2800" dirty="0" smtClean="0"/>
              <a:t>2) PRAWA,</a:t>
            </a:r>
          </a:p>
          <a:p>
            <a:pPr>
              <a:buFontTx/>
              <a:buChar char="-"/>
            </a:pPr>
            <a:r>
              <a:rPr lang="pl-PL" sz="2800" dirty="0" smtClean="0"/>
              <a:t>ze względu na to, że nie stanowią materialnych części przyrody,</a:t>
            </a:r>
          </a:p>
          <a:p>
            <a:pPr marL="0" indent="0">
              <a:buNone/>
            </a:pPr>
            <a:r>
              <a:rPr lang="pl-PL" sz="2800" dirty="0" smtClean="0"/>
              <a:t>3) ZŁOŻA MINERAŁÓW (złoża kopalin), woda płynąca, powietrze atmosferyczne,</a:t>
            </a:r>
          </a:p>
          <a:p>
            <a:pPr marL="0" indent="0">
              <a:buNone/>
            </a:pPr>
            <a:r>
              <a:rPr lang="pl-PL" sz="2800" dirty="0" smtClean="0"/>
              <a:t>4) ZWIERZĘTA DZIKIE ŻYJĄCE NA WOLNOŚCI,</a:t>
            </a:r>
          </a:p>
          <a:p>
            <a:pPr marL="0" indent="0">
              <a:buNone/>
            </a:pPr>
            <a:r>
              <a:rPr lang="pl-PL" sz="2800" dirty="0" smtClean="0"/>
              <a:t>- ze względu na brak samoistności.</a:t>
            </a:r>
          </a:p>
          <a:p>
            <a:pPr marL="514350" indent="-514350">
              <a:buAutoNum type="arabicParenR"/>
            </a:pPr>
            <a:endParaRPr lang="pl-PL"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CZĘŚCI SKŁADOWE RZECZY</a:t>
            </a:r>
            <a:br>
              <a:rPr lang="pl-PL" dirty="0" smtClean="0"/>
            </a:br>
            <a:endParaRPr lang="pl-PL" dirty="0"/>
          </a:p>
        </p:txBody>
      </p:sp>
      <p:sp>
        <p:nvSpPr>
          <p:cNvPr id="3" name="Symbol zastępczy zawartości 2"/>
          <p:cNvSpPr>
            <a:spLocks noGrp="1"/>
          </p:cNvSpPr>
          <p:nvPr>
            <p:ph idx="1"/>
          </p:nvPr>
        </p:nvSpPr>
        <p:spPr>
          <a:xfrm>
            <a:off x="6043605" y="6217687"/>
            <a:ext cx="3038171" cy="541685"/>
          </a:xfrm>
        </p:spPr>
        <p:txBody>
          <a:bodyPr/>
          <a:lstStyle/>
          <a:p>
            <a:pPr marL="0" indent="0" algn="just">
              <a:buNone/>
            </a:pPr>
            <a:r>
              <a:rPr lang="pl-PL" dirty="0" smtClean="0"/>
              <a:t>art. 47 § 2 k.c. </a:t>
            </a:r>
            <a:endParaRPr lang="pl-PL" dirty="0"/>
          </a:p>
        </p:txBody>
      </p:sp>
      <p:sp>
        <p:nvSpPr>
          <p:cNvPr id="5" name="Elipsa 4"/>
          <p:cNvSpPr/>
          <p:nvPr/>
        </p:nvSpPr>
        <p:spPr>
          <a:xfrm>
            <a:off x="2654928" y="1024106"/>
            <a:ext cx="3384376" cy="1656184"/>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b="1" dirty="0" smtClean="0">
                <a:effectLst>
                  <a:outerShdw blurRad="38100" dist="38100" dir="2700000" algn="tl">
                    <a:srgbClr val="000000">
                      <a:alpha val="43137"/>
                    </a:srgbClr>
                  </a:outerShdw>
                </a:effectLst>
              </a:rPr>
              <a:t>wszystko</a:t>
            </a:r>
            <a:endParaRPr lang="pl-PL" sz="3200" b="1" dirty="0">
              <a:effectLst>
                <a:outerShdw blurRad="38100" dist="38100" dir="2700000" algn="tl">
                  <a:srgbClr val="000000">
                    <a:alpha val="43137"/>
                  </a:srgbClr>
                </a:outerShdw>
              </a:effectLst>
            </a:endParaRPr>
          </a:p>
        </p:txBody>
      </p:sp>
      <p:sp>
        <p:nvSpPr>
          <p:cNvPr id="8" name="Wycinek koła 7"/>
          <p:cNvSpPr/>
          <p:nvPr/>
        </p:nvSpPr>
        <p:spPr>
          <a:xfrm>
            <a:off x="457200" y="3091363"/>
            <a:ext cx="5796135" cy="3668009"/>
          </a:xfrm>
          <a:prstGeom prst="pie">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400" b="1" dirty="0" smtClean="0">
              <a:effectLst>
                <a:outerShdw blurRad="38100" dist="38100" dir="2700000" algn="tl">
                  <a:srgbClr val="000000">
                    <a:alpha val="43137"/>
                  </a:srgbClr>
                </a:outerShdw>
              </a:effectLst>
            </a:endParaRPr>
          </a:p>
          <a:p>
            <a:pPr algn="ctr"/>
            <a:endParaRPr lang="pl-PL" sz="2400" b="1" dirty="0">
              <a:effectLst>
                <a:outerShdw blurRad="38100" dist="38100" dir="2700000" algn="tl">
                  <a:srgbClr val="000000">
                    <a:alpha val="43137"/>
                  </a:srgbClr>
                </a:outerShdw>
              </a:effectLst>
            </a:endParaRPr>
          </a:p>
          <a:p>
            <a:pPr algn="ctr"/>
            <a:endParaRPr lang="pl-PL" sz="2400" b="1" dirty="0" smtClean="0">
              <a:effectLst>
                <a:outerShdw blurRad="38100" dist="38100" dir="2700000" algn="tl">
                  <a:srgbClr val="000000">
                    <a:alpha val="43137"/>
                  </a:srgbClr>
                </a:outerShdw>
              </a:effectLst>
            </a:endParaRPr>
          </a:p>
          <a:p>
            <a:pPr algn="ctr"/>
            <a:endParaRPr lang="pl-PL" sz="2400" b="1" dirty="0">
              <a:effectLst>
                <a:outerShdw blurRad="38100" dist="38100" dir="2700000" algn="tl">
                  <a:srgbClr val="000000">
                    <a:alpha val="43137"/>
                  </a:srgbClr>
                </a:outerShdw>
              </a:effectLst>
            </a:endParaRPr>
          </a:p>
          <a:p>
            <a:pPr algn="ctr"/>
            <a:endParaRPr lang="pl-PL" sz="2400" b="1" dirty="0" smtClean="0">
              <a:effectLst>
                <a:outerShdw blurRad="38100" dist="38100" dir="2700000" algn="tl">
                  <a:srgbClr val="000000">
                    <a:alpha val="43137"/>
                  </a:srgbClr>
                </a:outerShdw>
              </a:effectLst>
            </a:endParaRPr>
          </a:p>
          <a:p>
            <a:pPr algn="ctr"/>
            <a:r>
              <a:rPr lang="pl-PL" sz="2400" b="1" dirty="0" smtClean="0">
                <a:effectLst>
                  <a:outerShdw blurRad="38100" dist="38100" dir="2700000" algn="tl">
                    <a:srgbClr val="000000">
                      <a:alpha val="43137"/>
                    </a:srgbClr>
                  </a:outerShdw>
                </a:effectLst>
              </a:rPr>
              <a:t>co </a:t>
            </a:r>
            <a:r>
              <a:rPr lang="pl-PL" sz="2400" b="1" dirty="0">
                <a:effectLst>
                  <a:outerShdw blurRad="38100" dist="38100" dir="2700000" algn="tl">
                    <a:srgbClr val="000000">
                      <a:alpha val="43137"/>
                    </a:srgbClr>
                  </a:outerShdw>
                </a:effectLst>
              </a:rPr>
              <a:t>nie może być od niej odłączone bez  uszkodzenia lub istotnej zmiany całości</a:t>
            </a:r>
          </a:p>
          <a:p>
            <a:pPr algn="ctr"/>
            <a:endParaRPr lang="pl-PL" dirty="0">
              <a:solidFill>
                <a:schemeClr val="tx1"/>
              </a:solidFill>
            </a:endParaRPr>
          </a:p>
        </p:txBody>
      </p:sp>
      <p:sp>
        <p:nvSpPr>
          <p:cNvPr id="11" name="Dowolny kształt 10"/>
          <p:cNvSpPr/>
          <p:nvPr/>
        </p:nvSpPr>
        <p:spPr>
          <a:xfrm>
            <a:off x="5685765" y="2886741"/>
            <a:ext cx="3038171" cy="1865017"/>
          </a:xfrm>
          <a:custGeom>
            <a:avLst/>
            <a:gdLst>
              <a:gd name="connsiteX0" fmla="*/ 0 w 2234765"/>
              <a:gd name="connsiteY0" fmla="*/ 0 h 1970100"/>
              <a:gd name="connsiteX1" fmla="*/ 15498 w 2234765"/>
              <a:gd name="connsiteY1" fmla="*/ 1906291 h 1970100"/>
              <a:gd name="connsiteX2" fmla="*/ 15498 w 2234765"/>
              <a:gd name="connsiteY2" fmla="*/ 1906291 h 1970100"/>
              <a:gd name="connsiteX3" fmla="*/ 2076773 w 2234765"/>
              <a:gd name="connsiteY3" fmla="*/ 1859796 h 1970100"/>
              <a:gd name="connsiteX4" fmla="*/ 1859796 w 2234765"/>
              <a:gd name="connsiteY4" fmla="*/ 573437 h 1970100"/>
              <a:gd name="connsiteX5" fmla="*/ 0 w 2234765"/>
              <a:gd name="connsiteY5" fmla="*/ 0 h 197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34765" h="1970100">
                <a:moveTo>
                  <a:pt x="0" y="0"/>
                </a:moveTo>
                <a:lnTo>
                  <a:pt x="15498" y="1906291"/>
                </a:lnTo>
                <a:lnTo>
                  <a:pt x="15498" y="1906291"/>
                </a:lnTo>
                <a:cubicBezTo>
                  <a:pt x="359044" y="1898542"/>
                  <a:pt x="1769390" y="2081938"/>
                  <a:pt x="2076773" y="1859796"/>
                </a:cubicBezTo>
                <a:cubicBezTo>
                  <a:pt x="2384156" y="1637654"/>
                  <a:pt x="2205925" y="875654"/>
                  <a:pt x="1859796" y="573437"/>
                </a:cubicBezTo>
                <a:cubicBezTo>
                  <a:pt x="1513667" y="271220"/>
                  <a:pt x="756833" y="158857"/>
                  <a:pt x="0" y="0"/>
                </a:cubicBezTo>
                <a:close/>
              </a:path>
            </a:pathLst>
          </a:cu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000" b="1" dirty="0">
                <a:effectLst>
                  <a:outerShdw blurRad="38100" dist="38100" dir="2700000" algn="tl">
                    <a:srgbClr val="000000">
                      <a:alpha val="43137"/>
                    </a:srgbClr>
                  </a:outerShdw>
                </a:effectLst>
              </a:rPr>
              <a:t>bez uszkodzenia </a:t>
            </a:r>
            <a:endParaRPr lang="pl-PL" sz="2000" b="1" dirty="0" smtClean="0">
              <a:effectLst>
                <a:outerShdw blurRad="38100" dist="38100" dir="2700000" algn="tl">
                  <a:srgbClr val="000000">
                    <a:alpha val="43137"/>
                  </a:srgbClr>
                </a:outerShdw>
              </a:effectLst>
            </a:endParaRPr>
          </a:p>
          <a:p>
            <a:r>
              <a:rPr lang="pl-PL" sz="2000" b="1" dirty="0" smtClean="0">
                <a:effectLst>
                  <a:outerShdw blurRad="38100" dist="38100" dir="2700000" algn="tl">
                    <a:srgbClr val="000000">
                      <a:alpha val="43137"/>
                    </a:srgbClr>
                  </a:outerShdw>
                </a:effectLst>
              </a:rPr>
              <a:t>lub </a:t>
            </a:r>
            <a:r>
              <a:rPr lang="pl-PL" sz="2000" b="1" dirty="0">
                <a:effectLst>
                  <a:outerShdw blurRad="38100" dist="38100" dir="2700000" algn="tl">
                    <a:srgbClr val="000000">
                      <a:alpha val="43137"/>
                    </a:srgbClr>
                  </a:outerShdw>
                </a:effectLst>
              </a:rPr>
              <a:t>istotnej zmiany przedmiotu odłączonego</a:t>
            </a:r>
          </a:p>
        </p:txBody>
      </p:sp>
      <p:sp>
        <p:nvSpPr>
          <p:cNvPr id="12" name="Symbol zastępczy zawartości 2"/>
          <p:cNvSpPr txBox="1">
            <a:spLocks/>
          </p:cNvSpPr>
          <p:nvPr/>
        </p:nvSpPr>
        <p:spPr bwMode="auto">
          <a:xfrm>
            <a:off x="4099389" y="3992858"/>
            <a:ext cx="1552731" cy="54168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2"/>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3"/>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9pPr>
          </a:lstStyle>
          <a:p>
            <a:pPr marL="0" indent="0" algn="just">
              <a:buFont typeface="Wingdings" pitchFamily="2" charset="2"/>
              <a:buNone/>
            </a:pPr>
            <a:r>
              <a:rPr lang="pl-PL" kern="0" dirty="0" smtClean="0"/>
              <a:t>albo</a:t>
            </a:r>
            <a:endParaRPr lang="pl-PL" kern="0" dirty="0"/>
          </a:p>
        </p:txBody>
      </p:sp>
      <p:cxnSp>
        <p:nvCxnSpPr>
          <p:cNvPr id="14" name="Łącznik prosty 13"/>
          <p:cNvCxnSpPr/>
          <p:nvPr/>
        </p:nvCxnSpPr>
        <p:spPr>
          <a:xfrm flipH="1">
            <a:off x="2843808" y="2518608"/>
            <a:ext cx="511459" cy="572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Łącznik prosty 15"/>
          <p:cNvCxnSpPr/>
          <p:nvPr/>
        </p:nvCxnSpPr>
        <p:spPr>
          <a:xfrm flipH="1">
            <a:off x="5148064" y="4263701"/>
            <a:ext cx="504056" cy="6616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8744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726261"/>
          </a:xfrm>
        </p:spPr>
        <p:txBody>
          <a:bodyPr/>
          <a:lstStyle/>
          <a:p>
            <a:pPr marL="0" indent="0">
              <a:buNone/>
            </a:pPr>
            <a:r>
              <a:rPr lang="pl-PL" dirty="0" smtClean="0"/>
              <a:t>Warunki, które powinien spełnić przedmiot (łącznie), aby mógł być uznany za część składową rzeczy:</a:t>
            </a:r>
          </a:p>
          <a:p>
            <a:pPr marL="514350" indent="-514350">
              <a:buAutoNum type="arabicParenR"/>
            </a:pPr>
            <a:r>
              <a:rPr lang="pl-PL" dirty="0" smtClean="0"/>
              <a:t>Przedmiot połączony z rzeczą w sensie </a:t>
            </a:r>
            <a:r>
              <a:rPr lang="pl-PL" b="1" dirty="0" smtClean="0"/>
              <a:t>fizycznym</a:t>
            </a:r>
            <a:r>
              <a:rPr lang="pl-PL" dirty="0" smtClean="0"/>
              <a:t>,</a:t>
            </a:r>
          </a:p>
          <a:p>
            <a:pPr marL="514350" indent="-514350">
              <a:buAutoNum type="arabicParenR"/>
            </a:pPr>
            <a:r>
              <a:rPr lang="pl-PL" dirty="0" smtClean="0"/>
              <a:t>Przedmiot połączony </a:t>
            </a:r>
            <a:r>
              <a:rPr lang="pl-PL" b="1" dirty="0" smtClean="0"/>
              <a:t>na stale</a:t>
            </a:r>
            <a:r>
              <a:rPr lang="pl-PL" dirty="0" smtClean="0"/>
              <a:t>,</a:t>
            </a:r>
          </a:p>
          <a:p>
            <a:pPr marL="514350" indent="-514350">
              <a:buAutoNum type="arabicParenR"/>
            </a:pPr>
            <a:r>
              <a:rPr lang="pl-PL" dirty="0" smtClean="0"/>
              <a:t>Przedmiot połączony tak </a:t>
            </a:r>
            <a:r>
              <a:rPr lang="pl-PL" b="1" dirty="0" smtClean="0"/>
              <a:t>mocno</a:t>
            </a:r>
            <a:r>
              <a:rPr lang="pl-PL" dirty="0" smtClean="0"/>
              <a:t>, że rozłączenie spowodowałoby istotne zmiany / uszkodzenie całości  lub przedmiotu odłączonego.</a:t>
            </a:r>
            <a:endParaRPr lang="pl-PL" dirty="0"/>
          </a:p>
        </p:txBody>
      </p:sp>
    </p:spTree>
    <p:extLst>
      <p:ext uri="{BB962C8B-B14F-4D97-AF65-F5344CB8AC3E}">
        <p14:creationId xmlns:p14="http://schemas.microsoft.com/office/powerpoint/2010/main" val="3118150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6632"/>
            <a:ext cx="8229600" cy="6014293"/>
          </a:xfrm>
        </p:spPr>
        <p:txBody>
          <a:bodyPr/>
          <a:lstStyle/>
          <a:p>
            <a:pPr marL="0" indent="0" algn="ctr">
              <a:buNone/>
            </a:pPr>
            <a:endParaRPr lang="pl-PL" dirty="0" smtClean="0"/>
          </a:p>
          <a:p>
            <a:pPr marL="0" indent="0" algn="ctr">
              <a:buNone/>
            </a:pPr>
            <a:r>
              <a:rPr lang="pl-PL" dirty="0" smtClean="0"/>
              <a:t>CZEŚCI SKŁADOWE RZECZY</a:t>
            </a:r>
          </a:p>
          <a:p>
            <a:pPr marL="0" indent="0" algn="ctr">
              <a:buNone/>
            </a:pPr>
            <a:r>
              <a:rPr lang="pl-PL" sz="1800" dirty="0" smtClean="0"/>
              <a:t>dotyczą</a:t>
            </a:r>
            <a:endParaRPr lang="pl-PL" sz="1800" dirty="0"/>
          </a:p>
        </p:txBody>
      </p:sp>
      <p:sp>
        <p:nvSpPr>
          <p:cNvPr id="4" name="Elipsa 3"/>
          <p:cNvSpPr/>
          <p:nvPr/>
        </p:nvSpPr>
        <p:spPr>
          <a:xfrm>
            <a:off x="0" y="2132856"/>
            <a:ext cx="3923927" cy="2376971"/>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800" dirty="0" smtClean="0">
                <a:effectLst>
                  <a:outerShdw blurRad="38100" dist="38100" dir="2700000" algn="tl">
                    <a:srgbClr val="000000">
                      <a:alpha val="43137"/>
                    </a:srgbClr>
                  </a:outerShdw>
                </a:effectLst>
              </a:rPr>
              <a:t>Rzeczy ruchomych</a:t>
            </a:r>
          </a:p>
          <a:p>
            <a:pPr algn="ctr">
              <a:defRPr/>
            </a:pPr>
            <a:endParaRPr lang="pl-PL" sz="2800" dirty="0" smtClean="0">
              <a:effectLst>
                <a:outerShdw blurRad="38100" dist="38100" dir="2700000" algn="tl">
                  <a:srgbClr val="000000">
                    <a:alpha val="43137"/>
                  </a:srgbClr>
                </a:outerShdw>
              </a:effectLst>
            </a:endParaRPr>
          </a:p>
        </p:txBody>
      </p:sp>
      <p:sp>
        <p:nvSpPr>
          <p:cNvPr id="6" name="Elipsa 5"/>
          <p:cNvSpPr/>
          <p:nvPr/>
        </p:nvSpPr>
        <p:spPr>
          <a:xfrm>
            <a:off x="4937380" y="2205571"/>
            <a:ext cx="3744416" cy="2304256"/>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800" dirty="0" smtClean="0">
                <a:effectLst>
                  <a:outerShdw blurRad="38100" dist="38100" dir="2700000" algn="tl">
                    <a:srgbClr val="000000">
                      <a:alpha val="43137"/>
                    </a:srgbClr>
                  </a:outerShdw>
                </a:effectLst>
              </a:rPr>
              <a:t>Nieruchomości</a:t>
            </a:r>
          </a:p>
          <a:p>
            <a:pPr algn="ctr">
              <a:defRPr/>
            </a:pPr>
            <a:endParaRPr lang="pl-PL" sz="2800" dirty="0" smtClean="0">
              <a:effectLst>
                <a:outerShdw blurRad="38100" dist="38100" dir="2700000" algn="tl">
                  <a:srgbClr val="000000">
                    <a:alpha val="43137"/>
                  </a:srgbClr>
                </a:outerShdw>
              </a:effectLst>
            </a:endParaRPr>
          </a:p>
        </p:txBody>
      </p:sp>
      <p:cxnSp>
        <p:nvCxnSpPr>
          <p:cNvPr id="7" name="Łącznik prosty 12"/>
          <p:cNvCxnSpPr/>
          <p:nvPr/>
        </p:nvCxnSpPr>
        <p:spPr>
          <a:xfrm>
            <a:off x="1547664" y="1196752"/>
            <a:ext cx="61926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a:endCxn id="4" idx="0"/>
          </p:cNvCxnSpPr>
          <p:nvPr/>
        </p:nvCxnSpPr>
        <p:spPr>
          <a:xfrm flipH="1">
            <a:off x="1961964" y="1196752"/>
            <a:ext cx="436674" cy="9361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p:cNvCxnSpPr>
            <a:endCxn id="6" idx="0"/>
          </p:cNvCxnSpPr>
          <p:nvPr/>
        </p:nvCxnSpPr>
        <p:spPr>
          <a:xfrm>
            <a:off x="6217481" y="1196752"/>
            <a:ext cx="592107" cy="100881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5614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60648"/>
            <a:ext cx="8229600" cy="5870277"/>
          </a:xfrm>
        </p:spPr>
        <p:txBody>
          <a:bodyPr/>
          <a:lstStyle/>
          <a:p>
            <a:pPr marL="0" indent="0" algn="just">
              <a:buNone/>
            </a:pPr>
            <a:r>
              <a:rPr lang="pl-PL" sz="2800" dirty="0" smtClean="0"/>
              <a:t>Do części składowych nieruchomości gruntowych mogą należeć między innymi:</a:t>
            </a:r>
          </a:p>
          <a:p>
            <a:pPr marL="0" indent="0" algn="just">
              <a:buNone/>
            </a:pPr>
            <a:r>
              <a:rPr lang="pl-PL" sz="2800" dirty="0" smtClean="0"/>
              <a:t>1) budynki i inne urządzenia </a:t>
            </a:r>
            <a:r>
              <a:rPr lang="pl-PL" dirty="0" smtClean="0"/>
              <a:t>trwale</a:t>
            </a:r>
            <a:r>
              <a:rPr lang="pl-PL" sz="2800" dirty="0" smtClean="0"/>
              <a:t> z gruntem związane,</a:t>
            </a:r>
          </a:p>
          <a:p>
            <a:pPr marL="0" indent="0" algn="just">
              <a:buNone/>
            </a:pPr>
            <a:r>
              <a:rPr lang="pl-PL" sz="2800" dirty="0" smtClean="0"/>
              <a:t>2) drzewa i inne rośliny od chwili ich zasadzenia lub zasiania,</a:t>
            </a:r>
          </a:p>
          <a:p>
            <a:pPr marL="0" indent="0" algn="just">
              <a:buNone/>
            </a:pPr>
            <a:r>
              <a:rPr lang="pl-PL" sz="2800" dirty="0" smtClean="0"/>
              <a:t>3) wody stojące (np. woda w stawie, w rowie)</a:t>
            </a:r>
          </a:p>
          <a:p>
            <a:pPr marL="0" indent="0" algn="just">
              <a:buNone/>
            </a:pPr>
            <a:r>
              <a:rPr lang="pl-PL" sz="2800" dirty="0" smtClean="0"/>
              <a:t>4) prawa, związane z jej własnością (np. służebność).</a:t>
            </a:r>
          </a:p>
          <a:p>
            <a:pPr marL="514350" indent="-514350">
              <a:buAutoNum type="arabicParenR"/>
            </a:pPr>
            <a:endParaRPr lang="pl-PL" dirty="0" smtClean="0"/>
          </a:p>
          <a:p>
            <a:pPr marL="0" indent="0">
              <a:buNone/>
            </a:pPr>
            <a:r>
              <a:rPr lang="pl-PL" sz="2800" dirty="0" smtClean="0"/>
              <a:t>Są wyjątki.</a:t>
            </a:r>
            <a:endParaRPr lang="pl-PL" sz="2800" dirty="0"/>
          </a:p>
          <a:p>
            <a:pPr marL="0" indent="0" algn="r">
              <a:buNone/>
            </a:pPr>
            <a:r>
              <a:rPr lang="pl-PL" sz="2800" dirty="0" smtClean="0"/>
              <a:t>Art. 48, art. 50 KC</a:t>
            </a:r>
            <a:endParaRPr lang="pl-PL" sz="2800" dirty="0"/>
          </a:p>
        </p:txBody>
      </p:sp>
    </p:spTree>
    <p:extLst>
      <p:ext uri="{BB962C8B-B14F-4D97-AF65-F5344CB8AC3E}">
        <p14:creationId xmlns:p14="http://schemas.microsoft.com/office/powerpoint/2010/main" val="152312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60648"/>
            <a:ext cx="8229600" cy="6264696"/>
          </a:xfrm>
        </p:spPr>
        <p:txBody>
          <a:bodyPr/>
          <a:lstStyle/>
          <a:p>
            <a:pPr marL="0" indent="0" algn="just">
              <a:buNone/>
            </a:pPr>
            <a:r>
              <a:rPr lang="pl-PL" sz="2400" dirty="0" smtClean="0"/>
              <a:t>Część składowa rzeczy nie może być odrębnym przedmiotem własności i innych praw rzeczowych - art</a:t>
            </a:r>
            <a:r>
              <a:rPr lang="pl-PL" sz="2400" dirty="0"/>
              <a:t>. 47 § </a:t>
            </a:r>
            <a:r>
              <a:rPr lang="pl-PL" sz="2400" dirty="0" smtClean="0"/>
              <a:t>1 k.c. </a:t>
            </a:r>
          </a:p>
          <a:p>
            <a:pPr marL="0" indent="0" algn="just">
              <a:buNone/>
            </a:pPr>
            <a:endParaRPr lang="pl-PL" sz="2400" dirty="0" smtClean="0"/>
          </a:p>
          <a:p>
            <a:pPr marL="0" indent="0" algn="just">
              <a:buNone/>
            </a:pPr>
            <a:endParaRPr lang="pl-PL" sz="2400" dirty="0" smtClean="0"/>
          </a:p>
          <a:p>
            <a:pPr marL="0" indent="0" algn="just">
              <a:buNone/>
            </a:pPr>
            <a:r>
              <a:rPr lang="pl-PL" sz="2400" dirty="0" smtClean="0"/>
              <a:t>Art. 48 k.c.  budynki oraz inne urządzenia trwale z gruntem związane, jak również drzewa i inne rośliny należą do części składowych gruntu od chwili zasadzenia lub zasiania (</a:t>
            </a:r>
            <a:r>
              <a:rPr lang="pl-PL" sz="2400" i="1" dirty="0" err="1" smtClean="0"/>
              <a:t>superficies</a:t>
            </a:r>
            <a:r>
              <a:rPr lang="pl-PL" sz="2400" i="1" dirty="0" smtClean="0"/>
              <a:t> solo </a:t>
            </a:r>
            <a:r>
              <a:rPr lang="pl-PL" sz="2400" i="1" dirty="0" err="1" smtClean="0"/>
              <a:t>cedit</a:t>
            </a:r>
            <a:r>
              <a:rPr lang="pl-PL" sz="2400" i="1" dirty="0" smtClean="0"/>
              <a:t>). </a:t>
            </a:r>
          </a:p>
          <a:p>
            <a:pPr marL="0" indent="0" algn="just">
              <a:buNone/>
            </a:pPr>
            <a:r>
              <a:rPr lang="pl-PL" sz="2400" i="1" dirty="0" smtClean="0">
                <a:solidFill>
                  <a:srgbClr val="FF0000"/>
                </a:solidFill>
              </a:rPr>
              <a:t>Wyjątek: </a:t>
            </a:r>
            <a:r>
              <a:rPr lang="pl-PL" sz="2400" i="1" dirty="0" smtClean="0"/>
              <a:t>art. 46 § 1 k.c. – na mocy przepisów szczególnych budynki mogą stanowić odrębny przedmiot własności.</a:t>
            </a:r>
          </a:p>
          <a:p>
            <a:pPr marL="0" indent="0" algn="just">
              <a:buNone/>
            </a:pPr>
            <a:r>
              <a:rPr lang="pl-PL" sz="2400" i="1" dirty="0" smtClean="0">
                <a:solidFill>
                  <a:srgbClr val="FF0000"/>
                </a:solidFill>
              </a:rPr>
              <a:t>Wyjątek:</a:t>
            </a:r>
            <a:r>
              <a:rPr lang="pl-PL" sz="2400" i="1" dirty="0" smtClean="0"/>
              <a:t> art. 49 § 1 k.c. – urządzenia służące do doprowadzania lub odprowadzania płynów, pary, gazu, energii elektrycznej oraz inne urządzenia podobne nie należą do części składowych nieruchomości, jeżeli wchodzą w skład przedsiębiorstwa.</a:t>
            </a:r>
          </a:p>
          <a:p>
            <a:pPr marL="0" indent="0">
              <a:buNone/>
            </a:pPr>
            <a:endParaRPr lang="pl-PL" sz="2800" i="1" dirty="0" smtClean="0"/>
          </a:p>
        </p:txBody>
      </p:sp>
      <p:sp>
        <p:nvSpPr>
          <p:cNvPr id="4" name="Prostokąt zaokrąglony 3"/>
          <p:cNvSpPr/>
          <p:nvPr/>
        </p:nvSpPr>
        <p:spPr>
          <a:xfrm>
            <a:off x="2437634" y="1124744"/>
            <a:ext cx="4268731" cy="936104"/>
          </a:xfrm>
          <a:prstGeom prst="roundRect">
            <a:avLst/>
          </a:prstGeom>
          <a:solidFill>
            <a:schemeClr val="accent1">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effectLst>
                  <a:outerShdw blurRad="38100" dist="38100" dir="2700000" algn="tl">
                    <a:srgbClr val="000000">
                      <a:alpha val="43137"/>
                    </a:srgbClr>
                  </a:outerShdw>
                </a:effectLst>
              </a:rPr>
              <a:t>Właściciel rzeczy jest właścicielem przedmiotu stanowiącego część składową tej </a:t>
            </a:r>
            <a:r>
              <a:rPr lang="pl-PL" b="1" dirty="0" smtClean="0">
                <a:effectLst>
                  <a:outerShdw blurRad="38100" dist="38100" dir="2700000" algn="tl">
                    <a:srgbClr val="000000">
                      <a:alpha val="43137"/>
                    </a:srgbClr>
                  </a:outerShdw>
                </a:effectLst>
              </a:rPr>
              <a:t>rzeczy</a:t>
            </a:r>
            <a:endParaRPr lang="pl-PL" dirty="0"/>
          </a:p>
        </p:txBody>
      </p:sp>
      <p:sp>
        <p:nvSpPr>
          <p:cNvPr id="5" name="Elipsa 4"/>
          <p:cNvSpPr/>
          <p:nvPr/>
        </p:nvSpPr>
        <p:spPr>
          <a:xfrm>
            <a:off x="7102623" y="1304764"/>
            <a:ext cx="1584176"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skutek</a:t>
            </a:r>
            <a:endParaRPr lang="pl-PL" dirty="0"/>
          </a:p>
        </p:txBody>
      </p:sp>
      <p:sp>
        <p:nvSpPr>
          <p:cNvPr id="6" name="Strzałka w lewo 5"/>
          <p:cNvSpPr/>
          <p:nvPr/>
        </p:nvSpPr>
        <p:spPr>
          <a:xfrm>
            <a:off x="6822600" y="1502786"/>
            <a:ext cx="198129" cy="180020"/>
          </a:xfrm>
          <a:prstGeom prst="leftArrow">
            <a:avLst/>
          </a:prstGeom>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249151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PRZYNALEŻNOŚCI RZECZY</a:t>
            </a:r>
            <a:br>
              <a:rPr lang="pl-PL" dirty="0" smtClean="0"/>
            </a:br>
            <a:endParaRPr lang="pl-PL" dirty="0"/>
          </a:p>
        </p:txBody>
      </p:sp>
      <p:sp>
        <p:nvSpPr>
          <p:cNvPr id="3" name="Symbol zastępczy zawartości 2"/>
          <p:cNvSpPr>
            <a:spLocks noGrp="1"/>
          </p:cNvSpPr>
          <p:nvPr>
            <p:ph idx="1"/>
          </p:nvPr>
        </p:nvSpPr>
        <p:spPr>
          <a:xfrm>
            <a:off x="6804248" y="6237312"/>
            <a:ext cx="2530624" cy="944896"/>
          </a:xfrm>
        </p:spPr>
        <p:txBody>
          <a:bodyPr/>
          <a:lstStyle/>
          <a:p>
            <a:pPr marL="0" indent="0" algn="r">
              <a:buNone/>
            </a:pPr>
            <a:r>
              <a:rPr lang="pl-PL" dirty="0" smtClean="0"/>
              <a:t>Art. 51 k.c.</a:t>
            </a:r>
            <a:endParaRPr lang="pl-PL" dirty="0"/>
          </a:p>
        </p:txBody>
      </p:sp>
      <p:sp>
        <p:nvSpPr>
          <p:cNvPr id="4" name="Elipsa 3"/>
          <p:cNvSpPr/>
          <p:nvPr/>
        </p:nvSpPr>
        <p:spPr>
          <a:xfrm>
            <a:off x="2935830" y="1010469"/>
            <a:ext cx="2952328" cy="820688"/>
          </a:xfrm>
          <a:prstGeom prst="ellipse">
            <a:avLst/>
          </a:prstGeom>
          <a:solidFill>
            <a:schemeClr val="accent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rzecz ruchoma</a:t>
            </a:r>
          </a:p>
        </p:txBody>
      </p:sp>
      <p:sp>
        <p:nvSpPr>
          <p:cNvPr id="5" name="Prostokąt zaokrąglony 4"/>
          <p:cNvSpPr/>
          <p:nvPr/>
        </p:nvSpPr>
        <p:spPr>
          <a:xfrm>
            <a:off x="2088200" y="2044588"/>
            <a:ext cx="4752528" cy="1863791"/>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400" b="1" dirty="0" smtClean="0">
              <a:effectLst>
                <a:outerShdw blurRad="38100" dist="38100" dir="2700000" algn="tl">
                  <a:srgbClr val="000000">
                    <a:alpha val="43137"/>
                  </a:srgbClr>
                </a:outerShdw>
              </a:effectLst>
            </a:endParaRPr>
          </a:p>
          <a:p>
            <a:pPr algn="ctr"/>
            <a:r>
              <a:rPr lang="pl-PL" sz="2400" b="1" dirty="0" smtClean="0">
                <a:effectLst>
                  <a:outerShdw blurRad="38100" dist="38100" dir="2700000" algn="tl">
                    <a:srgbClr val="000000">
                      <a:alpha val="43137"/>
                    </a:srgbClr>
                  </a:outerShdw>
                </a:effectLst>
              </a:rPr>
              <a:t>związek </a:t>
            </a:r>
            <a:r>
              <a:rPr lang="pl-PL" sz="2400" b="1" dirty="0">
                <a:effectLst>
                  <a:outerShdw blurRad="38100" dist="38100" dir="2700000" algn="tl">
                    <a:srgbClr val="000000">
                      <a:alpha val="43137"/>
                    </a:srgbClr>
                  </a:outerShdw>
                </a:effectLst>
              </a:rPr>
              <a:t>funkcjonalny </a:t>
            </a:r>
            <a:endParaRPr lang="pl-PL" sz="2400" b="1" dirty="0" smtClean="0">
              <a:effectLst>
                <a:outerShdw blurRad="38100" dist="38100" dir="2700000" algn="tl">
                  <a:srgbClr val="000000">
                    <a:alpha val="43137"/>
                  </a:srgbClr>
                </a:outerShdw>
              </a:effectLst>
            </a:endParaRPr>
          </a:p>
          <a:p>
            <a:pPr algn="ctr"/>
            <a:endParaRPr lang="pl-PL" sz="2400" b="1" dirty="0">
              <a:effectLst>
                <a:outerShdw blurRad="38100" dist="38100" dir="2700000" algn="tl">
                  <a:srgbClr val="000000">
                    <a:alpha val="43137"/>
                  </a:srgbClr>
                </a:outerShdw>
              </a:effectLst>
            </a:endParaRPr>
          </a:p>
          <a:p>
            <a:pPr algn="ctr"/>
            <a:r>
              <a:rPr lang="pl-PL" sz="2000" b="1" dirty="0" smtClean="0">
                <a:effectLst>
                  <a:outerShdw blurRad="38100" dist="38100" dir="2700000" algn="tl">
                    <a:srgbClr val="000000">
                      <a:alpha val="43137"/>
                    </a:srgbClr>
                  </a:outerShdw>
                </a:effectLst>
              </a:rPr>
              <a:t>potrzebna </a:t>
            </a:r>
            <a:r>
              <a:rPr lang="pl-PL" sz="2000" b="1" dirty="0">
                <a:effectLst>
                  <a:outerShdw blurRad="38100" dist="38100" dir="2700000" algn="tl">
                    <a:srgbClr val="000000">
                      <a:alpha val="43137"/>
                    </a:srgbClr>
                  </a:outerShdw>
                </a:effectLst>
              </a:rPr>
              <a:t>do korzystania z rzeczy głównej zgodnie z jej </a:t>
            </a:r>
            <a:r>
              <a:rPr lang="pl-PL" sz="2000" b="1" dirty="0" smtClean="0">
                <a:effectLst>
                  <a:outerShdw blurRad="38100" dist="38100" dir="2700000" algn="tl">
                    <a:srgbClr val="000000">
                      <a:alpha val="43137"/>
                    </a:srgbClr>
                  </a:outerShdw>
                </a:effectLst>
              </a:rPr>
              <a:t>przeznaczeniem</a:t>
            </a:r>
            <a:endParaRPr lang="pl-PL" sz="2000" b="1" dirty="0">
              <a:effectLst>
                <a:outerShdw blurRad="38100" dist="38100" dir="2700000" algn="tl">
                  <a:srgbClr val="000000">
                    <a:alpha val="43137"/>
                  </a:srgbClr>
                </a:outerShdw>
              </a:effectLst>
            </a:endParaRPr>
          </a:p>
          <a:p>
            <a:pPr algn="ctr"/>
            <a:endParaRPr lang="pl-PL" dirty="0"/>
          </a:p>
        </p:txBody>
      </p:sp>
      <p:sp>
        <p:nvSpPr>
          <p:cNvPr id="6" name="Prostokąt zaokrąglony 5"/>
          <p:cNvSpPr/>
          <p:nvPr/>
        </p:nvSpPr>
        <p:spPr>
          <a:xfrm>
            <a:off x="2067710" y="4118417"/>
            <a:ext cx="4736538" cy="902201"/>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effectLst>
                  <a:outerShdw blurRad="38100" dist="38100" dir="2700000" algn="tl">
                    <a:srgbClr val="000000">
                      <a:alpha val="43137"/>
                    </a:srgbClr>
                  </a:outerShdw>
                </a:effectLst>
              </a:rPr>
              <a:t>związek </a:t>
            </a:r>
            <a:r>
              <a:rPr lang="pl-PL" sz="2400" b="1" dirty="0" smtClean="0">
                <a:effectLst>
                  <a:outerShdw blurRad="38100" dist="38100" dir="2700000" algn="tl">
                    <a:srgbClr val="000000">
                      <a:alpha val="43137"/>
                    </a:srgbClr>
                  </a:outerShdw>
                </a:effectLst>
              </a:rPr>
              <a:t>faktyczny</a:t>
            </a:r>
          </a:p>
          <a:p>
            <a:pPr algn="ctr"/>
            <a:r>
              <a:rPr lang="pl-PL" sz="2400" b="1" dirty="0" smtClean="0">
                <a:effectLst>
                  <a:outerShdw blurRad="38100" dist="38100" dir="2700000" algn="tl">
                    <a:srgbClr val="000000">
                      <a:alpha val="43137"/>
                    </a:srgbClr>
                  </a:outerShdw>
                </a:effectLst>
              </a:rPr>
              <a:t>z rzeczą główną</a:t>
            </a:r>
            <a:endParaRPr lang="pl-PL" dirty="0"/>
          </a:p>
        </p:txBody>
      </p:sp>
      <p:sp>
        <p:nvSpPr>
          <p:cNvPr id="7" name="Prostokąt zaokrąglony 6"/>
          <p:cNvSpPr/>
          <p:nvPr/>
        </p:nvSpPr>
        <p:spPr>
          <a:xfrm>
            <a:off x="2375510" y="5268090"/>
            <a:ext cx="4072967" cy="1441670"/>
          </a:xfrm>
          <a:prstGeom prst="roundRect">
            <a:avLst/>
          </a:prstGeom>
          <a:solidFill>
            <a:schemeClr val="accent1">
              <a:lumMod val="5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t>ten sam właściciel obu </a:t>
            </a:r>
            <a:r>
              <a:rPr lang="pl-PL" sz="2400" dirty="0" smtClean="0"/>
              <a:t>rzeczy</a:t>
            </a:r>
            <a:endParaRPr lang="pl-PL" sz="2400" dirty="0"/>
          </a:p>
          <a:p>
            <a:pPr algn="ctr"/>
            <a:endParaRPr lang="pl-PL" dirty="0"/>
          </a:p>
        </p:txBody>
      </p:sp>
      <p:sp>
        <p:nvSpPr>
          <p:cNvPr id="9" name="Krzyż 8"/>
          <p:cNvSpPr/>
          <p:nvPr/>
        </p:nvSpPr>
        <p:spPr>
          <a:xfrm>
            <a:off x="4286791" y="1797116"/>
            <a:ext cx="298376" cy="294883"/>
          </a:xfrm>
          <a:prstGeom prst="plus">
            <a:avLst/>
          </a:prstGeom>
          <a:solidFill>
            <a:schemeClr val="accent1">
              <a:lumMod val="5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Krzyż 9"/>
          <p:cNvSpPr/>
          <p:nvPr/>
        </p:nvSpPr>
        <p:spPr>
          <a:xfrm>
            <a:off x="4286791" y="3847240"/>
            <a:ext cx="298376" cy="294883"/>
          </a:xfrm>
          <a:prstGeom prst="plus">
            <a:avLst/>
          </a:prstGeom>
          <a:solidFill>
            <a:schemeClr val="accent1">
              <a:lumMod val="5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Krzyż 10"/>
          <p:cNvSpPr/>
          <p:nvPr/>
        </p:nvSpPr>
        <p:spPr>
          <a:xfrm>
            <a:off x="4262805" y="5014258"/>
            <a:ext cx="298376" cy="294883"/>
          </a:xfrm>
          <a:prstGeom prst="plus">
            <a:avLst/>
          </a:prstGeom>
          <a:solidFill>
            <a:schemeClr val="accent1">
              <a:lumMod val="5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Elipsa 11"/>
          <p:cNvSpPr/>
          <p:nvPr/>
        </p:nvSpPr>
        <p:spPr>
          <a:xfrm>
            <a:off x="6982904" y="5452010"/>
            <a:ext cx="1584176"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warunek</a:t>
            </a:r>
            <a:endParaRPr lang="pl-PL" dirty="0"/>
          </a:p>
        </p:txBody>
      </p:sp>
      <p:sp>
        <p:nvSpPr>
          <p:cNvPr id="13" name="Strzałka w lewo 12"/>
          <p:cNvSpPr/>
          <p:nvPr/>
        </p:nvSpPr>
        <p:spPr>
          <a:xfrm>
            <a:off x="6616626" y="5638815"/>
            <a:ext cx="198129" cy="180020"/>
          </a:xfrm>
          <a:prstGeom prst="leftArrow">
            <a:avLst/>
          </a:prstGeom>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030307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6632"/>
            <a:ext cx="8229600" cy="6014293"/>
          </a:xfrm>
        </p:spPr>
        <p:txBody>
          <a:bodyPr/>
          <a:lstStyle/>
          <a:p>
            <a:pPr marL="0" indent="0" algn="ctr">
              <a:buNone/>
            </a:pPr>
            <a:endParaRPr lang="pl-PL" dirty="0" smtClean="0"/>
          </a:p>
          <a:p>
            <a:pPr marL="0" indent="0" algn="ctr">
              <a:buNone/>
            </a:pPr>
            <a:r>
              <a:rPr lang="pl-PL" dirty="0" smtClean="0"/>
              <a:t>PRZYNALEŻNOŚCI RZECZY </a:t>
            </a:r>
            <a:endParaRPr lang="pl-PL" dirty="0"/>
          </a:p>
          <a:p>
            <a:pPr marL="0" indent="0" algn="ctr">
              <a:buNone/>
            </a:pPr>
            <a:r>
              <a:rPr lang="pl-PL" sz="1800" dirty="0" smtClean="0"/>
              <a:t>dotyczą</a:t>
            </a:r>
            <a:endParaRPr lang="pl-PL" sz="1800" dirty="0"/>
          </a:p>
        </p:txBody>
      </p:sp>
      <p:sp>
        <p:nvSpPr>
          <p:cNvPr id="4" name="Elipsa 3"/>
          <p:cNvSpPr/>
          <p:nvPr/>
        </p:nvSpPr>
        <p:spPr>
          <a:xfrm>
            <a:off x="0" y="2132856"/>
            <a:ext cx="3923927" cy="2376971"/>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800" dirty="0" smtClean="0">
                <a:solidFill>
                  <a:srgbClr val="FFFFFF"/>
                </a:solidFill>
                <a:effectLst>
                  <a:outerShdw blurRad="38100" dist="38100" dir="2700000" algn="tl">
                    <a:srgbClr val="000000">
                      <a:alpha val="43137"/>
                    </a:srgbClr>
                  </a:outerShdw>
                </a:effectLst>
              </a:rPr>
              <a:t>Rzeczy ruchomych</a:t>
            </a:r>
          </a:p>
          <a:p>
            <a:pPr algn="ctr">
              <a:defRPr/>
            </a:pPr>
            <a:endParaRPr lang="pl-PL" sz="2800" dirty="0" smtClean="0">
              <a:solidFill>
                <a:srgbClr val="FFFFFF"/>
              </a:solidFill>
              <a:effectLst>
                <a:outerShdw blurRad="38100" dist="38100" dir="2700000" algn="tl">
                  <a:srgbClr val="000000">
                    <a:alpha val="43137"/>
                  </a:srgbClr>
                </a:outerShdw>
              </a:effectLst>
            </a:endParaRPr>
          </a:p>
        </p:txBody>
      </p:sp>
      <p:sp>
        <p:nvSpPr>
          <p:cNvPr id="6" name="Elipsa 5"/>
          <p:cNvSpPr/>
          <p:nvPr/>
        </p:nvSpPr>
        <p:spPr>
          <a:xfrm>
            <a:off x="4937380" y="2205571"/>
            <a:ext cx="3744416" cy="2304256"/>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800" dirty="0" smtClean="0">
                <a:solidFill>
                  <a:srgbClr val="FFFFFF"/>
                </a:solidFill>
                <a:effectLst>
                  <a:outerShdw blurRad="38100" dist="38100" dir="2700000" algn="tl">
                    <a:srgbClr val="000000">
                      <a:alpha val="43137"/>
                    </a:srgbClr>
                  </a:outerShdw>
                </a:effectLst>
              </a:rPr>
              <a:t>Nieruchomości</a:t>
            </a:r>
          </a:p>
          <a:p>
            <a:pPr algn="ctr">
              <a:defRPr/>
            </a:pPr>
            <a:endParaRPr lang="pl-PL" sz="2800" dirty="0" smtClean="0">
              <a:solidFill>
                <a:srgbClr val="FFFFFF"/>
              </a:solidFill>
              <a:effectLst>
                <a:outerShdw blurRad="38100" dist="38100" dir="2700000" algn="tl">
                  <a:srgbClr val="000000">
                    <a:alpha val="43137"/>
                  </a:srgbClr>
                </a:outerShdw>
              </a:effectLst>
            </a:endParaRPr>
          </a:p>
        </p:txBody>
      </p:sp>
      <p:cxnSp>
        <p:nvCxnSpPr>
          <p:cNvPr id="7" name="Łącznik prosty 12"/>
          <p:cNvCxnSpPr/>
          <p:nvPr/>
        </p:nvCxnSpPr>
        <p:spPr>
          <a:xfrm>
            <a:off x="1547664" y="1196752"/>
            <a:ext cx="61926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a:endCxn id="4" idx="0"/>
          </p:cNvCxnSpPr>
          <p:nvPr/>
        </p:nvCxnSpPr>
        <p:spPr>
          <a:xfrm flipH="1">
            <a:off x="1961964" y="1196752"/>
            <a:ext cx="436674" cy="9361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p:cNvCxnSpPr>
            <a:endCxn id="6" idx="0"/>
          </p:cNvCxnSpPr>
          <p:nvPr/>
        </p:nvCxnSpPr>
        <p:spPr>
          <a:xfrm>
            <a:off x="6217481" y="1196752"/>
            <a:ext cx="592107" cy="100881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00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6120680"/>
          </a:xfrm>
        </p:spPr>
        <p:txBody>
          <a:bodyPr/>
          <a:lstStyle/>
          <a:p>
            <a:pPr marL="0" indent="0" algn="just">
              <a:buNone/>
            </a:pPr>
            <a:r>
              <a:rPr lang="pl-PL" sz="2800" dirty="0" smtClean="0"/>
              <a:t>Przynależność nie traci swego charakteru przez przemijające pozbawienie jej faktycznego związku z rzeczą główną – art. 51 § 3 k.c.</a:t>
            </a:r>
          </a:p>
          <a:p>
            <a:pPr marL="0" indent="0" algn="just">
              <a:buNone/>
            </a:pPr>
            <a:endParaRPr lang="pl-PL" sz="2800" dirty="0" smtClean="0"/>
          </a:p>
          <a:p>
            <a:pPr marL="0" indent="0" algn="just">
              <a:buNone/>
            </a:pPr>
            <a:r>
              <a:rPr lang="pl-PL" sz="2800" dirty="0" smtClean="0"/>
              <a:t>Rzecz, będąca przynależnością, może być odłączona od rzeczy głównej i stanowić odrębny przedmiot obrotu. </a:t>
            </a:r>
          </a:p>
          <a:p>
            <a:pPr marL="0" indent="0" algn="just">
              <a:buNone/>
            </a:pPr>
            <a:endParaRPr lang="pl-PL" sz="2800" dirty="0" smtClean="0"/>
          </a:p>
          <a:p>
            <a:pPr marL="0" indent="0" algn="just">
              <a:buNone/>
            </a:pPr>
            <a:r>
              <a:rPr lang="pl-PL" sz="2800" dirty="0" smtClean="0"/>
              <a:t>Czynność prawna mająca za przedmiot rzecz główną odnosi skutek także względem przynależności, chyba że co innego wynika z treści czynności albo z przepisów szczególnych – </a:t>
            </a:r>
            <a:br>
              <a:rPr lang="pl-PL" sz="2800" dirty="0" smtClean="0"/>
            </a:br>
            <a:r>
              <a:rPr lang="pl-PL" sz="2800" dirty="0" smtClean="0"/>
              <a:t>art. 52 k.c.</a:t>
            </a:r>
            <a:endParaRPr lang="pl-PL" sz="2800" dirty="0"/>
          </a:p>
        </p:txBody>
      </p:sp>
    </p:spTree>
    <p:extLst>
      <p:ext uri="{BB962C8B-B14F-4D97-AF65-F5344CB8AC3E}">
        <p14:creationId xmlns:p14="http://schemas.microsoft.com/office/powerpoint/2010/main" val="360739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sz="quarter"/>
          </p:nvPr>
        </p:nvSpPr>
        <p:spPr>
          <a:xfrm>
            <a:off x="457200" y="285750"/>
            <a:ext cx="8229600" cy="1143000"/>
          </a:xfrm>
        </p:spPr>
        <p:txBody>
          <a:bodyPr/>
          <a:lstStyle/>
          <a:p>
            <a:pPr>
              <a:defRPr/>
            </a:pPr>
            <a:r>
              <a:rPr lang="pl-PL" dirty="0" smtClean="0"/>
              <a:t/>
            </a:r>
            <a:br>
              <a:rPr lang="pl-PL" dirty="0" smtClean="0"/>
            </a:br>
            <a:r>
              <a:rPr lang="pl-PL" dirty="0"/>
              <a:t/>
            </a:r>
            <a:br>
              <a:rPr lang="pl-PL" dirty="0"/>
            </a:br>
            <a:r>
              <a:rPr lang="pl-PL" dirty="0" smtClean="0"/>
              <a:t>Rzeczy</a:t>
            </a:r>
            <a:r>
              <a:rPr lang="pl-PL" dirty="0"/>
              <a:t/>
            </a:r>
            <a:br>
              <a:rPr lang="pl-PL" dirty="0"/>
            </a:br>
            <a:endParaRPr lang="pl-PL" dirty="0"/>
          </a:p>
        </p:txBody>
      </p:sp>
      <p:sp>
        <p:nvSpPr>
          <p:cNvPr id="5" name="Podtytuł 4"/>
          <p:cNvSpPr>
            <a:spLocks noGrp="1"/>
          </p:cNvSpPr>
          <p:nvPr>
            <p:ph type="subTitle" sz="quarter" idx="1"/>
          </p:nvPr>
        </p:nvSpPr>
        <p:spPr>
          <a:xfrm>
            <a:off x="357158" y="1428750"/>
            <a:ext cx="8429655" cy="5072084"/>
          </a:xfrm>
        </p:spPr>
        <p:txBody>
          <a:bodyPr/>
          <a:lstStyle/>
          <a:p>
            <a:pPr>
              <a:defRPr/>
            </a:pPr>
            <a:endParaRPr lang="pl-PL" dirty="0" smtClean="0"/>
          </a:p>
          <a:p>
            <a:pPr>
              <a:defRPr/>
            </a:pPr>
            <a:endParaRPr lang="pl-PL" dirty="0"/>
          </a:p>
          <a:p>
            <a:pPr>
              <a:defRPr/>
            </a:pPr>
            <a:endParaRPr lang="pl-PL" dirty="0" smtClean="0"/>
          </a:p>
          <a:p>
            <a:pPr>
              <a:defRPr/>
            </a:pPr>
            <a:endParaRPr lang="pl-PL" dirty="0"/>
          </a:p>
          <a:p>
            <a:pPr>
              <a:defRPr/>
            </a:pPr>
            <a:endParaRPr lang="pl-PL" dirty="0" smtClean="0"/>
          </a:p>
          <a:p>
            <a:pPr>
              <a:defRPr/>
            </a:pPr>
            <a:endParaRPr lang="pl-PL" dirty="0"/>
          </a:p>
          <a:p>
            <a:pPr>
              <a:defRPr/>
            </a:pPr>
            <a:endParaRPr lang="pl-PL" dirty="0" smtClean="0"/>
          </a:p>
          <a:p>
            <a:pPr algn="r">
              <a:defRPr/>
            </a:pPr>
            <a:r>
              <a:rPr lang="pl-PL" dirty="0" smtClean="0"/>
              <a:t>art. 45 k.c.</a:t>
            </a:r>
          </a:p>
        </p:txBody>
      </p:sp>
      <p:sp>
        <p:nvSpPr>
          <p:cNvPr id="22" name="Elipsa 21"/>
          <p:cNvSpPr/>
          <p:nvPr/>
        </p:nvSpPr>
        <p:spPr>
          <a:xfrm>
            <a:off x="5143500" y="2500306"/>
            <a:ext cx="4000500" cy="1714500"/>
          </a:xfrm>
          <a:prstGeom prst="ellipse">
            <a:avLst/>
          </a:prstGeom>
          <a:solidFill>
            <a:srgbClr val="FF0000"/>
          </a:solidFill>
        </p:spPr>
        <p:style>
          <a:lnRef idx="2">
            <a:schemeClr val="accent3"/>
          </a:lnRef>
          <a:fillRef idx="1">
            <a:schemeClr val="lt1"/>
          </a:fillRef>
          <a:effectRef idx="0">
            <a:schemeClr val="accent3"/>
          </a:effectRef>
          <a:fontRef idx="minor">
            <a:schemeClr val="dk1"/>
          </a:fontRef>
        </p:style>
        <p:txBody>
          <a:bodyPr anchor="ctr"/>
          <a:lstStyle/>
          <a:p>
            <a:pPr algn="ctr">
              <a:defRPr/>
            </a:pPr>
            <a:r>
              <a:rPr lang="pl-PL" sz="2000" strike="sngStrike" dirty="0" smtClean="0">
                <a:effectLst>
                  <a:outerShdw blurRad="38100" dist="38100" dir="2700000" algn="tl">
                    <a:srgbClr val="000000">
                      <a:alpha val="43137"/>
                    </a:srgbClr>
                  </a:outerShdw>
                </a:effectLst>
              </a:rPr>
              <a:t>PRZEDMIOTY NIEMATERIALNE</a:t>
            </a:r>
            <a:endParaRPr lang="pl-PL" sz="2000" strike="sngStrike" dirty="0">
              <a:effectLst>
                <a:outerShdw blurRad="38100" dist="38100" dir="2700000" algn="tl">
                  <a:srgbClr val="000000">
                    <a:alpha val="43137"/>
                  </a:srgbClr>
                </a:outerShdw>
              </a:effectLst>
            </a:endParaRPr>
          </a:p>
        </p:txBody>
      </p:sp>
      <p:sp>
        <p:nvSpPr>
          <p:cNvPr id="23" name="Elipsa 22"/>
          <p:cNvSpPr/>
          <p:nvPr/>
        </p:nvSpPr>
        <p:spPr>
          <a:xfrm>
            <a:off x="142874" y="2500312"/>
            <a:ext cx="4069085" cy="1864791"/>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b="1" dirty="0" smtClean="0">
                <a:effectLst>
                  <a:outerShdw blurRad="38100" dist="38100" dir="2700000" algn="tl">
                    <a:srgbClr val="000000">
                      <a:alpha val="43137"/>
                    </a:srgbClr>
                  </a:outerShdw>
                </a:effectLst>
              </a:rPr>
              <a:t>PRZEDMIOTY MATERIALNE</a:t>
            </a:r>
            <a:endParaRPr lang="pl-PL" sz="2400" b="1" dirty="0">
              <a:effectLst>
                <a:outerShdw blurRad="38100" dist="38100" dir="2700000" algn="tl">
                  <a:srgbClr val="000000">
                    <a:alpha val="43137"/>
                  </a:srgbClr>
                </a:outerShdw>
              </a:effectLst>
            </a:endParaRPr>
          </a:p>
        </p:txBody>
      </p:sp>
      <p:cxnSp>
        <p:nvCxnSpPr>
          <p:cNvPr id="25" name="Łącznik prosty ze strzałką 24"/>
          <p:cNvCxnSpPr/>
          <p:nvPr/>
        </p:nvCxnSpPr>
        <p:spPr>
          <a:xfrm rot="5400000">
            <a:off x="2607469" y="1964532"/>
            <a:ext cx="571500" cy="5000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Łącznik prosty ze strzałką 26"/>
          <p:cNvCxnSpPr/>
          <p:nvPr/>
        </p:nvCxnSpPr>
        <p:spPr>
          <a:xfrm rot="16200000" flipH="1">
            <a:off x="5929313" y="2000250"/>
            <a:ext cx="571500" cy="428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Łącznik prosty 29"/>
          <p:cNvCxnSpPr/>
          <p:nvPr/>
        </p:nvCxnSpPr>
        <p:spPr>
          <a:xfrm>
            <a:off x="2428875" y="1928813"/>
            <a:ext cx="464343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POŻYTKI</a:t>
            </a:r>
            <a:endParaRPr lang="pl-PL" dirty="0"/>
          </a:p>
        </p:txBody>
      </p:sp>
      <p:sp>
        <p:nvSpPr>
          <p:cNvPr id="4" name="Symbol zastępczy zawartości 3"/>
          <p:cNvSpPr>
            <a:spLocks noGrp="1"/>
          </p:cNvSpPr>
          <p:nvPr>
            <p:ph idx="1"/>
          </p:nvPr>
        </p:nvSpPr>
        <p:spPr>
          <a:xfrm>
            <a:off x="5395754" y="2218110"/>
            <a:ext cx="2962672" cy="1900807"/>
          </a:xfrm>
          <a:prstGeom prst="roundRect">
            <a:avLst/>
          </a:prstGeom>
          <a:solidFill>
            <a:schemeClr val="accent6">
              <a:lumMod val="5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defRPr/>
            </a:pPr>
            <a:endParaRPr lang="pl-PL" sz="3600" dirty="0" smtClean="0">
              <a:effectLst>
                <a:outerShdw blurRad="38100" dist="38100" dir="2700000" algn="tl">
                  <a:srgbClr val="000000">
                    <a:alpha val="43137"/>
                  </a:srgbClr>
                </a:outerShdw>
              </a:effectLst>
            </a:endParaRPr>
          </a:p>
          <a:p>
            <a:pPr marL="0" indent="0" algn="ctr">
              <a:buNone/>
            </a:pPr>
            <a:r>
              <a:rPr lang="pl-PL" sz="2800" dirty="0" smtClean="0">
                <a:effectLst>
                  <a:outerShdw blurRad="38100" dist="38100" dir="2700000" algn="tl">
                    <a:srgbClr val="000000">
                      <a:alpha val="43137"/>
                    </a:srgbClr>
                  </a:outerShdw>
                </a:effectLst>
              </a:rPr>
              <a:t/>
            </a:r>
            <a:br>
              <a:rPr lang="pl-PL" sz="2800" dirty="0" smtClean="0">
                <a:effectLst>
                  <a:outerShdw blurRad="38100" dist="38100" dir="2700000" algn="tl">
                    <a:srgbClr val="000000">
                      <a:alpha val="43137"/>
                    </a:srgbClr>
                  </a:outerShdw>
                </a:effectLst>
              </a:rPr>
            </a:br>
            <a:r>
              <a:rPr lang="pl-PL" dirty="0" smtClean="0">
                <a:effectLst>
                  <a:outerShdw blurRad="38100" dist="38100" dir="2700000" algn="tl">
                    <a:srgbClr val="000000">
                      <a:alpha val="43137"/>
                    </a:srgbClr>
                  </a:outerShdw>
                </a:effectLst>
              </a:rPr>
              <a:t>Pożytki praw</a:t>
            </a:r>
          </a:p>
          <a:p>
            <a:pPr marL="0" indent="0" algn="ctr">
              <a:buNone/>
            </a:pPr>
            <a:endParaRPr lang="pl-PL" dirty="0">
              <a:effectLst>
                <a:outerShdw blurRad="38100" dist="38100" dir="2700000" algn="tl">
                  <a:srgbClr val="000000">
                    <a:alpha val="43137"/>
                  </a:srgbClr>
                </a:outerShdw>
              </a:effectLst>
            </a:endParaRPr>
          </a:p>
          <a:p>
            <a:pPr marL="0" indent="0" algn="ctr">
              <a:buNone/>
            </a:pPr>
            <a:endParaRPr lang="pl-PL" dirty="0">
              <a:effectLst>
                <a:outerShdw blurRad="38100" dist="38100" dir="2700000" algn="tl">
                  <a:srgbClr val="000000">
                    <a:alpha val="43137"/>
                  </a:srgbClr>
                </a:outerShdw>
              </a:effectLst>
            </a:endParaRPr>
          </a:p>
        </p:txBody>
      </p:sp>
      <p:sp>
        <p:nvSpPr>
          <p:cNvPr id="5" name="Prostokąt zaokrąglony 4"/>
          <p:cNvSpPr/>
          <p:nvPr/>
        </p:nvSpPr>
        <p:spPr>
          <a:xfrm>
            <a:off x="2563159" y="4733135"/>
            <a:ext cx="2016224" cy="1584176"/>
          </a:xfrm>
          <a:prstGeom prst="roundRect">
            <a:avLst/>
          </a:prstGeom>
          <a:solidFill>
            <a:schemeClr val="accent6">
              <a:lumMod val="5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pl-PL" sz="2800" dirty="0" smtClean="0">
                <a:effectLst>
                  <a:outerShdw blurRad="38100" dist="38100" dir="2700000" algn="tl">
                    <a:srgbClr val="000000">
                      <a:alpha val="43137"/>
                    </a:srgbClr>
                  </a:outerShdw>
                </a:effectLst>
              </a:rPr>
              <a:t>Cywilne </a:t>
            </a:r>
            <a:endParaRPr lang="pl-PL" sz="2800" dirty="0">
              <a:effectLst>
                <a:outerShdw blurRad="38100" dist="38100" dir="2700000" algn="tl">
                  <a:srgbClr val="000000">
                    <a:alpha val="43137"/>
                  </a:srgbClr>
                </a:outerShdw>
              </a:effectLst>
            </a:endParaRPr>
          </a:p>
        </p:txBody>
      </p:sp>
      <p:sp>
        <p:nvSpPr>
          <p:cNvPr id="6" name="Symbol zastępczy zawartości 3"/>
          <p:cNvSpPr txBox="1">
            <a:spLocks/>
          </p:cNvSpPr>
          <p:nvPr/>
        </p:nvSpPr>
        <p:spPr bwMode="auto">
          <a:xfrm>
            <a:off x="850793" y="2205571"/>
            <a:ext cx="2962672" cy="1900807"/>
          </a:xfrm>
          <a:prstGeom prst="roundRect">
            <a:avLst/>
          </a:prstGeom>
          <a:solidFill>
            <a:schemeClr val="accent6">
              <a:lumMod val="50000"/>
            </a:schemeClr>
          </a:solidFill>
          <a:ln w="25400" cap="flat" cmpd="sng" algn="ctr">
            <a:solidFill>
              <a:schemeClr val="tx1"/>
            </a:solidFill>
            <a:prstDash val="solid"/>
            <a:miter lim="800000"/>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ctr"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2"/>
              </a:buBlip>
              <a:defRPr sz="3200">
                <a:solidFill>
                  <a:schemeClr val="lt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lt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3"/>
              </a:buBlip>
              <a:defRPr sz="2400">
                <a:solidFill>
                  <a:schemeClr val="lt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har char="–"/>
              <a:defRPr sz="2000">
                <a:solidFill>
                  <a:schemeClr val="lt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lt1"/>
                </a:solidFill>
                <a:effectLst>
                  <a:outerShdw blurRad="38100" dist="38100" dir="2700000" algn="tl">
                    <a:srgbClr val="000000"/>
                  </a:outerShdw>
                </a:effectLst>
                <a:latin typeface="+mn-lt"/>
                <a:ea typeface="+mn-ea"/>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4"/>
              </a:buBlip>
              <a:defRPr sz="2000">
                <a:solidFill>
                  <a:schemeClr val="lt1"/>
                </a:solidFill>
                <a:effectLst>
                  <a:outerShdw blurRad="38100" dist="38100" dir="2700000" algn="tl">
                    <a:srgbClr val="000000"/>
                  </a:outerShdw>
                </a:effectLst>
                <a:latin typeface="+mn-lt"/>
                <a:ea typeface="+mn-ea"/>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4"/>
              </a:buBlip>
              <a:defRPr sz="2000">
                <a:solidFill>
                  <a:schemeClr val="lt1"/>
                </a:solidFill>
                <a:effectLst>
                  <a:outerShdw blurRad="38100" dist="38100" dir="2700000" algn="tl">
                    <a:srgbClr val="000000"/>
                  </a:outerShdw>
                </a:effectLst>
                <a:latin typeface="+mn-lt"/>
                <a:ea typeface="+mn-ea"/>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4"/>
              </a:buBlip>
              <a:defRPr sz="2000">
                <a:solidFill>
                  <a:schemeClr val="lt1"/>
                </a:solidFill>
                <a:effectLst>
                  <a:outerShdw blurRad="38100" dist="38100" dir="2700000" algn="tl">
                    <a:srgbClr val="000000"/>
                  </a:outerShdw>
                </a:effectLst>
                <a:latin typeface="+mn-lt"/>
                <a:ea typeface="+mn-ea"/>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4"/>
              </a:buBlip>
              <a:defRPr sz="2000">
                <a:solidFill>
                  <a:schemeClr val="lt1"/>
                </a:solidFill>
                <a:effectLst>
                  <a:outerShdw blurRad="38100" dist="38100" dir="2700000" algn="tl">
                    <a:srgbClr val="000000"/>
                  </a:outerShdw>
                </a:effectLst>
                <a:latin typeface="+mn-lt"/>
                <a:ea typeface="+mn-ea"/>
                <a:cs typeface="+mn-cs"/>
              </a:defRPr>
            </a:lvl9pPr>
          </a:lstStyle>
          <a:p>
            <a:pPr algn="ctr">
              <a:defRPr/>
            </a:pPr>
            <a:endParaRPr lang="pl-PL" sz="3600" kern="0" dirty="0" smtClean="0">
              <a:effectLst>
                <a:outerShdw blurRad="38100" dist="38100" dir="2700000" algn="tl">
                  <a:srgbClr val="000000">
                    <a:alpha val="43137"/>
                  </a:srgbClr>
                </a:outerShdw>
              </a:effectLst>
            </a:endParaRPr>
          </a:p>
          <a:p>
            <a:pPr marL="0" indent="0" algn="ctr">
              <a:buFont typeface="Wingdings" pitchFamily="2" charset="2"/>
              <a:buNone/>
            </a:pPr>
            <a:r>
              <a:rPr lang="pl-PL" kern="0" dirty="0" smtClean="0">
                <a:effectLst>
                  <a:outerShdw blurRad="38100" dist="38100" dir="2700000" algn="tl">
                    <a:srgbClr val="000000">
                      <a:alpha val="43137"/>
                    </a:srgbClr>
                  </a:outerShdw>
                </a:effectLst>
              </a:rPr>
              <a:t>Pożytki rzeczy </a:t>
            </a:r>
          </a:p>
          <a:p>
            <a:pPr marL="0" indent="0" algn="ctr">
              <a:buFont typeface="Wingdings" pitchFamily="2" charset="2"/>
              <a:buNone/>
            </a:pPr>
            <a:endParaRPr lang="pl-PL" sz="2800" kern="0" dirty="0">
              <a:effectLst>
                <a:outerShdw blurRad="38100" dist="38100" dir="2700000" algn="tl">
                  <a:srgbClr val="000000">
                    <a:alpha val="43137"/>
                  </a:srgbClr>
                </a:outerShdw>
              </a:effectLst>
            </a:endParaRPr>
          </a:p>
          <a:p>
            <a:pPr marL="0" indent="0" algn="ctr">
              <a:buFont typeface="Wingdings" pitchFamily="2" charset="2"/>
              <a:buNone/>
            </a:pPr>
            <a:endParaRPr lang="pl-PL" sz="2800" kern="0" dirty="0">
              <a:effectLst>
                <a:outerShdw blurRad="38100" dist="38100" dir="2700000" algn="tl">
                  <a:srgbClr val="000000">
                    <a:alpha val="43137"/>
                  </a:srgbClr>
                </a:outerShdw>
              </a:effectLst>
            </a:endParaRPr>
          </a:p>
        </p:txBody>
      </p:sp>
      <p:sp>
        <p:nvSpPr>
          <p:cNvPr id="7" name="Prostokąt zaokrąglony 6"/>
          <p:cNvSpPr/>
          <p:nvPr/>
        </p:nvSpPr>
        <p:spPr>
          <a:xfrm>
            <a:off x="193739" y="4733135"/>
            <a:ext cx="2016224" cy="1584176"/>
          </a:xfrm>
          <a:prstGeom prst="roundRect">
            <a:avLst/>
          </a:prstGeom>
          <a:solidFill>
            <a:schemeClr val="accent6">
              <a:lumMod val="5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pl-PL" sz="2800" dirty="0" smtClean="0">
                <a:effectLst>
                  <a:outerShdw blurRad="38100" dist="38100" dir="2700000" algn="tl">
                    <a:srgbClr val="000000">
                      <a:alpha val="43137"/>
                    </a:srgbClr>
                  </a:outerShdw>
                </a:effectLst>
              </a:rPr>
              <a:t>Naturalne</a:t>
            </a:r>
            <a:endParaRPr lang="pl-PL" sz="2800" dirty="0">
              <a:effectLst>
                <a:outerShdw blurRad="38100" dist="38100" dir="2700000" algn="tl">
                  <a:srgbClr val="000000">
                    <a:alpha val="43137"/>
                  </a:srgbClr>
                </a:outerShdw>
              </a:effectLst>
            </a:endParaRPr>
          </a:p>
        </p:txBody>
      </p:sp>
      <p:cxnSp>
        <p:nvCxnSpPr>
          <p:cNvPr id="8" name="Łącznik prosty 12"/>
          <p:cNvCxnSpPr/>
          <p:nvPr/>
        </p:nvCxnSpPr>
        <p:spPr>
          <a:xfrm>
            <a:off x="1547664" y="1196752"/>
            <a:ext cx="61926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a:endCxn id="6" idx="0"/>
          </p:cNvCxnSpPr>
          <p:nvPr/>
        </p:nvCxnSpPr>
        <p:spPr>
          <a:xfrm flipH="1">
            <a:off x="2332129" y="1219481"/>
            <a:ext cx="554156" cy="9860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p:nvPr/>
        </p:nvCxnSpPr>
        <p:spPr>
          <a:xfrm>
            <a:off x="6217481" y="1196752"/>
            <a:ext cx="592107" cy="100881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p:cNvCxnSpPr>
            <a:endCxn id="5" idx="0"/>
          </p:cNvCxnSpPr>
          <p:nvPr/>
        </p:nvCxnSpPr>
        <p:spPr>
          <a:xfrm>
            <a:off x="3124457" y="4109900"/>
            <a:ext cx="446814" cy="6232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Łącznik prosty ze strzałką 14"/>
          <p:cNvCxnSpPr>
            <a:endCxn id="7" idx="0"/>
          </p:cNvCxnSpPr>
          <p:nvPr/>
        </p:nvCxnSpPr>
        <p:spPr>
          <a:xfrm flipH="1">
            <a:off x="1201851" y="4078500"/>
            <a:ext cx="345813" cy="6546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516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332656"/>
            <a:ext cx="8208912" cy="6237312"/>
          </a:xfrm>
        </p:spPr>
        <p:txBody>
          <a:bodyPr/>
          <a:lstStyle/>
          <a:p>
            <a:pPr marL="0" indent="0" algn="just">
              <a:buNone/>
            </a:pPr>
            <a:r>
              <a:rPr lang="pl-PL" sz="2400" b="1" dirty="0" smtClean="0"/>
              <a:t>Pożytki naturalne rzeczy </a:t>
            </a:r>
            <a:r>
              <a:rPr lang="pl-PL" sz="2400" i="1" dirty="0" smtClean="0"/>
              <a:t>(</a:t>
            </a:r>
            <a:r>
              <a:rPr lang="pl-PL" sz="2400" i="1" dirty="0" err="1" smtClean="0"/>
              <a:t>fructus</a:t>
            </a:r>
            <a:r>
              <a:rPr lang="pl-PL" sz="2400" i="1" dirty="0" smtClean="0"/>
              <a:t> </a:t>
            </a:r>
            <a:r>
              <a:rPr lang="pl-PL" sz="2400" i="1" dirty="0" err="1" smtClean="0"/>
              <a:t>naturales</a:t>
            </a:r>
            <a:r>
              <a:rPr lang="pl-PL" sz="2400" dirty="0" smtClean="0"/>
              <a:t>) – </a:t>
            </a:r>
            <a:r>
              <a:rPr lang="pl-PL" sz="2400" b="1" dirty="0" smtClean="0"/>
              <a:t>płody</a:t>
            </a:r>
            <a:r>
              <a:rPr lang="pl-PL" sz="2400" dirty="0" smtClean="0"/>
              <a:t> rzeczy (np</a:t>
            </a:r>
            <a:r>
              <a:rPr lang="pl-PL" sz="2400" dirty="0"/>
              <a:t>. płody rolne i </a:t>
            </a:r>
            <a:r>
              <a:rPr lang="pl-PL" sz="2400" dirty="0" smtClean="0"/>
              <a:t>leśne) i inne odłączone od niej części składowe (np. kamień, żwir), o ile według zasad prawidłowej gospodarki stanowią </a:t>
            </a:r>
            <a:r>
              <a:rPr lang="pl-PL" sz="2400" b="1" dirty="0" smtClean="0"/>
              <a:t>normalny dochód </a:t>
            </a:r>
            <a:r>
              <a:rPr lang="pl-PL" sz="2400" dirty="0" smtClean="0"/>
              <a:t>z rzeczy. Uprawniony do pobierania pożytków nabywa ich własność z chwilą odłączenia ich od rzeczy.</a:t>
            </a:r>
          </a:p>
          <a:p>
            <a:pPr marL="0" indent="0" algn="just">
              <a:buNone/>
            </a:pPr>
            <a:endParaRPr lang="pl-PL" sz="2400" dirty="0"/>
          </a:p>
          <a:p>
            <a:pPr marL="0" indent="0" algn="just">
              <a:buNone/>
            </a:pPr>
            <a:r>
              <a:rPr lang="pl-PL" sz="2400" b="1" dirty="0" smtClean="0"/>
              <a:t>Pożytki cywilne rzeczy </a:t>
            </a:r>
            <a:r>
              <a:rPr lang="pl-PL" sz="2400" dirty="0" smtClean="0"/>
              <a:t>(</a:t>
            </a:r>
            <a:r>
              <a:rPr lang="pl-PL" sz="2400" i="1" dirty="0" err="1" smtClean="0"/>
              <a:t>fructus</a:t>
            </a:r>
            <a:r>
              <a:rPr lang="pl-PL" sz="2400" i="1" dirty="0" smtClean="0"/>
              <a:t> </a:t>
            </a:r>
            <a:r>
              <a:rPr lang="pl-PL" sz="2400" i="1" dirty="0" err="1" smtClean="0"/>
              <a:t>civiles</a:t>
            </a:r>
            <a:r>
              <a:rPr lang="pl-PL" sz="2400" i="1" dirty="0" smtClean="0"/>
              <a:t>) – </a:t>
            </a:r>
            <a:r>
              <a:rPr lang="pl-PL" sz="2400" b="1" i="1" dirty="0" smtClean="0"/>
              <a:t>dochody,</a:t>
            </a:r>
            <a:r>
              <a:rPr lang="pl-PL" sz="2400" i="1" dirty="0" smtClean="0"/>
              <a:t> które rzecz przynosi na podstawie stosunku prawnego np. czynsz najmu rzeczy.</a:t>
            </a:r>
          </a:p>
          <a:p>
            <a:pPr marL="0" indent="0" algn="just">
              <a:buNone/>
            </a:pPr>
            <a:endParaRPr lang="pl-PL" sz="2400" i="1" dirty="0"/>
          </a:p>
          <a:p>
            <a:pPr marL="0" indent="0" algn="just">
              <a:buNone/>
            </a:pPr>
            <a:r>
              <a:rPr lang="pl-PL" sz="2400" b="1" i="1" dirty="0" smtClean="0"/>
              <a:t>Pożytki prawa </a:t>
            </a:r>
            <a:r>
              <a:rPr lang="pl-PL" sz="2400" i="1" dirty="0" smtClean="0"/>
              <a:t>– </a:t>
            </a:r>
            <a:r>
              <a:rPr lang="pl-PL" sz="2400" b="1" i="1" dirty="0" smtClean="0"/>
              <a:t>dochody</a:t>
            </a:r>
            <a:r>
              <a:rPr lang="pl-PL" sz="2400" i="1" dirty="0" smtClean="0"/>
              <a:t>, jakie prawo to przynosi zgodnie ze swym </a:t>
            </a:r>
            <a:r>
              <a:rPr lang="pl-PL" sz="2400" i="1" dirty="0" err="1" smtClean="0"/>
              <a:t>społeczno</a:t>
            </a:r>
            <a:r>
              <a:rPr lang="pl-PL" sz="2400" i="1" dirty="0" smtClean="0"/>
              <a:t> - gospodarczym przeznaczeniem np. odsetki od wierzytelności.</a:t>
            </a:r>
          </a:p>
          <a:p>
            <a:pPr marL="0" indent="0" algn="r">
              <a:buNone/>
            </a:pPr>
            <a:endParaRPr lang="pl-PL" sz="2400" i="1" dirty="0" smtClean="0"/>
          </a:p>
          <a:p>
            <a:pPr marL="0" indent="0" algn="r">
              <a:buNone/>
            </a:pPr>
            <a:r>
              <a:rPr lang="pl-PL" sz="2400" i="1" dirty="0" smtClean="0"/>
              <a:t>art. 53 i art. 54 k.c.</a:t>
            </a:r>
          </a:p>
        </p:txBody>
      </p:sp>
    </p:spTree>
    <p:extLst>
      <p:ext uri="{BB962C8B-B14F-4D97-AF65-F5344CB8AC3E}">
        <p14:creationId xmlns:p14="http://schemas.microsoft.com/office/powerpoint/2010/main" val="1514475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PIENIĄDZE</a:t>
            </a:r>
            <a:endParaRPr lang="pl-PL" dirty="0"/>
          </a:p>
        </p:txBody>
      </p:sp>
      <p:sp>
        <p:nvSpPr>
          <p:cNvPr id="3" name="Symbol zastępczy zawartości 2"/>
          <p:cNvSpPr>
            <a:spLocks noGrp="1"/>
          </p:cNvSpPr>
          <p:nvPr>
            <p:ph idx="1"/>
          </p:nvPr>
        </p:nvSpPr>
        <p:spPr/>
        <p:txBody>
          <a:bodyPr/>
          <a:lstStyle/>
          <a:p>
            <a:pPr marL="0" indent="0" algn="just">
              <a:buNone/>
            </a:pPr>
            <a:r>
              <a:rPr lang="pl-PL" dirty="0" smtClean="0"/>
              <a:t>Pieniądze ze względu na przypisywaną im wartość ekonomiczną występują w obrocie jako środek zapłaty, wykorzystywany w trakcie wymiany dóbr i usług (moc umarzania zobowiązań pieniężnych). </a:t>
            </a:r>
          </a:p>
          <a:p>
            <a:pPr marL="0" indent="0">
              <a:buNone/>
            </a:pPr>
            <a:r>
              <a:rPr lang="pl-PL" dirty="0" smtClean="0"/>
              <a:t>Własność pieniędzy.</a:t>
            </a:r>
          </a:p>
          <a:p>
            <a:pPr marL="0" indent="0">
              <a:buNone/>
            </a:pPr>
            <a:r>
              <a:rPr lang="pl-PL" dirty="0" smtClean="0"/>
              <a:t>Zasada nominalizmu pieniężnego.</a:t>
            </a:r>
            <a:endParaRPr lang="pl-PL" dirty="0"/>
          </a:p>
        </p:txBody>
      </p:sp>
    </p:spTree>
    <p:extLst>
      <p:ext uri="{BB962C8B-B14F-4D97-AF65-F5344CB8AC3E}">
        <p14:creationId xmlns:p14="http://schemas.microsoft.com/office/powerpoint/2010/main" val="3570766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0"/>
            <a:ext cx="8229600" cy="954360"/>
          </a:xfrm>
        </p:spPr>
        <p:txBody>
          <a:bodyPr/>
          <a:lstStyle/>
          <a:p>
            <a:r>
              <a:rPr lang="pl-PL" sz="3600" dirty="0" smtClean="0"/>
              <a:t>PAPIERY WARTOŚCIOWE</a:t>
            </a:r>
            <a:endParaRPr lang="pl-PL" sz="3600" dirty="0"/>
          </a:p>
        </p:txBody>
      </p:sp>
      <p:sp>
        <p:nvSpPr>
          <p:cNvPr id="3" name="Symbol zastępczy zawartości 2"/>
          <p:cNvSpPr>
            <a:spLocks noGrp="1"/>
          </p:cNvSpPr>
          <p:nvPr>
            <p:ph idx="1"/>
          </p:nvPr>
        </p:nvSpPr>
        <p:spPr>
          <a:xfrm>
            <a:off x="179512" y="836712"/>
            <a:ext cx="8568952" cy="5904656"/>
          </a:xfrm>
        </p:spPr>
        <p:txBody>
          <a:bodyPr/>
          <a:lstStyle/>
          <a:p>
            <a:pPr marL="0" indent="0" algn="just">
              <a:buNone/>
            </a:pPr>
            <a:r>
              <a:rPr lang="pl-PL" sz="2800" dirty="0" smtClean="0"/>
              <a:t>Papiery wartościowe dokumentują  inkorporowane w nich prawa majątkowe, zwłaszcza wierzytelności (np. weksel, akcje, obligacje). </a:t>
            </a:r>
          </a:p>
          <a:p>
            <a:pPr marL="0" indent="0" algn="just">
              <a:buNone/>
            </a:pPr>
            <a:r>
              <a:rPr lang="pl-PL" sz="2800" dirty="0" smtClean="0"/>
              <a:t>Wartość papierów wartościowych – wartość inkorporowanych praw majątkowych, których realizacja zależy od władania określonym sformalizowanym dokumentem (legitymacja formalna). </a:t>
            </a:r>
          </a:p>
          <a:p>
            <a:pPr marL="0" indent="0" algn="just">
              <a:buNone/>
            </a:pPr>
            <a:r>
              <a:rPr lang="pl-PL" sz="2800" dirty="0" smtClean="0"/>
              <a:t>Zwrot dokumentu.</a:t>
            </a:r>
          </a:p>
          <a:p>
            <a:pPr marL="0" indent="0" algn="just">
              <a:buNone/>
            </a:pPr>
            <a:r>
              <a:rPr lang="pl-PL" sz="2800" dirty="0" smtClean="0"/>
              <a:t>Dematerializacja niektórych papierów wartościowych np. akcji.</a:t>
            </a:r>
          </a:p>
          <a:p>
            <a:pPr marL="0" indent="0" algn="just">
              <a:buNone/>
            </a:pPr>
            <a:r>
              <a:rPr lang="pl-PL" sz="2800" dirty="0" smtClean="0"/>
              <a:t>Papiery wartościowe na okaziciela, imienne, na zlecenie.</a:t>
            </a:r>
          </a:p>
        </p:txBody>
      </p:sp>
    </p:spTree>
    <p:extLst>
      <p:ext uri="{BB962C8B-B14F-4D97-AF65-F5344CB8AC3E}">
        <p14:creationId xmlns:p14="http://schemas.microsoft.com/office/powerpoint/2010/main" val="1530404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2995"/>
            <a:ext cx="8229600" cy="720080"/>
          </a:xfrm>
        </p:spPr>
        <p:txBody>
          <a:bodyPr/>
          <a:lstStyle/>
          <a:p>
            <a:r>
              <a:rPr lang="pl-PL" sz="3600" dirty="0" smtClean="0"/>
              <a:t>PRZEDSIĘBIORSTWO</a:t>
            </a:r>
            <a:endParaRPr lang="pl-PL" sz="3600" dirty="0"/>
          </a:p>
        </p:txBody>
      </p:sp>
      <p:sp>
        <p:nvSpPr>
          <p:cNvPr id="3" name="Symbol zastępczy zawartości 2"/>
          <p:cNvSpPr>
            <a:spLocks noGrp="1"/>
          </p:cNvSpPr>
          <p:nvPr>
            <p:ph idx="1"/>
          </p:nvPr>
        </p:nvSpPr>
        <p:spPr>
          <a:xfrm>
            <a:off x="323528" y="692696"/>
            <a:ext cx="8424936" cy="6048672"/>
          </a:xfrm>
        </p:spPr>
        <p:txBody>
          <a:bodyPr/>
          <a:lstStyle/>
          <a:p>
            <a:pPr marL="0" indent="0" algn="just">
              <a:buNone/>
            </a:pPr>
            <a:r>
              <a:rPr lang="pl-PL" sz="1600" dirty="0" smtClean="0"/>
              <a:t>Przedsiębiorstwo jest zorganizowanym zespołem składników niematerialnych i materialnych przeznaczonym do prowadzenia działalności. Obejmuje ono w szczególności:</a:t>
            </a:r>
          </a:p>
          <a:p>
            <a:pPr marL="0" indent="0" algn="just">
              <a:buNone/>
            </a:pPr>
            <a:r>
              <a:rPr lang="pl-PL" sz="1600" dirty="0" smtClean="0"/>
              <a:t> </a:t>
            </a:r>
            <a:r>
              <a:rPr lang="pl-PL" sz="1600" dirty="0" smtClean="0">
                <a:effectLst/>
              </a:rPr>
              <a:t>1)</a:t>
            </a:r>
            <a:r>
              <a:rPr lang="pl-PL" sz="1600" dirty="0">
                <a:effectLst/>
              </a:rPr>
              <a:t> </a:t>
            </a:r>
            <a:r>
              <a:rPr lang="pl-PL" sz="1600" dirty="0" smtClean="0">
                <a:effectLst/>
              </a:rPr>
              <a:t>oznaczenie </a:t>
            </a:r>
            <a:r>
              <a:rPr lang="pl-PL" sz="1600" dirty="0">
                <a:effectLst/>
              </a:rPr>
              <a:t>indywidualizujące przedsiębiorstwo lub jego wyodrębnione części (nazwa przedsiębiorstwa);</a:t>
            </a:r>
          </a:p>
          <a:p>
            <a:pPr marL="0" indent="0" algn="just">
              <a:buNone/>
            </a:pPr>
            <a:r>
              <a:rPr lang="pl-PL" sz="1600" dirty="0">
                <a:effectLst/>
              </a:rPr>
              <a:t>2) </a:t>
            </a:r>
            <a:r>
              <a:rPr lang="pl-PL" sz="1600" dirty="0" smtClean="0">
                <a:effectLst/>
              </a:rPr>
              <a:t>własność </a:t>
            </a:r>
            <a:r>
              <a:rPr lang="pl-PL" sz="1600" dirty="0">
                <a:effectLst/>
              </a:rPr>
              <a:t>nieruchomości lub ruchomości, w tym urządzeń, materiałów, towarów i wyrobów, oraz inne prawa rzeczowe do nieruchomości lub ruchomości;</a:t>
            </a:r>
          </a:p>
          <a:p>
            <a:pPr marL="0" indent="0" algn="just">
              <a:buNone/>
            </a:pPr>
            <a:r>
              <a:rPr lang="pl-PL" sz="1600" dirty="0">
                <a:effectLst/>
              </a:rPr>
              <a:t>3) </a:t>
            </a:r>
            <a:r>
              <a:rPr lang="pl-PL" sz="1600" dirty="0" smtClean="0">
                <a:effectLst/>
              </a:rPr>
              <a:t>prawa </a:t>
            </a:r>
            <a:r>
              <a:rPr lang="pl-PL" sz="1600" dirty="0">
                <a:effectLst/>
              </a:rPr>
              <a:t>wynikające z umów najmu i dzierżawy nieruchomości lub ruchomości oraz prawa do korzystania z nieruchomości lub ruchomości wynikające z innych stosunków prawnych;</a:t>
            </a:r>
          </a:p>
          <a:p>
            <a:pPr marL="0" indent="0" algn="just">
              <a:buNone/>
            </a:pPr>
            <a:r>
              <a:rPr lang="pl-PL" sz="1600" dirty="0">
                <a:effectLst/>
              </a:rPr>
              <a:t>4)   wierzytelności, prawa z papierów wartościowych i środki pieniężne;</a:t>
            </a:r>
          </a:p>
          <a:p>
            <a:pPr marL="0" indent="0" algn="just">
              <a:buNone/>
            </a:pPr>
            <a:r>
              <a:rPr lang="pl-PL" sz="1600" dirty="0">
                <a:effectLst/>
              </a:rPr>
              <a:t>5)   koncesje, licencje i zezwolenia;</a:t>
            </a:r>
          </a:p>
          <a:p>
            <a:pPr marL="0" indent="0" algn="just">
              <a:buNone/>
            </a:pPr>
            <a:r>
              <a:rPr lang="pl-PL" sz="1600" dirty="0">
                <a:effectLst/>
              </a:rPr>
              <a:t>6)   patenty i inne prawa własności przemysłowej;</a:t>
            </a:r>
          </a:p>
          <a:p>
            <a:pPr marL="0" indent="0" algn="just">
              <a:buNone/>
            </a:pPr>
            <a:r>
              <a:rPr lang="pl-PL" sz="1600" dirty="0">
                <a:effectLst/>
              </a:rPr>
              <a:t>7)   majątkowe prawa autorskie i majątkowe prawa pokrewne;</a:t>
            </a:r>
          </a:p>
          <a:p>
            <a:pPr marL="0" indent="0" algn="just">
              <a:buNone/>
            </a:pPr>
            <a:r>
              <a:rPr lang="pl-PL" sz="1600" dirty="0">
                <a:effectLst/>
              </a:rPr>
              <a:t>8)   tajemnice przedsiębiorstwa;</a:t>
            </a:r>
          </a:p>
          <a:p>
            <a:pPr marL="0" indent="0" algn="just">
              <a:buNone/>
            </a:pPr>
            <a:r>
              <a:rPr lang="pl-PL" sz="1600" dirty="0" smtClean="0">
                <a:effectLst/>
              </a:rPr>
              <a:t>9)  księgi </a:t>
            </a:r>
            <a:r>
              <a:rPr lang="pl-PL" sz="1600" dirty="0">
                <a:effectLst/>
              </a:rPr>
              <a:t>i dokumenty związane z prowadzeniem działalności gospodarczej.</a:t>
            </a:r>
          </a:p>
          <a:p>
            <a:pPr marL="0" indent="0" algn="just">
              <a:buNone/>
            </a:pPr>
            <a:endParaRPr lang="pl-PL" sz="1600" dirty="0" smtClean="0"/>
          </a:p>
          <a:p>
            <a:pPr marL="0" indent="0" algn="just">
              <a:buNone/>
            </a:pPr>
            <a:r>
              <a:rPr lang="pl-PL" sz="1600" dirty="0" smtClean="0"/>
              <a:t>Zespolony </a:t>
            </a:r>
            <a:r>
              <a:rPr lang="pl-PL" sz="1600" dirty="0"/>
              <a:t>przedmiot czynności prawnych. Zbycie wydzierżawienie lub użytkowanie przedsiębiorstwa.</a:t>
            </a:r>
          </a:p>
          <a:p>
            <a:pPr marL="0" indent="0" algn="just">
              <a:buNone/>
            </a:pPr>
            <a:r>
              <a:rPr lang="pl-PL" sz="1600" dirty="0" smtClean="0"/>
              <a:t>Czynność prawna mająca za przedmiot przedsiębiorstwo obejmuje wszystko, co wchodzi w skład przedsiębiorstwa (strony mogą postanowić inaczej, przepisy szczególne mogą uregulować inaczej) – art. 55² k.c.</a:t>
            </a:r>
          </a:p>
          <a:p>
            <a:pPr marL="0" indent="0" algn="just">
              <a:buNone/>
            </a:pPr>
            <a:endParaRPr lang="pl-PL" sz="1600" dirty="0"/>
          </a:p>
          <a:p>
            <a:pPr marL="0" lvl="0" indent="0" algn="r">
              <a:buClr>
                <a:srgbClr val="86D1EC"/>
              </a:buClr>
              <a:buNone/>
            </a:pPr>
            <a:r>
              <a:rPr lang="pl-PL" sz="1600" dirty="0">
                <a:solidFill>
                  <a:srgbClr val="FFFFFF"/>
                </a:solidFill>
              </a:rPr>
              <a:t>art. </a:t>
            </a:r>
            <a:r>
              <a:rPr lang="pl-PL" sz="1600" dirty="0" smtClean="0">
                <a:solidFill>
                  <a:srgbClr val="FFFFFF"/>
                </a:solidFill>
              </a:rPr>
              <a:t>55¹ </a:t>
            </a:r>
            <a:r>
              <a:rPr lang="pl-PL" sz="1600" dirty="0">
                <a:solidFill>
                  <a:srgbClr val="FFFFFF"/>
                </a:solidFill>
              </a:rPr>
              <a:t>k.c.</a:t>
            </a:r>
          </a:p>
          <a:p>
            <a:pPr marL="0" indent="0" algn="r">
              <a:buNone/>
            </a:pPr>
            <a:endParaRPr lang="pl-PL" sz="1600" dirty="0"/>
          </a:p>
        </p:txBody>
      </p:sp>
    </p:spTree>
    <p:extLst>
      <p:ext uri="{BB962C8B-B14F-4D97-AF65-F5344CB8AC3E}">
        <p14:creationId xmlns:p14="http://schemas.microsoft.com/office/powerpoint/2010/main" val="4243060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600" dirty="0" smtClean="0"/>
              <a:t>GOSPODARSTWO  ROLNE</a:t>
            </a:r>
            <a:endParaRPr lang="pl-PL" sz="3600" dirty="0"/>
          </a:p>
        </p:txBody>
      </p:sp>
      <p:sp>
        <p:nvSpPr>
          <p:cNvPr id="3" name="Symbol zastępczy zawartości 2"/>
          <p:cNvSpPr>
            <a:spLocks noGrp="1"/>
          </p:cNvSpPr>
          <p:nvPr>
            <p:ph idx="1"/>
          </p:nvPr>
        </p:nvSpPr>
        <p:spPr/>
        <p:txBody>
          <a:bodyPr/>
          <a:lstStyle/>
          <a:p>
            <a:pPr marL="0" indent="0" algn="just">
              <a:buNone/>
            </a:pPr>
            <a:r>
              <a:rPr lang="pl-PL" sz="2800" dirty="0" smtClean="0">
                <a:effectLst/>
              </a:rPr>
              <a:t>Za </a:t>
            </a:r>
            <a:r>
              <a:rPr lang="pl-PL" sz="2800" dirty="0">
                <a:effectLst/>
              </a:rPr>
              <a:t>gospodarstwo rolne uważa </a:t>
            </a:r>
            <a:r>
              <a:rPr lang="pl-PL" sz="2800" dirty="0" smtClean="0">
                <a:effectLst/>
              </a:rPr>
              <a:t>się </a:t>
            </a:r>
            <a:r>
              <a:rPr lang="pl-PL" sz="2800" b="1" dirty="0">
                <a:effectLst/>
              </a:rPr>
              <a:t>grunty </a:t>
            </a:r>
            <a:r>
              <a:rPr lang="pl-PL" sz="2800" b="1" dirty="0" smtClean="0">
                <a:effectLst/>
              </a:rPr>
              <a:t>rolne </a:t>
            </a:r>
            <a:r>
              <a:rPr lang="pl-PL" sz="2800" dirty="0" smtClean="0">
                <a:effectLst/>
              </a:rPr>
              <a:t>wraz z:</a:t>
            </a:r>
          </a:p>
          <a:p>
            <a:pPr marL="0" indent="0" algn="just">
              <a:buNone/>
            </a:pPr>
            <a:r>
              <a:rPr lang="pl-PL" sz="2800" dirty="0" smtClean="0">
                <a:effectLst/>
              </a:rPr>
              <a:t>1) </a:t>
            </a:r>
            <a:r>
              <a:rPr lang="pl-PL" sz="2800" dirty="0">
                <a:effectLst/>
              </a:rPr>
              <a:t>gruntami </a:t>
            </a:r>
            <a:r>
              <a:rPr lang="pl-PL" sz="2800" dirty="0" smtClean="0">
                <a:effectLst/>
              </a:rPr>
              <a:t>leśnymi,</a:t>
            </a:r>
          </a:p>
          <a:p>
            <a:pPr marL="0" indent="0" algn="just">
              <a:buNone/>
            </a:pPr>
            <a:r>
              <a:rPr lang="pl-PL" sz="2800" dirty="0" smtClean="0">
                <a:effectLst/>
              </a:rPr>
              <a:t>2) budynkami </a:t>
            </a:r>
            <a:r>
              <a:rPr lang="pl-PL" sz="2800" dirty="0">
                <a:effectLst/>
              </a:rPr>
              <a:t>lub ich częściami, </a:t>
            </a:r>
            <a:endParaRPr lang="pl-PL" sz="2800" dirty="0" smtClean="0">
              <a:effectLst/>
            </a:endParaRPr>
          </a:p>
          <a:p>
            <a:pPr marL="0" indent="0" algn="just">
              <a:buNone/>
            </a:pPr>
            <a:r>
              <a:rPr lang="pl-PL" sz="2800" dirty="0" smtClean="0">
                <a:effectLst/>
              </a:rPr>
              <a:t>3) urządzeniami, </a:t>
            </a:r>
          </a:p>
          <a:p>
            <a:pPr marL="0" indent="0" algn="just">
              <a:buNone/>
            </a:pPr>
            <a:r>
              <a:rPr lang="pl-PL" sz="2800" dirty="0" smtClean="0">
                <a:effectLst/>
              </a:rPr>
              <a:t>4) inwentarzem,</a:t>
            </a:r>
          </a:p>
          <a:p>
            <a:pPr algn="just">
              <a:buFontTx/>
              <a:buChar char="-"/>
            </a:pPr>
            <a:r>
              <a:rPr lang="pl-PL" sz="2800" dirty="0" smtClean="0">
                <a:effectLst/>
              </a:rPr>
              <a:t>jeżeli </a:t>
            </a:r>
            <a:r>
              <a:rPr lang="pl-PL" sz="2800" dirty="0">
                <a:effectLst/>
              </a:rPr>
              <a:t>stanowią lub mogą stanowić </a:t>
            </a:r>
            <a:r>
              <a:rPr lang="pl-PL" sz="2800" dirty="0" smtClean="0">
                <a:effectLst/>
              </a:rPr>
              <a:t>organizowaną </a:t>
            </a:r>
            <a:r>
              <a:rPr lang="pl-PL" sz="2800" dirty="0">
                <a:effectLst/>
              </a:rPr>
              <a:t>całość gospodarczą, </a:t>
            </a:r>
            <a:endParaRPr lang="pl-PL" sz="2800" dirty="0" smtClean="0">
              <a:effectLst/>
            </a:endParaRPr>
          </a:p>
          <a:p>
            <a:pPr marL="0" indent="0" algn="just">
              <a:buNone/>
            </a:pPr>
            <a:r>
              <a:rPr lang="pl-PL" sz="2800" dirty="0"/>
              <a:t>5</a:t>
            </a:r>
            <a:r>
              <a:rPr lang="pl-PL" sz="2800" dirty="0" smtClean="0"/>
              <a:t>) prawami związanymi z prowadzeniem gospodarstwa rolnego.</a:t>
            </a:r>
          </a:p>
          <a:p>
            <a:pPr marL="0" indent="0" algn="r">
              <a:buNone/>
            </a:pPr>
            <a:r>
              <a:rPr lang="pl-PL" sz="2800" dirty="0"/>
              <a:t>a</a:t>
            </a:r>
            <a:r>
              <a:rPr lang="pl-PL" sz="2800" dirty="0" smtClean="0"/>
              <a:t>rt. 55³ k.c.</a:t>
            </a:r>
            <a:endParaRPr lang="pl-PL" sz="2800" dirty="0"/>
          </a:p>
        </p:txBody>
      </p:sp>
    </p:spTree>
    <p:extLst>
      <p:ext uri="{BB962C8B-B14F-4D97-AF65-F5344CB8AC3E}">
        <p14:creationId xmlns:p14="http://schemas.microsoft.com/office/powerpoint/2010/main" val="39957367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3737" y="116632"/>
            <a:ext cx="8229600" cy="576064"/>
          </a:xfrm>
        </p:spPr>
        <p:txBody>
          <a:bodyPr/>
          <a:lstStyle/>
          <a:p>
            <a:r>
              <a:rPr lang="pl-PL" sz="3600" dirty="0" smtClean="0"/>
              <a:t>MIENIE </a:t>
            </a:r>
            <a:endParaRPr lang="pl-PL" sz="3600" dirty="0"/>
          </a:p>
        </p:txBody>
      </p:sp>
      <p:sp>
        <p:nvSpPr>
          <p:cNvPr id="3" name="Symbol zastępczy zawartości 2"/>
          <p:cNvSpPr>
            <a:spLocks noGrp="1"/>
          </p:cNvSpPr>
          <p:nvPr>
            <p:ph idx="1"/>
          </p:nvPr>
        </p:nvSpPr>
        <p:spPr>
          <a:xfrm>
            <a:off x="251520" y="692696"/>
            <a:ext cx="8640960" cy="5438229"/>
          </a:xfrm>
        </p:spPr>
        <p:txBody>
          <a:bodyPr/>
          <a:lstStyle/>
          <a:p>
            <a:pPr marL="0" indent="0" algn="just">
              <a:buNone/>
            </a:pPr>
            <a:r>
              <a:rPr lang="pl-PL" sz="2400" dirty="0" smtClean="0"/>
              <a:t>Art. 44 k.c.– mieniem </a:t>
            </a:r>
            <a:r>
              <a:rPr lang="pl-PL" sz="2400" smtClean="0"/>
              <a:t>jest </a:t>
            </a:r>
            <a:r>
              <a:rPr lang="pl-PL" sz="2400" smtClean="0"/>
              <a:t>własność i </a:t>
            </a:r>
            <a:r>
              <a:rPr lang="pl-PL" sz="2400" dirty="0" smtClean="0"/>
              <a:t>inne prawa majątkowe, występujące w jednej masie, przysługujące tej samej osobie.</a:t>
            </a:r>
            <a:endParaRPr lang="pl-PL" sz="2400" dirty="0"/>
          </a:p>
          <a:p>
            <a:pPr marL="0" indent="0" algn="ctr">
              <a:buNone/>
            </a:pPr>
            <a:r>
              <a:rPr lang="pl-PL" dirty="0" smtClean="0"/>
              <a:t>MAJĄTEK </a:t>
            </a:r>
          </a:p>
        </p:txBody>
      </p:sp>
      <p:sp>
        <p:nvSpPr>
          <p:cNvPr id="4" name="Prostokąt zaokrąglony 3"/>
          <p:cNvSpPr/>
          <p:nvPr/>
        </p:nvSpPr>
        <p:spPr>
          <a:xfrm>
            <a:off x="194554" y="4834917"/>
            <a:ext cx="1800199" cy="1467544"/>
          </a:xfrm>
          <a:prstGeom prst="roundRect">
            <a:avLst/>
          </a:prstGeom>
          <a:solidFill>
            <a:srgbClr val="002060"/>
          </a:solidFill>
          <a:ln>
            <a:solidFill>
              <a:schemeClr val="accent4">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400" dirty="0" smtClean="0">
              <a:effectLst>
                <a:outerShdw blurRad="38100" dist="38100" dir="2700000" algn="tl">
                  <a:srgbClr val="000000">
                    <a:alpha val="43137"/>
                  </a:srgbClr>
                </a:outerShdw>
              </a:effectLst>
            </a:endParaRPr>
          </a:p>
          <a:p>
            <a:pPr algn="ctr"/>
            <a:r>
              <a:rPr lang="pl-PL" sz="2400" dirty="0" smtClean="0">
                <a:effectLst>
                  <a:outerShdw blurRad="38100" dist="38100" dir="2700000" algn="tl">
                    <a:srgbClr val="000000">
                      <a:alpha val="43137"/>
                    </a:srgbClr>
                  </a:outerShdw>
                </a:effectLst>
              </a:rPr>
              <a:t>Prawa majątkowe</a:t>
            </a:r>
          </a:p>
          <a:p>
            <a:pPr algn="ctr"/>
            <a:endParaRPr lang="pl-PL" sz="2800" dirty="0" smtClean="0">
              <a:effectLst>
                <a:outerShdw blurRad="38100" dist="38100" dir="2700000" algn="tl">
                  <a:srgbClr val="000000">
                    <a:alpha val="43137"/>
                  </a:srgbClr>
                </a:outerShdw>
              </a:effectLst>
            </a:endParaRPr>
          </a:p>
        </p:txBody>
      </p:sp>
      <p:sp>
        <p:nvSpPr>
          <p:cNvPr id="5" name="Prostokąt zaokrąglony 4"/>
          <p:cNvSpPr/>
          <p:nvPr/>
        </p:nvSpPr>
        <p:spPr>
          <a:xfrm>
            <a:off x="5968826" y="4834917"/>
            <a:ext cx="1871824" cy="1465899"/>
          </a:xfrm>
          <a:prstGeom prst="roundRect">
            <a:avLst/>
          </a:prstGeom>
          <a:solidFill>
            <a:srgbClr val="002060"/>
          </a:solidFill>
          <a:ln>
            <a:solidFill>
              <a:schemeClr val="accent4">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dirty="0" smtClean="0">
              <a:effectLst>
                <a:outerShdw blurRad="38100" dist="38100" dir="2700000" algn="tl">
                  <a:srgbClr val="000000">
                    <a:alpha val="43137"/>
                  </a:srgbClr>
                </a:outerShdw>
              </a:effectLst>
            </a:endParaRPr>
          </a:p>
          <a:p>
            <a:pPr algn="ctr"/>
            <a:r>
              <a:rPr lang="pl-PL" sz="2400" dirty="0" smtClean="0">
                <a:effectLst>
                  <a:outerShdw blurRad="38100" dist="38100" dir="2700000" algn="tl">
                    <a:srgbClr val="000000">
                      <a:alpha val="43137"/>
                    </a:srgbClr>
                  </a:outerShdw>
                </a:effectLst>
              </a:rPr>
              <a:t>Prawa majątkowe</a:t>
            </a:r>
          </a:p>
          <a:p>
            <a:pPr algn="ctr"/>
            <a:endParaRPr lang="pl-PL" sz="2800" dirty="0" smtClean="0">
              <a:effectLst>
                <a:outerShdw blurRad="38100" dist="38100" dir="2700000" algn="tl">
                  <a:srgbClr val="000000">
                    <a:alpha val="43137"/>
                  </a:srgbClr>
                </a:outerShdw>
              </a:effectLst>
            </a:endParaRPr>
          </a:p>
        </p:txBody>
      </p:sp>
      <p:sp>
        <p:nvSpPr>
          <p:cNvPr id="6" name="Prostokąt zaokrąglony 5"/>
          <p:cNvSpPr/>
          <p:nvPr/>
        </p:nvSpPr>
        <p:spPr>
          <a:xfrm>
            <a:off x="194554" y="2884186"/>
            <a:ext cx="4089413" cy="1552926"/>
          </a:xfrm>
          <a:prstGeom prst="roundRect">
            <a:avLst/>
          </a:prstGeom>
          <a:solidFill>
            <a:srgbClr val="002060"/>
          </a:solidFill>
          <a:ln>
            <a:solidFill>
              <a:schemeClr val="accent4">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dirty="0" smtClean="0">
              <a:effectLst>
                <a:outerShdw blurRad="38100" dist="38100" dir="2700000" algn="tl">
                  <a:srgbClr val="000000">
                    <a:alpha val="43137"/>
                  </a:srgbClr>
                </a:outerShdw>
              </a:effectLst>
            </a:endParaRPr>
          </a:p>
          <a:p>
            <a:pPr algn="ctr"/>
            <a:r>
              <a:rPr lang="pl-PL" sz="2400" dirty="0" smtClean="0">
                <a:effectLst>
                  <a:outerShdw blurRad="38100" dist="38100" dir="2700000" algn="tl">
                    <a:srgbClr val="000000">
                      <a:alpha val="43137"/>
                    </a:srgbClr>
                  </a:outerShdw>
                </a:effectLst>
              </a:rPr>
              <a:t>Pojęcie szersze używane przez ustawodawcę np. przy dziedziczeniu, innej sukcesji uniwersalnej</a:t>
            </a:r>
          </a:p>
          <a:p>
            <a:pPr algn="ctr"/>
            <a:endParaRPr lang="pl-PL" sz="2400" dirty="0" smtClean="0">
              <a:effectLst>
                <a:outerShdw blurRad="38100" dist="38100" dir="2700000" algn="tl">
                  <a:srgbClr val="000000">
                    <a:alpha val="43137"/>
                  </a:srgbClr>
                </a:outerShdw>
              </a:effectLst>
            </a:endParaRPr>
          </a:p>
        </p:txBody>
      </p:sp>
      <p:sp>
        <p:nvSpPr>
          <p:cNvPr id="7" name="Prostokąt zaokrąglony 6"/>
          <p:cNvSpPr/>
          <p:nvPr/>
        </p:nvSpPr>
        <p:spPr>
          <a:xfrm>
            <a:off x="4860032" y="2884187"/>
            <a:ext cx="4089413" cy="1552926"/>
          </a:xfrm>
          <a:prstGeom prst="roundRect">
            <a:avLst/>
          </a:prstGeom>
          <a:solidFill>
            <a:srgbClr val="002060"/>
          </a:solidFill>
          <a:ln>
            <a:solidFill>
              <a:schemeClr val="accent4">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dirty="0" smtClean="0">
              <a:effectLst>
                <a:outerShdw blurRad="38100" dist="38100" dir="2700000" algn="tl">
                  <a:srgbClr val="000000">
                    <a:alpha val="43137"/>
                  </a:srgbClr>
                </a:outerShdw>
              </a:effectLst>
            </a:endParaRPr>
          </a:p>
          <a:p>
            <a:pPr algn="ctr"/>
            <a:r>
              <a:rPr lang="pl-PL" sz="2400" dirty="0" smtClean="0">
                <a:effectLst>
                  <a:outerShdw blurRad="38100" dist="38100" dir="2700000" algn="tl">
                    <a:srgbClr val="000000">
                      <a:alpha val="43137"/>
                    </a:srgbClr>
                  </a:outerShdw>
                </a:effectLst>
              </a:rPr>
              <a:t>Pojęcie węższe używane przez ustawodawcę (częściej stosowane)</a:t>
            </a:r>
          </a:p>
          <a:p>
            <a:pPr algn="ctr"/>
            <a:endParaRPr lang="pl-PL" sz="2400" dirty="0" smtClean="0">
              <a:effectLst>
                <a:outerShdw blurRad="38100" dist="38100" dir="2700000" algn="tl">
                  <a:srgbClr val="000000">
                    <a:alpha val="43137"/>
                  </a:srgbClr>
                </a:outerShdw>
              </a:effectLst>
            </a:endParaRPr>
          </a:p>
        </p:txBody>
      </p:sp>
      <p:sp>
        <p:nvSpPr>
          <p:cNvPr id="8" name="Prostokąt zaokrąglony 7"/>
          <p:cNvSpPr/>
          <p:nvPr/>
        </p:nvSpPr>
        <p:spPr>
          <a:xfrm>
            <a:off x="2483768" y="4834917"/>
            <a:ext cx="1800199" cy="1467544"/>
          </a:xfrm>
          <a:prstGeom prst="roundRect">
            <a:avLst/>
          </a:prstGeom>
          <a:solidFill>
            <a:srgbClr val="002060"/>
          </a:solidFill>
          <a:ln>
            <a:solidFill>
              <a:schemeClr val="accent4">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400" dirty="0" smtClean="0">
              <a:effectLst>
                <a:outerShdw blurRad="38100" dist="38100" dir="2700000" algn="tl">
                  <a:srgbClr val="000000">
                    <a:alpha val="43137"/>
                  </a:srgbClr>
                </a:outerShdw>
              </a:effectLst>
            </a:endParaRPr>
          </a:p>
          <a:p>
            <a:pPr algn="ctr"/>
            <a:r>
              <a:rPr lang="pl-PL" sz="2400" dirty="0" smtClean="0">
                <a:effectLst>
                  <a:outerShdw blurRad="38100" dist="38100" dir="2700000" algn="tl">
                    <a:srgbClr val="000000">
                      <a:alpha val="43137"/>
                    </a:srgbClr>
                  </a:outerShdw>
                </a:effectLst>
              </a:rPr>
              <a:t>Długi</a:t>
            </a:r>
          </a:p>
          <a:p>
            <a:pPr algn="ctr"/>
            <a:endParaRPr lang="pl-PL" sz="2400" dirty="0" smtClean="0">
              <a:effectLst>
                <a:outerShdw blurRad="38100" dist="38100" dir="2700000" algn="tl">
                  <a:srgbClr val="000000">
                    <a:alpha val="43137"/>
                  </a:srgbClr>
                </a:outerShdw>
              </a:effectLst>
            </a:endParaRPr>
          </a:p>
          <a:p>
            <a:pPr algn="ctr"/>
            <a:endParaRPr lang="pl-PL" sz="2800" dirty="0" smtClean="0">
              <a:effectLst>
                <a:outerShdw blurRad="38100" dist="38100" dir="2700000" algn="tl">
                  <a:srgbClr val="000000">
                    <a:alpha val="43137"/>
                  </a:srgbClr>
                </a:outerShdw>
              </a:effectLst>
            </a:endParaRPr>
          </a:p>
        </p:txBody>
      </p:sp>
      <p:cxnSp>
        <p:nvCxnSpPr>
          <p:cNvPr id="9" name="Łącznik prosty 12"/>
          <p:cNvCxnSpPr/>
          <p:nvPr/>
        </p:nvCxnSpPr>
        <p:spPr>
          <a:xfrm>
            <a:off x="3131840" y="2204864"/>
            <a:ext cx="28369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p:cNvCxnSpPr/>
          <p:nvPr/>
        </p:nvCxnSpPr>
        <p:spPr>
          <a:xfrm flipH="1">
            <a:off x="3059832" y="2208716"/>
            <a:ext cx="380609" cy="67547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a:off x="5414188" y="2208716"/>
            <a:ext cx="453956" cy="67547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a:endCxn id="4" idx="0"/>
          </p:cNvCxnSpPr>
          <p:nvPr/>
        </p:nvCxnSpPr>
        <p:spPr>
          <a:xfrm flipH="1">
            <a:off x="1094654" y="4436748"/>
            <a:ext cx="143070" cy="39816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Łącznik prosty ze strzałką 17"/>
          <p:cNvCxnSpPr>
            <a:endCxn id="8" idx="0"/>
          </p:cNvCxnSpPr>
          <p:nvPr/>
        </p:nvCxnSpPr>
        <p:spPr>
          <a:xfrm>
            <a:off x="3131840" y="4437113"/>
            <a:ext cx="252028" cy="3978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Łącznik prosty ze strzałką 19"/>
          <p:cNvCxnSpPr>
            <a:endCxn id="5" idx="0"/>
          </p:cNvCxnSpPr>
          <p:nvPr/>
        </p:nvCxnSpPr>
        <p:spPr>
          <a:xfrm>
            <a:off x="6902883" y="4436748"/>
            <a:ext cx="1855" cy="39816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9246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sz="quarter"/>
          </p:nvPr>
        </p:nvSpPr>
        <p:spPr/>
        <p:txBody>
          <a:bodyPr/>
          <a:lstStyle/>
          <a:p>
            <a:pPr eaLnBrk="1" hangingPunct="1">
              <a:defRPr/>
            </a:pPr>
            <a:r>
              <a:rPr lang="pl-PL" dirty="0" smtClean="0"/>
              <a:t>Dziękuję </a:t>
            </a:r>
            <a:r>
              <a:rPr lang="pl-PL" smtClean="0"/>
              <a:t>za uwagę </a:t>
            </a:r>
            <a:r>
              <a:rPr lang="pl-PL" smtClean="0">
                <a:sym typeface="Wingdings" panose="05000000000000000000" pitchFamily="2" charset="2"/>
              </a:rPr>
              <a:t></a:t>
            </a:r>
            <a:endParaRPr lang="pl-PL"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pole tekstowe 3"/>
          <p:cNvSpPr txBox="1">
            <a:spLocks noChangeArrowheads="1"/>
          </p:cNvSpPr>
          <p:nvPr/>
        </p:nvSpPr>
        <p:spPr bwMode="auto">
          <a:xfrm>
            <a:off x="0" y="836712"/>
            <a:ext cx="8929687" cy="4401205"/>
          </a:xfrm>
          <a:prstGeom prst="rect">
            <a:avLst/>
          </a:prstGeom>
          <a:noFill/>
          <a:ln w="9525">
            <a:noFill/>
            <a:miter lim="800000"/>
            <a:headEnd/>
            <a:tailEnd/>
          </a:ln>
        </p:spPr>
        <p:txBody>
          <a:bodyPr>
            <a:spAutoFit/>
          </a:bodyPr>
          <a:lstStyle/>
          <a:p>
            <a:pPr marL="0" indent="0" algn="just">
              <a:buNone/>
            </a:pPr>
            <a:r>
              <a:rPr lang="pl-PL" sz="2800" b="1" dirty="0"/>
              <a:t>Art. 45 </a:t>
            </a:r>
            <a:r>
              <a:rPr lang="pl-PL" sz="2800" b="1" dirty="0" smtClean="0"/>
              <a:t>k.c. </a:t>
            </a:r>
            <a:r>
              <a:rPr lang="pl-PL" sz="2800" dirty="0" smtClean="0"/>
              <a:t>stanowi</a:t>
            </a:r>
            <a:r>
              <a:rPr lang="pl-PL" sz="2800" dirty="0"/>
              <a:t>, że rzeczami są tylko </a:t>
            </a:r>
            <a:r>
              <a:rPr lang="pl-PL" sz="2800" b="1" dirty="0"/>
              <a:t>przedmioty materialne</a:t>
            </a:r>
            <a:r>
              <a:rPr lang="pl-PL" sz="2800" dirty="0"/>
              <a:t>.</a:t>
            </a:r>
          </a:p>
          <a:p>
            <a:pPr marL="0" indent="0" algn="just">
              <a:buNone/>
            </a:pPr>
            <a:endParaRPr lang="pl-PL" sz="2800" dirty="0"/>
          </a:p>
          <a:p>
            <a:pPr marL="0" indent="0" algn="just">
              <a:buNone/>
            </a:pPr>
            <a:r>
              <a:rPr lang="pl-PL" sz="2800" dirty="0"/>
              <a:t>Definicja „rzeczy” z uwzględnieniem stanowiska doktryny jest następująca - rzeczami są: </a:t>
            </a:r>
          </a:p>
          <a:p>
            <a:pPr marL="0" indent="0" algn="just">
              <a:buNone/>
            </a:pPr>
            <a:r>
              <a:rPr lang="pl-PL" sz="2800" dirty="0"/>
              <a:t>1) </a:t>
            </a:r>
            <a:r>
              <a:rPr lang="pl-PL" sz="2800" b="1" dirty="0"/>
              <a:t>materialne</a:t>
            </a:r>
            <a:r>
              <a:rPr lang="pl-PL" sz="2800" dirty="0"/>
              <a:t> części przyrody (w stanie pierwotnym lub przetworzonym), </a:t>
            </a:r>
          </a:p>
          <a:p>
            <a:pPr marL="0" indent="0" algn="just">
              <a:buNone/>
            </a:pPr>
            <a:r>
              <a:rPr lang="pl-PL" sz="2800" dirty="0"/>
              <a:t>2) </a:t>
            </a:r>
            <a:r>
              <a:rPr lang="pl-PL" sz="2800" b="1" dirty="0"/>
              <a:t>wyodrębnione</a:t>
            </a:r>
            <a:r>
              <a:rPr lang="pl-PL" sz="2800" dirty="0"/>
              <a:t> (w sposób naturalny lub sztuczny),</a:t>
            </a:r>
          </a:p>
          <a:p>
            <a:pPr marL="0" indent="0" algn="just">
              <a:buNone/>
            </a:pPr>
            <a:r>
              <a:rPr lang="pl-PL" sz="2800" dirty="0"/>
              <a:t>3) mogące stanowić </a:t>
            </a:r>
            <a:r>
              <a:rPr lang="pl-PL" sz="2800" b="1" dirty="0"/>
              <a:t>samoistny</a:t>
            </a:r>
            <a:r>
              <a:rPr lang="pl-PL" sz="2800" dirty="0"/>
              <a:t> przedmiot obrotu i stosunków </a:t>
            </a:r>
            <a:r>
              <a:rPr lang="pl-PL" sz="2800" dirty="0" smtClean="0"/>
              <a:t>prawnorzeczowych (jako dobra samoistne).</a:t>
            </a:r>
            <a:endParaRPr lang="pl-PL" sz="28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14282" y="0"/>
            <a:ext cx="8643998" cy="1508105"/>
          </a:xfrm>
          <a:prstGeom prst="rect">
            <a:avLst/>
          </a:prstGeom>
          <a:noFill/>
        </p:spPr>
        <p:txBody>
          <a:bodyPr wrap="square" rtlCol="0">
            <a:spAutoFit/>
          </a:bodyPr>
          <a:lstStyle/>
          <a:p>
            <a:pPr algn="ctr"/>
            <a:r>
              <a:rPr lang="pl-PL" sz="2800" dirty="0" smtClean="0">
                <a:effectLst>
                  <a:outerShdw blurRad="38100" dist="38100" dir="2700000" algn="tl">
                    <a:srgbClr val="000000">
                      <a:alpha val="43137"/>
                    </a:srgbClr>
                  </a:outerShdw>
                </a:effectLst>
              </a:rPr>
              <a:t>PRAWNA  KWALIFIKACJA  RODZAJÓW</a:t>
            </a:r>
          </a:p>
          <a:p>
            <a:pPr algn="ctr"/>
            <a:r>
              <a:rPr lang="pl-PL" sz="2800" dirty="0" smtClean="0">
                <a:effectLst>
                  <a:outerShdw blurRad="38100" dist="38100" dir="2700000" algn="tl">
                    <a:srgbClr val="000000">
                      <a:alpha val="43137"/>
                    </a:srgbClr>
                  </a:outerShdw>
                </a:effectLst>
              </a:rPr>
              <a:t>RZECZY</a:t>
            </a:r>
          </a:p>
          <a:p>
            <a:pPr algn="ctr"/>
            <a:endParaRPr lang="pl-PL" sz="3600" dirty="0">
              <a:effectLst>
                <a:outerShdw blurRad="38100" dist="38100" dir="2700000" algn="tl">
                  <a:srgbClr val="000000">
                    <a:alpha val="43137"/>
                  </a:srgbClr>
                </a:outerShdw>
              </a:effectLst>
            </a:endParaRPr>
          </a:p>
        </p:txBody>
      </p:sp>
      <p:sp>
        <p:nvSpPr>
          <p:cNvPr id="4" name="Prostokąt zaokrąglony 3"/>
          <p:cNvSpPr/>
          <p:nvPr/>
        </p:nvSpPr>
        <p:spPr>
          <a:xfrm>
            <a:off x="304553" y="886142"/>
            <a:ext cx="3357586" cy="3168352"/>
          </a:xfrm>
          <a:prstGeom prst="roundRect">
            <a:avLst/>
          </a:prstGeom>
          <a:solidFill>
            <a:schemeClr val="accent6">
              <a:lumMod val="5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sz="2800" dirty="0">
              <a:effectLst>
                <a:outerShdw blurRad="38100" dist="38100" dir="2700000" algn="tl">
                  <a:srgbClr val="000000">
                    <a:alpha val="43137"/>
                  </a:srgbClr>
                </a:outerShdw>
              </a:effectLst>
            </a:endParaRPr>
          </a:p>
        </p:txBody>
      </p:sp>
      <p:sp>
        <p:nvSpPr>
          <p:cNvPr id="5" name="Prostokąt zaokrąglony 4"/>
          <p:cNvSpPr/>
          <p:nvPr/>
        </p:nvSpPr>
        <p:spPr>
          <a:xfrm>
            <a:off x="5440189" y="4181252"/>
            <a:ext cx="3357586" cy="2607725"/>
          </a:xfrm>
          <a:prstGeom prst="roundRect">
            <a:avLst/>
          </a:prstGeom>
          <a:solidFill>
            <a:schemeClr val="accent6">
              <a:lumMod val="5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sz="2800" dirty="0">
              <a:effectLst>
                <a:outerShdw blurRad="38100" dist="38100" dir="2700000" algn="tl">
                  <a:srgbClr val="000000">
                    <a:alpha val="43137"/>
                  </a:srgbClr>
                </a:outerShdw>
              </a:effectLst>
            </a:endParaRPr>
          </a:p>
        </p:txBody>
      </p:sp>
      <p:sp>
        <p:nvSpPr>
          <p:cNvPr id="6" name="Elipsa 5"/>
          <p:cNvSpPr/>
          <p:nvPr/>
        </p:nvSpPr>
        <p:spPr>
          <a:xfrm>
            <a:off x="700500" y="964739"/>
            <a:ext cx="2506216"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dirty="0" smtClean="0"/>
              <a:t>           </a:t>
            </a:r>
            <a:r>
              <a:rPr lang="pl-PL" sz="2400" dirty="0" smtClean="0">
                <a:effectLst>
                  <a:outerShdw blurRad="38100" dist="38100" dir="2700000" algn="tl">
                    <a:srgbClr val="000000">
                      <a:alpha val="43137"/>
                    </a:srgbClr>
                  </a:outerShdw>
                </a:effectLst>
              </a:rPr>
              <a:t>rzeczy </a:t>
            </a:r>
            <a:r>
              <a:rPr lang="pl-PL" sz="2400" dirty="0">
                <a:effectLst>
                  <a:outerShdw blurRad="38100" dist="38100" dir="2700000" algn="tl">
                    <a:srgbClr val="000000">
                      <a:alpha val="43137"/>
                    </a:srgbClr>
                  </a:outerShdw>
                </a:effectLst>
              </a:rPr>
              <a:t>w </a:t>
            </a:r>
            <a:r>
              <a:rPr lang="pl-PL" sz="2400" dirty="0" smtClean="0">
                <a:effectLst>
                  <a:outerShdw blurRad="38100" dist="38100" dir="2700000" algn="tl">
                    <a:srgbClr val="000000">
                      <a:alpha val="43137"/>
                    </a:srgbClr>
                  </a:outerShdw>
                </a:effectLst>
              </a:rPr>
              <a:t>obrocie</a:t>
            </a:r>
          </a:p>
          <a:p>
            <a:pPr algn="ctr">
              <a:defRPr/>
            </a:pPr>
            <a:endParaRPr lang="pl-PL" sz="2400" dirty="0"/>
          </a:p>
        </p:txBody>
      </p:sp>
      <p:sp>
        <p:nvSpPr>
          <p:cNvPr id="7" name="Elipsa 6"/>
          <p:cNvSpPr/>
          <p:nvPr/>
        </p:nvSpPr>
        <p:spPr>
          <a:xfrm>
            <a:off x="664593" y="2966857"/>
            <a:ext cx="2592288" cy="100811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dirty="0" smtClean="0"/>
              <a:t>           </a:t>
            </a:r>
            <a:endParaRPr lang="pl-PL" dirty="0">
              <a:effectLst>
                <a:outerShdw blurRad="38100" dist="38100" dir="2700000" algn="tl">
                  <a:srgbClr val="000000">
                    <a:alpha val="43137"/>
                  </a:srgbClr>
                </a:outerShdw>
              </a:effectLst>
            </a:endParaRPr>
          </a:p>
          <a:p>
            <a:pPr algn="ctr">
              <a:defRPr/>
            </a:pPr>
            <a:r>
              <a:rPr lang="pl-PL" dirty="0" smtClean="0">
                <a:effectLst>
                  <a:outerShdw blurRad="38100" dist="38100" dir="2700000" algn="tl">
                    <a:srgbClr val="000000">
                      <a:alpha val="43137"/>
                    </a:srgbClr>
                  </a:outerShdw>
                </a:effectLst>
              </a:rPr>
              <a:t> </a:t>
            </a:r>
            <a:r>
              <a:rPr lang="pl-PL" strike="sngStrike" dirty="0" smtClean="0">
                <a:effectLst>
                  <a:outerShdw blurRad="38100" dist="38100" dir="2700000" algn="tl">
                    <a:srgbClr val="000000">
                      <a:alpha val="43137"/>
                    </a:srgbClr>
                  </a:outerShdw>
                </a:effectLst>
              </a:rPr>
              <a:t>rzeczy wyłączone </a:t>
            </a:r>
            <a:r>
              <a:rPr lang="pl-PL" strike="sngStrike" dirty="0">
                <a:effectLst>
                  <a:outerShdw blurRad="38100" dist="38100" dir="2700000" algn="tl">
                    <a:srgbClr val="000000">
                      <a:alpha val="43137"/>
                    </a:srgbClr>
                  </a:outerShdw>
                </a:effectLst>
              </a:rPr>
              <a:t>z </a:t>
            </a:r>
            <a:r>
              <a:rPr lang="pl-PL" strike="sngStrike" dirty="0" smtClean="0">
                <a:effectLst>
                  <a:outerShdw blurRad="38100" dist="38100" dir="2700000" algn="tl">
                    <a:srgbClr val="000000">
                      <a:alpha val="43137"/>
                    </a:srgbClr>
                  </a:outerShdw>
                </a:effectLst>
              </a:rPr>
              <a:t>obrotu</a:t>
            </a:r>
          </a:p>
          <a:p>
            <a:pPr algn="ctr">
              <a:defRPr/>
            </a:pPr>
            <a:endParaRPr lang="pl-PL" sz="2400" dirty="0"/>
          </a:p>
        </p:txBody>
      </p:sp>
      <p:sp>
        <p:nvSpPr>
          <p:cNvPr id="8" name="Elipsa 7"/>
          <p:cNvSpPr/>
          <p:nvPr/>
        </p:nvSpPr>
        <p:spPr>
          <a:xfrm>
            <a:off x="728056" y="1939075"/>
            <a:ext cx="2465362" cy="10277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dirty="0" smtClean="0"/>
              <a:t>           </a:t>
            </a:r>
            <a:r>
              <a:rPr lang="pl-PL" sz="2000" dirty="0">
                <a:effectLst>
                  <a:outerShdw blurRad="38100" dist="38100" dir="2700000" algn="tl">
                    <a:srgbClr val="000000">
                      <a:alpha val="43137"/>
                    </a:srgbClr>
                  </a:outerShdw>
                </a:effectLst>
              </a:rPr>
              <a:t>rzeczy ograniczone w obrocie</a:t>
            </a:r>
          </a:p>
          <a:p>
            <a:pPr algn="ctr">
              <a:defRPr/>
            </a:pPr>
            <a:endParaRPr lang="pl-PL" sz="2400" dirty="0"/>
          </a:p>
        </p:txBody>
      </p:sp>
      <p:sp>
        <p:nvSpPr>
          <p:cNvPr id="9" name="Elipsa 8"/>
          <p:cNvSpPr/>
          <p:nvPr/>
        </p:nvSpPr>
        <p:spPr>
          <a:xfrm>
            <a:off x="5911556" y="4274603"/>
            <a:ext cx="2506216"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dirty="0" smtClean="0"/>
              <a:t>           </a:t>
            </a:r>
            <a:r>
              <a:rPr lang="pl-PL" sz="2400" dirty="0" smtClean="0">
                <a:effectLst>
                  <a:outerShdw blurRad="38100" dist="38100" dir="2700000" algn="tl">
                    <a:srgbClr val="000000">
                      <a:alpha val="43137"/>
                    </a:srgbClr>
                  </a:outerShdw>
                </a:effectLst>
              </a:rPr>
              <a:t>rzeczy ruchome</a:t>
            </a:r>
          </a:p>
          <a:p>
            <a:pPr algn="ctr">
              <a:defRPr/>
            </a:pPr>
            <a:endParaRPr lang="pl-PL" sz="2400" dirty="0"/>
          </a:p>
        </p:txBody>
      </p:sp>
      <p:sp>
        <p:nvSpPr>
          <p:cNvPr id="10" name="Elipsa 9"/>
          <p:cNvSpPr/>
          <p:nvPr/>
        </p:nvSpPr>
        <p:spPr>
          <a:xfrm>
            <a:off x="5662948" y="5485113"/>
            <a:ext cx="3096344" cy="10899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dirty="0" smtClean="0"/>
              <a:t>           </a:t>
            </a:r>
            <a:r>
              <a:rPr lang="pl-PL" sz="2400" dirty="0" smtClean="0">
                <a:effectLst>
                  <a:outerShdw blurRad="38100" dist="38100" dir="2700000" algn="tl">
                    <a:srgbClr val="000000">
                      <a:alpha val="43137"/>
                    </a:srgbClr>
                  </a:outerShdw>
                </a:effectLst>
              </a:rPr>
              <a:t>nieruchomości</a:t>
            </a:r>
          </a:p>
          <a:p>
            <a:pPr algn="ctr">
              <a:defRPr/>
            </a:pPr>
            <a:endParaRPr lang="pl-PL" sz="2400" dirty="0"/>
          </a:p>
        </p:txBody>
      </p:sp>
      <p:sp>
        <p:nvSpPr>
          <p:cNvPr id="11" name="Prostokąt zaokrąglony 10"/>
          <p:cNvSpPr/>
          <p:nvPr/>
        </p:nvSpPr>
        <p:spPr>
          <a:xfrm>
            <a:off x="5454205" y="884555"/>
            <a:ext cx="3357586" cy="2948291"/>
          </a:xfrm>
          <a:prstGeom prst="roundRect">
            <a:avLst/>
          </a:prstGeom>
          <a:solidFill>
            <a:schemeClr val="accent6">
              <a:lumMod val="5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sz="2800" dirty="0">
              <a:effectLst>
                <a:outerShdw blurRad="38100" dist="38100" dir="2700000" algn="tl">
                  <a:srgbClr val="000000">
                    <a:alpha val="43137"/>
                  </a:srgbClr>
                </a:outerShdw>
              </a:effectLst>
            </a:endParaRPr>
          </a:p>
        </p:txBody>
      </p:sp>
      <p:sp>
        <p:nvSpPr>
          <p:cNvPr id="12" name="Elipsa 11"/>
          <p:cNvSpPr/>
          <p:nvPr/>
        </p:nvSpPr>
        <p:spPr>
          <a:xfrm>
            <a:off x="5616492" y="2446792"/>
            <a:ext cx="3096344" cy="1245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dirty="0" smtClean="0"/>
              <a:t>           </a:t>
            </a:r>
          </a:p>
          <a:p>
            <a:pPr algn="ctr">
              <a:defRPr/>
            </a:pPr>
            <a:r>
              <a:rPr lang="pl-PL" sz="2400" dirty="0" smtClean="0">
                <a:effectLst>
                  <a:outerShdw blurRad="38100" dist="38100" dir="2700000" algn="tl">
                    <a:srgbClr val="000000">
                      <a:alpha val="43137"/>
                    </a:srgbClr>
                  </a:outerShdw>
                </a:effectLst>
              </a:rPr>
              <a:t>rzeczy oznaczone co do tożsamości</a:t>
            </a:r>
          </a:p>
          <a:p>
            <a:pPr algn="ctr">
              <a:defRPr/>
            </a:pPr>
            <a:endParaRPr lang="pl-PL" sz="2400" dirty="0"/>
          </a:p>
        </p:txBody>
      </p:sp>
      <p:sp>
        <p:nvSpPr>
          <p:cNvPr id="13" name="Elipsa 12"/>
          <p:cNvSpPr/>
          <p:nvPr/>
        </p:nvSpPr>
        <p:spPr>
          <a:xfrm>
            <a:off x="5584826" y="905943"/>
            <a:ext cx="3096344" cy="14867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dirty="0" smtClean="0"/>
              <a:t>          </a:t>
            </a:r>
          </a:p>
          <a:p>
            <a:pPr algn="ctr">
              <a:defRPr/>
            </a:pPr>
            <a:r>
              <a:rPr lang="pl-PL" sz="2400" dirty="0" smtClean="0"/>
              <a:t> </a:t>
            </a:r>
            <a:r>
              <a:rPr lang="pl-PL" sz="2400" dirty="0" smtClean="0">
                <a:effectLst>
                  <a:outerShdw blurRad="38100" dist="38100" dir="2700000" algn="tl">
                    <a:srgbClr val="000000">
                      <a:alpha val="43137"/>
                    </a:srgbClr>
                  </a:outerShdw>
                </a:effectLst>
              </a:rPr>
              <a:t>rzeczy oznaczone tylko co do gatunku</a:t>
            </a:r>
          </a:p>
          <a:p>
            <a:pPr algn="ctr">
              <a:defRPr/>
            </a:pPr>
            <a:endParaRPr lang="pl-PL" sz="2400" dirty="0" smtClean="0"/>
          </a:p>
        </p:txBody>
      </p:sp>
      <p:sp>
        <p:nvSpPr>
          <p:cNvPr id="14" name="Prostokąt zaokrąglony 13"/>
          <p:cNvSpPr/>
          <p:nvPr/>
        </p:nvSpPr>
        <p:spPr>
          <a:xfrm>
            <a:off x="304553" y="4181254"/>
            <a:ext cx="3357586" cy="2607725"/>
          </a:xfrm>
          <a:prstGeom prst="roundRect">
            <a:avLst/>
          </a:prstGeom>
          <a:solidFill>
            <a:schemeClr val="accent6">
              <a:lumMod val="5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sz="2800" dirty="0">
              <a:effectLst>
                <a:outerShdw blurRad="38100" dist="38100" dir="2700000" algn="tl">
                  <a:srgbClr val="000000">
                    <a:alpha val="43137"/>
                  </a:srgbClr>
                </a:outerShdw>
              </a:effectLst>
            </a:endParaRPr>
          </a:p>
        </p:txBody>
      </p:sp>
      <p:sp>
        <p:nvSpPr>
          <p:cNvPr id="15" name="Elipsa 14"/>
          <p:cNvSpPr/>
          <p:nvPr/>
        </p:nvSpPr>
        <p:spPr>
          <a:xfrm>
            <a:off x="371711" y="4268157"/>
            <a:ext cx="3096344" cy="10899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dirty="0" smtClean="0"/>
              <a:t>           </a:t>
            </a:r>
          </a:p>
          <a:p>
            <a:pPr algn="ctr">
              <a:defRPr/>
            </a:pPr>
            <a:r>
              <a:rPr lang="pl-PL" sz="2400" dirty="0" smtClean="0">
                <a:effectLst>
                  <a:outerShdw blurRad="38100" dist="38100" dir="2700000" algn="tl">
                    <a:srgbClr val="000000">
                      <a:alpha val="43137"/>
                    </a:srgbClr>
                  </a:outerShdw>
                </a:effectLst>
              </a:rPr>
              <a:t>rzeczy podzielne</a:t>
            </a:r>
          </a:p>
          <a:p>
            <a:pPr algn="ctr">
              <a:defRPr/>
            </a:pPr>
            <a:endParaRPr lang="pl-PL" sz="2400" dirty="0"/>
          </a:p>
        </p:txBody>
      </p:sp>
      <p:sp>
        <p:nvSpPr>
          <p:cNvPr id="16" name="Elipsa 15"/>
          <p:cNvSpPr/>
          <p:nvPr/>
        </p:nvSpPr>
        <p:spPr>
          <a:xfrm>
            <a:off x="435174" y="5507766"/>
            <a:ext cx="3096344" cy="10899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dirty="0" smtClean="0"/>
              <a:t>          </a:t>
            </a:r>
          </a:p>
          <a:p>
            <a:pPr algn="ctr">
              <a:defRPr/>
            </a:pPr>
            <a:r>
              <a:rPr lang="pl-PL" sz="2400" dirty="0" smtClean="0"/>
              <a:t> </a:t>
            </a:r>
            <a:r>
              <a:rPr lang="pl-PL" sz="2400" dirty="0" smtClean="0">
                <a:effectLst>
                  <a:outerShdw blurRad="38100" dist="38100" dir="2700000" algn="tl">
                    <a:srgbClr val="000000">
                      <a:alpha val="43137"/>
                    </a:srgbClr>
                  </a:outerShdw>
                </a:effectLst>
              </a:rPr>
              <a:t>rzeczy niepodzielne</a:t>
            </a:r>
          </a:p>
          <a:p>
            <a:pPr algn="ctr">
              <a:defRPr/>
            </a:pPr>
            <a:endParaRPr lang="pl-PL" sz="2400" dirty="0"/>
          </a:p>
        </p:txBody>
      </p:sp>
      <p:cxnSp>
        <p:nvCxnSpPr>
          <p:cNvPr id="17" name="Łącznik prosty 29"/>
          <p:cNvCxnSpPr/>
          <p:nvPr/>
        </p:nvCxnSpPr>
        <p:spPr>
          <a:xfrm>
            <a:off x="1043608" y="476672"/>
            <a:ext cx="68407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Łącznik prosty 29"/>
          <p:cNvCxnSpPr/>
          <p:nvPr/>
        </p:nvCxnSpPr>
        <p:spPr>
          <a:xfrm>
            <a:off x="3531518" y="884555"/>
            <a:ext cx="194253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Łącznik prosty ze strzałką 22"/>
          <p:cNvCxnSpPr/>
          <p:nvPr/>
        </p:nvCxnSpPr>
        <p:spPr>
          <a:xfrm flipH="1">
            <a:off x="3600450" y="905943"/>
            <a:ext cx="250031" cy="2857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p:nvPr/>
        </p:nvCxnSpPr>
        <p:spPr>
          <a:xfrm>
            <a:off x="5289590" y="886827"/>
            <a:ext cx="184464" cy="32398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Łącznik prosty ze strzałką 24"/>
          <p:cNvCxnSpPr/>
          <p:nvPr/>
        </p:nvCxnSpPr>
        <p:spPr>
          <a:xfrm flipH="1">
            <a:off x="3662140" y="886827"/>
            <a:ext cx="549820" cy="362229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Łącznik prosty ze strzałką 25"/>
          <p:cNvCxnSpPr/>
          <p:nvPr/>
        </p:nvCxnSpPr>
        <p:spPr>
          <a:xfrm>
            <a:off x="4786312" y="905943"/>
            <a:ext cx="653877" cy="36031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0" y="0"/>
            <a:ext cx="9144000" cy="6309420"/>
          </a:xfrm>
          <a:prstGeom prst="rect">
            <a:avLst/>
          </a:prstGeom>
          <a:noFill/>
        </p:spPr>
        <p:txBody>
          <a:bodyPr wrap="square">
            <a:spAutoFit/>
          </a:bodyPr>
          <a:lstStyle/>
          <a:p>
            <a:pPr marL="514350" indent="-514350" algn="ctr">
              <a:defRPr/>
            </a:pPr>
            <a:r>
              <a:rPr lang="pl-PL" sz="3200" dirty="0" smtClean="0"/>
              <a:t>RZECZY W OBROCIE, RZECZY OGRANICZONE W OBROCIE I RZECZY WYŁĄCZONE Z OBROTU</a:t>
            </a:r>
            <a:endParaRPr lang="pl-PL" sz="3200" dirty="0"/>
          </a:p>
          <a:p>
            <a:pPr marL="514350" indent="-514350" algn="just">
              <a:defRPr/>
            </a:pPr>
            <a:endParaRPr lang="pl-PL" sz="3200" dirty="0" smtClean="0"/>
          </a:p>
          <a:p>
            <a:pPr marL="514350" indent="-514350" algn="just">
              <a:defRPr/>
            </a:pPr>
            <a:r>
              <a:rPr lang="pl-PL" sz="2400" dirty="0" smtClean="0"/>
              <a:t>1) Rzeczy w obrocie – dopuszczone do nieograniczonego obrotu (</a:t>
            </a:r>
            <a:r>
              <a:rPr lang="pl-PL" sz="2400" i="1" dirty="0" smtClean="0"/>
              <a:t>res in </a:t>
            </a:r>
            <a:r>
              <a:rPr lang="pl-PL" sz="2400" i="1" dirty="0" err="1" smtClean="0"/>
              <a:t>commertio</a:t>
            </a:r>
            <a:r>
              <a:rPr lang="pl-PL" sz="2400" dirty="0" smtClean="0"/>
              <a:t>),</a:t>
            </a:r>
          </a:p>
          <a:p>
            <a:pPr marL="514350" indent="-514350" algn="just">
              <a:defRPr/>
            </a:pPr>
            <a:r>
              <a:rPr lang="pl-PL" sz="2400" dirty="0" smtClean="0"/>
              <a:t>2) Rzeczy w ograniczonym obrocie (np. broń, amunicja, środki </a:t>
            </a:r>
            <a:r>
              <a:rPr lang="pl-PL" sz="2400" dirty="0"/>
              <a:t>o</a:t>
            </a:r>
            <a:r>
              <a:rPr lang="pl-PL" sz="2400" dirty="0" smtClean="0"/>
              <a:t>durzające, duża część medykamentów),</a:t>
            </a:r>
          </a:p>
          <a:p>
            <a:pPr marL="514350" indent="-514350" algn="just">
              <a:defRPr/>
            </a:pPr>
            <a:r>
              <a:rPr lang="pl-PL" sz="2400" dirty="0" smtClean="0"/>
              <a:t>3) Rzeczy wyłączone z obrotu  (np. zwłoki, tkanki ciała ludzkiego) (</a:t>
            </a:r>
            <a:r>
              <a:rPr lang="pl-PL" sz="2400" i="1" dirty="0" smtClean="0"/>
              <a:t>res extra </a:t>
            </a:r>
            <a:r>
              <a:rPr lang="pl-PL" sz="2400" i="1" dirty="0" err="1" smtClean="0"/>
              <a:t>commertium</a:t>
            </a:r>
            <a:r>
              <a:rPr lang="pl-PL" sz="2400" i="1" dirty="0" smtClean="0"/>
              <a:t>) – </a:t>
            </a:r>
            <a:r>
              <a:rPr lang="pl-PL" sz="2400" dirty="0" smtClean="0"/>
              <a:t>nie spełniają wymogów przyjętej w doktrynie definicji rzeczy ze względu na brak możliwości stanowienia przez nie samoistnego przedmiotu obrotu i stosunków prawnorzeczowych, a więc w tym rozumieniu rzeczami nie są.</a:t>
            </a:r>
            <a:endParaRPr lang="pl-PL" sz="2400" i="1" dirty="0"/>
          </a:p>
          <a:p>
            <a:pPr algn="ctr">
              <a:defRPr/>
            </a:pPr>
            <a:r>
              <a:rPr lang="pl-PL" dirty="0"/>
              <a:t/>
            </a:r>
            <a:br>
              <a:rPr lang="pl-PL" dirty="0"/>
            </a:br>
            <a:endParaRPr lang="pl-PL"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42844" y="214290"/>
            <a:ext cx="9001156" cy="1323439"/>
          </a:xfrm>
          <a:prstGeom prst="rect">
            <a:avLst/>
          </a:prstGeom>
          <a:noFill/>
        </p:spPr>
        <p:txBody>
          <a:bodyPr wrap="square" rtlCol="0">
            <a:spAutoFit/>
          </a:bodyPr>
          <a:lstStyle/>
          <a:p>
            <a:pPr algn="ctr"/>
            <a:r>
              <a:rPr lang="pl-PL" sz="4000" dirty="0" smtClean="0"/>
              <a:t> RZECZY RUCHOME I NIERUCHOMOŚCI</a:t>
            </a:r>
            <a:endParaRPr lang="pl-PL" sz="4000" dirty="0"/>
          </a:p>
        </p:txBody>
      </p:sp>
      <p:sp>
        <p:nvSpPr>
          <p:cNvPr id="3" name="pole tekstowe 2"/>
          <p:cNvSpPr txBox="1"/>
          <p:nvPr/>
        </p:nvSpPr>
        <p:spPr>
          <a:xfrm>
            <a:off x="467544" y="1537729"/>
            <a:ext cx="8423920" cy="3662541"/>
          </a:xfrm>
          <a:prstGeom prst="rect">
            <a:avLst/>
          </a:prstGeom>
          <a:noFill/>
        </p:spPr>
        <p:txBody>
          <a:bodyPr wrap="square" rtlCol="0">
            <a:spAutoFit/>
          </a:bodyPr>
          <a:lstStyle/>
          <a:p>
            <a:pPr algn="just"/>
            <a:r>
              <a:rPr lang="pl-PL" sz="3600" dirty="0" smtClean="0"/>
              <a:t> </a:t>
            </a:r>
          </a:p>
          <a:p>
            <a:pPr algn="just"/>
            <a:endParaRPr lang="pl-PL" sz="2800" dirty="0" smtClean="0"/>
          </a:p>
          <a:p>
            <a:pPr algn="just"/>
            <a:r>
              <a:rPr lang="pl-PL" sz="2800" dirty="0" smtClean="0"/>
              <a:t>Zgodnie z treścią art. 46 § 1 k.c. „nieruchomościami są części powierzchni ziemskiej stanowiące odrębny przedmiot własności (grunty), jak również budynki trwale z gruntem związane lub części takich budynków, jeżeli na mocy przepisów  szczególnych stanowią odrębny od gruntu przedmiot własności”.</a:t>
            </a:r>
            <a:endParaRPr lang="pl-PL" sz="36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71400"/>
            <a:ext cx="8229600" cy="1143000"/>
          </a:xfrm>
        </p:spPr>
        <p:txBody>
          <a:bodyPr/>
          <a:lstStyle/>
          <a:p>
            <a:r>
              <a:rPr lang="pl-PL" sz="4000" dirty="0" smtClean="0"/>
              <a:t>NIERUCHOMOŚCI</a:t>
            </a:r>
            <a:endParaRPr lang="pl-PL" sz="4000" dirty="0"/>
          </a:p>
        </p:txBody>
      </p:sp>
      <p:sp>
        <p:nvSpPr>
          <p:cNvPr id="11" name="Prostokąt zaokrąglony 10"/>
          <p:cNvSpPr/>
          <p:nvPr/>
        </p:nvSpPr>
        <p:spPr>
          <a:xfrm>
            <a:off x="0" y="1006396"/>
            <a:ext cx="5757853" cy="1376749"/>
          </a:xfrm>
          <a:prstGeom prst="roundRect">
            <a:avLst/>
          </a:prstGeom>
          <a:solidFill>
            <a:schemeClr val="accent6">
              <a:lumMod val="5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defRPr/>
            </a:pPr>
            <a:endParaRPr lang="pl-PL" sz="3600" dirty="0" smtClean="0">
              <a:effectLst>
                <a:outerShdw blurRad="38100" dist="38100" dir="2700000" algn="tl">
                  <a:srgbClr val="000000">
                    <a:alpha val="43137"/>
                  </a:srgbClr>
                </a:outerShdw>
              </a:effectLst>
            </a:endParaRPr>
          </a:p>
          <a:p>
            <a:pPr algn="ctr">
              <a:defRPr/>
            </a:pPr>
            <a:r>
              <a:rPr lang="pl-PL" sz="2800" dirty="0" smtClean="0">
                <a:effectLst>
                  <a:outerShdw blurRad="38100" dist="38100" dir="2700000" algn="tl">
                    <a:srgbClr val="000000">
                      <a:alpha val="43137"/>
                    </a:srgbClr>
                  </a:outerShdw>
                </a:effectLst>
              </a:rPr>
              <a:t>Nieruchomości </a:t>
            </a:r>
            <a:r>
              <a:rPr lang="pl-PL" sz="2800" dirty="0">
                <a:effectLst>
                  <a:outerShdw blurRad="38100" dist="38100" dir="2700000" algn="tl">
                    <a:srgbClr val="000000">
                      <a:alpha val="43137"/>
                    </a:srgbClr>
                  </a:outerShdw>
                </a:effectLst>
              </a:rPr>
              <a:t>gruntowe</a:t>
            </a:r>
          </a:p>
          <a:p>
            <a:pPr algn="ctr">
              <a:defRPr/>
            </a:pPr>
            <a:r>
              <a:rPr lang="pl-PL" sz="2000" dirty="0">
                <a:effectLst>
                  <a:outerShdw blurRad="38100" dist="38100" dir="2700000" algn="tl">
                    <a:srgbClr val="000000">
                      <a:alpha val="43137"/>
                    </a:srgbClr>
                  </a:outerShdw>
                </a:effectLst>
              </a:rPr>
              <a:t>(grunty – wyodrębnione części powierzchni ziemskiej)</a:t>
            </a:r>
          </a:p>
          <a:p>
            <a:pPr algn="ctr"/>
            <a:endParaRPr lang="pl-PL" sz="2800" dirty="0">
              <a:effectLst>
                <a:outerShdw blurRad="38100" dist="38100" dir="2700000" algn="tl">
                  <a:srgbClr val="000000">
                    <a:alpha val="43137"/>
                  </a:srgbClr>
                </a:outerShdw>
              </a:effectLst>
            </a:endParaRPr>
          </a:p>
        </p:txBody>
      </p:sp>
      <p:sp>
        <p:nvSpPr>
          <p:cNvPr id="12" name="Prostokąt zaokrąglony 11"/>
          <p:cNvSpPr/>
          <p:nvPr/>
        </p:nvSpPr>
        <p:spPr>
          <a:xfrm>
            <a:off x="-22604" y="2780927"/>
            <a:ext cx="5780457" cy="1741421"/>
          </a:xfrm>
          <a:prstGeom prst="roundRect">
            <a:avLst/>
          </a:prstGeom>
          <a:solidFill>
            <a:schemeClr val="accent6">
              <a:lumMod val="5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sz="2800" dirty="0" smtClean="0">
              <a:effectLst>
                <a:outerShdw blurRad="38100" dist="38100" dir="2700000" algn="tl">
                  <a:srgbClr val="000000">
                    <a:alpha val="43137"/>
                  </a:srgbClr>
                </a:outerShdw>
              </a:effectLst>
            </a:endParaRPr>
          </a:p>
          <a:p>
            <a:pPr algn="ctr"/>
            <a:endParaRPr lang="pl-PL" sz="2800" dirty="0" smtClean="0">
              <a:effectLst>
                <a:outerShdw blurRad="38100" dist="38100" dir="2700000" algn="tl">
                  <a:srgbClr val="000000">
                    <a:alpha val="43137"/>
                  </a:srgbClr>
                </a:outerShdw>
              </a:effectLst>
            </a:endParaRPr>
          </a:p>
          <a:p>
            <a:pPr algn="ctr"/>
            <a:r>
              <a:rPr lang="pl-PL" sz="2800" dirty="0" smtClean="0">
                <a:effectLst>
                  <a:outerShdw blurRad="38100" dist="38100" dir="2700000" algn="tl">
                    <a:srgbClr val="000000">
                      <a:alpha val="43137"/>
                    </a:srgbClr>
                  </a:outerShdw>
                </a:effectLst>
              </a:rPr>
              <a:t>Nieruchomości budynkowe</a:t>
            </a:r>
          </a:p>
          <a:p>
            <a:pPr algn="ctr"/>
            <a:r>
              <a:rPr lang="pl-PL" sz="2000" dirty="0" smtClean="0">
                <a:effectLst>
                  <a:outerShdw blurRad="38100" dist="38100" dir="2700000" algn="tl">
                    <a:srgbClr val="000000">
                      <a:alpha val="43137"/>
                    </a:srgbClr>
                  </a:outerShdw>
                </a:effectLst>
              </a:rPr>
              <a:t>(budynki, jeżeli </a:t>
            </a:r>
            <a:r>
              <a:rPr lang="pl-PL" sz="2000" dirty="0">
                <a:effectLst>
                  <a:outerShdw blurRad="38100" dist="38100" dir="2700000" algn="tl">
                    <a:srgbClr val="000000">
                      <a:alpha val="43137"/>
                    </a:srgbClr>
                  </a:outerShdw>
                </a:effectLst>
              </a:rPr>
              <a:t>na mocy przepisów szczególnych stanowią odrębny od gruntu przedmiot własności, inaczej – części składowe </a:t>
            </a:r>
            <a:r>
              <a:rPr lang="pl-PL" sz="2000" dirty="0" smtClean="0">
                <a:effectLst>
                  <a:outerShdw blurRad="38100" dist="38100" dir="2700000" algn="tl">
                    <a:srgbClr val="000000">
                      <a:alpha val="43137"/>
                    </a:srgbClr>
                  </a:outerShdw>
                </a:effectLst>
              </a:rPr>
              <a:t>gruntu art. 48 k.c.)</a:t>
            </a:r>
            <a:endParaRPr lang="pl-PL" sz="2000" dirty="0">
              <a:effectLst>
                <a:outerShdw blurRad="38100" dist="38100" dir="2700000" algn="tl">
                  <a:srgbClr val="000000">
                    <a:alpha val="43137"/>
                  </a:srgbClr>
                </a:outerShdw>
              </a:effectLst>
            </a:endParaRPr>
          </a:p>
          <a:p>
            <a:pPr algn="ctr"/>
            <a:endParaRPr lang="pl-PL" sz="2400" dirty="0">
              <a:effectLst>
                <a:outerShdw blurRad="38100" dist="38100" dir="2700000" algn="tl">
                  <a:srgbClr val="000000">
                    <a:alpha val="43137"/>
                  </a:srgbClr>
                </a:outerShdw>
              </a:effectLst>
            </a:endParaRPr>
          </a:p>
          <a:p>
            <a:pPr algn="ctr"/>
            <a:endParaRPr lang="pl-PL" sz="2800" dirty="0">
              <a:effectLst>
                <a:outerShdw blurRad="38100" dist="38100" dir="2700000" algn="tl">
                  <a:srgbClr val="000000">
                    <a:alpha val="43137"/>
                  </a:srgbClr>
                </a:outerShdw>
              </a:effectLst>
            </a:endParaRPr>
          </a:p>
        </p:txBody>
      </p:sp>
      <p:cxnSp>
        <p:nvCxnSpPr>
          <p:cNvPr id="14" name="Łącznik prosty 12"/>
          <p:cNvCxnSpPr/>
          <p:nvPr/>
        </p:nvCxnSpPr>
        <p:spPr>
          <a:xfrm>
            <a:off x="1928000" y="692696"/>
            <a:ext cx="61723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Łącznik prosty ze strzałką 22"/>
          <p:cNvCxnSpPr/>
          <p:nvPr/>
        </p:nvCxnSpPr>
        <p:spPr>
          <a:xfrm flipH="1">
            <a:off x="2987824" y="692696"/>
            <a:ext cx="216024" cy="295113"/>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9" name="Łącznik prosty ze strzałką 28"/>
          <p:cNvCxnSpPr/>
          <p:nvPr/>
        </p:nvCxnSpPr>
        <p:spPr>
          <a:xfrm>
            <a:off x="5757853" y="692696"/>
            <a:ext cx="0" cy="2304256"/>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9" name="Łącznik prosty ze strzałką 48"/>
          <p:cNvCxnSpPr/>
          <p:nvPr/>
        </p:nvCxnSpPr>
        <p:spPr>
          <a:xfrm flipH="1">
            <a:off x="5797826" y="692696"/>
            <a:ext cx="63738" cy="4291219"/>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0" name="Łącznik prosty ze strzałką 49"/>
          <p:cNvCxnSpPr/>
          <p:nvPr/>
        </p:nvCxnSpPr>
        <p:spPr>
          <a:xfrm>
            <a:off x="6768818" y="692696"/>
            <a:ext cx="232174" cy="1152128"/>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53" name="Prostokąt zaokrąglony 52"/>
          <p:cNvSpPr/>
          <p:nvPr/>
        </p:nvSpPr>
        <p:spPr>
          <a:xfrm>
            <a:off x="5957801" y="1844824"/>
            <a:ext cx="3203849" cy="4816731"/>
          </a:xfrm>
          <a:prstGeom prst="roundRect">
            <a:avLst/>
          </a:prstGeom>
          <a:solidFill>
            <a:schemeClr val="accent6">
              <a:lumMod val="5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sz="2800" dirty="0" smtClean="0">
              <a:effectLst>
                <a:outerShdw blurRad="38100" dist="38100" dir="2700000" algn="tl">
                  <a:srgbClr val="000000">
                    <a:alpha val="43137"/>
                  </a:srgbClr>
                </a:outerShdw>
              </a:effectLst>
            </a:endParaRPr>
          </a:p>
          <a:p>
            <a:pPr algn="ctr"/>
            <a:endParaRPr lang="pl-PL" sz="2800" dirty="0" smtClean="0">
              <a:effectLst>
                <a:outerShdw blurRad="38100" dist="38100" dir="2700000" algn="tl">
                  <a:srgbClr val="000000">
                    <a:alpha val="43137"/>
                  </a:srgbClr>
                </a:outerShdw>
              </a:effectLst>
            </a:endParaRPr>
          </a:p>
          <a:p>
            <a:pPr algn="ctr"/>
            <a:r>
              <a:rPr lang="pl-PL" sz="2800" dirty="0" smtClean="0">
                <a:effectLst>
                  <a:outerShdw blurRad="38100" dist="38100" dir="2700000" algn="tl">
                    <a:srgbClr val="000000">
                      <a:alpha val="43137"/>
                    </a:srgbClr>
                  </a:outerShdw>
                </a:effectLst>
              </a:rPr>
              <a:t>Nieruchomości rolne</a:t>
            </a:r>
          </a:p>
          <a:p>
            <a:pPr algn="ctr"/>
            <a:r>
              <a:rPr lang="pl-PL" sz="2000" dirty="0" smtClean="0">
                <a:effectLst>
                  <a:outerShdw blurRad="38100" dist="38100" dir="2700000" algn="tl">
                    <a:srgbClr val="000000">
                      <a:alpha val="43137"/>
                    </a:srgbClr>
                  </a:outerShdw>
                </a:effectLst>
              </a:rPr>
              <a:t>(grunty rolne, które są lub mogą być wykorzystane do prowadzenia działalności wytwórczej w rolnictwie w zakresie produkcji roślinnej i zwierzęcej, nie wyłączając produkcji ogrodniczej, sadowniczej i rybnej art. 46¹ k.c.)</a:t>
            </a:r>
            <a:endParaRPr lang="pl-PL" sz="2000" dirty="0">
              <a:effectLst>
                <a:outerShdw blurRad="38100" dist="38100" dir="2700000" algn="tl">
                  <a:srgbClr val="000000">
                    <a:alpha val="43137"/>
                  </a:srgbClr>
                </a:outerShdw>
              </a:effectLst>
            </a:endParaRPr>
          </a:p>
          <a:p>
            <a:pPr algn="ctr"/>
            <a:endParaRPr lang="pl-PL" sz="2400" dirty="0">
              <a:effectLst>
                <a:outerShdw blurRad="38100" dist="38100" dir="2700000" algn="tl">
                  <a:srgbClr val="000000">
                    <a:alpha val="43137"/>
                  </a:srgbClr>
                </a:outerShdw>
              </a:effectLst>
            </a:endParaRPr>
          </a:p>
          <a:p>
            <a:pPr algn="ctr"/>
            <a:endParaRPr lang="pl-PL" sz="2800" dirty="0">
              <a:effectLst>
                <a:outerShdw blurRad="38100" dist="38100" dir="2700000" algn="tl">
                  <a:srgbClr val="000000">
                    <a:alpha val="43137"/>
                  </a:srgbClr>
                </a:outerShdw>
              </a:effectLst>
            </a:endParaRPr>
          </a:p>
        </p:txBody>
      </p:sp>
      <p:sp>
        <p:nvSpPr>
          <p:cNvPr id="54" name="Prostokąt zaokrąglony 53"/>
          <p:cNvSpPr/>
          <p:nvPr/>
        </p:nvSpPr>
        <p:spPr>
          <a:xfrm>
            <a:off x="0" y="4789347"/>
            <a:ext cx="5757853" cy="1872208"/>
          </a:xfrm>
          <a:prstGeom prst="roundRect">
            <a:avLst/>
          </a:prstGeom>
          <a:solidFill>
            <a:schemeClr val="accent6">
              <a:lumMod val="5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sz="2800" dirty="0" smtClean="0">
              <a:effectLst>
                <a:outerShdw blurRad="38100" dist="38100" dir="2700000" algn="tl">
                  <a:srgbClr val="000000">
                    <a:alpha val="43137"/>
                  </a:srgbClr>
                </a:outerShdw>
              </a:effectLst>
            </a:endParaRPr>
          </a:p>
          <a:p>
            <a:pPr algn="ctr"/>
            <a:endParaRPr lang="pl-PL" sz="2800" dirty="0" smtClean="0">
              <a:effectLst>
                <a:outerShdw blurRad="38100" dist="38100" dir="2700000" algn="tl">
                  <a:srgbClr val="000000">
                    <a:alpha val="43137"/>
                  </a:srgbClr>
                </a:outerShdw>
              </a:effectLst>
            </a:endParaRPr>
          </a:p>
          <a:p>
            <a:pPr algn="ctr"/>
            <a:r>
              <a:rPr lang="pl-PL" sz="2800" dirty="0" smtClean="0">
                <a:effectLst>
                  <a:outerShdw blurRad="38100" dist="38100" dir="2700000" algn="tl">
                    <a:srgbClr val="000000">
                      <a:alpha val="43137"/>
                    </a:srgbClr>
                  </a:outerShdw>
                </a:effectLst>
              </a:rPr>
              <a:t>Nieruchomości lokalowe</a:t>
            </a:r>
          </a:p>
          <a:p>
            <a:pPr algn="ctr"/>
            <a:r>
              <a:rPr lang="pl-PL" sz="2000" dirty="0" smtClean="0">
                <a:effectLst>
                  <a:outerShdw blurRad="38100" dist="38100" dir="2700000" algn="tl">
                    <a:srgbClr val="000000">
                      <a:alpha val="43137"/>
                    </a:srgbClr>
                  </a:outerShdw>
                </a:effectLst>
              </a:rPr>
              <a:t>(lokale - części budynków, jeżeli </a:t>
            </a:r>
            <a:r>
              <a:rPr lang="pl-PL" sz="2000" dirty="0">
                <a:effectLst>
                  <a:outerShdw blurRad="38100" dist="38100" dir="2700000" algn="tl">
                    <a:srgbClr val="000000">
                      <a:alpha val="43137"/>
                    </a:srgbClr>
                  </a:outerShdw>
                </a:effectLst>
              </a:rPr>
              <a:t>na mocy przepisów szczególnych stanowią odrębny </a:t>
            </a:r>
            <a:r>
              <a:rPr lang="pl-PL" sz="2000" dirty="0" smtClean="0">
                <a:effectLst>
                  <a:outerShdw blurRad="38100" dist="38100" dir="2700000" algn="tl">
                    <a:srgbClr val="000000">
                      <a:alpha val="43137"/>
                    </a:srgbClr>
                  </a:outerShdw>
                </a:effectLst>
              </a:rPr>
              <a:t>przedmiot własności</a:t>
            </a:r>
            <a:r>
              <a:rPr lang="pl-PL" sz="2000" dirty="0">
                <a:effectLst>
                  <a:outerShdw blurRad="38100" dist="38100" dir="2700000" algn="tl">
                    <a:srgbClr val="000000">
                      <a:alpha val="43137"/>
                    </a:srgbClr>
                  </a:outerShdw>
                </a:effectLst>
              </a:rPr>
              <a:t>)</a:t>
            </a:r>
          </a:p>
          <a:p>
            <a:pPr algn="ctr"/>
            <a:endParaRPr lang="pl-PL" sz="2400" dirty="0">
              <a:effectLst>
                <a:outerShdw blurRad="38100" dist="38100" dir="2700000" algn="tl">
                  <a:srgbClr val="000000">
                    <a:alpha val="43137"/>
                  </a:srgbClr>
                </a:outerShdw>
              </a:effectLst>
            </a:endParaRPr>
          </a:p>
          <a:p>
            <a:pPr algn="ctr"/>
            <a:endParaRPr lang="pl-PL"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4859338" y="584200"/>
            <a:ext cx="3816350" cy="641350"/>
          </a:xfrm>
          <a:prstGeom prst="rect">
            <a:avLst/>
          </a:prstGeom>
          <a:noFill/>
          <a:ln w="9525">
            <a:noFill/>
            <a:miter lim="800000"/>
            <a:headEnd/>
            <a:tailEnd/>
          </a:ln>
        </p:spPr>
        <p:txBody>
          <a:bodyPr anchor="ctr">
            <a:spAutoFit/>
          </a:bodyPr>
          <a:lstStyle/>
          <a:p>
            <a:pPr algn="ctr"/>
            <a:endParaRPr lang="pl-PL"/>
          </a:p>
          <a:p>
            <a:pPr algn="ctr" eaLnBrk="0" hangingPunct="0"/>
            <a:endParaRPr lang="pl-PL" i="1"/>
          </a:p>
        </p:txBody>
      </p:sp>
      <p:sp>
        <p:nvSpPr>
          <p:cNvPr id="3" name="pole tekstowe 2"/>
          <p:cNvSpPr txBox="1"/>
          <p:nvPr/>
        </p:nvSpPr>
        <p:spPr>
          <a:xfrm>
            <a:off x="226351" y="357167"/>
            <a:ext cx="8429684" cy="4708981"/>
          </a:xfrm>
          <a:prstGeom prst="rect">
            <a:avLst/>
          </a:prstGeom>
          <a:noFill/>
        </p:spPr>
        <p:txBody>
          <a:bodyPr wrap="square" rtlCol="0">
            <a:spAutoFit/>
          </a:bodyPr>
          <a:lstStyle/>
          <a:p>
            <a:pPr algn="ctr"/>
            <a:endParaRPr lang="pl-PL" sz="4400" dirty="0" smtClean="0">
              <a:effectLst>
                <a:outerShdw blurRad="38100" dist="38100" dir="2700000" algn="tl">
                  <a:srgbClr val="000000">
                    <a:alpha val="43137"/>
                  </a:srgbClr>
                </a:outerShdw>
              </a:effectLst>
            </a:endParaRPr>
          </a:p>
          <a:p>
            <a:pPr algn="ctr"/>
            <a:r>
              <a:rPr lang="pl-PL" sz="4400" dirty="0" smtClean="0">
                <a:effectLst>
                  <a:outerShdw blurRad="38100" dist="38100" dir="2700000" algn="tl">
                    <a:srgbClr val="000000">
                      <a:alpha val="43137"/>
                    </a:srgbClr>
                  </a:outerShdw>
                </a:effectLst>
              </a:rPr>
              <a:t>Rzeczy ruchome</a:t>
            </a:r>
          </a:p>
          <a:p>
            <a:pPr algn="ctr"/>
            <a:endParaRPr lang="pl-PL" sz="4400" dirty="0">
              <a:effectLst>
                <a:outerShdw blurRad="38100" dist="38100" dir="2700000" algn="tl">
                  <a:srgbClr val="000000">
                    <a:alpha val="43137"/>
                  </a:srgbClr>
                </a:outerShdw>
              </a:effectLst>
            </a:endParaRPr>
          </a:p>
          <a:p>
            <a:pPr algn="ctr"/>
            <a:endParaRPr lang="pl-PL" sz="2800" dirty="0" smtClean="0">
              <a:effectLst>
                <a:outerShdw blurRad="38100" dist="38100" dir="2700000" algn="tl">
                  <a:srgbClr val="000000">
                    <a:alpha val="43137"/>
                  </a:srgbClr>
                </a:outerShdw>
              </a:effectLst>
            </a:endParaRPr>
          </a:p>
          <a:p>
            <a:pPr algn="ctr"/>
            <a:endParaRPr lang="pl-PL" sz="2800" dirty="0">
              <a:effectLst>
                <a:outerShdw blurRad="38100" dist="38100" dir="2700000" algn="tl">
                  <a:srgbClr val="000000">
                    <a:alpha val="43137"/>
                  </a:srgbClr>
                </a:outerShdw>
              </a:effectLst>
            </a:endParaRPr>
          </a:p>
          <a:p>
            <a:pPr algn="just"/>
            <a:r>
              <a:rPr lang="pl-PL" sz="2800" dirty="0" smtClean="0">
                <a:effectLst>
                  <a:outerShdw blurRad="38100" dist="38100" dir="2700000" algn="tl">
                    <a:srgbClr val="000000">
                      <a:alpha val="43137"/>
                    </a:srgbClr>
                  </a:outerShdw>
                </a:effectLst>
              </a:rPr>
              <a:t>Wszelkie samoistne przedmioty materialne nie będące nieruchomościami, ani ich częściami składowymi. Jednocześnie powinny one spełniać kryteria, zawarte w definicji „rzeczy”.</a:t>
            </a:r>
            <a:endParaRPr lang="pl-PL" sz="2800" dirty="0"/>
          </a:p>
        </p:txBody>
      </p:sp>
      <p:sp>
        <p:nvSpPr>
          <p:cNvPr id="16" name="pole tekstowe 15"/>
          <p:cNvSpPr txBox="1"/>
          <p:nvPr/>
        </p:nvSpPr>
        <p:spPr>
          <a:xfrm>
            <a:off x="0" y="3571876"/>
            <a:ext cx="9144000" cy="461665"/>
          </a:xfrm>
          <a:prstGeom prst="rect">
            <a:avLst/>
          </a:prstGeom>
          <a:noFill/>
        </p:spPr>
        <p:txBody>
          <a:bodyPr wrap="square" rtlCol="0">
            <a:spAutoFit/>
          </a:bodyPr>
          <a:lstStyle/>
          <a:p>
            <a:r>
              <a:rPr lang="pl-PL" sz="2400" dirty="0"/>
              <a:t> </a:t>
            </a:r>
            <a:r>
              <a:rPr lang="pl-PL" sz="2400" dirty="0" smtClean="0"/>
              <a:t>  </a:t>
            </a:r>
            <a:endParaRPr lang="pl-PL" sz="24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94554" y="285728"/>
            <a:ext cx="8663661" cy="1815882"/>
          </a:xfrm>
          <a:prstGeom prst="rect">
            <a:avLst/>
          </a:prstGeom>
          <a:noFill/>
        </p:spPr>
        <p:txBody>
          <a:bodyPr wrap="square" rtlCol="0">
            <a:spAutoFit/>
          </a:bodyPr>
          <a:lstStyle/>
          <a:p>
            <a:pPr algn="ctr"/>
            <a:r>
              <a:rPr lang="pl-PL" sz="3600" dirty="0" smtClean="0">
                <a:effectLst>
                  <a:outerShdw blurRad="38100" dist="38100" dir="2700000" algn="tl">
                    <a:srgbClr val="000000">
                      <a:alpha val="43137"/>
                    </a:srgbClr>
                  </a:outerShdw>
                </a:effectLst>
              </a:rPr>
              <a:t>Rzeczy oznaczone co do gatunku i co do tożsamości</a:t>
            </a:r>
          </a:p>
          <a:p>
            <a:pPr algn="ctr"/>
            <a:endParaRPr lang="pl-PL" sz="4000" dirty="0"/>
          </a:p>
        </p:txBody>
      </p:sp>
      <p:sp>
        <p:nvSpPr>
          <p:cNvPr id="5" name="Prostokąt zaokrąglony 4"/>
          <p:cNvSpPr/>
          <p:nvPr/>
        </p:nvSpPr>
        <p:spPr>
          <a:xfrm>
            <a:off x="194554" y="1700808"/>
            <a:ext cx="4089413" cy="2808312"/>
          </a:xfrm>
          <a:prstGeom prst="roundRect">
            <a:avLst/>
          </a:prstGeom>
          <a:solidFill>
            <a:srgbClr val="002060"/>
          </a:solidFill>
          <a:ln>
            <a:solidFill>
              <a:schemeClr val="accent4">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dirty="0" smtClean="0">
              <a:effectLst>
                <a:outerShdw blurRad="38100" dist="38100" dir="2700000" algn="tl">
                  <a:srgbClr val="000000">
                    <a:alpha val="43137"/>
                  </a:srgbClr>
                </a:outerShdw>
              </a:effectLst>
            </a:endParaRPr>
          </a:p>
          <a:p>
            <a:pPr algn="ctr"/>
            <a:r>
              <a:rPr lang="pl-PL" sz="2800" dirty="0" smtClean="0">
                <a:effectLst>
                  <a:outerShdw blurRad="38100" dist="38100" dir="2700000" algn="tl">
                    <a:srgbClr val="000000">
                      <a:alpha val="43137"/>
                    </a:srgbClr>
                  </a:outerShdw>
                </a:effectLst>
              </a:rPr>
              <a:t>Rzeczy oznaczone co do tożsamości  </a:t>
            </a:r>
          </a:p>
          <a:p>
            <a:pPr algn="ctr"/>
            <a:endParaRPr lang="pl-PL" sz="2400" dirty="0">
              <a:effectLst>
                <a:outerShdw blurRad="38100" dist="38100" dir="2700000" algn="tl">
                  <a:srgbClr val="000000">
                    <a:alpha val="43137"/>
                  </a:srgbClr>
                </a:outerShdw>
              </a:effectLst>
            </a:endParaRPr>
          </a:p>
          <a:p>
            <a:pPr algn="ctr"/>
            <a:r>
              <a:rPr lang="pl-PL" sz="2400" dirty="0" smtClean="0">
                <a:effectLst>
                  <a:outerShdw blurRad="38100" dist="38100" dir="2700000" algn="tl">
                    <a:srgbClr val="000000">
                      <a:alpha val="43137"/>
                    </a:srgbClr>
                  </a:outerShdw>
                </a:effectLst>
              </a:rPr>
              <a:t>oznaczenie przedmiotu według jego </a:t>
            </a:r>
            <a:r>
              <a:rPr lang="pl-PL" sz="2400" b="1" dirty="0" smtClean="0">
                <a:effectLst>
                  <a:outerShdw blurRad="38100" dist="38100" dir="2700000" algn="tl">
                    <a:srgbClr val="000000">
                      <a:alpha val="43137"/>
                    </a:srgbClr>
                  </a:outerShdw>
                </a:effectLst>
              </a:rPr>
              <a:t>indywidualnych</a:t>
            </a:r>
            <a:r>
              <a:rPr lang="pl-PL" sz="2400" dirty="0" smtClean="0">
                <a:effectLst>
                  <a:outerShdw blurRad="38100" dist="38100" dir="2700000" algn="tl">
                    <a:srgbClr val="000000">
                      <a:alpha val="43137"/>
                    </a:srgbClr>
                  </a:outerShdw>
                </a:effectLst>
              </a:rPr>
              <a:t> cech (właściwości)</a:t>
            </a:r>
          </a:p>
          <a:p>
            <a:pPr algn="ctr"/>
            <a:endParaRPr lang="pl-PL" sz="2800" dirty="0" smtClean="0">
              <a:effectLst>
                <a:outerShdw blurRad="38100" dist="38100" dir="2700000" algn="tl">
                  <a:srgbClr val="000000">
                    <a:alpha val="43137"/>
                  </a:srgbClr>
                </a:outerShdw>
              </a:effectLst>
            </a:endParaRPr>
          </a:p>
        </p:txBody>
      </p:sp>
      <p:sp>
        <p:nvSpPr>
          <p:cNvPr id="6" name="Prostokąt zaokrąglony 5"/>
          <p:cNvSpPr/>
          <p:nvPr/>
        </p:nvSpPr>
        <p:spPr>
          <a:xfrm>
            <a:off x="4572000" y="1640291"/>
            <a:ext cx="4464496" cy="2868829"/>
          </a:xfrm>
          <a:prstGeom prst="roundRect">
            <a:avLst>
              <a:gd name="adj" fmla="val 16667"/>
            </a:avLst>
          </a:prstGeom>
          <a:solidFill>
            <a:srgbClr val="002060"/>
          </a:solidFill>
          <a:ln>
            <a:solidFill>
              <a:schemeClr val="accent4">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dirty="0" smtClean="0">
              <a:effectLst>
                <a:outerShdw blurRad="38100" dist="38100" dir="2700000" algn="tl">
                  <a:srgbClr val="000000">
                    <a:alpha val="43137"/>
                  </a:srgbClr>
                </a:outerShdw>
              </a:effectLst>
            </a:endParaRPr>
          </a:p>
          <a:p>
            <a:pPr algn="ctr"/>
            <a:r>
              <a:rPr lang="pl-PL" sz="2800" dirty="0" smtClean="0">
                <a:effectLst>
                  <a:outerShdw blurRad="38100" dist="38100" dir="2700000" algn="tl">
                    <a:srgbClr val="000000">
                      <a:alpha val="43137"/>
                    </a:srgbClr>
                  </a:outerShdw>
                </a:effectLst>
              </a:rPr>
              <a:t>Rzeczy oznaczone </a:t>
            </a:r>
            <a:r>
              <a:rPr lang="pl-PL" sz="2800" dirty="0" smtClean="0">
                <a:effectLst>
                  <a:outerShdw blurRad="38100" dist="38100" dir="2700000" algn="tl">
                    <a:srgbClr val="000000">
                      <a:alpha val="43137"/>
                    </a:srgbClr>
                  </a:outerShdw>
                </a:effectLst>
              </a:rPr>
              <a:t>tylko co </a:t>
            </a:r>
            <a:r>
              <a:rPr lang="pl-PL" sz="2800" dirty="0" smtClean="0">
                <a:effectLst>
                  <a:outerShdw blurRad="38100" dist="38100" dir="2700000" algn="tl">
                    <a:srgbClr val="000000">
                      <a:alpha val="43137"/>
                    </a:srgbClr>
                  </a:outerShdw>
                </a:effectLst>
              </a:rPr>
              <a:t>do gatunku</a:t>
            </a:r>
          </a:p>
          <a:p>
            <a:pPr algn="ctr"/>
            <a:endParaRPr lang="pl-PL" sz="2400" dirty="0" smtClean="0">
              <a:effectLst>
                <a:outerShdw blurRad="38100" dist="38100" dir="2700000" algn="tl">
                  <a:srgbClr val="000000">
                    <a:alpha val="43137"/>
                  </a:srgbClr>
                </a:outerShdw>
              </a:effectLst>
            </a:endParaRPr>
          </a:p>
          <a:p>
            <a:pPr algn="ctr"/>
            <a:r>
              <a:rPr lang="pl-PL" sz="2800" dirty="0" smtClean="0">
                <a:effectLst>
                  <a:outerShdw blurRad="38100" dist="38100" dir="2700000" algn="tl">
                    <a:srgbClr val="000000">
                      <a:alpha val="43137"/>
                    </a:srgbClr>
                  </a:outerShdw>
                </a:effectLst>
              </a:rPr>
              <a:t> </a:t>
            </a:r>
            <a:r>
              <a:rPr lang="pl-PL" sz="2400" dirty="0" smtClean="0">
                <a:effectLst>
                  <a:outerShdw blurRad="38100" dist="38100" dir="2700000" algn="tl">
                    <a:srgbClr val="000000">
                      <a:alpha val="43137"/>
                    </a:srgbClr>
                  </a:outerShdw>
                </a:effectLst>
              </a:rPr>
              <a:t>oznaczenie przedmiotu według miary, wagi, objętości czy liczby </a:t>
            </a:r>
            <a:r>
              <a:rPr lang="pl-PL" sz="2400" b="1" dirty="0" smtClean="0">
                <a:effectLst>
                  <a:outerShdw blurRad="38100" dist="38100" dir="2700000" algn="tl">
                    <a:srgbClr val="000000">
                      <a:alpha val="43137"/>
                    </a:srgbClr>
                  </a:outerShdw>
                </a:effectLst>
              </a:rPr>
              <a:t>rzeczy danego rodzaju</a:t>
            </a:r>
            <a:r>
              <a:rPr lang="pl-PL" sz="2400" dirty="0" smtClean="0">
                <a:effectLst>
                  <a:outerShdw blurRad="38100" dist="38100" dir="2700000" algn="tl">
                    <a:srgbClr val="000000">
                      <a:alpha val="43137"/>
                    </a:srgbClr>
                  </a:outerShdw>
                </a:effectLst>
              </a:rPr>
              <a:t> (rzeczy zamienne) </a:t>
            </a:r>
          </a:p>
          <a:p>
            <a:pPr algn="ctr"/>
            <a:endParaRPr lang="pl-PL" sz="2800" b="1" dirty="0">
              <a:ln w="31550" cmpd="sng">
                <a:solidFill>
                  <a:schemeClr val="tx1"/>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7" name="Prostokąt zaokrąglony 6"/>
          <p:cNvSpPr/>
          <p:nvPr/>
        </p:nvSpPr>
        <p:spPr>
          <a:xfrm>
            <a:off x="2411760" y="4797152"/>
            <a:ext cx="2007840" cy="2053043"/>
          </a:xfrm>
          <a:prstGeom prst="roundRect">
            <a:avLst/>
          </a:prstGeom>
          <a:solidFill>
            <a:srgbClr val="002060"/>
          </a:solidFill>
          <a:ln>
            <a:solidFill>
              <a:schemeClr val="accent4">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effectLst>
                  <a:outerShdw blurRad="38100" dist="38100" dir="2700000" algn="tl">
                    <a:srgbClr val="000000">
                      <a:alpha val="43137"/>
                    </a:srgbClr>
                  </a:outerShdw>
                </a:effectLst>
              </a:rPr>
              <a:t>Indywidualne oznaczenie rzeczy  na mocy woli stron (wybór z rzeczy oznaczony co do gatunku)</a:t>
            </a:r>
          </a:p>
        </p:txBody>
      </p:sp>
      <p:sp>
        <p:nvSpPr>
          <p:cNvPr id="8" name="Prostokąt zaokrąglony 7"/>
          <p:cNvSpPr/>
          <p:nvPr/>
        </p:nvSpPr>
        <p:spPr>
          <a:xfrm>
            <a:off x="190846" y="4797152"/>
            <a:ext cx="2007840" cy="2053043"/>
          </a:xfrm>
          <a:prstGeom prst="roundRect">
            <a:avLst/>
          </a:prstGeom>
          <a:solidFill>
            <a:srgbClr val="002060"/>
          </a:solidFill>
          <a:ln>
            <a:solidFill>
              <a:schemeClr val="accent4">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effectLst>
                  <a:outerShdw blurRad="38100" dist="38100" dir="2700000" algn="tl">
                    <a:srgbClr val="000000">
                      <a:alpha val="43137"/>
                    </a:srgbClr>
                  </a:outerShdw>
                </a:effectLst>
              </a:rPr>
              <a:t>Pojedyncze egzemplarze rzeczy występujące w obrocie (np. egzemplarze unikalne)</a:t>
            </a:r>
          </a:p>
        </p:txBody>
      </p:sp>
      <p:cxnSp>
        <p:nvCxnSpPr>
          <p:cNvPr id="9" name="Łącznik prosty 12"/>
          <p:cNvCxnSpPr/>
          <p:nvPr/>
        </p:nvCxnSpPr>
        <p:spPr>
          <a:xfrm>
            <a:off x="2771800" y="1412776"/>
            <a:ext cx="33843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Łącznik prosty 12"/>
          <p:cNvCxnSpPr/>
          <p:nvPr/>
        </p:nvCxnSpPr>
        <p:spPr>
          <a:xfrm>
            <a:off x="190846" y="801550"/>
            <a:ext cx="83415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Łącznik prosty ze strzałką 17"/>
          <p:cNvCxnSpPr/>
          <p:nvPr/>
        </p:nvCxnSpPr>
        <p:spPr>
          <a:xfrm flipH="1">
            <a:off x="3059832" y="1412776"/>
            <a:ext cx="131438" cy="288032"/>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9" name="Łącznik prosty ze strzałką 18"/>
          <p:cNvCxnSpPr/>
          <p:nvPr/>
        </p:nvCxnSpPr>
        <p:spPr>
          <a:xfrm>
            <a:off x="5580112" y="1412776"/>
            <a:ext cx="116087" cy="227515"/>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0" name="Łącznik prosty ze strzałką 19"/>
          <p:cNvCxnSpPr>
            <a:endCxn id="8" idx="0"/>
          </p:cNvCxnSpPr>
          <p:nvPr/>
        </p:nvCxnSpPr>
        <p:spPr>
          <a:xfrm flipH="1">
            <a:off x="1194766" y="4465945"/>
            <a:ext cx="136874" cy="331207"/>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1" name="Łącznik prosty ze strzałką 20"/>
          <p:cNvCxnSpPr>
            <a:endCxn id="7" idx="0"/>
          </p:cNvCxnSpPr>
          <p:nvPr/>
        </p:nvCxnSpPr>
        <p:spPr>
          <a:xfrm>
            <a:off x="3299593" y="4465945"/>
            <a:ext cx="116087" cy="331207"/>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Dźwigar">
  <a:themeElements>
    <a:clrScheme name="Dźwigar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Dźwigar">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źwigar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Dźwigar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Dźwigar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Dźwigar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Dźwigar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Dźwigar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Dźwigar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Dźwigar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Dźwigar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2396</TotalTime>
  <Words>1488</Words>
  <Application>Microsoft Office PowerPoint</Application>
  <PresentationFormat>Pokaz na ekranie (4:3)</PresentationFormat>
  <Paragraphs>232</Paragraphs>
  <Slides>27</Slides>
  <Notes>9</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27</vt:i4>
      </vt:variant>
    </vt:vector>
  </HeadingPairs>
  <TitlesOfParts>
    <vt:vector size="31" baseType="lpstr">
      <vt:lpstr>Arial</vt:lpstr>
      <vt:lpstr>Calibri</vt:lpstr>
      <vt:lpstr>Wingdings</vt:lpstr>
      <vt:lpstr>Dźwigar</vt:lpstr>
      <vt:lpstr>Prezentacja programu PowerPoint</vt:lpstr>
      <vt:lpstr>  Rzeczy </vt:lpstr>
      <vt:lpstr>Prezentacja programu PowerPoint</vt:lpstr>
      <vt:lpstr>Prezentacja programu PowerPoint</vt:lpstr>
      <vt:lpstr>Prezentacja programu PowerPoint</vt:lpstr>
      <vt:lpstr>Prezentacja programu PowerPoint</vt:lpstr>
      <vt:lpstr>NIERUCHOMOŚCI</vt:lpstr>
      <vt:lpstr>Prezentacja programu PowerPoint</vt:lpstr>
      <vt:lpstr>Prezentacja programu PowerPoint</vt:lpstr>
      <vt:lpstr>Ograniczenia legislacyjne</vt:lpstr>
      <vt:lpstr>NIE SĄ RZECZAMI</vt:lpstr>
      <vt:lpstr>CZĘŚCI SKŁADOWE RZECZY </vt:lpstr>
      <vt:lpstr>Prezentacja programu PowerPoint</vt:lpstr>
      <vt:lpstr>Prezentacja programu PowerPoint</vt:lpstr>
      <vt:lpstr>Prezentacja programu PowerPoint</vt:lpstr>
      <vt:lpstr>Prezentacja programu PowerPoint</vt:lpstr>
      <vt:lpstr>PRZYNALEŻNOŚCI RZECZY </vt:lpstr>
      <vt:lpstr>Prezentacja programu PowerPoint</vt:lpstr>
      <vt:lpstr>Prezentacja programu PowerPoint</vt:lpstr>
      <vt:lpstr>POŻYTKI</vt:lpstr>
      <vt:lpstr>Prezentacja programu PowerPoint</vt:lpstr>
      <vt:lpstr>PIENIĄDZE</vt:lpstr>
      <vt:lpstr>PAPIERY WARTOŚCIOWE</vt:lpstr>
      <vt:lpstr>PRZEDSIĘBIORSTWO</vt:lpstr>
      <vt:lpstr>GOSPODARSTWO  ROLNE</vt:lpstr>
      <vt:lpstr>MIENIE </vt:lpstr>
      <vt:lpstr>Dziękuję za uwagę </vt:lpstr>
    </vt:vector>
  </TitlesOfParts>
  <Company>AGH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Największe katastrofy  przemysłowe w Polsce i na świecie. Przyczyny i skutki.</dc:title>
  <dc:creator>Kłapouchy</dc:creator>
  <cp:lastModifiedBy>Wenusi Kr</cp:lastModifiedBy>
  <cp:revision>232</cp:revision>
  <dcterms:created xsi:type="dcterms:W3CDTF">2004-11-17T18:00:27Z</dcterms:created>
  <dcterms:modified xsi:type="dcterms:W3CDTF">2020-05-30T10:07:55Z</dcterms:modified>
</cp:coreProperties>
</file>