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3" r:id="rId9"/>
    <p:sldId id="265" r:id="rId10"/>
    <p:sldId id="266" r:id="rId11"/>
    <p:sldId id="267" r:id="rId12"/>
    <p:sldId id="270" r:id="rId13"/>
    <p:sldId id="271" r:id="rId14"/>
    <p:sldId id="272" r:id="rId15"/>
    <p:sldId id="273" r:id="rId16"/>
  </p:sldIdLst>
  <p:sldSz cx="10080625" cy="567055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491B40-3A7A-4DCB-8777-2079584ACEC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7C99016-BCD4-42BF-AFA3-4BDB453DFDD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E2696C-A4AF-422E-BDF7-FD12E9C1EF9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DE9E55-AC2D-4D63-B3A0-7200CDD45E1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6CAFC5-4B0B-41E6-AA0D-CF1514E0EA64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252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B3DFA9F-F436-4506-B390-3E702B9E2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998" y="899998"/>
            <a:ext cx="6119996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2B7118B-7CD2-401A-86BB-2127B878BCF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9998" y="4679999"/>
            <a:ext cx="6119996" cy="503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80C78C30-C18E-4191-A0B1-26C3BA7374A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DB9B59-09A2-44A7-B828-A15ACF7A3F3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4CFF29-D094-45F2-AFEA-607514A8FCC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108714-2136-475A-8755-ECF71EC79C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E98AE57-FAA5-451F-B1D2-DB8ED196EE9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6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277396E3-684B-41F2-A6B5-F5A0CB9CB50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8F6518-C254-4CDF-AA4C-5C48C2765876}" type="slidenum">
              <a:t>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83969FC2-A38C-4051-A494-ECF1573A8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268E4409-4664-4137-97C3-9F0F15CE0C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B5F26A85-856D-4392-93DF-FE8E1645B09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DD9CE4-1BFE-489E-9933-1502A0D0C51E}" type="slidenum">
              <a:t>10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15CBB20F-2EE2-4451-8880-F871B143C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E0A08765-D5E9-40B5-87ED-130AAB69EA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E728D007-0225-43DC-B11E-A737BAD44A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E1D08D-C979-47B6-8AAC-AA93D368C56D}" type="slidenum">
              <a:t>11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F93CB50F-9561-4DE6-B26D-56761A343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A145161E-A2BF-4B88-952D-726B624438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0A6CEF22-4D38-4D9B-912A-6E64CFAF704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A076FD-F5FA-4743-B303-B4AB45ED868C}" type="slidenum">
              <a:t>12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AC9CE750-2C27-438A-8B22-98D8B50B5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E005B78B-EFEE-426F-9D4B-B307C4E543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AA8793CB-CBA8-4F8C-A06B-956E71BDC0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73B982-E601-4252-83EA-1E0265731D94}" type="slidenum">
              <a:t>13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748443C3-228C-4BDB-8859-112EE6F7B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0A0E9289-A08A-4A17-B6F2-8F1EA68014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CE72325E-9771-4166-BAC5-9F53B2126B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DC97E1-250D-4F02-BEFD-15ABD9D00A7F}" type="slidenum">
              <a:t>14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043D4AE4-202D-4609-A898-A6C53F61B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67F90D1E-8D6A-4891-B2E2-A654DA1AF6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15FCBAB8-47CF-46C4-A7C3-FB15FCDE083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713386-4A9E-48E6-90E0-6A14AF4EE632}" type="slidenum">
              <a:t>15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BC99C210-0B60-44EC-996F-6C1EB15D3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DB200FD7-0779-4273-BBEE-85379717C3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1D5F1589-7C1D-487C-A6B6-1934181186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ACB9F6-5AEF-4624-A7E1-AC5058AE6E1B}" type="slidenum">
              <a:t>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61004BEC-92D6-483F-B359-CA023613E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0484F630-3375-4AFA-A462-A7BF1CBCB3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719D3F90-57E7-49B0-BC66-A34873E68E6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0DA034-099F-473E-B6E9-3934928B00C0}" type="slidenum">
              <a:t>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AE4F5D59-6043-49A1-9C23-8435E836D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F77FB631-8396-4A54-9C69-A8ABB10AF5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DC7E5A8D-CEAE-4DC8-8818-94B94E1DD6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280351-3881-4A56-8FB1-08501DC4640C}" type="slidenum">
              <a:t>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FC853530-0FF2-4FC6-AC12-2E173012F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84FA4E49-E5DB-4608-83E1-A25079FE20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5E1CEE07-644E-4C75-B99A-884C8AFDACE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FE17DB-6222-430B-A3E1-E9C8137C3CED}" type="slidenum">
              <a:t>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A90A003A-D0FE-4A83-B091-E0E6DE61F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B204E796-9581-4620-A9B2-8F20F2520C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315E2D04-CA67-4C24-B611-F230D6D47C0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5B1EF0-9F3F-4A8D-BFA6-54DA8E34F16B}" type="slidenum">
              <a:t>6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6244F866-282D-43C4-ABB7-06B2658B5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1BCC9D05-A66F-4477-BE1A-B3E05E6C31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4D6411F1-6EB6-4D75-86A5-DA00496EC61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3F02BB-6029-46BE-8FAB-9C473D5AF5C0}" type="slidenum">
              <a:t>7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94C304DA-1013-4AC5-AB8B-D3A9F5328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0A7B4683-A58C-4FC0-9378-A1FF597868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399F9C71-FBD6-49FE-8017-A8F7D4BAEA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239EFB-235F-4D61-B39B-B2E9C20A38C8}" type="slidenum">
              <a:t>8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37ADD0B6-F654-46F0-9667-A44FB3CD6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FB26D75D-571B-41BB-8819-FBF337AB37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B15AE56F-9E28-4DB8-8427-BB64C8E5E8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B58570-DCF0-4E7E-B40E-000F146F6FCA}" type="slidenum">
              <a:t>9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AD8670C7-6A8A-4170-A053-374BAA5BB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F8315F94-06FA-41B6-A551-FA37DF25B4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8A7D-7FC3-4A49-8B3F-384488309D4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4944" y="1197114"/>
            <a:ext cx="7297259" cy="2753066"/>
          </a:xfrm>
        </p:spPr>
        <p:txBody>
          <a:bodyPr anchor="b"/>
          <a:lstStyle>
            <a:lvl1pPr>
              <a:defRPr sz="5953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CEECB-45A1-4015-812E-1E3ADD1D59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4944" y="3950180"/>
            <a:ext cx="7297259" cy="712262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F0AF-C048-4D4B-96F4-201834EF17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B809-85A6-4547-A452-E70693A708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9BC91-229C-4095-B5B9-105EAA8F31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FC881-691C-46D2-B6E9-846260F9881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05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1122-5767-45D1-9AD7-CFAB074F1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3969373"/>
            <a:ext cx="7297259" cy="468611"/>
          </a:xfrm>
        </p:spPr>
        <p:txBody>
          <a:bodyPr anchor="b">
            <a:normAutofit/>
          </a:bodyPr>
          <a:lstStyle>
            <a:lvl1pPr>
              <a:defRPr sz="1984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0723E-C33E-4A5C-B367-1D639F4CDE6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4944" y="567056"/>
            <a:ext cx="7297259" cy="3010296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DE6C2-6961-429A-BE62-D8E23F0E19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4437985"/>
            <a:ext cx="7297259" cy="408224"/>
          </a:xfrm>
        </p:spPr>
        <p:txBody>
          <a:bodyPr/>
          <a:lstStyle>
            <a:lvl1pPr marL="0" indent="0">
              <a:buNone/>
              <a:defRPr sz="992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2AEBB-9B90-4920-A7F4-A14D65E8FA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CDB00-9A67-4D7D-B605-C247A5E189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905C1-B9E2-42F8-B416-C0D39774A6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DAA35-5D1F-4C3D-9166-64E37D22B0B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EEB9-3DBB-4226-8782-23DEF5C7A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1197114"/>
            <a:ext cx="7297259" cy="1638156"/>
          </a:xfrm>
        </p:spPr>
        <p:txBody>
          <a:bodyPr/>
          <a:lstStyle>
            <a:lvl1pPr>
              <a:defRPr sz="3969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08BF17-6337-48D8-8412-3237E9B63F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3024295"/>
            <a:ext cx="7297259" cy="1953185"/>
          </a:xfrm>
        </p:spPr>
        <p:txBody>
          <a:bodyPr anchor="ctr"/>
          <a:lstStyle>
            <a:lvl1pPr marL="0" indent="0">
              <a:buNone/>
              <a:defRPr sz="148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08A20-7DEF-4F32-9E09-16F94EF7D1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D0D2-1706-45D5-B4A4-694732096B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0B6D1-151B-49E4-A98B-99E4070AD4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11C1B5-7BEB-42B8-9CA3-D150BA0068D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54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1B32-411B-40FF-AF2B-CC612A7B7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2078" y="1197114"/>
            <a:ext cx="6614019" cy="1921090"/>
          </a:xfrm>
        </p:spPr>
        <p:txBody>
          <a:bodyPr/>
          <a:lstStyle>
            <a:lvl1pPr>
              <a:defRPr sz="3969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C9414CE-DE25-4254-A3B9-D43787FAB7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96103" y="3118204"/>
            <a:ext cx="6018983" cy="282924"/>
          </a:xfrm>
        </p:spPr>
        <p:txBody>
          <a:bodyPr/>
          <a:lstStyle>
            <a:lvl1pPr marL="0" indent="0">
              <a:buNone/>
              <a:defRPr sz="1158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0F2B4-C0E6-4FD1-8FA7-865B68B3BE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3597350"/>
            <a:ext cx="7297259" cy="1386129"/>
          </a:xfrm>
        </p:spPr>
        <p:txBody>
          <a:bodyPr anchor="ctr"/>
          <a:lstStyle>
            <a:lvl1pPr marL="0" indent="0">
              <a:buNone/>
              <a:defRPr sz="148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18210B-CBD8-4031-A41F-4C48F62037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5087E-EEC9-42FF-BDDE-E8C1E7E413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05F4BB-3D38-4EEB-9532-C8187D548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B4C86C-EAF0-491D-960C-B355600F4FF4}" type="slidenum">
              <a:t>‹#›</a:t>
            </a:fld>
            <a:endParaRPr lang="pl-PL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F694710-684F-46D3-9B30-6103458408B5}"/>
              </a:ext>
            </a:extLst>
          </p:cNvPr>
          <p:cNvSpPr txBox="1"/>
          <p:nvPr/>
        </p:nvSpPr>
        <p:spPr>
          <a:xfrm>
            <a:off x="742730" y="803080"/>
            <a:ext cx="663040" cy="1644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87" b="0" i="0" u="none" strike="noStrike" kern="1200" cap="none" spc="0" baseline="0">
                <a:solidFill>
                  <a:srgbClr val="EF53A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3D5B235-0527-42B1-9065-E5C3F19003BA}"/>
              </a:ext>
            </a:extLst>
          </p:cNvPr>
          <p:cNvSpPr txBox="1"/>
          <p:nvPr/>
        </p:nvSpPr>
        <p:spPr>
          <a:xfrm>
            <a:off x="7714664" y="2161211"/>
            <a:ext cx="663040" cy="1644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87" b="0" i="0" u="none" strike="noStrike" kern="1200" cap="none" spc="0" baseline="0">
                <a:solidFill>
                  <a:srgbClr val="EF53A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38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198F-84FC-4CCB-AA7D-6E015C4C61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2583253"/>
            <a:ext cx="7297259" cy="1366936"/>
          </a:xfrm>
        </p:spPr>
        <p:txBody>
          <a:bodyPr anchor="b"/>
          <a:lstStyle>
            <a:lvl1pPr>
              <a:defRPr sz="330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4DD3-9504-41FD-BB2C-9C527229BD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3950189"/>
            <a:ext cx="7297259" cy="711421"/>
          </a:xfrm>
        </p:spPr>
        <p:txBody>
          <a:bodyPr/>
          <a:lstStyle>
            <a:lvl1pPr marL="0" indent="0">
              <a:buNone/>
              <a:defRPr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E1329-A901-4EAE-8E34-4B3D653D27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64E8-5346-434D-9F03-7C678ADDD3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7AD2-72A0-48C3-B897-C6C35DD641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606E2C-7483-4387-A655-9C966484BBD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94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5388-32DA-4BCE-9013-9D0A1E6BD9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D929E-46DE-4EA2-91D8-157F0B275D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3338" y="1638156"/>
            <a:ext cx="2436537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FEF9-552A-49A1-BD41-64B0873961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68" y="2205212"/>
            <a:ext cx="2420398" cy="2967849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7250D-5301-4B0A-B16A-730AA78DEA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1098" y="1638156"/>
            <a:ext cx="2427750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668C74-8568-43B4-8B0A-94A155F21D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02375" y="2205212"/>
            <a:ext cx="2436473" cy="2967849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AA5CA3-7DEB-4479-9379-01086521B6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866" y="1638156"/>
            <a:ext cx="2424339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8A22A7C-6AF5-413B-AE3D-34CD03BBDC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866" y="2205212"/>
            <a:ext cx="2424339" cy="2967849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A67A4168-9B11-4718-A88D-B445C576AD33}"/>
              </a:ext>
            </a:extLst>
          </p:cNvPr>
          <p:cNvCxnSpPr/>
          <p:nvPr/>
        </p:nvCxnSpPr>
        <p:spPr>
          <a:xfrm>
            <a:off x="3080860" y="1764170"/>
            <a:ext cx="0" cy="3276322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AF342630-4905-4A5E-9E0D-6F2F74A551B6}"/>
              </a:ext>
            </a:extLst>
          </p:cNvPr>
          <p:cNvCxnSpPr/>
          <p:nvPr/>
        </p:nvCxnSpPr>
        <p:spPr>
          <a:xfrm>
            <a:off x="5756532" y="1764170"/>
            <a:ext cx="0" cy="3280026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2724E0-7F81-41EC-8017-2394B2B414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BB34F0-0E9B-495F-BC0D-7BBF6C4C33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67DACE-6854-4734-8FE1-B91AE18A4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D7DE4D-0344-4537-A884-D48B8450BC6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99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2AE0-9FF0-4130-8577-3C67C47AAF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A547-2233-48A8-A016-5F72670F38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68" y="3514907"/>
            <a:ext cx="2430904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B31166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92AF13F-9369-4F13-89C6-A74F77FB27C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9468" y="1827181"/>
            <a:ext cx="2430904" cy="126012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3CFD43-567B-4BFD-8C50-0F7F15D883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68" y="3991392"/>
            <a:ext cx="2430904" cy="545055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E25A09D-21C4-4E09-9DB9-016B5319A9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5825" y="3514907"/>
            <a:ext cx="2423022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B31166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B4D0F56-21B7-4C28-AE33-51CF7F4F517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15825" y="1827181"/>
            <a:ext cx="2423022" cy="126012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16DE547-C109-4C2D-9AE5-B2B9E90277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4710" y="3991383"/>
            <a:ext cx="2426232" cy="545055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8C5EB7-1615-4352-A25B-EDFF0C7E57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866" y="3514907"/>
            <a:ext cx="2424339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B31166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E99A8EB-BCB5-4091-850F-88BD2381CD5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90866" y="1827181"/>
            <a:ext cx="2424339" cy="126012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CDD5F2E-1F76-4CF3-83B9-0AB78ECA12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765" y="3991383"/>
            <a:ext cx="2427549" cy="545055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B5AD3C2F-5C11-41C8-92D2-D238D92765C7}"/>
              </a:ext>
            </a:extLst>
          </p:cNvPr>
          <p:cNvCxnSpPr/>
          <p:nvPr/>
        </p:nvCxnSpPr>
        <p:spPr>
          <a:xfrm>
            <a:off x="3080860" y="1764170"/>
            <a:ext cx="0" cy="3276322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506DA668-F704-4E4F-A53F-C7E4544F29EC}"/>
              </a:ext>
            </a:extLst>
          </p:cNvPr>
          <p:cNvCxnSpPr/>
          <p:nvPr/>
        </p:nvCxnSpPr>
        <p:spPr>
          <a:xfrm>
            <a:off x="5756532" y="1764170"/>
            <a:ext cx="0" cy="3280026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73B5428-0E70-4586-B52E-9C25DA7337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B72F986-226E-47C2-9D7E-49958C53F9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D834021-82A5-49D9-A14A-D2B56BAAEE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A935B0-7F56-40E8-9DEA-F12DF9B4196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60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853E-74B0-44F4-8E95-4607CFADCA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F5EC4-53A5-4999-B900-808DB55C3C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1D8CF-4EDD-483D-899E-3DA358B8BB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60FD-C489-4B58-A072-F98418BBB9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F870B-C73C-42EB-8F74-2D69C28BD7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6A84D-A765-459B-A10F-B7012F03367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26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8097A-2722-45DB-999B-7995520731E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866110" y="355719"/>
            <a:ext cx="1449095" cy="4817342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DE4BB-583D-4802-AC6A-FD0614C7FB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39468" y="733760"/>
            <a:ext cx="6137626" cy="443930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1F31-AD42-4F42-B498-F0C3876D36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5765-D692-424E-A166-5086CD3B9A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69CB0-CE7E-473A-97F7-020ED395DC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AD79DF-09F7-45BB-872A-7D443BAA59C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02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5400-7E2C-4184-AAA2-60F5605613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AEF6-6517-4AB4-98C2-680B648501A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3CB2-DF1B-43B4-A233-0B1B449427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8CDE-B8B7-4D06-8CC4-D8F9A492DD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3D46-DB2E-4253-91C3-1F05399932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4817A-26F2-4304-84BE-C60EEA3CEF8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6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847D-24F8-42EA-9556-65FF4194B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2366229"/>
            <a:ext cx="7297259" cy="1583960"/>
          </a:xfrm>
        </p:spPr>
        <p:txBody>
          <a:bodyPr anchor="b"/>
          <a:lstStyle>
            <a:lvl1pPr>
              <a:defRPr sz="330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B67A7-DE2F-4271-9680-2DBC0CB188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4944" y="3950189"/>
            <a:ext cx="7297259" cy="711421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3F506-62DC-4CA2-A53F-2A0982EFC2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B170-301E-4C6E-B82F-9EDC34146C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4A51-ED63-47D8-BFC6-A0D453C7D8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A0BD4-7181-4361-8544-E748415DF2A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31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6007-921D-40EC-B3EF-BDEEFE4843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228F-C1D7-4D28-873B-956DFEBA70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2242" y="1703792"/>
            <a:ext cx="3634996" cy="3469270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CBFC-337F-4F3C-BFEF-B216A004D2B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5263" y="1700079"/>
            <a:ext cx="3634996" cy="3472982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2C487-BC46-4271-9DFC-D729A1BC96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56A2F-B021-49D8-93AC-CB4D16CC6C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5FB64-0E52-4657-8632-DAC0B85251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3BEF5-753E-4B9F-B78B-AFA52AA6F71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46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DEBA-0B65-4A9A-88F1-65DE84D8C5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6949D-2087-4820-8711-3A63409258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2242" y="1575154"/>
            <a:ext cx="3634996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46F38-8096-4781-AEB3-685E49C7143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2242" y="2079199"/>
            <a:ext cx="3634996" cy="309386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5DC9D-719B-470D-966E-D4CA70DDA6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5263" y="1575154"/>
            <a:ext cx="3634996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EF53A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D26EF-E68C-475F-9326-3EF4DF20458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5263" y="2079199"/>
            <a:ext cx="3634996" cy="309386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704E9-0A34-47D4-B873-4C8748DE5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6975C-12FB-4550-A293-B4702BCD53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00448-BD6E-42E0-8C0C-39D47FF6B1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021CE-1E71-450E-BAB4-563BDA27483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9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AA9A-DA90-4A25-91C0-757E8E20BE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CB57E-1077-4664-93DA-E1B4266138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C1069-F6B8-4563-B8A2-B3BAF06228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6D966-A30B-410E-B32F-0BFA44F078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4A8B6-FC36-47B8-9A18-42242B900CC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24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C4DA6-B445-46FA-9820-7DD37B7329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1DBAD-16C0-45B0-BD97-3557B5CC7C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148E5-FD65-4211-96C0-7BC690815C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2FE0F5-A001-42A6-BEFF-1CBA507539C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7344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1ACF-6F2A-4D12-A7EB-73E31277A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1197114"/>
            <a:ext cx="2812072" cy="1197114"/>
          </a:xfrm>
        </p:spPr>
        <p:txBody>
          <a:bodyPr anchor="b"/>
          <a:lstStyle>
            <a:lvl1pPr>
              <a:defRPr sz="1984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4C2C-E4E7-4C19-ACB7-AB05F05980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6032" y="1197114"/>
            <a:ext cx="4296171" cy="37803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B034C-BFFD-40E5-A96E-220C2A9F726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54944" y="2587450"/>
            <a:ext cx="2812072" cy="2394228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C3742-6828-4CF1-A6AD-D8E6403767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A964A-921F-4DCF-92B2-2A407EC49E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73793-B710-492C-8900-8F29449295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A049F-698C-42AC-97FA-4FA078AD181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42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2BA1-B40A-4E2A-B7F8-06A7EF309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075" y="1533137"/>
            <a:ext cx="4210930" cy="1302133"/>
          </a:xfrm>
        </p:spPr>
        <p:txBody>
          <a:bodyPr anchor="b">
            <a:normAutofit/>
          </a:bodyPr>
          <a:lstStyle>
            <a:lvl1pPr>
              <a:defRPr sz="2976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974C-378B-43EC-A800-CEEFD73AD80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746043" y="945096"/>
            <a:ext cx="2646163" cy="3780367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0416D-F06C-4682-9460-F6A6CDE5D10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54944" y="3024295"/>
            <a:ext cx="4204374" cy="1134112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2E4D-E1B0-4CB1-ACF5-D30616F6EC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B9F70-FF97-4AD0-8D26-35436AE2D2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430A-E5AD-473B-8116-F3BAAF503D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BD5F72-56F4-4D54-B18B-53DB19BFC6A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8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9CDCC8E-2591-4727-B9F9-4C9BACCB3E6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644"/>
          <a:stretch>
            <a:fillRect/>
          </a:stretch>
        </p:blipFill>
        <p:spPr>
          <a:xfrm>
            <a:off x="0" y="2207434"/>
            <a:ext cx="3336782" cy="3463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7E59CF0-1CA3-4049-81A8-C39208924E5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391540"/>
            <a:ext cx="1258763" cy="1955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586A4EE2-5AA7-4DD3-B936-FD0456A3FF80}"/>
              </a:ext>
            </a:extLst>
          </p:cNvPr>
          <p:cNvSpPr/>
          <p:nvPr/>
        </p:nvSpPr>
        <p:spPr>
          <a:xfrm>
            <a:off x="7118128" y="1386138"/>
            <a:ext cx="2331143" cy="233122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9B6BF2">
                  <a:alpha val="7000"/>
                </a:srgbClr>
              </a:gs>
              <a:gs pos="100000">
                <a:srgbClr val="9B6BF2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BE1E6B4-BC2D-4789-B21E-E706F6F24AB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>
          <a:xfrm>
            <a:off x="6614102" y="0"/>
            <a:ext cx="1325715" cy="943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B3625FD-8AB8-4339-BF59-DD2D407A8A6D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7118128" y="5040492"/>
            <a:ext cx="821643" cy="6300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488CDE2-74D2-4FA7-8201-93FD5F5B86D4}"/>
              </a:ext>
            </a:extLst>
          </p:cNvPr>
          <p:cNvSpPr/>
          <p:nvPr/>
        </p:nvSpPr>
        <p:spPr>
          <a:xfrm>
            <a:off x="8630226" y="0"/>
            <a:ext cx="567037" cy="94509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379E94-F15A-4183-AB30-43CED91398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219" y="374327"/>
            <a:ext cx="7776039" cy="1158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D4059E-6099-44CD-ACBE-23D3168F7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2242" y="1697455"/>
            <a:ext cx="7397203" cy="3469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99B6476-4414-469B-B68E-514B45783E3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8396895" y="1480646"/>
            <a:ext cx="819082" cy="252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9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3C6952-958B-4D15-AE41-C80A815E9F4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7401304" y="2666843"/>
            <a:ext cx="3191475" cy="252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9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pl-PL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64BF6B-248B-4CFA-B3BD-0E7A02D6FDB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59716" y="244528"/>
            <a:ext cx="693042" cy="6347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315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8164D56F-D950-4432-86A8-3F855D4A98F5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378012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3473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283509" marR="0" lvl="0" indent="-283509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pl-PL" sz="1654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14266" marR="0" lvl="1" indent="-236253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pl-PL" sz="1488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945032" marR="0" lvl="2" indent="-189006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pl-PL" sz="1323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323045" marR="0" lvl="3" indent="-189006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pl-PL" sz="1158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1701058" marR="0" lvl="4" indent="-189006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EF53A5"/>
        </a:buClr>
        <a:buSzPct val="80000"/>
        <a:buFont typeface="Wingdings 3"/>
        <a:buChar char=""/>
        <a:tabLst/>
        <a:defRPr lang="pl-PL" sz="1158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372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" y="0"/>
            <a:ext cx="10080373" cy="567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FEE1BE-B6F9-4A26-A56A-9BBF97F729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115404" y="355013"/>
            <a:ext cx="8130602" cy="1096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3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Mgr</a:t>
            </a:r>
            <a: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Agata </a:t>
            </a:r>
            <a:r>
              <a:rPr lang="en-US" sz="23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Hulak</a:t>
            </a:r>
            <a:b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23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Przestępczość</a:t>
            </a:r>
            <a: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skazanych</a:t>
            </a:r>
            <a: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Sem. </a:t>
            </a:r>
            <a:r>
              <a:rPr lang="en-US" sz="23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letni</a:t>
            </a:r>
            <a:r>
              <a:rPr lang="en-US" sz="2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2020/2021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54271" y="0"/>
            <a:ext cx="3226354" cy="197036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3127EBAD-0EF1-4BF8-B1B9-3D48CDB7F6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75011" y="2390411"/>
            <a:ext cx="8130602" cy="2227519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Przestępczość skazanych – wprowadzenie do tematyki zajęć.</a:t>
            </a:r>
          </a:p>
          <a:p>
            <a:pPr marL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Kryminologiczne teorie przestępczości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Zajęcia nr 1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3871875"/>
            <a:ext cx="2396917" cy="1798674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AABE7A-72E8-4D43-B8E9-0ED5FEF986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4579" y="914503"/>
            <a:ext cx="8723003" cy="978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Teorie psychologiczne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40" y="666831"/>
            <a:ext cx="6534979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F35E1F-3C4F-4AB7-94B8-6B8E1B6BA5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4579" y="2148944"/>
            <a:ext cx="8723003" cy="3040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Psychologiczne teorie przestępczości opierają się na zmiennych psychologicznych z uwzględnieniem czynników biologicznych i środowiskowych.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Do czynników psychologicznych wpływających na zjawisko przestępczości należą :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 zaburzenia psychotyczne,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 zaburzenia psychonerwicowe,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 ograniczona sprawność umysłowa,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 cechy osobowości typu : agresywność, podatność na wpływy lub cała osobowość typu przestępczego, antyspołecznego, aspołecznego, psychopatycznego czy socjopatycznego.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Uważa się, że zmienne psychologiczne nie determinują całkowicie zachowań przestępczych, ale mogą sprzyjać wyborowi takich zachowań w określonych sytuacjach lub utrudniać wybór właściwego postępowania.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Kryminologiczne teorie psychoanalityczne przyczyniły się do podkreślenia znaczenia okresu wczesnej socjalizacji oraz środowiska rodzinnego na ukształtowanie się przestępczej motywacji.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092" y="1922782"/>
            <a:ext cx="384853" cy="721142"/>
            <a:chOff x="11388224" y="2325422"/>
            <a:chExt cx="465458" cy="872153"/>
          </a:xfrm>
        </p:grpSpPr>
        <p:sp>
          <p:nvSpPr>
            <p:cNvPr id="2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40" y="666831"/>
            <a:ext cx="6534979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93DE1F4C-0B2F-4543-AD0C-C2AE35C017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4579" y="2148944"/>
            <a:ext cx="8723003" cy="3040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Istotnym wskaźnikiem przestępczości może być zaburzona struktura osobowości.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Osobowość jest rozumiana jako całość charakterystycznych cech, dzięki którym człowiek dopasowuje się do danego otoczenia. Każdy człowiek posiada swoją własną, stałą, odmienną od innych - osobowość, która warunkuje jego zachowanie. Wszelkie procesy wpływają na kształtowanie się osobowości i jej funkcjonowanie oraz dostosowanie się do społeczeństwa.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Gdy zachowania jednostki znacznie odbiegają od normy, mówimy o zaburzeniu osobowości.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Przykładem takiego zaburzenia jest psychopatia.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Ogólnie przyjmuje się, że jest to nieprawidłowo ukształtowana osobowość, przejawiająca deficyty utrudniające dostosowanie się do zasad panujących w społeczeństwie. Obok tego terminu w psychiatrii występuje pojęcie osobowości dyssocjalnej lub termin socjopatia przy założeniu, że zaburzenie to ma swoje źródło w nieprawidłowej socjalizacji.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092" y="1922782"/>
            <a:ext cx="384853" cy="721142"/>
            <a:chOff x="11388224" y="2325422"/>
            <a:chExt cx="465458" cy="872153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372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" y="0"/>
            <a:ext cx="10080373" cy="567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04727" y="0"/>
            <a:ext cx="3575898" cy="218383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67AF58E2-C65F-4F96-92B7-462A9996B6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5011" y="2521340"/>
            <a:ext cx="8130602" cy="2435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Tradycyjnie psychopatia kojarzona była z powiązanymi zaburzeniami sfery emocjonalnej i interpersonalnej funkcjonowania człowieka oraz zachowaniami antyspołecznymi, zwłaszcza z agresją i przemocą. Współczesne podejścia do zagadnienia psychopatii coraz częściej akcentują jednak emocjonalny rdzeń tego zaburzenia, poszukując w nieprawidłowym funkcjonowaniu emocjonalnym psychopatów najbardziej pierwotnych i zarazem kluczowych dla diagnozy cech.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Osoby dotknięte chorobami psychicznymi, popełniając przestępstwo, z reguły nie zdają sobie sprawy z tego, co czynią.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Nie można ich zatem nazwać przestępcami, choć można dopatrywać się w nich pewnych predyspozycji, np. braku zahamowań do postępowania karalnego.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Takie choroby, jak schizofrenia czy psychoza, mają w swojej naturze urojenia, omamy, zaburzenia świadomości, stany lękowe, które są pośrednim czynnikiem nieświadomego postępowania przestępczego.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Należy wspomnieć też o uzależnieniach, które sprzyjają popełnianiu czynów przestępczych.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5B40B1-2308-4103-9594-385F95B19D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3042" y="577674"/>
            <a:ext cx="4335359" cy="4291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Teorie socjologiczne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5624" y="308462"/>
            <a:ext cx="0" cy="535474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74" y="612131"/>
            <a:ext cx="114960" cy="114965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721" y="801724"/>
            <a:ext cx="75355" cy="7535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225" y="1227672"/>
            <a:ext cx="105597" cy="105600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98E7CC-219E-4D50-A0DB-F90B9118C1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77137" y="577674"/>
            <a:ext cx="3410445" cy="4383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Teorie socjologiczne przestępczości prowadzą do sprecyzowania dwóch typów światopoglądu: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 jednym wyraża się przekonanie o dużym znaczeniu wolnej myśli jednostki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 drugim charakteryzuje się uznanie determinizmu albo przyrodniczego, albo społecznego.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Teorie socjologiczne podkreślają rolę społeczeństwa w genezie zachowań, do których przynależą także zachowania o charakterze przestępczym.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Zakładają, że na zachowanie jednostki wpływają czynniki społeczne, zaś warunki niekorzystne pod względem społecznym mogą wygenerować zachowania przestępcze i ukształtować tendencję do takich zachowań. Pozwalają także na wyodrębnienie czynników wywołujących czyny przestępcze, co ma wpływ na zapobieganie przestępczości.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3C45D0-BA7D-45E2-8C35-0FFAFFD9E8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3042" y="577674"/>
            <a:ext cx="4335359" cy="4291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Teorie ekonomiczne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5624" y="308462"/>
            <a:ext cx="0" cy="535474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74" y="612131"/>
            <a:ext cx="114960" cy="114965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721" y="801724"/>
            <a:ext cx="75355" cy="7535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225" y="1227672"/>
            <a:ext cx="105597" cy="105600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226BA7-6CB2-4438-AD0F-3C671D701B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77137" y="577674"/>
            <a:ext cx="3410445" cy="4383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Warunki materialne i zła sytuacja ekonomiczna wpływają na wzrost przestępczości.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Presja ekonomiczna, brak wykształcenia i bezrobocie, to główne czynniki  sprzyjające przestępczości najuboższej części społeczeństwa. Państwo o charakterze kapitalistycznym sprzyja tworzeniu się podziałów społeczeństwa ze względu na stan posiadanych dóbr. Między ludźmi wytwarza się sytuacja rywalizacji, pojawia się zawiść i chęć zagarnięcia czyjegoś mienia.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Chciwość, chęć szybkiego wzbogacenia to czynniki znamienne dla przestępczości społeczeństwa zamożnego, natomiast presja ekonomiczna, brak wykształcenia, bezrobocie – to czynniki sprzyjające przestępczości najuboższej jego części. Niedostatek oraz dysproporcje społeczne rokują większy wpływ na zachowania przestępcze.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 środowisku o wysokim udziale bezrobocia i niskim stopniu wykształcenia występuje wyższy stopień społecznego wykluczenia, to zaś powoduje poczucie względnej deprywacji, która w określonych przypadkach staje się główną przyczyną działań dewiacyjnych.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6">
            <a:extLst>
              <a:ext uri="{FF2B5EF4-FFF2-40B4-BE49-F238E27FC236}">
                <a16:creationId xmlns:a16="http://schemas.microsoft.com/office/drawing/2014/main" id="{00A6578C-225D-40E9-96FE-8A0CFEE4A3DA}"/>
              </a:ext>
            </a:extLst>
          </p:cNvPr>
          <p:cNvSpPr txBox="1"/>
          <p:nvPr/>
        </p:nvSpPr>
        <p:spPr>
          <a:xfrm>
            <a:off x="685800" y="1696065"/>
            <a:ext cx="8148483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cs typeface="Tahoma" pitchFamily="2"/>
              </a:rPr>
              <a:t>Ustawa z dnia 6 czerwca 1997 roku Kodeks Karny</a:t>
            </a: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P. Jabkowski, A. Kilarska, „Poczucie bezpieczeństwa i poziom przestępczości w Poznaniu Mieszkańcy – samorząd lokalny – instytucje państwa”, Poznań 2013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A. Juszczak, </a:t>
            </a: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cs typeface="Tahoma" pitchFamily="2"/>
              </a:rPr>
              <a:t>„Rys historyczny przestępczości”,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Security, Economy &amp; Law Nr 1/2018 (XVIII), (74–85)</a:t>
            </a: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H.J. Schneider, „Przyczyny przestępczości. Nowe aspekty międzynarodowej dyskusji o teoriach kryminologicznych”, Archiwum Kryminologii, T. XXIII-XXIV, 1997-1998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W. Woźniak, A. Zemlik, „Wybrane teorie wyjaśniające zjawisko patologii społecznych”, Łódzkie Studia Teologiczne, 2001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pole tekstowe 8">
            <a:extLst>
              <a:ext uri="{FF2B5EF4-FFF2-40B4-BE49-F238E27FC236}">
                <a16:creationId xmlns:a16="http://schemas.microsoft.com/office/drawing/2014/main" id="{4F72F8B0-58A4-45ED-928F-95BDB43C7AAC}"/>
              </a:ext>
            </a:extLst>
          </p:cNvPr>
          <p:cNvSpPr txBox="1"/>
          <p:nvPr/>
        </p:nvSpPr>
        <p:spPr>
          <a:xfrm>
            <a:off x="685800" y="929149"/>
            <a:ext cx="670498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Materiały źródłowe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035" y="567054"/>
            <a:ext cx="4473277" cy="453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EB23CE-DDA9-49C8-8E5A-72B0CF87BF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9737" y="1103998"/>
            <a:ext cx="2907872" cy="34321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6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Przestępczość - definicja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312" y="567054"/>
            <a:ext cx="4473277" cy="453644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338559-FBDB-486B-87D3-AF1E72CEDC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77748" y="1103998"/>
            <a:ext cx="3398406" cy="3462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Przestępczość – to zbiór czynów zabronionych, pod groźbą kary, przez ustawę obowiązującą w czasie jego popełnienia, zawinionych, społecznie szkodliwych w stopniu wyższym niż znikomy.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Przez pojęcie „przestępczość” w kryminologii rozumie się – zbiór czynów zabronionych przez ustawę pod groźbą kary, które to czyny popełnione zostały na obszarze danej jednostki terytorialnej i w danym czasie. Przestępczość może być rozpatrywana pod kątem jej rozległości, intensywności, struktury i dynamiki.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Przyczyny powstania przestępczości zostały podzielone na: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kierunek biopsychologiczny,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kierunek socjologiczny.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 skład teorii biopsychologicznej wchodzą: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teoria antropologiczna,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teoria dziedziczenia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teoria zaburzenia budowy chromosomów i ośrodkowego układu nerwowego,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teorie kładące nacisk na cechy somatyczne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974" y="458201"/>
            <a:ext cx="4747773" cy="474794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0A00E1-10FB-46B9-9BE6-9C28911529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9454" y="1066444"/>
            <a:ext cx="3018814" cy="35314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Rodzaje przestępczości (przykłady)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29" y="309568"/>
            <a:ext cx="141813" cy="141817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42" y="896726"/>
            <a:ext cx="130262" cy="130266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C1FB10-092E-4798-B065-BD0CEE2632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06696" y="428640"/>
            <a:ext cx="3945274" cy="4827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Rodzaje przestępczości: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– przestępczość rzeczywista – to ogół czynów przestępczych popełnionych w danej jednostce czasu na określonym terenie; tu nie jest znana wielkość ani struktura;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– przestępczość ujawniona – to ogół czynów, o których informacje uzyskały organy ścigania i na podstawie tych informacji wszczęły postępowanie przygotowawcze; jest ona nazywana niekiedy przestępczością pozorną;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– przestępczość stwierdzona – to ogół czynów, których charakter przestępczy został potwierdzony w wyniku postępowania przygotowawczego;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– przestępczość osądzona wyrokiem skazującym stanowi ogół czynów, których charakter przestępczy potwierdzono w wyniku postępowania sądowego.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061" y="4755903"/>
            <a:ext cx="92957" cy="92959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79704" y="2985260"/>
            <a:ext cx="0" cy="2677949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66" y="567055"/>
            <a:ext cx="8930492" cy="453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43971E-AF30-45FF-989C-872A9E98E0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36190" y="1042773"/>
            <a:ext cx="7408245" cy="734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Przestępstwo i przestępca - definicje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9AD27E-57A0-46D2-ACE2-F87AF6D9AB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6190" y="2007086"/>
            <a:ext cx="7408244" cy="2620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Przestępstwem (łac. delictum)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nazywamy zawinione zachowanie się człowieka, zabronione pod groźbą kary jako społecznie niebezpieczne. Jest ono wyrazem agresji wobec osób lub wartości chronionych albo wyrazem lekceważenia praw współżycia społecznego.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Przestępstwo jest zjawiskiem społecznym, opisywanym zarówno w aspekcie statystycznym, jak i dynamicznym, dającym możliwość określenia przestępczości pod kątem: – rozmiaru (ilość przestępstw w określonym miejscu i czasie), – dynamiki (rozmiar zmian popełnianych pod kontem ich wzrostu bądź spadku), – nasilenia (nasycenie przestępstwami określonej grupy społecznej), – struktury (ustalenie, na jakim miejscu w liczbie popełnianych przestępstw znajdują się określonego rodzaju czyny)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Przestępca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- zgodnie z treścią art. 1 Ustawy z dnia 6 czerwca 1997 roku Kodeks Karny, przestępcą nazywamy tego, „kto popełnia czyn zabroniony pod groźbą kary przez ustawę obowiązującą w czasie jego popełnienia.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66" y="567055"/>
            <a:ext cx="8930492" cy="453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3CE515-610B-4AB3-A454-437898B415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6190" y="2007086"/>
            <a:ext cx="7408244" cy="2620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Chociaż genezę współczesnej nauki o zachowaniach przestępczych lokuje się w refleksji XVIII-wiecznej, to jednak prawdziwy rozkwit kryminologii nastąpił dopiero w końcówce XIX wieku. 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Bezsprzeczne wydaje się stwierdzenie, że socjologiczne koncepcje kryminologiczne (czyli takie, które genezę zjawisk przestępczych lokują w strukturze społecznej lub w wadliwej socjalizacji jednostki) odegrały niezwykle istotną rolę w wyjaśnianiu zachowań przestępczych.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035" y="567054"/>
            <a:ext cx="4473277" cy="453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5698E5-935E-492E-88F1-AE1AE4E6D9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9737" y="1103998"/>
            <a:ext cx="2907872" cy="34321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6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Teorie kryminologiczne przestępczości skazanych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312" y="567054"/>
            <a:ext cx="4473277" cy="453644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CE9EFB-07C2-4701-9093-51A9237679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77748" y="1103998"/>
            <a:ext cx="3398406" cy="3462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Zachowanie człowieka uwarunkowane jest przez wiele czynników  Mogą to być zarówno czynniki wewnętrzne – biopsychiczne jak i zewnętrzne - środowiskowe.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Zaburzenia zachowania mogą mieć źródło w wielu nieprawidłowościach, które wynikają nie tylko ze struktury psychofizycznej człowieka ale i z jego kontaktów ze środowiskiem.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 celu wyjaśnienia przyczyn występowania zachowań sprzecznych z obowiązującymi normami, kryminolodzy wysunęli wiele teorii, w tym :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1. teorie biologiczne(antropologiczne),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2. teorie psychologiczne,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3. teorie socjologiczne,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4. teorie ekonomiczne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6CC08D-B3FC-4E4D-AD31-1919C5D24F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4579" y="914503"/>
            <a:ext cx="8723003" cy="978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Teorie biologiczne przestępczości skazanych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40" y="666831"/>
            <a:ext cx="6534979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BEA4BF-D823-4685-B517-5AC15D11DA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4579" y="2148944"/>
            <a:ext cx="8723003" cy="3040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Teorie biologiczne inaczej nazywane antropologicznymi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Zgodnie z teorią biologiczną za zachowania przestępcze człowieka odpowiedzialne są właściwości struktur biologicznych takie jak :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-cechy budowy ciała (koncepcje antropologiczne i konstytucyjno-psychologiczne),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 właściwości układu wydzielania wewnętrznego (koncepcje endokrynologiczne) oraz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 struktury chromosomów (koncepcje genetyczne).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 koncepcji biopsychologicznej najważniejszą teorią jest teoria antropologiczna zwana teorią urodzonego przestępcy. 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Została sformułowana w 1876 roku przez Cesarego Lombroso, uważanego za ojca kryminologii. Badania Lombroso polegały na znalezieniu związków między ukształtowaniem głowy, twarzy człowieka a właściwościami jego psychiki.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Badania były przeprowadzane na więźniach i stały się fundamentem teorii mówiącej, że ludzie „wykazują trwałą tendencję do popełnianych przestępstw, którą można rozpoznać po cechach budowy ciała”.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092" y="1922782"/>
            <a:ext cx="384853" cy="721142"/>
            <a:chOff x="11388224" y="2325422"/>
            <a:chExt cx="465458" cy="872153"/>
          </a:xfrm>
        </p:grpSpPr>
        <p:sp>
          <p:nvSpPr>
            <p:cNvPr id="2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78962" cy="56705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7580" y="458203"/>
            <a:ext cx="474744" cy="889584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B6A6D855-C295-4F28-A38B-6DD046E925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06696" y="428640"/>
            <a:ext cx="3945274" cy="4827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Zwolennicy teorii C. Lombroso uważali, że atawistyczne cechy decydują o tym, jakie kategorie przestępstw będą typowe dla danej jednostki,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np. gwałcicieli cechować miały : krótkie ręce, wąskie czoło, włosy blond, anomalie nosa i organów płciowych.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 kolei na podstawie badań anatomicznych i fizjologicznych kobiety, Cesare Lombroso i William Ferraro próbowali udowodnić, że pod względem psychicznym i fizycznym jest ona niedorozwiniętym mężczyzną, a kobieta przestępcza była bardziej męska niż kobieca i potrafiła myśleć jak mężczyzna.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Kobiety ogólnie, zdaniem tych badaczy, z natury mają w sobie instynkt zbrodniczy. Koncepcja ta została poddana krytyce przez wielu przedstawicieli koncepcji socjologicznej (np. Gabriel Tarde), ale znalazła także wielu zwolenników i kontynuatorów (np. Raffaele Garofalo czy Benigno Di Tullio, Havelock Ellis czy Earnest A. Hooton)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79704" y="2985260"/>
            <a:ext cx="0" cy="2677949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9EA95B6-474F-45AC-818B-C16DDA5A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D8C85-3E1B-430D-B450-1C103B9E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071" y="1448317"/>
            <a:ext cx="2236638" cy="277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E22830-D1DB-4DDE-9CC9-1F1A16F5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4779" y="0"/>
            <a:ext cx="5575846" cy="5670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F982835E-AE77-4C88-B778-6BB5F15664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11142" y="693913"/>
            <a:ext cx="4150646" cy="42827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Kolejną koncepcją, za pomocą której próbowano wytłumaczyć przestępcze zachowanie człowieka, jest zaburzenie koncepcji ośrodkowego układu nerwowego (OUN). 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Zaburzenie OUN to uszkodzenie lub schorzenie ośrodkowego układu nerwowego w wyniku: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uszkodzenia mózgu,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zaburzeń endokrynologicznych,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nieprawidłowego poziomu cukru we krwi, </a:t>
            </a:r>
          </a:p>
          <a:p>
            <a:pPr lvl="1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braku witamin. </a:t>
            </a:r>
          </a:p>
          <a:p>
            <a:pPr lvl="0" indent="-228600" defTabSz="914400">
              <a:lnSpc>
                <a:spcPct val="9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Nie udało się potwierdzić, czy i jakie uszkodzenie OUN predysponuje człowieka do popełnienia przestępstwa Rozwój nauk medycznych przyczynił się również do zwrócenia uwagi badaczy na możliwy związek nieprawidłowego funkcjonowania gruczołów dokrewnych (tarczycy, trzustki, przysadki mózgowej itd.) z wadliwym działaniem centralnego i obwodowego układu nerwowego i skłonnością do zachowań przestępczych.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1651</Words>
  <Application>Microsoft Office PowerPoint</Application>
  <PresentationFormat>Panoramiczny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Liberation Sans</vt:lpstr>
      <vt:lpstr>Wingdings 3</vt:lpstr>
      <vt:lpstr>Jon</vt:lpstr>
      <vt:lpstr>Mgr Agata Hulak „Przestępczość skazanych” Sem. letni 2020/2021 </vt:lpstr>
      <vt:lpstr>Przestępczość - definicja</vt:lpstr>
      <vt:lpstr>Rodzaje przestępczości (przykłady)</vt:lpstr>
      <vt:lpstr>Przestępstwo i przestępca - definicje</vt:lpstr>
      <vt:lpstr>Prezentacja programu PowerPoint</vt:lpstr>
      <vt:lpstr>Teorie kryminologiczne przestępczości skazanych</vt:lpstr>
      <vt:lpstr>Teorie biologiczne przestępczości skazanych</vt:lpstr>
      <vt:lpstr>Prezentacja programu PowerPoint</vt:lpstr>
      <vt:lpstr>Prezentacja programu PowerPoint</vt:lpstr>
      <vt:lpstr>Teorie psychologiczne</vt:lpstr>
      <vt:lpstr>Prezentacja programu PowerPoint</vt:lpstr>
      <vt:lpstr>Prezentacja programu PowerPoint</vt:lpstr>
      <vt:lpstr>Teorie socjologiczne</vt:lpstr>
      <vt:lpstr>Teorie ekonomiczne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Blue</dc:title>
  <cp:lastModifiedBy>mizu4toon@gmail.com</cp:lastModifiedBy>
  <cp:revision>15</cp:revision>
  <dcterms:created xsi:type="dcterms:W3CDTF">2021-03-19T10:34:15Z</dcterms:created>
  <dcterms:modified xsi:type="dcterms:W3CDTF">2021-03-23T12:02:52Z</dcterms:modified>
</cp:coreProperties>
</file>