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65" r:id="rId3"/>
    <p:sldId id="295" r:id="rId4"/>
    <p:sldId id="258" r:id="rId5"/>
    <p:sldId id="259" r:id="rId6"/>
    <p:sldId id="266" r:id="rId7"/>
    <p:sldId id="291" r:id="rId8"/>
    <p:sldId id="271" r:id="rId9"/>
    <p:sldId id="267" r:id="rId10"/>
    <p:sldId id="302" r:id="rId11"/>
    <p:sldId id="268" r:id="rId12"/>
    <p:sldId id="260" r:id="rId13"/>
    <p:sldId id="261" r:id="rId14"/>
    <p:sldId id="262" r:id="rId15"/>
    <p:sldId id="263" r:id="rId16"/>
    <p:sldId id="264" r:id="rId17"/>
    <p:sldId id="269" r:id="rId18"/>
    <p:sldId id="292" r:id="rId19"/>
    <p:sldId id="293" r:id="rId20"/>
    <p:sldId id="294" r:id="rId21"/>
    <p:sldId id="270" r:id="rId22"/>
    <p:sldId id="275" r:id="rId23"/>
    <p:sldId id="272" r:id="rId24"/>
    <p:sldId id="273" r:id="rId25"/>
    <p:sldId id="274" r:id="rId26"/>
    <p:sldId id="276" r:id="rId27"/>
    <p:sldId id="278" r:id="rId28"/>
    <p:sldId id="280" r:id="rId29"/>
    <p:sldId id="277" r:id="rId30"/>
    <p:sldId id="296" r:id="rId31"/>
    <p:sldId id="297" r:id="rId32"/>
    <p:sldId id="298" r:id="rId33"/>
    <p:sldId id="300" r:id="rId34"/>
    <p:sldId id="301" r:id="rId35"/>
    <p:sldId id="299" r:id="rId3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E8D17-1FBD-48CA-8C49-26C0182310F6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DCA44-D194-4518-B80A-063037F890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23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1869D-ACC5-4353-A6DA-88B081816676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7381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77B287-6EF0-4D73-AE64-199C5DD56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D0D853F-F74A-42B0-9F87-9CCD5559B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C263032-DF30-447E-833D-89D92ABC3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A85C-85C3-4432-AA59-9FBC68B0AA49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695E0BA-3F21-4F33-B755-159FB186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A4C1A83-8DBA-4B95-898F-B5A05297B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1BAA-09E6-4B32-8A99-D308CC9350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499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9BB3C5-3C8D-487F-8CCE-C0D92D2CC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525B498-11C3-499E-9531-CC7127B95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154D94A-25CF-45BA-BB35-510BAA281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A85C-85C3-4432-AA59-9FBC68B0AA49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AC7745D-0453-430D-A6AC-D04D7D32F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2EFA70-1E07-4E73-9760-9F8A8D8C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1BAA-09E6-4B32-8A99-D308CC9350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99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95FF41A-4CD9-4A7A-9274-BC0E19020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469C80E-8CA4-4010-98EF-ADB219957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5B7B4E2-2694-4563-95D9-FB948C569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A85C-85C3-4432-AA59-9FBC68B0AA49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BC20344-6968-4FAB-B5DD-38BEF16B6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02C13A4-E9E4-4F8A-B6C7-D0767BDB1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1BAA-09E6-4B32-8A99-D308CC9350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214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DEACE7-F69A-4F53-B9D1-D3E2F8295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581D0B-0156-4502-BEDB-E7D703FF3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52FC29F-ED42-4FC8-8176-15609A60C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A85C-85C3-4432-AA59-9FBC68B0AA49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15C957C-8ABA-47F7-A2C0-7DCE9CE91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3A3F7FF-047B-4A3F-BEFB-76060AEFB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1BAA-09E6-4B32-8A99-D308CC9350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297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DE1A4E-41EA-4FB9-B87B-D63C9D700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0AC0B36-C111-47CD-B140-E1D6A60E6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09A2781-3CAE-4D74-8800-3CF012993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A85C-85C3-4432-AA59-9FBC68B0AA49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5CAAB7-FE97-4E2A-86D1-DC10EEA72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D5F2622-C587-49CE-B19B-99CC18309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1BAA-09E6-4B32-8A99-D308CC9350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883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1CEDF6-4D6B-4793-BF63-0336A80ED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3014AB-E1FA-4D8B-988C-8F7F147A51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9C0F4AF-245F-4796-A3B8-6855CE29A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76A642F-665E-4CCC-A9D2-BCF5DDBBA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A85C-85C3-4432-AA59-9FBC68B0AA49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6142F73-05D2-4E7D-985F-4CACF43DE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414B2A0-280C-45A1-979E-01802E3DB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1BAA-09E6-4B32-8A99-D308CC9350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13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54893B-36EE-4F01-864E-F588D3DD8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5F5494A-FC05-4555-860C-5092612E9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0FBA5DB-627C-4C61-892B-7536207425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8450C2F-509B-40C8-A1FA-FF8A85FA5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4D60069-0F8A-45F1-87A7-4C0EA1F20D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296315F-0368-4416-885B-4A55F3C9A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A85C-85C3-4432-AA59-9FBC68B0AA49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3E30296-6568-4D5E-A5E3-F037134A4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9FA7112-92A4-41B8-84D3-98B7D48CE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1BAA-09E6-4B32-8A99-D308CC9350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9896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ECB3B7-7326-4C20-AA59-3181C26D0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CC5BB60-547B-42BC-B76B-871B39518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A85C-85C3-4432-AA59-9FBC68B0AA49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FAA8433-4229-451F-BC0D-551E513FF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0F9AAC2-9B4A-426D-84A8-ED19FC1AF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1BAA-09E6-4B32-8A99-D308CC9350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864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E3CE32D-D97D-4F0C-AF92-118BEE769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A85C-85C3-4432-AA59-9FBC68B0AA49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43E7DD3-E6BB-46E7-BF05-7474412E4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9C4C8B7-8BCC-40C7-90F3-057B911B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1BAA-09E6-4B32-8A99-D308CC9350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08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728907-19D3-4CC2-B29D-5B9850320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22982A-4EA5-4AF5-A48B-4E822ED30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D7CC0A1-3420-4D05-9E20-1644D4D4A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A34E737-165A-4539-8980-DD31ADE7A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A85C-85C3-4432-AA59-9FBC68B0AA49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0DF642E-E14D-4C8B-BF8A-3D865BC20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22FBCE9-D77D-472A-A6C5-9782AB5CD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1BAA-09E6-4B32-8A99-D308CC9350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504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0D10FD-395C-4555-A7AF-408CACDE5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0C7F457-609C-44C2-B9FA-6F81A4CD02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EAFDE7E-9A8C-4844-8409-656939C7D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C59C349-77C0-4E9B-9B12-B809AD66F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A85C-85C3-4432-AA59-9FBC68B0AA49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BFC6FE2-5281-4C4F-AABB-CA5933C50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E5C7083-03AF-4802-A04B-147500C21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1BAA-09E6-4B32-8A99-D308CC9350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176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848A3DF-62B3-43BE-A1D5-D09B694C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E43DB38-0A35-44B3-AF0C-8ADE1570E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3A89672-F8E8-4324-87C8-850863E1BB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4A85C-85C3-4432-AA59-9FBC68B0AA49}" type="datetimeFigureOut">
              <a:rPr lang="pl-PL" smtClean="0"/>
              <a:t>03.04.2020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8498B20-6061-4CBF-85CE-8FEFEE84B0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16AED11-50C6-416D-A3B2-9EB5D087C2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01BAA-09E6-4B32-8A99-D308CC9350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6363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3A4096-0DDD-43D7-A1E0-823D9C311C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Przetwarzanie danych osobowych w stosunkach pracy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95B9C68-0935-4D81-A072-EFF96139F9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/>
              <a:t>Podstawy prawa pracy SSA(3)II/SNA(3)II</a:t>
            </a:r>
          </a:p>
          <a:p>
            <a:pPr algn="r"/>
            <a:r>
              <a:rPr lang="pl-PL" dirty="0"/>
              <a:t>Dr Jacek Borowicz</a:t>
            </a:r>
          </a:p>
        </p:txBody>
      </p:sp>
    </p:spTree>
    <p:extLst>
      <p:ext uri="{BB962C8B-B14F-4D97-AF65-F5344CB8AC3E}">
        <p14:creationId xmlns:p14="http://schemas.microsoft.com/office/powerpoint/2010/main" val="32230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endParaRPr lang="pl-PL" b="1" dirty="0"/>
          </a:p>
          <a:p>
            <a:pPr marL="365760" indent="-256032" algn="ctr">
              <a:buNone/>
              <a:defRPr/>
            </a:pPr>
            <a:r>
              <a:rPr lang="pl-PL" b="1" dirty="0"/>
              <a:t>Wyrok Sądu Najwyższego z dnia  19 stycznia 2017  r., II PK 33/16,</a:t>
            </a:r>
          </a:p>
          <a:p>
            <a:pPr marL="365760" indent="-256032" algn="ctr">
              <a:buNone/>
              <a:defRPr/>
            </a:pPr>
            <a:r>
              <a:rPr lang="pl-PL" b="1" dirty="0" err="1"/>
              <a:t>M.P.Pr</a:t>
            </a:r>
            <a:r>
              <a:rPr lang="pl-PL" b="1" dirty="0"/>
              <a:t>. 2017/4/203-205  </a:t>
            </a:r>
          </a:p>
          <a:p>
            <a:pPr marL="365760" indent="-256032" algn="ctr">
              <a:buNone/>
              <a:defRPr/>
            </a:pPr>
            <a:endParaRPr lang="pl-PL" b="1" dirty="0"/>
          </a:p>
          <a:p>
            <a:pPr marL="566928" indent="-457200">
              <a:defRPr/>
            </a:pPr>
            <a:r>
              <a:rPr lang="pl-PL" dirty="0"/>
              <a:t>Granice prawa pracodawcy do pozyskiwania informacji od pracownika są wyznaczone przez normy ustanawiające zakaz dyskryminacji oraz naruszania dóbr osobistych pracownika.</a:t>
            </a:r>
          </a:p>
          <a:p>
            <a:pPr eaLnBrk="1" hangingPunct="1">
              <a:buFont typeface="Arial" charset="0"/>
              <a:buChar char="•"/>
            </a:pPr>
            <a:endParaRPr lang="pl-PL" dirty="0"/>
          </a:p>
          <a:p>
            <a:pPr marL="109537" indent="0" algn="ctr">
              <a:buNone/>
            </a:pPr>
            <a:endParaRPr lang="pl-PL" b="1" dirty="0"/>
          </a:p>
        </p:txBody>
      </p:sp>
      <p:sp>
        <p:nvSpPr>
          <p:cNvPr id="1024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B339DCCB-3BA7-45CD-A691-C4D95A81930B}" type="slidenum">
              <a:rPr lang="pl-PL" smtClean="0">
                <a:solidFill>
                  <a:prstClr val="black"/>
                </a:solidFill>
              </a:rPr>
              <a:pPr/>
              <a:t>10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271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 dirty="0"/>
              <a:t>Ochrona pracowniczych danych osobowych</a:t>
            </a:r>
          </a:p>
        </p:txBody>
      </p:sp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Clr>
                <a:srgbClr val="2DA2BF"/>
              </a:buClr>
              <a:buNone/>
            </a:pPr>
            <a:r>
              <a:rPr lang="pl-PL" b="1" dirty="0">
                <a:solidFill>
                  <a:prstClr val="black"/>
                </a:solidFill>
              </a:rPr>
              <a:t>Art. 22</a:t>
            </a:r>
            <a:r>
              <a:rPr lang="pl-PL" b="1" baseline="30000" dirty="0">
                <a:solidFill>
                  <a:prstClr val="black"/>
                </a:solidFill>
              </a:rPr>
              <a:t>1</a:t>
            </a:r>
            <a:r>
              <a:rPr lang="pl-PL" b="1" dirty="0">
                <a:solidFill>
                  <a:prstClr val="black"/>
                </a:solidFill>
              </a:rPr>
              <a:t>.</a:t>
            </a:r>
            <a:r>
              <a:rPr lang="pl-PL" dirty="0">
                <a:solidFill>
                  <a:prstClr val="black"/>
                </a:solidFill>
              </a:rPr>
              <a:t> </a:t>
            </a:r>
            <a:r>
              <a:rPr lang="pl-PL" b="1" dirty="0"/>
              <a:t> §  4.  </a:t>
            </a:r>
            <a:r>
              <a:rPr lang="pl-PL" b="1" dirty="0" err="1">
                <a:solidFill>
                  <a:prstClr val="black"/>
                </a:solidFill>
              </a:rPr>
              <a:t>k.p</a:t>
            </a:r>
            <a:r>
              <a:rPr lang="pl-PL" b="1" dirty="0">
                <a:solidFill>
                  <a:prstClr val="black"/>
                </a:solidFill>
              </a:rPr>
              <a:t>.</a:t>
            </a:r>
            <a:endParaRPr lang="pl-PL" b="1" dirty="0"/>
          </a:p>
          <a:p>
            <a:pPr marL="109537" indent="0" algn="ctr">
              <a:buNone/>
            </a:pPr>
            <a:r>
              <a:rPr lang="pl-PL" dirty="0"/>
              <a:t>Pracodawca żąda podania od kandydata/pracownika</a:t>
            </a:r>
          </a:p>
          <a:p>
            <a:pPr marL="109537" indent="0" algn="ctr">
              <a:buNone/>
            </a:pPr>
            <a:r>
              <a:rPr lang="pl-PL" dirty="0"/>
              <a:t>„innych danych osobowych niż określone w </a:t>
            </a:r>
            <a:r>
              <a:rPr lang="pl-PL" b="1" dirty="0">
                <a:solidFill>
                  <a:prstClr val="black"/>
                </a:solidFill>
              </a:rPr>
              <a:t>Art. 22</a:t>
            </a:r>
            <a:r>
              <a:rPr lang="pl-PL" b="1" baseline="30000" dirty="0">
                <a:solidFill>
                  <a:prstClr val="black"/>
                </a:solidFill>
              </a:rPr>
              <a:t>1 </a:t>
            </a:r>
            <a:r>
              <a:rPr lang="pl-PL" dirty="0"/>
              <a:t>§ 1 i § 3”,</a:t>
            </a:r>
          </a:p>
          <a:p>
            <a:pPr marL="109537" indent="0" algn="ctr">
              <a:buNone/>
            </a:pPr>
            <a:r>
              <a:rPr lang="pl-PL" dirty="0"/>
              <a:t>…gdy jest to </a:t>
            </a:r>
            <a:r>
              <a:rPr lang="pl-PL" u="sng" dirty="0"/>
              <a:t>niezbędne</a:t>
            </a:r>
            <a:r>
              <a:rPr lang="pl-PL" dirty="0"/>
              <a:t> do </a:t>
            </a:r>
          </a:p>
          <a:p>
            <a:pPr marL="109537" indent="0" algn="ctr">
              <a:buNone/>
            </a:pPr>
            <a:r>
              <a:rPr lang="pl-PL" dirty="0"/>
              <a:t>zrealizowania </a:t>
            </a:r>
            <a:r>
              <a:rPr lang="pl-PL" u="sng" dirty="0"/>
              <a:t>uprawnienia</a:t>
            </a:r>
          </a:p>
          <a:p>
            <a:pPr marL="109537" indent="0" algn="ctr">
              <a:buNone/>
            </a:pPr>
            <a:r>
              <a:rPr lang="pl-PL" dirty="0"/>
              <a:t>lub</a:t>
            </a:r>
          </a:p>
          <a:p>
            <a:pPr marL="109537" indent="0" algn="ctr">
              <a:buNone/>
            </a:pPr>
            <a:r>
              <a:rPr lang="pl-PL" dirty="0"/>
              <a:t>spełnienia </a:t>
            </a:r>
            <a:r>
              <a:rPr lang="pl-PL" u="sng" dirty="0"/>
              <a:t>obowiązku </a:t>
            </a:r>
          </a:p>
          <a:p>
            <a:pPr marL="109537" indent="0" algn="ctr">
              <a:buNone/>
            </a:pPr>
            <a:r>
              <a:rPr lang="pl-PL" u="sng" dirty="0"/>
              <a:t>…wynikającego z przepisu prawa.</a:t>
            </a:r>
          </a:p>
          <a:p>
            <a:pPr eaLnBrk="1" hangingPunct="1">
              <a:buFont typeface="Arial" charset="0"/>
              <a:buChar char="•"/>
            </a:pPr>
            <a:endParaRPr lang="pl-PL" dirty="0"/>
          </a:p>
        </p:txBody>
      </p:sp>
      <p:sp>
        <p:nvSpPr>
          <p:cNvPr id="1024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B339DCCB-3BA7-45CD-A691-C4D95A81930B}" type="slidenum">
              <a:rPr lang="pl-PL" smtClean="0">
                <a:solidFill>
                  <a:prstClr val="black"/>
                </a:solidFill>
              </a:rPr>
              <a:pPr/>
              <a:t>11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312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1126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pl-PL" b="1" dirty="0"/>
              <a:t>Dane o karalności</a:t>
            </a:r>
            <a:r>
              <a:rPr lang="pl-PL" dirty="0"/>
              <a:t>	- czy można żądać?</a:t>
            </a:r>
          </a:p>
          <a:p>
            <a:pPr algn="ctr" eaLnBrk="1" hangingPunct="1">
              <a:buFont typeface="Arial" charset="0"/>
              <a:buNone/>
            </a:pPr>
            <a:endParaRPr lang="pl-PL" dirty="0"/>
          </a:p>
          <a:p>
            <a:r>
              <a:rPr lang="pl-PL" dirty="0"/>
              <a:t>	W świetle art. 22[1] </a:t>
            </a:r>
            <a:r>
              <a:rPr lang="pl-PL" dirty="0" err="1"/>
              <a:t>kp</a:t>
            </a:r>
            <a:r>
              <a:rPr lang="pl-PL" dirty="0"/>
              <a:t> żądanie od osoby ubiegającej się o zatrudnienie (pracownika) informacji o jej karalności jest bezprawne. </a:t>
            </a:r>
          </a:p>
          <a:p>
            <a:pPr eaLnBrk="1" hangingPunct="1">
              <a:buFont typeface="Arial" charset="0"/>
              <a:buNone/>
            </a:pPr>
            <a:r>
              <a:rPr lang="pl-PL" dirty="0"/>
              <a:t>	</a:t>
            </a:r>
          </a:p>
          <a:p>
            <a:r>
              <a:rPr lang="pl-PL" dirty="0"/>
              <a:t>	Pozyskanie informacji z KRK przez pracodawcę jest dopuszczalne tylko wtedy, gdy ma on w tym usprawiedliwiony interes.</a:t>
            </a:r>
          </a:p>
          <a:p>
            <a:pPr eaLnBrk="1" hangingPunct="1">
              <a:buFont typeface="Arial" charset="0"/>
              <a:buNone/>
            </a:pPr>
            <a:endParaRPr lang="pl-PL" dirty="0"/>
          </a:p>
          <a:p>
            <a:pPr algn="ctr" eaLnBrk="1" hangingPunct="1">
              <a:buFont typeface="Arial" charset="0"/>
              <a:buNone/>
            </a:pPr>
            <a:r>
              <a:rPr lang="pl-PL" dirty="0"/>
              <a:t>ALE…</a:t>
            </a:r>
          </a:p>
          <a:p>
            <a:pPr eaLnBrk="1" hangingPunct="1">
              <a:buFont typeface="Arial" charset="0"/>
              <a:buNone/>
            </a:pPr>
            <a:endParaRPr lang="pl-PL" dirty="0"/>
          </a:p>
          <a:p>
            <a:pPr eaLnBrk="1" hangingPunct="1">
              <a:buFont typeface="Arial" charset="0"/>
              <a:buNone/>
            </a:pPr>
            <a:endParaRPr lang="pl-PL" dirty="0"/>
          </a:p>
        </p:txBody>
      </p:sp>
      <p:sp>
        <p:nvSpPr>
          <p:cNvPr id="11267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E33CD951-B7A9-4B8F-9088-48B0FDD1EECD}" type="slidenum">
              <a:rPr lang="pl-PL" smtClean="0">
                <a:solidFill>
                  <a:prstClr val="black"/>
                </a:solidFill>
              </a:rPr>
              <a:pPr/>
              <a:t>12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525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365760" indent="-256032">
              <a:buNone/>
              <a:defRPr/>
            </a:pPr>
            <a:r>
              <a:rPr lang="pl-PL" b="1" dirty="0"/>
              <a:t>	</a:t>
            </a:r>
            <a:r>
              <a:rPr lang="pl-PL" dirty="0"/>
              <a:t>Ustawa z dnia 24 maja 2000 r</a:t>
            </a:r>
            <a:r>
              <a:rPr lang="pl-PL" i="1" dirty="0"/>
              <a:t>. </a:t>
            </a:r>
            <a:r>
              <a:rPr lang="pl-PL" b="1" i="1" dirty="0"/>
              <a:t>o Krajowym Rejestrze Karnym</a:t>
            </a:r>
            <a:endParaRPr lang="pl-PL" i="1" dirty="0"/>
          </a:p>
          <a:p>
            <a:pPr marL="365760" indent="-256032">
              <a:buNone/>
              <a:defRPr/>
            </a:pPr>
            <a:r>
              <a:rPr lang="pl-PL" dirty="0"/>
              <a:t> </a:t>
            </a:r>
          </a:p>
          <a:p>
            <a:pPr marL="365760" indent="-256032">
              <a:buNone/>
              <a:defRPr/>
            </a:pPr>
            <a:r>
              <a:rPr lang="pl-PL" b="1" dirty="0"/>
              <a:t>	Art. 6.</a:t>
            </a:r>
            <a:r>
              <a:rPr lang="pl-PL" dirty="0"/>
              <a:t> 1. Prawo do uzyskania informacji o osobach, których dane osobowe zgromadzone zostały w Rejestrze, przysługuje (…)</a:t>
            </a:r>
          </a:p>
          <a:p>
            <a:pPr marL="365760" indent="-256032">
              <a:buNone/>
              <a:defRPr/>
            </a:pPr>
            <a:r>
              <a:rPr lang="pl-PL" dirty="0"/>
              <a:t>  10)  </a:t>
            </a:r>
            <a:r>
              <a:rPr lang="pl-PL" b="1" u="sng" dirty="0"/>
              <a:t>pracodawcom</a:t>
            </a:r>
            <a:r>
              <a:rPr lang="pl-PL" dirty="0"/>
              <a:t>, w zakresie niezbędnym dla zatrudnienia pracownika, co do którego z </a:t>
            </a:r>
            <a:r>
              <a:rPr lang="pl-PL" b="1" u="sng" dirty="0"/>
              <a:t>przepisów ustawy </a:t>
            </a:r>
            <a:r>
              <a:rPr lang="pl-PL" dirty="0"/>
              <a:t>wynika wymóg niekaralności, korzystania z pełni praw publicznych, a także ustalenia uprawnienia do zajmowania określonego stanowiska, wykonywania określonego zawodu lub prowadzenia określonej działalności gospodarczej;</a:t>
            </a:r>
          </a:p>
          <a:p>
            <a:pPr marL="365760" indent="-256032">
              <a:buNone/>
              <a:defRPr/>
            </a:pPr>
            <a:r>
              <a:rPr lang="pl-PL" dirty="0"/>
              <a:t> </a:t>
            </a:r>
          </a:p>
          <a:p>
            <a:pPr marL="365760" indent="-256032">
              <a:buNone/>
              <a:defRPr/>
            </a:pPr>
            <a:endParaRPr lang="pl-PL" dirty="0"/>
          </a:p>
          <a:p>
            <a:pPr marL="365760" indent="-256032">
              <a:buNone/>
              <a:defRPr/>
            </a:pPr>
            <a:endParaRPr lang="pl-PL" dirty="0"/>
          </a:p>
        </p:txBody>
      </p:sp>
      <p:sp>
        <p:nvSpPr>
          <p:cNvPr id="12291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4D51921C-3696-4553-8036-18D0A786F243}" type="slidenum">
              <a:rPr lang="pl-PL" smtClean="0">
                <a:solidFill>
                  <a:prstClr val="black"/>
                </a:solidFill>
              </a:rPr>
              <a:pPr/>
              <a:t>13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659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1331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sz="2600" b="1" dirty="0"/>
              <a:t>	</a:t>
            </a:r>
            <a:r>
              <a:rPr lang="pl-PL" sz="2600" dirty="0"/>
              <a:t>Ustawa z dnia 24 maja 2000 r. </a:t>
            </a:r>
            <a:r>
              <a:rPr lang="pl-PL" sz="2600" b="1" i="1" dirty="0"/>
              <a:t>o Krajowym Rejestrze Karnym</a:t>
            </a:r>
            <a:endParaRPr lang="pl-PL" sz="2600" i="1" dirty="0"/>
          </a:p>
          <a:p>
            <a:pPr eaLnBrk="1" hangingPunct="1">
              <a:buFont typeface="Arial" charset="0"/>
              <a:buNone/>
            </a:pPr>
            <a:r>
              <a:rPr lang="pl-PL" sz="2600" dirty="0"/>
              <a:t> </a:t>
            </a:r>
          </a:p>
          <a:p>
            <a:pPr eaLnBrk="1" hangingPunct="1">
              <a:buFont typeface="Arial" charset="0"/>
              <a:buNone/>
            </a:pPr>
            <a:r>
              <a:rPr lang="pl-PL" sz="2600" b="1" dirty="0"/>
              <a:t>	Art. 7.</a:t>
            </a:r>
            <a:r>
              <a:rPr lang="pl-PL" sz="2600" dirty="0"/>
              <a:t> 1. </a:t>
            </a:r>
            <a:r>
              <a:rPr lang="pl-PL" sz="2600" b="1" u="sng" dirty="0"/>
              <a:t>Każdemu przysługuje prawo </a:t>
            </a:r>
            <a:r>
              <a:rPr lang="pl-PL" sz="2600" dirty="0"/>
              <a:t>do uzyskania informacji, czy jego dane osobowe zgromadzone są w Rejestrze. Osobie, której dane osobowe znajdują się w zbiorach danych zgromadzonych w Rejestrze, na jej wniosek, udostępnia się informację o treści wszystkich zapisów dotyczących tej osoby.</a:t>
            </a:r>
          </a:p>
          <a:p>
            <a:pPr eaLnBrk="1" hangingPunct="1">
              <a:buFont typeface="Arial" charset="0"/>
              <a:buNone/>
            </a:pPr>
            <a:endParaRPr lang="pl-PL" dirty="0"/>
          </a:p>
          <a:p>
            <a:r>
              <a:rPr lang="pl-PL" dirty="0"/>
              <a:t>Czyli mogę wziąć zaświadczenie i dobrowolnie przekazać je pracodawcy – patrz dalej – przetwarzanie danych „za zgodą”. </a:t>
            </a:r>
          </a:p>
          <a:p>
            <a:pPr eaLnBrk="1" hangingPunct="1">
              <a:buFont typeface="Arial" charset="0"/>
              <a:buNone/>
            </a:pPr>
            <a:endParaRPr lang="pl-PL" dirty="0"/>
          </a:p>
        </p:txBody>
      </p:sp>
      <p:sp>
        <p:nvSpPr>
          <p:cNvPr id="13315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2D801E2B-7DC0-43D2-8C21-4050862B4001}" type="slidenum">
              <a:rPr lang="pl-PL" smtClean="0">
                <a:solidFill>
                  <a:prstClr val="black"/>
                </a:solidFill>
              </a:rPr>
              <a:pPr/>
              <a:t>14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200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 dirty="0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365760" indent="-256032">
              <a:buNone/>
              <a:defRPr/>
            </a:pPr>
            <a:r>
              <a:rPr lang="pl-PL" sz="2600" b="1" dirty="0"/>
              <a:t>	</a:t>
            </a:r>
            <a:r>
              <a:rPr lang="pl-PL" b="1" dirty="0"/>
              <a:t>Zakaz </a:t>
            </a:r>
            <a:r>
              <a:rPr lang="pl-PL" b="1" u="sng" dirty="0"/>
              <a:t>żądania</a:t>
            </a:r>
            <a:r>
              <a:rPr lang="pl-PL" dirty="0"/>
              <a:t> wszelkich innych danych o kandydacie do pracy niż wymienione w art. 22[1] § </a:t>
            </a:r>
            <a:r>
              <a:rPr lang="pl-PL" dirty="0" err="1"/>
              <a:t>1</a:t>
            </a:r>
            <a:r>
              <a:rPr lang="pl-PL" dirty="0"/>
              <a:t> </a:t>
            </a:r>
            <a:r>
              <a:rPr lang="pl-PL" dirty="0" err="1"/>
              <a:t>k.p</a:t>
            </a:r>
            <a:r>
              <a:rPr lang="pl-PL" dirty="0"/>
              <a:t>] obejmuje m.in.:</a:t>
            </a:r>
          </a:p>
          <a:p>
            <a:pPr marL="365760" indent="-256032">
              <a:defRPr/>
            </a:pPr>
            <a:r>
              <a:rPr lang="pl-PL" b="1" dirty="0">
                <a:solidFill>
                  <a:srgbClr val="C00000"/>
                </a:solidFill>
              </a:rPr>
              <a:t>wizerunek</a:t>
            </a:r>
            <a:r>
              <a:rPr lang="pl-PL" b="1" dirty="0"/>
              <a:t> </a:t>
            </a:r>
            <a:r>
              <a:rPr lang="pl-PL" dirty="0"/>
              <a:t>(np. utrwalony na zdjęciu), oraz</a:t>
            </a:r>
          </a:p>
          <a:p>
            <a:pPr marL="365760" indent="-256032">
              <a:defRPr/>
            </a:pPr>
            <a:r>
              <a:rPr lang="pl-PL" dirty="0"/>
              <a:t>informacje o </a:t>
            </a:r>
            <a:r>
              <a:rPr lang="pl-PL" b="1" dirty="0">
                <a:solidFill>
                  <a:srgbClr val="C00000"/>
                </a:solidFill>
              </a:rPr>
              <a:t>zainteresowaniach</a:t>
            </a:r>
            <a:r>
              <a:rPr lang="pl-PL" dirty="0"/>
              <a:t>, </a:t>
            </a:r>
          </a:p>
          <a:p>
            <a:pPr marL="365760" indent="-256032">
              <a:defRPr/>
            </a:pPr>
            <a:r>
              <a:rPr lang="pl-PL" dirty="0"/>
              <a:t>informacje o </a:t>
            </a:r>
            <a:r>
              <a:rPr lang="pl-PL" b="1" dirty="0">
                <a:solidFill>
                  <a:srgbClr val="C00000"/>
                </a:solidFill>
              </a:rPr>
              <a:t>predyspozycjach</a:t>
            </a:r>
            <a:r>
              <a:rPr lang="pl-PL" b="1" dirty="0"/>
              <a:t> kandydata</a:t>
            </a:r>
            <a:r>
              <a:rPr lang="pl-PL" dirty="0"/>
              <a:t>, </a:t>
            </a:r>
          </a:p>
          <a:p>
            <a:pPr marL="365760" indent="-256032">
              <a:defRPr/>
            </a:pPr>
            <a:r>
              <a:rPr lang="pl-PL" dirty="0"/>
              <a:t>informacje o </a:t>
            </a:r>
            <a:r>
              <a:rPr lang="pl-PL" b="1" dirty="0">
                <a:solidFill>
                  <a:srgbClr val="C00000"/>
                </a:solidFill>
              </a:rPr>
              <a:t>praktycznych umiejętnościach</a:t>
            </a:r>
            <a:r>
              <a:rPr lang="pl-PL" dirty="0"/>
              <a:t>, które nie są potwierdzone wykształceniem lub przebiegiem dotychczasowego zatrudnienia,</a:t>
            </a:r>
          </a:p>
          <a:p>
            <a:pPr marL="365760" indent="-256032">
              <a:defRPr/>
            </a:pPr>
            <a:r>
              <a:rPr lang="pl-PL" dirty="0"/>
              <a:t>o </a:t>
            </a:r>
            <a:r>
              <a:rPr lang="pl-PL" b="1" dirty="0">
                <a:solidFill>
                  <a:srgbClr val="C00000"/>
                </a:solidFill>
              </a:rPr>
              <a:t>stanie rodzinnym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/>
              <a:t>i </a:t>
            </a:r>
            <a:r>
              <a:rPr lang="pl-PL" b="1" dirty="0">
                <a:solidFill>
                  <a:srgbClr val="C00000"/>
                </a:solidFill>
              </a:rPr>
              <a:t>planach prokreacyjnych</a:t>
            </a:r>
            <a:r>
              <a:rPr lang="pl-PL" dirty="0"/>
              <a:t>,</a:t>
            </a:r>
          </a:p>
          <a:p>
            <a:pPr marL="365760" indent="-256032">
              <a:defRPr/>
            </a:pPr>
            <a:r>
              <a:rPr lang="pl-PL" dirty="0"/>
              <a:t>o stosunku do </a:t>
            </a:r>
            <a:r>
              <a:rPr lang="pl-PL" b="1" dirty="0">
                <a:solidFill>
                  <a:srgbClr val="C00000"/>
                </a:solidFill>
              </a:rPr>
              <a:t>służby wojskowej ( w tej chwili np. Obrona terytorialna)</a:t>
            </a:r>
            <a:r>
              <a:rPr lang="pl-PL" b="1" dirty="0"/>
              <a:t>.</a:t>
            </a:r>
          </a:p>
          <a:p>
            <a:pPr marL="365760" indent="-256032">
              <a:defRPr/>
            </a:pPr>
            <a:endParaRPr lang="pl-PL" dirty="0"/>
          </a:p>
        </p:txBody>
      </p:sp>
      <p:sp>
        <p:nvSpPr>
          <p:cNvPr id="14339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97AD3B92-817B-423A-85E5-6E85134198D9}" type="slidenum">
              <a:rPr lang="pl-PL" smtClean="0">
                <a:solidFill>
                  <a:prstClr val="black"/>
                </a:solidFill>
              </a:rPr>
              <a:pPr/>
              <a:t>15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725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>
              <a:buNone/>
              <a:defRPr/>
            </a:pPr>
            <a:r>
              <a:rPr lang="pl-PL" sz="2600" b="1" dirty="0"/>
              <a:t>	</a:t>
            </a:r>
            <a:r>
              <a:rPr lang="pl-PL" dirty="0"/>
              <a:t>W mojej ocenie z przepisów art. 22[1] </a:t>
            </a:r>
            <a:r>
              <a:rPr lang="pl-PL" dirty="0" err="1"/>
              <a:t>k.p</a:t>
            </a:r>
            <a:r>
              <a:rPr lang="pl-PL" dirty="0"/>
              <a:t>. wynika również </a:t>
            </a:r>
            <a:r>
              <a:rPr lang="pl-PL" b="1" u="sng" dirty="0"/>
              <a:t>zakaz żądania</a:t>
            </a:r>
            <a:r>
              <a:rPr lang="pl-PL" dirty="0"/>
              <a:t>:</a:t>
            </a:r>
          </a:p>
          <a:p>
            <a:pPr marL="365760" indent="-256032">
              <a:defRPr/>
            </a:pPr>
            <a:r>
              <a:rPr lang="pl-PL" dirty="0"/>
              <a:t>poddania się przez kandydata </a:t>
            </a:r>
            <a:r>
              <a:rPr lang="pl-PL" b="1" dirty="0">
                <a:solidFill>
                  <a:srgbClr val="C00000"/>
                </a:solidFill>
              </a:rPr>
              <a:t>testom mającym określić jego profil osobowościowy, czy też nawet testom wiedzy lub umiejętności</a:t>
            </a:r>
            <a:r>
              <a:rPr lang="pl-PL" b="1" dirty="0"/>
              <a:t>.</a:t>
            </a:r>
          </a:p>
          <a:p>
            <a:pPr marL="365760" indent="-256032">
              <a:defRPr/>
            </a:pPr>
            <a:r>
              <a:rPr lang="pl-PL" dirty="0"/>
              <a:t> Ich wynik, a w konkretnych przypadkach dane podawane w samym teście, stanowią bowiem dane osobowe w rozumieniu RODO. </a:t>
            </a:r>
          </a:p>
          <a:p>
            <a:pPr marL="365760" indent="-256032">
              <a:buNone/>
              <a:defRPr/>
            </a:pPr>
            <a:endParaRPr lang="pl-PL" dirty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16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049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>
              <a:buNone/>
              <a:defRPr/>
            </a:pPr>
            <a:r>
              <a:rPr lang="pl-PL" sz="2600" b="1" dirty="0"/>
              <a:t>	</a:t>
            </a:r>
          </a:p>
          <a:p>
            <a:pPr marL="365760" indent="-256032">
              <a:buNone/>
              <a:defRPr/>
            </a:pPr>
            <a:endParaRPr lang="pl-PL" sz="2600" b="1" dirty="0"/>
          </a:p>
          <a:p>
            <a:pPr marL="365760" indent="-256032">
              <a:buNone/>
              <a:defRPr/>
            </a:pPr>
            <a:r>
              <a:rPr lang="pl-PL" sz="2600" b="1" dirty="0"/>
              <a:t>	</a:t>
            </a:r>
            <a:r>
              <a:rPr lang="pl-PL" dirty="0"/>
              <a:t>Z punktu widzenia ubiegającego się o zatrudnienie udział w testach i badaniach kwestionariuszowych jest równoznaczny z obowiązkiem ujawnienia danych na swój temat</a:t>
            </a:r>
          </a:p>
          <a:p>
            <a:pPr marL="365760" indent="-256032">
              <a:buNone/>
              <a:defRPr/>
            </a:pPr>
            <a:endParaRPr lang="pl-PL" dirty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17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565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365760" indent="-256032">
              <a:buNone/>
              <a:defRPr/>
            </a:pPr>
            <a:r>
              <a:rPr lang="pl-PL" sz="2600" b="1" dirty="0"/>
              <a:t>	</a:t>
            </a:r>
          </a:p>
          <a:p>
            <a:pPr marL="365760" indent="-256032">
              <a:buNone/>
              <a:defRPr/>
            </a:pPr>
            <a:r>
              <a:rPr lang="pl-PL" dirty="0"/>
              <a:t>Art.  22</a:t>
            </a:r>
            <a:r>
              <a:rPr lang="pl-PL" baseline="30000" dirty="0"/>
              <a:t>1</a:t>
            </a:r>
            <a:r>
              <a:rPr lang="pl-PL" dirty="0"/>
              <a:t>. §  3.  Pracodawca </a:t>
            </a:r>
            <a:r>
              <a:rPr lang="pl-PL" b="1" u="sng" dirty="0"/>
              <a:t>żąda od pracownika </a:t>
            </a:r>
            <a:r>
              <a:rPr lang="pl-PL" dirty="0"/>
              <a:t>podania dodatkowo danych osobowych obejmujących:</a:t>
            </a:r>
          </a:p>
          <a:p>
            <a:pPr marL="365760" indent="-256032">
              <a:buNone/>
              <a:defRPr/>
            </a:pPr>
            <a:r>
              <a:rPr lang="pl-PL" dirty="0"/>
              <a:t>1) adres zamieszkania;</a:t>
            </a:r>
          </a:p>
          <a:p>
            <a:pPr marL="365760" indent="-256032">
              <a:buNone/>
              <a:defRPr/>
            </a:pPr>
            <a:r>
              <a:rPr lang="pl-PL" dirty="0"/>
              <a:t>2) numer PESEL, a w przypadku jego braku - rodzaj i numer dokumentu potwierdzającego tożsamość;</a:t>
            </a:r>
          </a:p>
          <a:p>
            <a:pPr marL="365760" indent="-256032">
              <a:buNone/>
              <a:defRPr/>
            </a:pPr>
            <a:r>
              <a:rPr lang="pl-PL" dirty="0"/>
              <a:t>3) inne dane osobowe pracownika, a także dane osobowe dzieci pracownika i innych członków jego najbliższej rodziny, </a:t>
            </a:r>
            <a:r>
              <a:rPr lang="pl-PL" u="sng" dirty="0"/>
              <a:t>jeżeli podanie takich danych jest konieczne ze względu na korzystanie przez pracownika ze szczególnych uprawnień przewidzianych w prawie pracy</a:t>
            </a:r>
            <a:r>
              <a:rPr lang="pl-PL" dirty="0"/>
              <a:t>;</a:t>
            </a:r>
          </a:p>
          <a:p>
            <a:pPr marL="365760" indent="-256032">
              <a:buNone/>
              <a:defRPr/>
            </a:pPr>
            <a:r>
              <a:rPr lang="pl-PL" dirty="0"/>
              <a:t>4) wykształcenie i przebieg dotychczasowego zatrudnienia, jeżeli nie istniała podstawa do ich żądania od osoby ubiegającej się o zatrudnienie;</a:t>
            </a:r>
          </a:p>
          <a:p>
            <a:pPr marL="365760" indent="-256032">
              <a:buNone/>
              <a:defRPr/>
            </a:pPr>
            <a:r>
              <a:rPr lang="pl-PL" dirty="0"/>
              <a:t>5) numer rachunku płatniczego, jeżeli pracownik nie złożył wniosku o wypłatę wynagrodzenia do rąk własnych.</a:t>
            </a:r>
          </a:p>
          <a:p>
            <a:pPr marL="365760" indent="-256032">
              <a:buNone/>
              <a:defRPr/>
            </a:pPr>
            <a:endParaRPr lang="pl-PL" dirty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18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2043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65760" indent="-256032" algn="ctr">
              <a:buNone/>
              <a:defRPr/>
            </a:pPr>
            <a:r>
              <a:rPr lang="pl-PL" sz="2600" b="1" dirty="0"/>
              <a:t>	</a:t>
            </a:r>
            <a:r>
              <a:rPr lang="pl-PL" dirty="0"/>
              <a:t>Art.  22</a:t>
            </a:r>
            <a:r>
              <a:rPr lang="pl-PL" baseline="30000" dirty="0"/>
              <a:t>1</a:t>
            </a:r>
            <a:r>
              <a:rPr lang="pl-PL" dirty="0"/>
              <a:t>. §  3.  </a:t>
            </a:r>
          </a:p>
          <a:p>
            <a:pPr marL="365760" indent="-256032">
              <a:buNone/>
              <a:defRPr/>
            </a:pPr>
            <a:r>
              <a:rPr lang="pl-PL" dirty="0"/>
              <a:t>    Pracodawca </a:t>
            </a:r>
            <a:r>
              <a:rPr lang="pl-PL" b="1" u="sng" dirty="0"/>
              <a:t>żąda od pracownika </a:t>
            </a:r>
            <a:r>
              <a:rPr lang="pl-PL" dirty="0"/>
              <a:t>podania dodatkowo danych osobowych nie dowolnych ale określonych w tym przepisie!!!</a:t>
            </a:r>
          </a:p>
          <a:p>
            <a:pPr marL="365760" indent="-256032" algn="ctr">
              <a:buNone/>
              <a:defRPr/>
            </a:pPr>
            <a:r>
              <a:rPr lang="pl-PL" dirty="0"/>
              <a:t>Na przykład:</a:t>
            </a:r>
          </a:p>
          <a:p>
            <a:pPr marL="365760" indent="-256032">
              <a:buNone/>
              <a:defRPr/>
            </a:pPr>
            <a:r>
              <a:rPr lang="pl-PL" dirty="0"/>
              <a:t>3) inne dane osobowe pracownika, a także dane osobowe dzieci pracownika i innych członków jego najbliższej rodziny, </a:t>
            </a:r>
            <a:r>
              <a:rPr lang="pl-PL" u="sng" dirty="0"/>
              <a:t>jeżeli podanie takich danych jest konieczne ze względu na korzystanie przez pracownika ze szczególnych uprawnień przewidzianych w prawie pracy</a:t>
            </a:r>
            <a:r>
              <a:rPr lang="pl-PL" dirty="0"/>
              <a:t>;</a:t>
            </a:r>
          </a:p>
          <a:p>
            <a:pPr marL="365760" indent="-256032">
              <a:buNone/>
              <a:defRPr/>
            </a:pPr>
            <a:endParaRPr lang="pl-PL" dirty="0"/>
          </a:p>
          <a:p>
            <a:pPr marL="365760" indent="-256032">
              <a:buNone/>
              <a:defRPr/>
            </a:pPr>
            <a:r>
              <a:rPr lang="pl-PL" dirty="0"/>
              <a:t>   </a:t>
            </a:r>
            <a:r>
              <a:rPr lang="pl-PL" i="1" dirty="0"/>
              <a:t>Jeżeli zatem np. pracownik chce korzystać ze świadczeń z Zakładowego Funduszu Świadczeń Socjalnych to zgodnie z przepisami prawa oraz regulaminu ZFSS musi podawać rozmaite dodatkowe informacje uzasadniające przyznanie zapomóg, dopłat czy świadczeń rzeczowych…</a:t>
            </a:r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19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241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Podstawowe źródła prawa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Rozporządzenie Parlamentu Europejskiego i Rady (UE) 2016/679 z dnia 27 kwietnia 2016 r. </a:t>
            </a:r>
            <a:r>
              <a:rPr lang="pl-PL" i="1" dirty="0"/>
              <a:t>w sprawie ochrony osób fizycznych w związku z przetwarzaniem danych osobowych i w sprawie swobodnego przepływu takich danych oraz uchylenia dyrektywy 95/46/WE </a:t>
            </a:r>
            <a:r>
              <a:rPr lang="pl-PL" dirty="0"/>
              <a:t>(tzw. RODO),</a:t>
            </a:r>
          </a:p>
          <a:p>
            <a:r>
              <a:rPr lang="pl-PL" dirty="0"/>
              <a:t>Kodeks pracy (Art.  22</a:t>
            </a:r>
            <a:r>
              <a:rPr lang="pl-PL" baseline="30000" dirty="0"/>
              <a:t>1</a:t>
            </a:r>
            <a:r>
              <a:rPr lang="pl-PL" dirty="0"/>
              <a:t>.  - Art.  22</a:t>
            </a:r>
            <a:r>
              <a:rPr lang="pl-PL" baseline="30000" dirty="0"/>
              <a:t>1b </a:t>
            </a:r>
            <a:r>
              <a:rPr lang="pl-PL" dirty="0"/>
              <a:t> )</a:t>
            </a:r>
          </a:p>
          <a:p>
            <a:r>
              <a:rPr lang="pl-PL" dirty="0"/>
              <a:t> ustawa z dnia 10 maja 2018 r. </a:t>
            </a:r>
            <a:r>
              <a:rPr lang="pl-PL" i="1" dirty="0"/>
              <a:t>o ochronie danych osobowych</a:t>
            </a:r>
            <a:endParaRPr lang="pl-PL" dirty="0"/>
          </a:p>
          <a:p>
            <a:pPr marL="109728" indent="0" algn="ctr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753477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ctr">
              <a:buNone/>
              <a:defRPr/>
            </a:pPr>
            <a:r>
              <a:rPr lang="pl-PL" sz="2600" b="1" dirty="0"/>
              <a:t>	</a:t>
            </a:r>
            <a:r>
              <a:rPr lang="pl-PL" dirty="0"/>
              <a:t>Art.  22</a:t>
            </a:r>
            <a:r>
              <a:rPr lang="pl-PL" baseline="30000" dirty="0"/>
              <a:t>1</a:t>
            </a:r>
            <a:r>
              <a:rPr lang="pl-PL" dirty="0"/>
              <a:t>. §  3.  </a:t>
            </a:r>
          </a:p>
          <a:p>
            <a:pPr marL="365760" indent="-256032" algn="ctr">
              <a:buNone/>
              <a:defRPr/>
            </a:pPr>
            <a:r>
              <a:rPr lang="pl-PL" i="1" dirty="0"/>
              <a:t>Czy pracodawca musi mieć zgodę  dzieci pracownika i innych członków jego najbliższej rodziny na przetwarzanie ich danych? Przecież nie są to jego pracownicy?</a:t>
            </a:r>
          </a:p>
          <a:p>
            <a:pPr marL="365760" indent="-256032" algn="ctr">
              <a:buNone/>
              <a:defRPr/>
            </a:pPr>
            <a:endParaRPr lang="pl-PL" i="1" dirty="0"/>
          </a:p>
          <a:p>
            <a:pPr marL="566928" indent="-457200">
              <a:defRPr/>
            </a:pPr>
            <a:r>
              <a:rPr lang="pl-PL" dirty="0"/>
              <a:t>Dane osobowe dzieci pracownika i innych członków jego najbliższej rodziny uznajemy za dane o pracowniku (czyli jego dane osobowe) – więc tych osób nie pytamy o zgodę.</a:t>
            </a:r>
            <a:endParaRPr lang="pl-PL" i="1" dirty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20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539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>
              <a:buNone/>
              <a:defRPr/>
            </a:pPr>
            <a:r>
              <a:rPr lang="pl-PL" sz="2600" b="1" dirty="0"/>
              <a:t>	</a:t>
            </a:r>
          </a:p>
          <a:p>
            <a:pPr marL="365760" indent="-256032">
              <a:buNone/>
              <a:defRPr/>
            </a:pPr>
            <a:endParaRPr lang="pl-PL" sz="2600" b="1" dirty="0"/>
          </a:p>
          <a:p>
            <a:pPr marL="365760" indent="-256032" algn="ctr">
              <a:buNone/>
              <a:defRPr/>
            </a:pPr>
            <a:r>
              <a:rPr lang="pl-PL" sz="2600" b="1" dirty="0"/>
              <a:t>ZGODA OSOBY UBIEGAJĄCEJ SIĘ O ZATRUDNIENIE/PRACOWNIKA NA PRZETWARZANIE</a:t>
            </a:r>
          </a:p>
          <a:p>
            <a:pPr marL="365760" indent="-256032" algn="ctr">
              <a:buNone/>
              <a:defRPr/>
            </a:pPr>
            <a:r>
              <a:rPr lang="pl-PL" sz="2600" b="1" dirty="0"/>
              <a:t> „INNYCH DANYCH OSOBOWYCH”</a:t>
            </a:r>
          </a:p>
          <a:p>
            <a:pPr marL="365760" indent="-256032" algn="ctr">
              <a:buNone/>
              <a:defRPr/>
            </a:pPr>
            <a:endParaRPr lang="pl-PL" sz="2600" b="1" dirty="0"/>
          </a:p>
          <a:p>
            <a:pPr marL="365760" indent="-256032" algn="ctr">
              <a:buNone/>
              <a:defRPr/>
            </a:pPr>
            <a:r>
              <a:rPr lang="pl-PL" sz="2600" b="1" dirty="0"/>
              <a:t>	NAJNOWSZE ROZWIĄZANIA </a:t>
            </a:r>
            <a:endParaRPr lang="pl-PL" dirty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21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4555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443" y="1847850"/>
            <a:ext cx="10515600" cy="4351338"/>
          </a:xfrm>
        </p:spPr>
        <p:txBody>
          <a:bodyPr rtlCol="0">
            <a:normAutofit fontScale="32500" lnSpcReduction="20000"/>
          </a:bodyPr>
          <a:lstStyle/>
          <a:p>
            <a:pPr marL="365760" indent="-256032" algn="ctr">
              <a:buNone/>
              <a:defRPr/>
            </a:pPr>
            <a:r>
              <a:rPr lang="pl-PL" sz="2600" b="1" dirty="0"/>
              <a:t>	</a:t>
            </a:r>
            <a:r>
              <a:rPr lang="pl-PL" sz="4500" b="1" dirty="0"/>
              <a:t>Dane osobowe przekazane :</a:t>
            </a:r>
          </a:p>
          <a:p>
            <a:pPr marL="365760" indent="-256032">
              <a:buNone/>
              <a:defRPr/>
            </a:pPr>
            <a:endParaRPr lang="pl-PL" sz="4500" b="1" dirty="0"/>
          </a:p>
          <a:p>
            <a:pPr marL="365760" indent="-256032" algn="ctr">
              <a:buNone/>
              <a:defRPr/>
            </a:pPr>
            <a:r>
              <a:rPr lang="pl-PL" sz="4500" dirty="0"/>
              <a:t>na wniosek pracodawcy</a:t>
            </a:r>
          </a:p>
          <a:p>
            <a:pPr marL="365760" indent="-256032" algn="ctr">
              <a:buNone/>
              <a:defRPr/>
            </a:pPr>
            <a:endParaRPr lang="pl-PL" sz="4500" dirty="0"/>
          </a:p>
          <a:p>
            <a:pPr marL="365760" indent="-256032" algn="ctr">
              <a:buNone/>
              <a:defRPr/>
            </a:pPr>
            <a:r>
              <a:rPr lang="pl-PL" sz="4500" dirty="0"/>
              <a:t>lub</a:t>
            </a:r>
          </a:p>
          <a:p>
            <a:pPr marL="365760" indent="-256032">
              <a:buNone/>
              <a:defRPr/>
            </a:pPr>
            <a:endParaRPr lang="pl-PL" sz="4500" dirty="0"/>
          </a:p>
          <a:p>
            <a:pPr marL="365760" indent="-256032" algn="ctr">
              <a:buNone/>
              <a:defRPr/>
            </a:pPr>
            <a:r>
              <a:rPr lang="pl-PL" sz="4500" dirty="0"/>
              <a:t>z inicjatywy osoby ubiegającej się o zatrudnienie lub pracownika</a:t>
            </a:r>
          </a:p>
          <a:p>
            <a:pPr marL="365760" indent="-256032" algn="ctr">
              <a:buNone/>
              <a:defRPr/>
            </a:pPr>
            <a:endParaRPr lang="pl-PL" sz="4500" dirty="0"/>
          </a:p>
          <a:p>
            <a:pPr marL="365760" indent="-256032" algn="ctr">
              <a:buNone/>
              <a:defRPr/>
            </a:pPr>
            <a:r>
              <a:rPr lang="pl-PL" sz="4500" dirty="0"/>
              <a:t>+</a:t>
            </a:r>
          </a:p>
          <a:p>
            <a:pPr marL="365760" indent="-256032" algn="r">
              <a:buNone/>
              <a:defRPr/>
            </a:pPr>
            <a:endParaRPr lang="pl-PL" sz="4500" dirty="0"/>
          </a:p>
          <a:p>
            <a:pPr marL="365760" indent="-256032" algn="ctr">
              <a:buNone/>
              <a:defRPr/>
            </a:pPr>
            <a:r>
              <a:rPr lang="pl-PL" sz="4500" dirty="0"/>
              <a:t>klauzula zgody</a:t>
            </a:r>
          </a:p>
          <a:p>
            <a:pPr marL="365760" indent="-256032" algn="ctr">
              <a:buNone/>
              <a:defRPr/>
            </a:pPr>
            <a:r>
              <a:rPr lang="pl-PL" sz="4500" dirty="0"/>
              <a:t> (WYRAŹNA WYRAŻONA WPROST ZGODA!)</a:t>
            </a:r>
          </a:p>
          <a:p>
            <a:pPr marL="365760" indent="-256032" algn="r">
              <a:buNone/>
              <a:defRPr/>
            </a:pPr>
            <a:endParaRPr lang="pl-PL" sz="2600" dirty="0"/>
          </a:p>
          <a:p>
            <a:pPr marL="365760" indent="-256032" algn="r">
              <a:buNone/>
              <a:defRPr/>
            </a:pPr>
            <a:r>
              <a:rPr lang="pl-PL" sz="4500" dirty="0"/>
              <a:t>Art.  22</a:t>
            </a:r>
            <a:r>
              <a:rPr lang="pl-PL" sz="4500" baseline="30000" dirty="0"/>
              <a:t>1a</a:t>
            </a:r>
            <a:r>
              <a:rPr lang="pl-PL" sz="4500" dirty="0"/>
              <a:t>. § 3 </a:t>
            </a:r>
            <a:r>
              <a:rPr lang="pl-PL" sz="4500" dirty="0" err="1"/>
              <a:t>k.p</a:t>
            </a:r>
            <a:r>
              <a:rPr lang="pl-PL" sz="4500" dirty="0"/>
              <a:t>. </a:t>
            </a:r>
          </a:p>
          <a:p>
            <a:pPr marL="365760" indent="-256032" algn="ctr">
              <a:buNone/>
              <a:defRPr/>
            </a:pPr>
            <a:r>
              <a:rPr lang="pl-PL" sz="4500" dirty="0"/>
              <a:t>	</a:t>
            </a:r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22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080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ctr">
              <a:buNone/>
              <a:defRPr/>
            </a:pPr>
            <a:r>
              <a:rPr lang="pl-PL" sz="2600" b="1" dirty="0"/>
              <a:t>	Art.  22</a:t>
            </a:r>
            <a:r>
              <a:rPr lang="pl-PL" sz="2600" b="1" baseline="30000" dirty="0"/>
              <a:t>1a</a:t>
            </a:r>
            <a:r>
              <a:rPr lang="pl-PL" sz="2600" b="1" dirty="0"/>
              <a:t>. §  1 </a:t>
            </a:r>
            <a:r>
              <a:rPr lang="pl-PL" sz="2600" b="1" dirty="0" err="1"/>
              <a:t>k.p</a:t>
            </a:r>
            <a:r>
              <a:rPr lang="pl-PL" sz="2600" b="1" dirty="0"/>
              <a:t>.  </a:t>
            </a:r>
          </a:p>
          <a:p>
            <a:pPr marL="365760" indent="-256032" algn="ctr">
              <a:buNone/>
              <a:defRPr/>
            </a:pPr>
            <a:r>
              <a:rPr lang="pl-PL" sz="2600" b="1" dirty="0"/>
              <a:t>	</a:t>
            </a:r>
            <a:r>
              <a:rPr lang="pl-PL" sz="2600" dirty="0"/>
              <a:t>Zgoda osoby ubiegającej się o zatrudnienie (lub pracownika) może stanowić podstawę przetwarzania przez pracodawcę :</a:t>
            </a:r>
          </a:p>
          <a:p>
            <a:pPr marL="365760" indent="-256032">
              <a:buNone/>
              <a:defRPr/>
            </a:pPr>
            <a:endParaRPr lang="pl-PL" sz="2600" dirty="0"/>
          </a:p>
          <a:p>
            <a:pPr marL="365760" indent="-256032" algn="ctr">
              <a:buNone/>
              <a:defRPr/>
            </a:pPr>
            <a:r>
              <a:rPr lang="pl-PL" sz="2600" dirty="0"/>
              <a:t>„innych danych osobowych niż wymienione w art. 22</a:t>
            </a:r>
            <a:r>
              <a:rPr lang="pl-PL" sz="2600" baseline="30000" dirty="0"/>
              <a:t>1 </a:t>
            </a:r>
            <a:r>
              <a:rPr lang="pl-PL" sz="2600" dirty="0"/>
              <a:t>§ 1 i 3 </a:t>
            </a:r>
            <a:r>
              <a:rPr lang="pl-PL" sz="2600" dirty="0" err="1"/>
              <a:t>k.p</a:t>
            </a:r>
            <a:r>
              <a:rPr lang="pl-PL" sz="2600" dirty="0"/>
              <a:t>.”</a:t>
            </a:r>
          </a:p>
          <a:p>
            <a:pPr marL="365760" indent="-256032">
              <a:buNone/>
              <a:defRPr/>
            </a:pPr>
            <a:endParaRPr lang="pl-PL" sz="2600" dirty="0"/>
          </a:p>
          <a:p>
            <a:pPr marL="365760" indent="-256032" algn="ctr">
              <a:buNone/>
              <a:defRPr/>
            </a:pPr>
            <a:r>
              <a:rPr lang="pl-PL" sz="2600" dirty="0"/>
              <a:t>	</a:t>
            </a:r>
            <a:r>
              <a:rPr lang="pl-PL" sz="2600" b="1" dirty="0"/>
              <a:t>z wyjątkiem danych osobowych, o których mowa w art. 10 RODO</a:t>
            </a:r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23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082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65760" indent="-256032" algn="ctr">
              <a:buNone/>
              <a:defRPr/>
            </a:pPr>
            <a:r>
              <a:rPr lang="pl-PL" sz="2600" b="1" dirty="0"/>
              <a:t>	</a:t>
            </a:r>
            <a:endParaRPr lang="pl-PL" sz="2600" dirty="0"/>
          </a:p>
          <a:p>
            <a:pPr marL="365760" indent="-256032" algn="ctr">
              <a:buNone/>
              <a:defRPr/>
            </a:pPr>
            <a:r>
              <a:rPr lang="pl-PL" sz="2600" dirty="0"/>
              <a:t>	</a:t>
            </a:r>
            <a:r>
              <a:rPr lang="pl-PL" sz="2600" b="1" dirty="0"/>
              <a:t>art. 10 RODO</a:t>
            </a:r>
          </a:p>
          <a:p>
            <a:pPr marL="365760" indent="-256032" algn="ctr">
              <a:buNone/>
              <a:defRPr/>
            </a:pPr>
            <a:endParaRPr lang="pl-PL" sz="2600" b="1" dirty="0"/>
          </a:p>
          <a:p>
            <a:pPr marL="566928" indent="-457200" algn="just">
              <a:defRPr/>
            </a:pPr>
            <a:r>
              <a:rPr lang="pl-PL" sz="2600" dirty="0"/>
              <a:t>Przetwarzania danych osobowych </a:t>
            </a:r>
            <a:r>
              <a:rPr lang="pl-PL" sz="2600" b="1" dirty="0"/>
              <a:t>dotyczących wyroków skazujących oraz naruszeń prawa lub powiązanych środków bezpieczeństwa</a:t>
            </a:r>
            <a:r>
              <a:rPr lang="pl-PL" sz="2600" dirty="0"/>
              <a:t> na podstawie art. 6 ust. 1 (określa warunku zgodne z prawem przetwarzania danych) wolno dokonywać wyłącznie pod nadzorem władz publicznych lub jeżeli przetwarzanie jest dozwolone prawem Unii lub prawem państwa członkowskiego przewidującymi odpowiednie zabezpieczenia praw i wolności osób, których dane dotyczą. Wszelkie kompletne rejestry wyroków skazujących są prowadzone wyłącznie pod nadzorem władz publicznych.</a:t>
            </a:r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24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733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 dirty="0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ctr">
              <a:buNone/>
              <a:defRPr/>
            </a:pPr>
            <a:r>
              <a:rPr lang="pl-PL" sz="2600" b="1" dirty="0"/>
              <a:t>	</a:t>
            </a:r>
            <a:endParaRPr lang="pl-PL" sz="2600" dirty="0"/>
          </a:p>
          <a:p>
            <a:pPr marL="365760" indent="-256032" algn="ctr">
              <a:buNone/>
              <a:defRPr/>
            </a:pPr>
            <a:r>
              <a:rPr lang="pl-PL" sz="2600" dirty="0"/>
              <a:t>	</a:t>
            </a:r>
          </a:p>
          <a:p>
            <a:pPr marL="365760" indent="-256032" algn="ctr">
              <a:buNone/>
              <a:defRPr/>
            </a:pPr>
            <a:r>
              <a:rPr lang="pl-PL" sz="2600" b="1" dirty="0"/>
              <a:t>ZAKAZ DYSKRYMINACJI OSÓB ODMAWIAJĄCYCH ZGODY W WARUNKACH OKRESLONYCH W </a:t>
            </a:r>
          </a:p>
          <a:p>
            <a:pPr marL="365760" indent="-256032" algn="ctr">
              <a:buNone/>
              <a:defRPr/>
            </a:pPr>
            <a:r>
              <a:rPr lang="pl-PL" sz="2600" b="1" dirty="0"/>
              <a:t>Art.  22</a:t>
            </a:r>
            <a:r>
              <a:rPr lang="pl-PL" sz="2600" b="1" baseline="30000" dirty="0"/>
              <a:t>1a.</a:t>
            </a:r>
            <a:r>
              <a:rPr lang="pl-PL" sz="2600" b="1" dirty="0"/>
              <a:t> §  1 </a:t>
            </a:r>
            <a:r>
              <a:rPr lang="pl-PL" sz="2600" b="1" dirty="0" err="1"/>
              <a:t>k.p</a:t>
            </a:r>
            <a:r>
              <a:rPr lang="pl-PL" sz="2600" b="1" dirty="0"/>
              <a:t>. </a:t>
            </a:r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25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4838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 dirty="0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ctr">
              <a:buNone/>
              <a:defRPr/>
            </a:pPr>
            <a:r>
              <a:rPr lang="pl-PL" sz="2600" b="1" dirty="0"/>
              <a:t>	</a:t>
            </a:r>
            <a:endParaRPr lang="pl-PL" sz="2600" dirty="0"/>
          </a:p>
          <a:p>
            <a:pPr marL="365760" indent="-256032" algn="ctr">
              <a:buNone/>
              <a:defRPr/>
            </a:pPr>
            <a:r>
              <a:rPr lang="pl-PL" sz="2600" b="1" dirty="0"/>
              <a:t>Art.  22</a:t>
            </a:r>
            <a:r>
              <a:rPr lang="pl-PL" sz="2600" b="1" baseline="30000" dirty="0"/>
              <a:t>1b.  </a:t>
            </a:r>
            <a:r>
              <a:rPr lang="pl-PL" sz="2600" b="1" dirty="0"/>
              <a:t>§  1 </a:t>
            </a:r>
            <a:r>
              <a:rPr lang="pl-PL" sz="2600" b="1" dirty="0" err="1"/>
              <a:t>k.p</a:t>
            </a:r>
            <a:r>
              <a:rPr lang="pl-PL" sz="2600" b="1" dirty="0"/>
              <a:t>.  </a:t>
            </a:r>
          </a:p>
          <a:p>
            <a:pPr marL="365760" indent="-256032" algn="ctr">
              <a:buNone/>
              <a:defRPr/>
            </a:pPr>
            <a:r>
              <a:rPr lang="pl-PL" sz="2600" dirty="0"/>
              <a:t>Zgoda osoby ubiegającej się o zatrudnienie lub pracownika może stanowić podstawę przetwarzania przez pracodawcę </a:t>
            </a:r>
          </a:p>
          <a:p>
            <a:pPr marL="365760" indent="-256032" algn="ctr">
              <a:buNone/>
              <a:defRPr/>
            </a:pPr>
            <a:r>
              <a:rPr lang="pl-PL" sz="2600" b="1" dirty="0"/>
              <a:t>danych osobowych, o których mowa w art. 9 ust. 1 RODO, </a:t>
            </a:r>
          </a:p>
          <a:p>
            <a:pPr marL="365760" indent="-256032" algn="ctr">
              <a:buNone/>
              <a:defRPr/>
            </a:pPr>
            <a:r>
              <a:rPr lang="pl-PL" sz="2600" dirty="0"/>
              <a:t>wyłącznie w przypadku, gdy przekazanie tych danych osobowych następuje </a:t>
            </a:r>
          </a:p>
          <a:p>
            <a:pPr marL="365760" indent="-256032" algn="ctr">
              <a:buNone/>
              <a:defRPr/>
            </a:pPr>
            <a:r>
              <a:rPr lang="pl-PL" sz="2600" b="1" dirty="0"/>
              <a:t>z inicjatywy osoby ubiegającej się o zatrudnienie (lub pracownika)</a:t>
            </a:r>
            <a:r>
              <a:rPr lang="pl-PL" sz="2600" dirty="0"/>
              <a:t>. 	</a:t>
            </a:r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26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5134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 dirty="0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ctr">
              <a:buNone/>
              <a:defRPr/>
            </a:pPr>
            <a:r>
              <a:rPr lang="pl-PL" sz="2600" b="1" dirty="0"/>
              <a:t>art. 9 ust. 1 RODO</a:t>
            </a:r>
          </a:p>
          <a:p>
            <a:pPr marL="365760" indent="-256032">
              <a:buNone/>
              <a:defRPr/>
            </a:pPr>
            <a:r>
              <a:rPr lang="pl-PL" sz="2600" dirty="0"/>
              <a:t>	Zabrania się przetwarzania danych osobowych ujawniających pochodzenie rasowe lub etniczne, poglądy polityczne, przekonania religijne lub światopoglądowe, przynależność do związków zawodowych oraz przetwarzania danych genetycznych, danych biometrycznych w celu jednoznacznego zidentyfikowania osoby fizycznej lub danych dotyczących zdrowia, seksualności lub orientacji seksualnej tej osoby.</a:t>
            </a:r>
          </a:p>
          <a:p>
            <a:pPr marL="365760" indent="-256032" algn="ctr">
              <a:buNone/>
              <a:defRPr/>
            </a:pPr>
            <a:endParaRPr lang="pl-PL" sz="2600" dirty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27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28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 dirty="0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65760" indent="-256032" algn="ctr">
              <a:buNone/>
              <a:defRPr/>
            </a:pPr>
            <a:r>
              <a:rPr lang="pl-PL" sz="2600" b="1" dirty="0"/>
              <a:t>ALE: art. 9 ust. 2 pkt b RODO</a:t>
            </a:r>
          </a:p>
          <a:p>
            <a:pPr marL="365760" indent="-256032" algn="ctr">
              <a:buNone/>
              <a:defRPr/>
            </a:pPr>
            <a:r>
              <a:rPr lang="pl-PL" sz="2600" b="1" dirty="0"/>
              <a:t>MOŻNA  JE PRZETWARZAĆ JEŚLI</a:t>
            </a:r>
          </a:p>
          <a:p>
            <a:pPr marL="365760" indent="-256032" algn="ctr">
              <a:buNone/>
              <a:defRPr/>
            </a:pPr>
            <a:endParaRPr lang="pl-PL" sz="2600" b="1" dirty="0"/>
          </a:p>
          <a:p>
            <a:pPr marL="566928" indent="-457200">
              <a:defRPr/>
            </a:pPr>
            <a:r>
              <a:rPr lang="pl-PL" sz="2600" dirty="0"/>
              <a:t>jest niezbędne do wypełnienia obowiązków i wykonywania szczególnych praw przez administratora lub osobę, której dane dotyczą, w </a:t>
            </a:r>
            <a:r>
              <a:rPr lang="pl-PL" sz="2600" u="sng" dirty="0"/>
              <a:t>dziedzinie prawa pracy, zabezpieczenia społecznego i ochrony socjalnej, </a:t>
            </a:r>
          </a:p>
          <a:p>
            <a:pPr marL="365760" indent="-256032">
              <a:buNone/>
              <a:defRPr/>
            </a:pPr>
            <a:endParaRPr lang="pl-PL" sz="2600" dirty="0"/>
          </a:p>
          <a:p>
            <a:pPr marL="566928" indent="-457200">
              <a:defRPr/>
            </a:pPr>
            <a:r>
              <a:rPr lang="pl-PL" sz="2600" dirty="0"/>
              <a:t>o ile jest to dozwolone prawem Unii lub prawem państwa członkowskiego, lub porozumieniem zbiorowym na mocy prawa państwa członkowskiego przewidującymi odpowiednie zabezpieczenia praw podstawowych i interesów osoby, której dane dotyczą</a:t>
            </a:r>
          </a:p>
          <a:p>
            <a:pPr marL="365760" indent="-256032">
              <a:buNone/>
              <a:defRPr/>
            </a:pPr>
            <a:r>
              <a:rPr lang="pl-PL" sz="2600" dirty="0"/>
              <a:t>	</a:t>
            </a:r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28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6573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 dirty="0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ctr">
              <a:buNone/>
              <a:defRPr/>
            </a:pPr>
            <a:r>
              <a:rPr lang="pl-PL" sz="2600" b="1" dirty="0"/>
              <a:t>	</a:t>
            </a:r>
            <a:endParaRPr lang="pl-PL" sz="2600" dirty="0"/>
          </a:p>
          <a:p>
            <a:pPr marL="365760" indent="-256032" algn="ctr">
              <a:buNone/>
              <a:defRPr/>
            </a:pPr>
            <a:r>
              <a:rPr lang="pl-PL" sz="2600" b="1" dirty="0"/>
              <a:t>Art.  22</a:t>
            </a:r>
            <a:r>
              <a:rPr lang="pl-PL" sz="2600" b="1" baseline="30000" dirty="0"/>
              <a:t>1b.  </a:t>
            </a:r>
            <a:r>
              <a:rPr lang="pl-PL" sz="2600" b="1" dirty="0"/>
              <a:t>§  2 </a:t>
            </a:r>
            <a:r>
              <a:rPr lang="pl-PL" sz="2600" b="1" dirty="0" err="1"/>
              <a:t>k.p</a:t>
            </a:r>
            <a:r>
              <a:rPr lang="pl-PL" sz="2600" b="1" dirty="0"/>
              <a:t>.  </a:t>
            </a:r>
          </a:p>
          <a:p>
            <a:pPr marL="365760" indent="-256032" algn="ctr">
              <a:buNone/>
              <a:defRPr/>
            </a:pPr>
            <a:r>
              <a:rPr lang="pl-PL" sz="2600" dirty="0"/>
              <a:t>Przetwarzanie </a:t>
            </a:r>
            <a:r>
              <a:rPr lang="pl-PL" sz="2600" b="1" u="sng" dirty="0"/>
              <a:t>danych biometrycznych </a:t>
            </a:r>
            <a:r>
              <a:rPr lang="pl-PL" sz="2600" dirty="0"/>
              <a:t>pracownika jest dopuszczalne także wtedy, gdy podanie takich danych jest niezbędne ze względu na:</a:t>
            </a:r>
          </a:p>
          <a:p>
            <a:pPr marL="566928" indent="-457200">
              <a:defRPr/>
            </a:pPr>
            <a:r>
              <a:rPr lang="pl-PL" sz="2600" dirty="0"/>
              <a:t> kontrolę dostępu do </a:t>
            </a:r>
            <a:r>
              <a:rPr lang="pl-PL" sz="2600" u="sng" dirty="0"/>
              <a:t>szczególnie ważnych informacji</a:t>
            </a:r>
            <a:r>
              <a:rPr lang="pl-PL" sz="2600" dirty="0"/>
              <a:t>, których ujawnienie może narazić pracodawcę na szkodę, lub </a:t>
            </a:r>
          </a:p>
          <a:p>
            <a:pPr marL="566928" indent="-457200">
              <a:defRPr/>
            </a:pPr>
            <a:r>
              <a:rPr lang="pl-PL" sz="2600" dirty="0"/>
              <a:t>dostępu do pomieszczeń wymagających </a:t>
            </a:r>
            <a:r>
              <a:rPr lang="pl-PL" sz="2600" u="sng" dirty="0"/>
              <a:t>szczególnej ochrony</a:t>
            </a:r>
            <a:r>
              <a:rPr lang="pl-PL" sz="2600" dirty="0"/>
              <a:t>.</a:t>
            </a:r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29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106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Rekrutacja pracowników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r>
              <a:rPr lang="pl-PL" b="1" dirty="0"/>
              <a:t>DANE OSOBOWE KANDYDATÓW DO PRACY</a:t>
            </a:r>
          </a:p>
        </p:txBody>
      </p:sp>
    </p:spTree>
    <p:extLst>
      <p:ext uri="{BB962C8B-B14F-4D97-AF65-F5344CB8AC3E}">
        <p14:creationId xmlns:p14="http://schemas.microsoft.com/office/powerpoint/2010/main" val="22853645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 dirty="0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ctr">
              <a:buNone/>
              <a:defRPr/>
            </a:pPr>
            <a:r>
              <a:rPr lang="pl-PL" sz="2600" b="1" dirty="0"/>
              <a:t>	</a:t>
            </a:r>
          </a:p>
          <a:p>
            <a:pPr marL="365760" indent="-256032" algn="ctr">
              <a:buNone/>
              <a:defRPr/>
            </a:pPr>
            <a:endParaRPr lang="pl-PL" sz="2600" b="1" dirty="0"/>
          </a:p>
          <a:p>
            <a:pPr marL="365760" indent="-256032" algn="ctr">
              <a:buNone/>
              <a:defRPr/>
            </a:pPr>
            <a:endParaRPr lang="pl-PL" sz="2600" b="1" dirty="0"/>
          </a:p>
          <a:p>
            <a:pPr marL="365760" indent="-256032" algn="ctr">
              <a:buNone/>
              <a:defRPr/>
            </a:pPr>
            <a:r>
              <a:rPr lang="pl-PL" b="1" dirty="0"/>
              <a:t>Monitoring w zakładzie pracy</a:t>
            </a:r>
          </a:p>
          <a:p>
            <a:pPr marL="365760" indent="-256032" algn="ctr">
              <a:buNone/>
              <a:defRPr/>
            </a:pPr>
            <a:r>
              <a:rPr lang="pl-PL" b="1" dirty="0"/>
              <a:t>Art.  22</a:t>
            </a:r>
            <a:r>
              <a:rPr lang="pl-PL" b="1" baseline="30000" dirty="0"/>
              <a:t>2   -  </a:t>
            </a:r>
            <a:r>
              <a:rPr lang="pl-PL" b="1" dirty="0"/>
              <a:t>Art.  22</a:t>
            </a:r>
            <a:r>
              <a:rPr lang="pl-PL" b="1" baseline="30000" dirty="0"/>
              <a:t>3 </a:t>
            </a:r>
            <a:endParaRPr lang="pl-PL" sz="2600" dirty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30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22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 dirty="0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ctr">
              <a:buNone/>
              <a:defRPr/>
            </a:pPr>
            <a:r>
              <a:rPr lang="pl-PL" sz="3200" b="1" dirty="0"/>
              <a:t>Monitoring w zakładzie pracy</a:t>
            </a:r>
          </a:p>
          <a:p>
            <a:pPr marL="365760" indent="-256032" algn="ctr">
              <a:buNone/>
              <a:defRPr/>
            </a:pPr>
            <a:endParaRPr lang="pl-PL" sz="3200" b="1" baseline="30000" dirty="0"/>
          </a:p>
          <a:p>
            <a:pPr marL="365760" indent="-256032">
              <a:buNone/>
              <a:defRPr/>
            </a:pPr>
            <a:r>
              <a:rPr lang="pl-PL" sz="3200" b="1" baseline="30000" dirty="0"/>
              <a:t>Powiązane obszary:</a:t>
            </a:r>
          </a:p>
          <a:p>
            <a:pPr marL="566928" indent="-457200">
              <a:lnSpc>
                <a:spcPct val="100000"/>
              </a:lnSpc>
              <a:defRPr/>
            </a:pPr>
            <a:r>
              <a:rPr lang="pl-PL" sz="3200" baseline="30000" dirty="0"/>
              <a:t>Ochrona danych osobowych</a:t>
            </a:r>
          </a:p>
          <a:p>
            <a:pPr marL="566928" indent="-457200">
              <a:lnSpc>
                <a:spcPct val="100000"/>
              </a:lnSpc>
              <a:defRPr/>
            </a:pPr>
            <a:r>
              <a:rPr lang="pl-PL" sz="3200" baseline="30000" dirty="0"/>
              <a:t>Ochrona tajemnicy pracodawcy</a:t>
            </a:r>
          </a:p>
          <a:p>
            <a:pPr marL="566928" indent="-457200">
              <a:lnSpc>
                <a:spcPct val="100000"/>
              </a:lnSpc>
              <a:defRPr/>
            </a:pPr>
            <a:r>
              <a:rPr lang="pl-PL" sz="3200" baseline="30000" dirty="0"/>
              <a:t>Ochrona prawa do prywatności</a:t>
            </a:r>
          </a:p>
          <a:p>
            <a:pPr marL="566928" indent="-457200">
              <a:lnSpc>
                <a:spcPct val="100000"/>
              </a:lnSpc>
              <a:defRPr/>
            </a:pPr>
            <a:r>
              <a:rPr lang="pl-PL" sz="3200" baseline="30000" dirty="0"/>
              <a:t>Ochrona godności pracowniczej </a:t>
            </a:r>
          </a:p>
          <a:p>
            <a:pPr marL="566928" indent="-457200">
              <a:lnSpc>
                <a:spcPct val="100000"/>
              </a:lnSpc>
              <a:defRPr/>
            </a:pPr>
            <a:r>
              <a:rPr lang="pl-PL" sz="3200" baseline="30000" dirty="0"/>
              <a:t>Tajemnica korespondencji</a:t>
            </a:r>
            <a:endParaRPr lang="pl-PL" sz="3200" dirty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31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8152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 dirty="0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ctr">
              <a:buNone/>
              <a:defRPr/>
            </a:pPr>
            <a:r>
              <a:rPr lang="pl-PL" sz="3200" b="1" dirty="0"/>
              <a:t>Monitoring w zakładzie pracy</a:t>
            </a:r>
          </a:p>
          <a:p>
            <a:pPr marL="365760" indent="-256032" algn="ctr">
              <a:buNone/>
              <a:defRPr/>
            </a:pPr>
            <a:endParaRPr lang="pl-PL" sz="3200" b="1" dirty="0"/>
          </a:p>
          <a:p>
            <a:pPr marL="566928" indent="-457200">
              <a:defRPr/>
            </a:pPr>
            <a:r>
              <a:rPr lang="pl-PL" sz="3200" b="1" dirty="0"/>
              <a:t>Przesłanki dopuszczalności i cele</a:t>
            </a:r>
          </a:p>
          <a:p>
            <a:pPr marL="566928" indent="-457200">
              <a:defRPr/>
            </a:pPr>
            <a:r>
              <a:rPr lang="pl-PL" sz="3200" b="1" dirty="0"/>
              <a:t>Wyłączenia</a:t>
            </a:r>
          </a:p>
          <a:p>
            <a:pPr marL="566928" indent="-457200">
              <a:defRPr/>
            </a:pPr>
            <a:r>
              <a:rPr lang="pl-PL" sz="3200" b="1" dirty="0"/>
              <a:t>Tryb (procedura) wprowadzenia</a:t>
            </a:r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32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1942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 dirty="0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ctr">
              <a:buNone/>
              <a:defRPr/>
            </a:pPr>
            <a:r>
              <a:rPr lang="pl-PL" sz="3200" b="1" dirty="0"/>
              <a:t>Monitoring poczty elektronicznej pracownika</a:t>
            </a:r>
          </a:p>
          <a:p>
            <a:pPr marL="365760" indent="-256032" algn="ctr">
              <a:buNone/>
              <a:defRPr/>
            </a:pPr>
            <a:endParaRPr lang="pl-PL" sz="3200" b="1" dirty="0"/>
          </a:p>
          <a:p>
            <a:pPr marL="566928" indent="-457200">
              <a:defRPr/>
            </a:pPr>
            <a:r>
              <a:rPr lang="pl-PL" sz="3200" b="1" dirty="0"/>
              <a:t>Przesłanki dopuszczalności i cele</a:t>
            </a:r>
          </a:p>
          <a:p>
            <a:pPr marL="566928" indent="-457200">
              <a:defRPr/>
            </a:pPr>
            <a:r>
              <a:rPr lang="pl-PL" sz="3200" b="1" dirty="0"/>
              <a:t>Wyłączenia</a:t>
            </a:r>
          </a:p>
          <a:p>
            <a:pPr marL="566928" indent="-457200">
              <a:defRPr/>
            </a:pPr>
            <a:r>
              <a:rPr lang="pl-PL" sz="3200" b="1" dirty="0"/>
              <a:t>Tryb (procedura) wprowadzenia</a:t>
            </a:r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33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7218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 dirty="0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ctr">
              <a:buNone/>
              <a:defRPr/>
            </a:pPr>
            <a:r>
              <a:rPr lang="pl-PL" sz="3200" b="1" dirty="0"/>
              <a:t>Monitoring  - inne formy !!!</a:t>
            </a:r>
          </a:p>
          <a:p>
            <a:pPr marL="0" indent="0" algn="ctr">
              <a:buNone/>
            </a:pPr>
            <a:r>
              <a:rPr lang="pl-PL" b="1" dirty="0"/>
              <a:t>Art.  22</a:t>
            </a:r>
            <a:r>
              <a:rPr lang="pl-PL" b="1" baseline="30000" dirty="0"/>
              <a:t>3</a:t>
            </a:r>
            <a:r>
              <a:rPr lang="pl-PL" b="1" dirty="0"/>
              <a:t>.  §  4. </a:t>
            </a:r>
            <a:r>
              <a:rPr lang="pl-PL" b="1" dirty="0" err="1"/>
              <a:t>k.p</a:t>
            </a:r>
            <a:r>
              <a:rPr lang="pl-PL" b="1"/>
              <a:t>.</a:t>
            </a:r>
            <a:endParaRPr lang="pl-PL" sz="3200" b="1" dirty="0"/>
          </a:p>
          <a:p>
            <a:pPr marL="365760" indent="-256032" algn="ctr">
              <a:buNone/>
              <a:defRPr/>
            </a:pPr>
            <a:endParaRPr lang="pl-PL" sz="3200" b="1" dirty="0"/>
          </a:p>
          <a:p>
            <a:pPr marL="566928" indent="-457200">
              <a:defRPr/>
            </a:pPr>
            <a:r>
              <a:rPr lang="pl-PL" sz="3200" b="1" dirty="0"/>
              <a:t>Przesłanki dopuszczalności i cele</a:t>
            </a:r>
          </a:p>
          <a:p>
            <a:pPr marL="566928" indent="-457200">
              <a:defRPr/>
            </a:pPr>
            <a:r>
              <a:rPr lang="pl-PL" sz="3200" b="1" dirty="0"/>
              <a:t>Wyłączenia</a:t>
            </a:r>
          </a:p>
          <a:p>
            <a:pPr marL="566928" indent="-457200">
              <a:defRPr/>
            </a:pPr>
            <a:r>
              <a:rPr lang="pl-PL" sz="3200" b="1" dirty="0"/>
              <a:t>Tryb (procedura) wprowadzenia</a:t>
            </a:r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34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219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 dirty="0"/>
              <a:t>Ochrona pracowniczych danych osobowych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ctr">
              <a:buNone/>
              <a:defRPr/>
            </a:pPr>
            <a:endParaRPr lang="pl-PL" b="1" dirty="0"/>
          </a:p>
          <a:p>
            <a:pPr marL="365760" indent="-256032" algn="ctr">
              <a:buNone/>
              <a:defRPr/>
            </a:pPr>
            <a:endParaRPr lang="pl-PL" sz="3200" b="1" dirty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72C071A-A799-4FD4-B0B7-A440435057D4}" type="slidenum">
              <a:rPr lang="pl-PL" smtClean="0">
                <a:solidFill>
                  <a:prstClr val="black"/>
                </a:solidFill>
              </a:rPr>
              <a:pPr/>
              <a:t>35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183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 dirty="0"/>
              <a:t>Ochrona „pracowniczych” danych osobowych</a:t>
            </a:r>
          </a:p>
        </p:txBody>
      </p:sp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pl-PL" b="1" dirty="0"/>
              <a:t>Art. 22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 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algn="ctr" eaLnBrk="1" hangingPunct="1">
              <a:buFont typeface="Arial" charset="0"/>
              <a:buNone/>
            </a:pPr>
            <a:endParaRPr lang="pl-PL" dirty="0"/>
          </a:p>
          <a:p>
            <a:pPr eaLnBrk="1" hangingPunct="1">
              <a:buFont typeface="Arial" charset="0"/>
              <a:buNone/>
            </a:pPr>
            <a:r>
              <a:rPr lang="pl-PL" dirty="0"/>
              <a:t>            § 1</a:t>
            </a:r>
          </a:p>
          <a:p>
            <a:pPr eaLnBrk="1" hangingPunct="1">
              <a:buFont typeface="Arial" charset="0"/>
              <a:buNone/>
            </a:pPr>
            <a:r>
              <a:rPr lang="pl-PL" dirty="0"/>
              <a:t>   Dane osobowe </a:t>
            </a:r>
          </a:p>
          <a:p>
            <a:pPr eaLnBrk="1" hangingPunct="1">
              <a:buFont typeface="Arial" charset="0"/>
              <a:buNone/>
            </a:pPr>
            <a:r>
              <a:rPr lang="pl-PL" dirty="0"/>
              <a:t>kandydata do pracy</a:t>
            </a:r>
          </a:p>
          <a:p>
            <a:pPr algn="ctr" eaLnBrk="1" hangingPunct="1">
              <a:buFont typeface="Arial" charset="0"/>
              <a:buNone/>
            </a:pPr>
            <a:r>
              <a:rPr lang="pl-PL" dirty="0"/>
              <a:t>                                                    § 2Dane osobowe</a:t>
            </a:r>
          </a:p>
          <a:p>
            <a:pPr algn="ctr" eaLnBrk="1" hangingPunct="1">
              <a:buFont typeface="Arial" charset="0"/>
              <a:buNone/>
            </a:pPr>
            <a:r>
              <a:rPr lang="pl-PL" dirty="0"/>
              <a:t>                                                    pracownika</a:t>
            </a:r>
          </a:p>
        </p:txBody>
      </p:sp>
      <p:sp>
        <p:nvSpPr>
          <p:cNvPr id="1024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B339DCCB-3BA7-45CD-A691-C4D95A81930B}" type="slidenum">
              <a:rPr lang="pl-PL" smtClean="0">
                <a:solidFill>
                  <a:prstClr val="black"/>
                </a:solidFill>
              </a:rPr>
              <a:pPr/>
              <a:t>4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419687" y="2816932"/>
            <a:ext cx="3456384" cy="19442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prstClr val="white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6683316" y="4001294"/>
            <a:ext cx="2952328" cy="15841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prstClr val="white"/>
              </a:solidFill>
            </a:endParaRPr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4193592" y="2307339"/>
            <a:ext cx="136815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>
            <a:cxnSpLocks/>
          </p:cNvCxnSpPr>
          <p:nvPr/>
        </p:nvCxnSpPr>
        <p:spPr>
          <a:xfrm>
            <a:off x="5603039" y="2307339"/>
            <a:ext cx="2712892" cy="14817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092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b="1" dirty="0"/>
              <a:t>Art. 22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 § 1. Pracodawca </a:t>
            </a:r>
            <a:r>
              <a:rPr lang="pl-PL" b="1" u="sng" dirty="0"/>
              <a:t>żąda</a:t>
            </a:r>
            <a:r>
              <a:rPr lang="pl-PL" u="sng" dirty="0"/>
              <a:t> </a:t>
            </a:r>
            <a:r>
              <a:rPr lang="pl-PL" dirty="0"/>
              <a:t>od </a:t>
            </a:r>
            <a:r>
              <a:rPr lang="pl-PL" b="1" u="sng" dirty="0"/>
              <a:t>osoby ubiegającej się o zatrudnienie</a:t>
            </a:r>
            <a:r>
              <a:rPr lang="pl-PL" b="1" dirty="0"/>
              <a:t> </a:t>
            </a:r>
            <a:r>
              <a:rPr lang="pl-PL" dirty="0"/>
              <a:t>podania danych osobowych obejmujących:</a:t>
            </a:r>
          </a:p>
          <a:p>
            <a:pPr eaLnBrk="1" hangingPunct="1">
              <a:buFont typeface="Arial" charset="0"/>
              <a:buNone/>
            </a:pPr>
            <a:r>
              <a:rPr lang="pl-PL" dirty="0"/>
              <a:t>  1)   imię (imiona) i nazwisko,</a:t>
            </a:r>
          </a:p>
          <a:p>
            <a:pPr eaLnBrk="1" hangingPunct="1">
              <a:buFont typeface="Arial" charset="0"/>
              <a:buNone/>
            </a:pPr>
            <a:r>
              <a:rPr lang="pl-PL" dirty="0"/>
              <a:t>  2)   datę urodzenia,</a:t>
            </a:r>
          </a:p>
          <a:p>
            <a:pPr eaLnBrk="1" hangingPunct="1">
              <a:buFont typeface="Arial" charset="0"/>
              <a:buNone/>
            </a:pPr>
            <a:r>
              <a:rPr lang="pl-PL" dirty="0"/>
              <a:t>  3) dane kontaktowe wskazane przez taką osobę,</a:t>
            </a:r>
          </a:p>
          <a:p>
            <a:pPr eaLnBrk="1" hangingPunct="1">
              <a:buFont typeface="Arial" charset="0"/>
              <a:buNone/>
            </a:pPr>
            <a:r>
              <a:rPr lang="pl-PL" dirty="0"/>
              <a:t>  4)   wykształcenie,</a:t>
            </a:r>
          </a:p>
          <a:p>
            <a:pPr eaLnBrk="1" hangingPunct="1">
              <a:buFont typeface="Arial" charset="0"/>
              <a:buNone/>
            </a:pPr>
            <a:r>
              <a:rPr lang="pl-PL" dirty="0"/>
              <a:t>  5)   kwalifikacje zawodowe</a:t>
            </a:r>
          </a:p>
          <a:p>
            <a:pPr eaLnBrk="1" hangingPunct="1">
              <a:buFont typeface="Arial" charset="0"/>
              <a:buNone/>
            </a:pPr>
            <a:r>
              <a:rPr lang="pl-PL" dirty="0"/>
              <a:t>  6)   przebieg dotychczasowego zatrudnienia.</a:t>
            </a:r>
          </a:p>
          <a:p>
            <a:pPr eaLnBrk="1" hangingPunct="1">
              <a:buFont typeface="Arial" charset="0"/>
              <a:buChar char="•"/>
            </a:pPr>
            <a:endParaRPr lang="pl-PL" dirty="0"/>
          </a:p>
        </p:txBody>
      </p:sp>
      <p:sp>
        <p:nvSpPr>
          <p:cNvPr id="1024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B339DCCB-3BA7-45CD-A691-C4D95A81930B}" type="slidenum">
              <a:rPr lang="pl-PL" smtClean="0">
                <a:solidFill>
                  <a:prstClr val="black"/>
                </a:solidFill>
              </a:rPr>
              <a:pPr/>
              <a:t>5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694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pl-PL" dirty="0"/>
              <a:t>Informacje  o:</a:t>
            </a:r>
          </a:p>
          <a:p>
            <a:pPr algn="ctr" eaLnBrk="1" hangingPunct="1">
              <a:buFont typeface="Arial" charset="0"/>
              <a:buNone/>
            </a:pPr>
            <a:r>
              <a:rPr lang="pl-PL" dirty="0"/>
              <a:t>  </a:t>
            </a:r>
          </a:p>
          <a:p>
            <a:pPr algn="ctr" eaLnBrk="1" hangingPunct="1">
              <a:buFont typeface="Arial" charset="0"/>
              <a:buNone/>
            </a:pPr>
            <a:r>
              <a:rPr lang="pl-PL" dirty="0"/>
              <a:t>wykształceniu,  kwalifikacjach zawodowych, przebiegu dotychczasowego zatrudnienia</a:t>
            </a:r>
          </a:p>
          <a:p>
            <a:pPr algn="ctr" eaLnBrk="1" hangingPunct="1">
              <a:buFont typeface="Arial" charset="0"/>
              <a:buNone/>
            </a:pPr>
            <a:endParaRPr lang="pl-PL" dirty="0"/>
          </a:p>
          <a:p>
            <a:pPr algn="ctr" eaLnBrk="1" hangingPunct="1">
              <a:buFont typeface="Arial" charset="0"/>
              <a:buNone/>
            </a:pPr>
            <a:endParaRPr lang="pl-PL" dirty="0"/>
          </a:p>
          <a:p>
            <a:pPr algn="ctr" eaLnBrk="1" hangingPunct="1">
              <a:buFont typeface="Arial" charset="0"/>
              <a:buNone/>
            </a:pPr>
            <a:r>
              <a:rPr lang="pl-PL" dirty="0"/>
              <a:t>gdy jest to niezbędne do wykonywania pracy określonego rodzaju lub na określonym stanowisku.</a:t>
            </a:r>
          </a:p>
          <a:p>
            <a:pPr eaLnBrk="1" hangingPunct="1">
              <a:buFont typeface="Arial" charset="0"/>
              <a:buChar char="•"/>
            </a:pPr>
            <a:endParaRPr lang="pl-PL" dirty="0"/>
          </a:p>
        </p:txBody>
      </p:sp>
      <p:sp>
        <p:nvSpPr>
          <p:cNvPr id="1024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B339DCCB-3BA7-45CD-A691-C4D95A81930B}" type="slidenum">
              <a:rPr lang="pl-PL" smtClean="0">
                <a:solidFill>
                  <a:prstClr val="black"/>
                </a:solidFill>
              </a:rPr>
              <a:pPr/>
              <a:t>6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2" name="Strzałka w dół 1"/>
          <p:cNvSpPr/>
          <p:nvPr/>
        </p:nvSpPr>
        <p:spPr>
          <a:xfrm>
            <a:off x="5509662" y="3808966"/>
            <a:ext cx="158417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8429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pl-PL" dirty="0"/>
          </a:p>
          <a:p>
            <a:pPr algn="ctr" eaLnBrk="1" hangingPunct="1">
              <a:buFont typeface="Arial" charset="0"/>
              <a:buNone/>
            </a:pPr>
            <a:endParaRPr lang="pl-PL" dirty="0"/>
          </a:p>
          <a:p>
            <a:pPr algn="ctr" eaLnBrk="1" hangingPunct="1">
              <a:buFont typeface="Arial" charset="0"/>
              <a:buNone/>
            </a:pPr>
            <a:r>
              <a:rPr lang="pl-PL" i="1" dirty="0"/>
              <a:t>Co to jest informacja o</a:t>
            </a:r>
          </a:p>
          <a:p>
            <a:pPr algn="ctr" eaLnBrk="1" hangingPunct="1">
              <a:buFont typeface="Arial" charset="0"/>
              <a:buNone/>
            </a:pPr>
            <a:r>
              <a:rPr lang="pl-PL" i="1" dirty="0"/>
              <a:t>„dotychczasowym zatrudnieniu”?</a:t>
            </a:r>
          </a:p>
          <a:p>
            <a:pPr algn="ctr" eaLnBrk="1" hangingPunct="1">
              <a:buFont typeface="Arial" charset="0"/>
              <a:buNone/>
            </a:pPr>
            <a:endParaRPr lang="pl-PL" i="1" dirty="0"/>
          </a:p>
          <a:p>
            <a:r>
              <a:rPr lang="pl-PL" dirty="0"/>
              <a:t>Zatrudnienie: jak pamiętamy pojęcie szerokie obejmujące różne przewidziane przez prawo formy zarobkowania </a:t>
            </a:r>
          </a:p>
          <a:p>
            <a:pPr eaLnBrk="1" hangingPunct="1">
              <a:buFont typeface="Arial" charset="0"/>
              <a:buNone/>
            </a:pPr>
            <a:endParaRPr lang="pl-PL" dirty="0"/>
          </a:p>
          <a:p>
            <a:pPr algn="ctr" eaLnBrk="1" hangingPunct="1">
              <a:buFont typeface="Arial" charset="0"/>
              <a:buNone/>
            </a:pPr>
            <a:endParaRPr lang="pl-PL" dirty="0"/>
          </a:p>
        </p:txBody>
      </p:sp>
      <p:sp>
        <p:nvSpPr>
          <p:cNvPr id="1024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B339DCCB-3BA7-45CD-A691-C4D95A81930B}" type="slidenum">
              <a:rPr lang="pl-PL" smtClean="0">
                <a:solidFill>
                  <a:prstClr val="black"/>
                </a:solidFill>
              </a:rPr>
              <a:pPr/>
              <a:t>7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167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</a:pPr>
            <a:endParaRPr lang="pl-PL" dirty="0"/>
          </a:p>
          <a:p>
            <a:pPr marL="109537" indent="0" algn="ctr">
              <a:buNone/>
            </a:pPr>
            <a:r>
              <a:rPr lang="pl-PL" i="1" dirty="0"/>
              <a:t>Czy podanie ww. danych osobowych jest obowiązkiem prawnym kandydata do pracy?</a:t>
            </a:r>
          </a:p>
          <a:p>
            <a:pPr marL="109537" indent="0" algn="ctr">
              <a:buNone/>
            </a:pPr>
            <a:r>
              <a:rPr lang="pl-PL" dirty="0"/>
              <a:t>Jeśli kandydat nie podaje/odmawia wyraźnie podania danych objętych żądaniem pracodawcy to :</a:t>
            </a:r>
          </a:p>
          <a:p>
            <a:pPr marL="566737" indent="-457200">
              <a:buFontTx/>
              <a:buChar char="-"/>
            </a:pPr>
            <a:r>
              <a:rPr lang="pl-PL" dirty="0"/>
              <a:t>nie ma tu żadnej sankcji prawnej,</a:t>
            </a:r>
          </a:p>
          <a:p>
            <a:pPr marL="566737" indent="-457200">
              <a:buFontTx/>
              <a:buChar char="-"/>
            </a:pPr>
            <a:r>
              <a:rPr lang="pl-PL" dirty="0"/>
              <a:t>pracodawca ma po prostu prawo nie rozpatrywać kandydatury i jest chroniony przed zarzutem działania bezprawnego np. dyskryminacji w zatrudnienie,</a:t>
            </a:r>
          </a:p>
        </p:txBody>
      </p:sp>
      <p:sp>
        <p:nvSpPr>
          <p:cNvPr id="1024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B339DCCB-3BA7-45CD-A691-C4D95A81930B}" type="slidenum">
              <a:rPr lang="pl-PL" smtClean="0">
                <a:solidFill>
                  <a:prstClr val="black"/>
                </a:solidFill>
              </a:rPr>
              <a:pPr/>
              <a:t>8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644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pl-PL" sz="2800" i="1" u="sng"/>
              <a:t>Ochrona pracowniczych danych osobowych</a:t>
            </a:r>
          </a:p>
        </p:txBody>
      </p:sp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endParaRPr lang="pl-PL" dirty="0"/>
          </a:p>
          <a:p>
            <a:pPr eaLnBrk="1" hangingPunct="1">
              <a:buFont typeface="Arial" charset="0"/>
              <a:buChar char="•"/>
            </a:pPr>
            <a:endParaRPr lang="pl-PL" dirty="0"/>
          </a:p>
          <a:p>
            <a:pPr marL="109537" indent="0" algn="ctr">
              <a:buNone/>
            </a:pPr>
            <a:r>
              <a:rPr lang="pl-PL" b="1" dirty="0"/>
              <a:t>GRANICE ŻĄDAŃ PRACODAWCY</a:t>
            </a:r>
          </a:p>
        </p:txBody>
      </p:sp>
      <p:sp>
        <p:nvSpPr>
          <p:cNvPr id="10243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B339DCCB-3BA7-45CD-A691-C4D95A81930B}" type="slidenum">
              <a:rPr lang="pl-PL" smtClean="0">
                <a:solidFill>
                  <a:prstClr val="black"/>
                </a:solidFill>
              </a:rPr>
              <a:pPr/>
              <a:t>9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0094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TM03457475[[fn=Ramka]]</Template>
  <TotalTime>85</TotalTime>
  <Words>1796</Words>
  <Application>Microsoft Office PowerPoint</Application>
  <PresentationFormat>Panoramiczny</PresentationFormat>
  <Paragraphs>255</Paragraphs>
  <Slides>35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Motyw pakietu Office</vt:lpstr>
      <vt:lpstr>Przetwarzanie danych osobowych w stosunkach pracy</vt:lpstr>
      <vt:lpstr>Podstawowe źródła prawa</vt:lpstr>
      <vt:lpstr>Rekrutacja pracowników</vt:lpstr>
      <vt:lpstr>Ochrona „pracowniczych”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  <vt:lpstr>Ochrona pracowniczych danych osobowych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Przetwarzanie danych osobowych w stosunkach pracy</dc:title>
  <dc:creator>Kinga Truś</dc:creator>
  <cp:lastModifiedBy>Kinga Truś</cp:lastModifiedBy>
  <cp:revision>12</cp:revision>
  <dcterms:created xsi:type="dcterms:W3CDTF">2020-04-02T09:02:36Z</dcterms:created>
  <dcterms:modified xsi:type="dcterms:W3CDTF">2020-04-03T10:42:13Z</dcterms:modified>
</cp:coreProperties>
</file>