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5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altLang="en-US" dirty="0"/>
              <a:t>REGUŁY RACJONALNEJ DYSKUSJI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41605"/>
            <a:ext cx="10515600" cy="783590"/>
          </a:xfrm>
        </p:spPr>
        <p:txBody>
          <a:bodyPr/>
          <a:lstStyle/>
          <a:p>
            <a:pPr algn="ctr"/>
            <a:r>
              <a:rPr lang="pl-PL" altLang="en-US" sz="3200" b="1"/>
              <a:t>REGUŁA SWOBODY WYPOWIEDZI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3535" y="1090930"/>
            <a:ext cx="11456670" cy="551751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altLang="en-US" sz="2200" dirty="0"/>
              <a:t>Powstrzymanie się od </a:t>
            </a:r>
            <a:r>
              <a:rPr lang="pl-PL" altLang="en-US" sz="2200" dirty="0" err="1"/>
              <a:t>zachowań</a:t>
            </a:r>
            <a:r>
              <a:rPr lang="pl-PL" altLang="en-US" sz="2200" dirty="0"/>
              <a:t> utrudniających lub </a:t>
            </a:r>
            <a:r>
              <a:rPr lang="pl-PL" altLang="en-US" sz="2200" dirty="0" smtClean="0"/>
              <a:t>uniemożliwiających </a:t>
            </a:r>
            <a:r>
              <a:rPr lang="pl-PL" altLang="en-US" sz="2200" dirty="0"/>
              <a:t>prezentację stanowiska drugiej strony.</a:t>
            </a:r>
          </a:p>
          <a:p>
            <a:pPr marL="0" indent="0">
              <a:lnSpc>
                <a:spcPct val="150000"/>
              </a:lnSpc>
              <a:buNone/>
            </a:pPr>
            <a:endParaRPr lang="pl-PL" altLang="en-US" sz="2200" dirty="0"/>
          </a:p>
          <a:p>
            <a:pPr marL="0" indent="0">
              <a:lnSpc>
                <a:spcPct val="150000"/>
              </a:lnSpc>
              <a:buNone/>
            </a:pPr>
            <a:r>
              <a:rPr lang="pl-PL" altLang="en-US" sz="2200" dirty="0"/>
              <a:t>1) argument ad </a:t>
            </a:r>
            <a:r>
              <a:rPr lang="pl-PL" altLang="en-US" sz="2200" dirty="0" err="1"/>
              <a:t>baculum</a:t>
            </a:r>
            <a:r>
              <a:rPr lang="pl-PL" altLang="en-US" sz="2200" dirty="0"/>
              <a:t> - odwołanie się do groźby użycia przemocy,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altLang="en-US" sz="2200" dirty="0"/>
              <a:t>2) argument ad </a:t>
            </a:r>
            <a:r>
              <a:rPr lang="pl-PL" altLang="en-US" sz="2200" dirty="0" err="1"/>
              <a:t>misericordiam</a:t>
            </a:r>
            <a:r>
              <a:rPr lang="pl-PL" altLang="en-US" sz="2200" dirty="0"/>
              <a:t> - </a:t>
            </a:r>
            <a:r>
              <a:rPr lang="pl-PL" altLang="en-US" sz="2200" dirty="0" smtClean="0"/>
              <a:t>odwołanie się </a:t>
            </a:r>
            <a:r>
              <a:rPr lang="pl-PL" altLang="en-US" sz="2200" dirty="0"/>
              <a:t>do litości (dosłownie: miłosierdzia) tak, by  to wpływało na </a:t>
            </a:r>
            <a:r>
              <a:rPr lang="pl-PL" altLang="en-US" sz="2200" dirty="0" smtClean="0"/>
              <a:t>prawdziwość/fałszywość </a:t>
            </a:r>
            <a:r>
              <a:rPr lang="pl-PL" altLang="en-US" sz="2200" dirty="0"/>
              <a:t>wypowiedzi,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altLang="en-US" sz="2200" dirty="0"/>
              <a:t>3) </a:t>
            </a:r>
            <a:r>
              <a:rPr lang="pl-PL" altLang="en-US" sz="2200" dirty="0" smtClean="0"/>
              <a:t>argument </a:t>
            </a:r>
            <a:r>
              <a:rPr lang="pl-PL" altLang="en-US" sz="2200" dirty="0"/>
              <a:t>ad personam - atak na osobę przeciwnika, a nie jego poglądy,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altLang="en-US" sz="2200" dirty="0"/>
              <a:t>4) potok słów - utrudnianie </a:t>
            </a:r>
            <a:r>
              <a:rPr lang="pl-PL" altLang="en-US" sz="2200" dirty="0" smtClean="0"/>
              <a:t>dyskusji </a:t>
            </a:r>
            <a:r>
              <a:rPr lang="pl-PL" altLang="en-US" sz="2200" dirty="0"/>
              <a:t>przez zarzucenie przeciwnika lawiną chaotycznych wypowiedzi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7680" y="238125"/>
            <a:ext cx="11249660" cy="893445"/>
          </a:xfrm>
        </p:spPr>
        <p:txBody>
          <a:bodyPr>
            <a:normAutofit/>
          </a:bodyPr>
          <a:lstStyle/>
          <a:p>
            <a:pPr algn="ctr"/>
            <a:r>
              <a:rPr lang="pl-PL" altLang="en-US" sz="3110" b="1"/>
              <a:t>REGUŁA ODPOWIEDZIALNOŚCI ZA GŁOSZONE POGLĄDY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3535" y="1330325"/>
            <a:ext cx="11394440" cy="5198110"/>
          </a:xfrm>
        </p:spPr>
        <p:txBody>
          <a:bodyPr/>
          <a:lstStyle/>
          <a:p>
            <a:pPr marL="0" indent="0">
              <a:buNone/>
            </a:pPr>
            <a:r>
              <a:rPr lang="pl-PL" altLang="en-US" dirty="0"/>
              <a:t>Wymaga uzasadniania własnego stanowiska i bycia konsekwentnym w głoszonych poglądach.</a:t>
            </a:r>
          </a:p>
          <a:p>
            <a:pPr marL="0" indent="0">
              <a:buNone/>
            </a:pPr>
            <a:endParaRPr lang="pl-PL" altLang="en-US" dirty="0"/>
          </a:p>
          <a:p>
            <a:pPr marL="0" indent="0">
              <a:buNone/>
            </a:pPr>
            <a:r>
              <a:rPr lang="pl-PL" altLang="en-US" dirty="0"/>
              <a:t>1) </a:t>
            </a:r>
            <a:r>
              <a:rPr lang="pl-PL" altLang="en-US" dirty="0" smtClean="0"/>
              <a:t>argument </a:t>
            </a:r>
            <a:r>
              <a:rPr lang="pl-PL" altLang="en-US" dirty="0"/>
              <a:t>ad </a:t>
            </a:r>
            <a:r>
              <a:rPr lang="pl-PL" altLang="en-US" dirty="0" err="1"/>
              <a:t>ignorantiam</a:t>
            </a:r>
            <a:r>
              <a:rPr lang="pl-PL" altLang="en-US" dirty="0"/>
              <a:t> - przerzucanie ciężaru dowodu: twierdzenie, </a:t>
            </a:r>
            <a:r>
              <a:rPr lang="pl-PL" altLang="en-US" dirty="0" smtClean="0"/>
              <a:t>że </a:t>
            </a:r>
            <a:r>
              <a:rPr lang="pl-PL" altLang="en-US" dirty="0"/>
              <a:t>co nie zostało zanegowane, to istnieje (jest prawdziwe), albo że co nie zostało udowodnione, nie istnieje (jest fałszywe),</a:t>
            </a:r>
          </a:p>
          <a:p>
            <a:pPr marL="0" indent="0">
              <a:buNone/>
            </a:pPr>
            <a:endParaRPr lang="pl-PL" altLang="en-US" dirty="0"/>
          </a:p>
          <a:p>
            <a:pPr marL="0" indent="0">
              <a:buNone/>
            </a:pPr>
            <a:r>
              <a:rPr lang="pl-PL" altLang="en-US" dirty="0"/>
              <a:t>2) asekuracja - polega na używaniu wypowiedzi </a:t>
            </a:r>
            <a:r>
              <a:rPr lang="pl-PL" altLang="en-US" dirty="0" smtClean="0"/>
              <a:t>niejasnych, </a:t>
            </a:r>
            <a:r>
              <a:rPr lang="pl-PL" altLang="en-US" dirty="0"/>
              <a:t>wieloznacznych, by móc potem się z nich wycofać.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254000"/>
            <a:ext cx="10515600" cy="862330"/>
          </a:xfrm>
        </p:spPr>
        <p:txBody>
          <a:bodyPr>
            <a:normAutofit/>
          </a:bodyPr>
          <a:lstStyle/>
          <a:p>
            <a:pPr algn="ctr"/>
            <a:r>
              <a:rPr lang="pl-PL" altLang="en-US" sz="3110" b="1"/>
              <a:t>REGUŁA UCZCIWOŚCI WOBEC STANOWISKA ROZMÓWCY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7015" y="1116330"/>
            <a:ext cx="11697970" cy="54127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altLang="en-US" sz="2400" dirty="0"/>
              <a:t>Nie wolno zniekształcać i manipulować opiniami </a:t>
            </a:r>
            <a:r>
              <a:rPr lang="pl-PL" altLang="en-US" sz="2400" dirty="0" smtClean="0"/>
              <a:t>wygłaszanymi </a:t>
            </a:r>
            <a:r>
              <a:rPr lang="pl-PL" altLang="en-US" sz="2400" dirty="0"/>
              <a:t>przez rozmówcę.</a:t>
            </a:r>
          </a:p>
          <a:p>
            <a:pPr marL="0" indent="0">
              <a:buNone/>
            </a:pPr>
            <a:endParaRPr lang="pl-PL" altLang="en-US" sz="2400" dirty="0"/>
          </a:p>
          <a:p>
            <a:pPr marL="0" indent="0">
              <a:buNone/>
            </a:pPr>
            <a:r>
              <a:rPr lang="pl-PL" altLang="en-US" sz="2400" dirty="0"/>
              <a:t>1) słomiana kukła - zniekształcanie stanowiska przeciwnika i obalanie tej zniekształconej wersji (wyrywanie wypowiedzi z </a:t>
            </a:r>
            <a:r>
              <a:rPr lang="pl-PL" altLang="en-US" sz="2400" dirty="0" smtClean="0"/>
              <a:t>kontekstu </a:t>
            </a:r>
            <a:r>
              <a:rPr lang="pl-PL" altLang="en-US" sz="2400" dirty="0"/>
              <a:t>upraszczanie ich, radykalizowanie itp.)</a:t>
            </a:r>
          </a:p>
          <a:p>
            <a:pPr marL="0" indent="0">
              <a:buNone/>
            </a:pPr>
            <a:endParaRPr lang="pl-PL" altLang="en-US" sz="2400" dirty="0"/>
          </a:p>
          <a:p>
            <a:pPr marL="0" indent="0">
              <a:buNone/>
            </a:pPr>
            <a:r>
              <a:rPr lang="pl-PL" altLang="en-US" sz="2400" dirty="0"/>
              <a:t>2) fałszywe zwycięstwo  - </a:t>
            </a:r>
            <a:r>
              <a:rPr lang="pl-PL" altLang="en-US" sz="2400" dirty="0" smtClean="0"/>
              <a:t>bezpodstawne </a:t>
            </a:r>
            <a:r>
              <a:rPr lang="pl-PL" altLang="en-US" sz="2400" dirty="0"/>
              <a:t>ogłoszenie wygranej w dyskusji,</a:t>
            </a:r>
          </a:p>
          <a:p>
            <a:pPr marL="0" indent="0">
              <a:buNone/>
            </a:pPr>
            <a:endParaRPr lang="pl-PL" altLang="en-US" sz="2400" dirty="0"/>
          </a:p>
          <a:p>
            <a:pPr marL="0" indent="0">
              <a:buNone/>
            </a:pPr>
            <a:r>
              <a:rPr lang="pl-PL" altLang="en-US" sz="2400" dirty="0"/>
              <a:t>3) błahe wątpliwości - skupianie się na kwestiach nieistotnych zamiast na zasadniczym przedmiocie dyskusji,</a:t>
            </a:r>
          </a:p>
          <a:p>
            <a:pPr marL="0" indent="0">
              <a:buNone/>
            </a:pPr>
            <a:endParaRPr lang="pl-PL" altLang="en-US" sz="2400" dirty="0"/>
          </a:p>
          <a:p>
            <a:pPr marL="0" indent="0">
              <a:buNone/>
            </a:pPr>
            <a:r>
              <a:rPr lang="pl-PL" altLang="en-US" sz="2400" dirty="0"/>
              <a:t>4) fałszywa alternatywa - przedstawienie wyboru pomiędzy dwoma rozwiązaniami, z których jedno ma być </a:t>
            </a:r>
            <a:r>
              <a:rPr lang="pl-PL" altLang="en-US" sz="2400" dirty="0" smtClean="0"/>
              <a:t>korzystne </a:t>
            </a:r>
            <a:r>
              <a:rPr lang="pl-PL" altLang="en-US" sz="2400" dirty="0"/>
              <a:t>i do niego chcemy skłonić rozmówcę,</a:t>
            </a:r>
          </a:p>
          <a:p>
            <a:pPr marL="0" indent="0">
              <a:buNone/>
            </a:pPr>
            <a:endParaRPr lang="pl-PL" altLang="en-US" sz="2400" dirty="0"/>
          </a:p>
          <a:p>
            <a:pPr marL="0" indent="0">
              <a:buNone/>
            </a:pPr>
            <a:r>
              <a:rPr lang="pl-PL" altLang="en-US" sz="2400" dirty="0"/>
              <a:t>5) pozorny dylemat - </a:t>
            </a:r>
            <a:r>
              <a:rPr lang="pl-PL" altLang="en-US" sz="2400" dirty="0">
                <a:sym typeface="+mn-ea"/>
              </a:rPr>
              <a:t>przedstawienie wyboru pomiędzy dwoma rozwiązaniami, z których każde ma być złe.</a:t>
            </a:r>
            <a:endParaRPr lang="pl-PL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237490"/>
            <a:ext cx="10515600" cy="862965"/>
          </a:xfrm>
        </p:spPr>
        <p:txBody>
          <a:bodyPr/>
          <a:lstStyle/>
          <a:p>
            <a:pPr algn="ctr"/>
            <a:r>
              <a:rPr lang="pl-PL" altLang="en-US" sz="4000" b="1"/>
              <a:t>REGUŁA TRZYMANIA SIĘ MERITUM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3535" y="1600835"/>
            <a:ext cx="11569065" cy="4959350"/>
          </a:xfrm>
        </p:spPr>
        <p:txBody>
          <a:bodyPr/>
          <a:lstStyle/>
          <a:p>
            <a:pPr marL="0" indent="0">
              <a:buNone/>
            </a:pPr>
            <a:r>
              <a:rPr lang="pl-PL" altLang="en-US" dirty="0"/>
              <a:t>1) zmiana tematu - przerzucenie rozmowy na inny temat, w sytuacji, gdy jej uczestnik zaczyna przegrywać w dyskusji albo zmierza ona w </a:t>
            </a:r>
            <a:r>
              <a:rPr lang="pl-PL" altLang="en-US"/>
              <a:t>niepożądanym </a:t>
            </a:r>
            <a:r>
              <a:rPr lang="pl-PL" altLang="en-US" smtClean="0"/>
              <a:t>dla niego </a:t>
            </a:r>
            <a:r>
              <a:rPr lang="pl-PL" altLang="en-US" dirty="0"/>
              <a:t>kierunku,</a:t>
            </a:r>
          </a:p>
          <a:p>
            <a:pPr marL="0" indent="0">
              <a:buNone/>
            </a:pPr>
            <a:endParaRPr lang="pl-PL" altLang="en-US" dirty="0"/>
          </a:p>
          <a:p>
            <a:pPr marL="0" indent="0">
              <a:buNone/>
            </a:pPr>
            <a:r>
              <a:rPr lang="pl-PL" altLang="en-US" dirty="0"/>
              <a:t>2) argument ad </a:t>
            </a:r>
            <a:r>
              <a:rPr lang="pl-PL" altLang="en-US" dirty="0" err="1"/>
              <a:t>populum</a:t>
            </a:r>
            <a:r>
              <a:rPr lang="pl-PL" altLang="en-US" dirty="0"/>
              <a:t> - podnoszenie </a:t>
            </a:r>
            <a:r>
              <a:rPr lang="pl-PL" altLang="en-US" dirty="0" smtClean="0"/>
              <a:t>argumentów </a:t>
            </a:r>
            <a:r>
              <a:rPr lang="pl-PL" altLang="en-US" dirty="0"/>
              <a:t>mających n celu uzyskanie </a:t>
            </a:r>
            <a:r>
              <a:rPr lang="pl-PL" altLang="en-US" dirty="0" smtClean="0"/>
              <a:t>poparcia audytorium </a:t>
            </a:r>
            <a:r>
              <a:rPr lang="pl-PL" altLang="en-US" dirty="0"/>
              <a:t>(„podlizywanie się” słuchaczom).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320</Words>
  <Application>Microsoft Office PowerPoint</Application>
  <PresentationFormat>Niestandardowy</PresentationFormat>
  <Paragraphs>30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Office Theme</vt:lpstr>
      <vt:lpstr>REGUŁY RACJONALNEJ DYSKUSJI</vt:lpstr>
      <vt:lpstr>REGUŁA SWOBODY WYPOWIEDZI</vt:lpstr>
      <vt:lpstr>REGUŁA ODPOWIEDZIALNOŚCI ZA GŁOSZONE POGLĄDY</vt:lpstr>
      <vt:lpstr>REGUŁA UCZCIWOŚCI WOBEC STANOWISKA ROZMÓWCY</vt:lpstr>
      <vt:lpstr>REGUŁA TRZYMANIA SIĘ MERITUM SPRAWY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REGUŁY RACJONALNEJ DYSKUSJI</dc:title>
  <dc:creator/>
  <cp:lastModifiedBy>Jacek Kaczor</cp:lastModifiedBy>
  <cp:revision>3</cp:revision>
  <dcterms:created xsi:type="dcterms:W3CDTF">2022-04-11T17:43:16Z</dcterms:created>
  <dcterms:modified xsi:type="dcterms:W3CDTF">2022-04-12T07:52:27Z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B5A80D16F7C647438993D7D6C9BA0F3E</vt:lpwstr>
  </property>
  <property fmtid="{D5CDD505-2E9C-101B-9397-08002B2CF9AE}" pid="3" name="KSOProductBuildVer">
    <vt:lpwstr>1045-11.2.0.11029</vt:lpwstr>
  </property>
</Properties>
</file>