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73" r:id="rId7"/>
    <p:sldId id="274" r:id="rId8"/>
    <p:sldId id="263" r:id="rId9"/>
    <p:sldId id="262" r:id="rId10"/>
    <p:sldId id="264" r:id="rId11"/>
    <p:sldId id="265" r:id="rId12"/>
    <p:sldId id="268" r:id="rId13"/>
    <p:sldId id="266" r:id="rId14"/>
    <p:sldId id="267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05.12.2020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05.12.2020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05.12.2020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05.12.2020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ostokąt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05.12.2020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05.12.2020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05.12.2020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ymbol zastępczy zawartośc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zawartośc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Tytuł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05.12.2020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05.12.2020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ostokąt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ymbol zastępczy zawartośc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Prostokąt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05.12.2020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Łącznik prosty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ostokąt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2" name="Prostokąt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05.12.2020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05.12.2020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Reguły kolizyjne</a:t>
            </a:r>
            <a:br>
              <a:rPr lang="pl-PL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b="1" smtClean="0">
                <a:latin typeface="Times New Roman" pitchFamily="18" charset="0"/>
                <a:cs typeface="Times New Roman" pitchFamily="18" charset="0"/>
              </a:rPr>
              <a:t>Kurs: Propedeutyka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prawa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Temporalna (chronologiczna) reguła kolizyjna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W razie kolizji norma późniejsza wyłącza zastosowanie normy wcześniejszej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Lex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posterior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derogat legi priori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3. Adekwatność prawa do dynamiki zachodzących zmian społecznych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4. Ustępuje regule hierarchicznej (dotyczy więc jedynie sytuacji, gdy znajdujące się w kolizji normy należą do tego samego piętra w ramach hierarchii formalnych źródeł prawa). Kwestia relacji z regułą zakresową – zob. dalsze slajdy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Zakresowa (merytoryczna) reguła kolizyjna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l-P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W razie kolizji norma węższa zakresowo wyłącza zastosowanie normy szerszej zakresowo (tzn. mniej szczegółowo regulującej daną materię lub szerzej określającą grupę osób, do której jest skierowana)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Lex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specialis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derogat legi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generali</a:t>
            </a:r>
            <a:endParaRPr lang="pl-PL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3. Potrzeba bezpieczeństwa prawnego – szczegółowość regulacji z zasady zmniejsza jej podatność na różne interpretacje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4. Ustępuje regule hierarchicznej (dotyczy więc jedynie sytuacji, gdy znajdujące się w kolizji normy należą do tego samego piętra w ramach hierarchii formalnych źródeł prawa). Kwestia relacji z regułą zakresową – zob. dalsze slajdy</a:t>
            </a: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>
                <a:latin typeface="Times New Roman" pitchFamily="18" charset="0"/>
                <a:cs typeface="Times New Roman" pitchFamily="18" charset="0"/>
              </a:rPr>
              <a:t>Metareguły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 kolizyjne 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Trzy możliwości kolizji poszczególnych reguł kolizyjnych pierwszego stopnia:</a:t>
            </a:r>
          </a:p>
          <a:p>
            <a:pPr marL="514350" indent="-514350">
              <a:buAutoNum type="arabicPeriod"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Hierarchiczna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 zakresowa</a:t>
            </a:r>
          </a:p>
          <a:p>
            <a:pPr marL="514350" indent="-514350">
              <a:buAutoNum type="arabicPeriod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Hierarchiczna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 temporalna</a:t>
            </a:r>
          </a:p>
          <a:p>
            <a:pPr marL="514350" indent="-514350">
              <a:buAutoNum type="arabicPeriod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Zakresowa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 temporalna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>
                <a:latin typeface="Times New Roman" pitchFamily="18" charset="0"/>
                <a:cs typeface="Times New Roman" pitchFamily="18" charset="0"/>
              </a:rPr>
              <a:t>Metareguły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 kolizyjne 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1. W przypadku jakiejkolwiek kolizji w której uczestniczy hierarchiczna reguła kolizyjna bierze ona górę (hierarchiczna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 zakresowa, hierarchiczna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 temporalna).</a:t>
            </a:r>
          </a:p>
          <a:p>
            <a:pPr marL="514350" indent="-514350">
              <a:buAutoNum type="arabicPeriod"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2. Zakresowa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 temporalna?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err="1" smtClean="0">
                <a:latin typeface="Times New Roman" pitchFamily="18" charset="0"/>
                <a:cs typeface="Times New Roman" pitchFamily="18" charset="0"/>
              </a:rPr>
              <a:t>Metareguły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 kolizyjne – zakresowa r. k. </a:t>
            </a:r>
            <a:r>
              <a:rPr lang="pl-PL" b="1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. temporalna r. k.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1. Podejście </a:t>
            </a:r>
            <a:r>
              <a:rPr lang="pl-PL" b="1" i="1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i="1" dirty="0" err="1" smtClean="0">
                <a:latin typeface="Times New Roman" pitchFamily="18" charset="0"/>
                <a:cs typeface="Times New Roman" pitchFamily="18" charset="0"/>
              </a:rPr>
              <a:t>abstracto</a:t>
            </a:r>
            <a:endParaRPr lang="pl-PL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Lex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specialis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derogat legi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generali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lex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posterior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derogat legi priori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Lex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specialis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derogat legi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generali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lex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posterior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derogat legi priori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sz="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Wśród zwolenników podejścia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abstracto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zdaje się dominować jednak wariant A.</a:t>
            </a: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2. Podejście </a:t>
            </a:r>
            <a:r>
              <a:rPr lang="pl-PL" b="1" i="1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i="1" dirty="0" err="1" smtClean="0">
                <a:latin typeface="Times New Roman" pitchFamily="18" charset="0"/>
                <a:cs typeface="Times New Roman" pitchFamily="18" charset="0"/>
              </a:rPr>
              <a:t>concreto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Podejście </a:t>
            </a:r>
            <a:r>
              <a:rPr lang="pl-PL" b="1" i="1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i="1" dirty="0" err="1" smtClean="0">
                <a:latin typeface="Times New Roman" pitchFamily="18" charset="0"/>
                <a:cs typeface="Times New Roman" pitchFamily="18" charset="0"/>
              </a:rPr>
              <a:t>concreto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Wedle apologetów tego podejścia należy wstrzymać się przed ogólnym przyznaniem wyższości regule zakresowej albo temporalnej. Zasadne jest, jak twierdzą, by rozstrzygnięcie kolizji uzależnić od relewantnych dla danego przypadku racji funkcjonalnych.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Podejście </a:t>
            </a:r>
            <a:r>
              <a:rPr lang="pl-PL" b="1" i="1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i="1" dirty="0" err="1" smtClean="0">
                <a:latin typeface="Times New Roman" pitchFamily="18" charset="0"/>
                <a:cs typeface="Times New Roman" pitchFamily="18" charset="0"/>
              </a:rPr>
              <a:t>concreto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Dla ustalenia preferowanej w danym przypadku reguły (zakresowej albo temporalnej) istotna jest gałąź prawa, której dotyczy rozstrzygnięcie.</a:t>
            </a: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Kluczowa staje się wobec tego wspomniana już kwestia uzasadnienia aksjologicznego reguły zakresowej oraz temporalnej. Wartości stojące za danymi regułami mogą być bowiem bardziej lub mniej cenione w zależności od gałęzi prawa.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Podejście </a:t>
            </a:r>
            <a:r>
              <a:rPr lang="pl-PL" b="1" i="1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b="1" i="1" dirty="0" err="1" smtClean="0">
                <a:latin typeface="Times New Roman" pitchFamily="18" charset="0"/>
                <a:cs typeface="Times New Roman" pitchFamily="18" charset="0"/>
              </a:rPr>
              <a:t>concreto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Prawo ochrony środowiska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 (raczej) preferencja dla reguły temporalnej</a:t>
            </a: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Prawo karne, prawo podatkowe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– (raczej) preferencja dla 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>reguły zakresowej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Literatura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Srokosz J., Sulikowski A.,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Wstęp do prawoznawstwa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Opole 2015, s. 64-67.</a:t>
            </a: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Wprowadzenie do nauk prawnych. Leksykon tematyczny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[red:] A. Bator, Warszawa 2016. Hasła: reguły kolizyjne, hierarchiczna reguła kolizyjna, chronologiczna reguła kolizyjna, zakresowa reguła kolizyjna,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metareguła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kolizyjna.</a:t>
            </a: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Reguły egzegezy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Reguły interpretacyjne</a:t>
            </a:r>
          </a:p>
          <a:p>
            <a:pPr marL="514350" indent="-514350">
              <a:buAutoNum type="arabicPeriod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Reguły inferencyjne (reguły według których dokonuje się wnioskowań prawniczych)</a:t>
            </a:r>
          </a:p>
          <a:p>
            <a:pPr marL="514350" indent="-514350">
              <a:buAutoNum type="arabicPeriod"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Reguły kolizyjne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Pytania wstępne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>
                <a:latin typeface="+mj-lt"/>
                <a:cs typeface="Times New Roman" pitchFamily="18" charset="0"/>
              </a:rPr>
              <a:t>-&gt;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zachowaniu jakiego założenia związanego z wyobrażaniem sobie prawa jako systemu służą reguły kolizyjne?</a:t>
            </a:r>
          </a:p>
          <a:p>
            <a:pPr>
              <a:buNone/>
            </a:pPr>
            <a:r>
              <a:rPr lang="pl-PL" b="1" dirty="0" smtClean="0">
                <a:latin typeface="+mj-lt"/>
                <a:cs typeface="Times New Roman" pitchFamily="18" charset="0"/>
              </a:rPr>
              <a:t>-&gt;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czy można konstatować co do kwestii relacji chronologicznej pomiędzy procesem wykładni a stosowaniem reguł kolizyjnych?</a:t>
            </a:r>
          </a:p>
          <a:p>
            <a:pPr>
              <a:buNone/>
            </a:pPr>
            <a:r>
              <a:rPr lang="pl-PL" b="1" dirty="0" smtClean="0">
                <a:latin typeface="+mj-lt"/>
                <a:cs typeface="Times New Roman" pitchFamily="18" charset="0"/>
              </a:rPr>
              <a:t>-&gt;</a:t>
            </a:r>
            <a:r>
              <a:rPr lang="pl-PL" dirty="0" smtClean="0">
                <a:latin typeface="+mj-lt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 którą koncepcją obowiązywania związane są reguły kolizyjne?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Reguły kolizyjne – zarys zagadnienia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Reguły kolizyjne pierwszego stopnia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Instrumenty służące rozstrzyganiu kolizji pomiędzy normami</a:t>
            </a: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Reguły kolizyjne drugiego stopnia (</a:t>
            </a:r>
            <a:r>
              <a:rPr lang="pl-PL" b="1" dirty="0" err="1" smtClean="0">
                <a:latin typeface="Times New Roman" pitchFamily="18" charset="0"/>
                <a:cs typeface="Times New Roman" pitchFamily="18" charset="0"/>
              </a:rPr>
              <a:t>metareguły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 kolizyjne)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Służą rozstrzyganiu kolizji pomiędzy regułami kolizyjnymi pierwszego stopnia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Kolizja norm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Poprzez kolizję norm rozumieć będziemy sytuację, gdy w systemie prawa znajdują się normy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zakresowo zbieżne, acz treściowo niezgodne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Stosowanie reguł kolizyjnych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-związek z założeniem o prawodawcy racjonalnym – chodzi o to, by na etapie stosowania prawa uchylić błędy empirycznego prawodawcy</a:t>
            </a: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-nie uchyla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abstracto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danych norm, a jedynie wyłącza ich zastosowanie na potrzeby określonego rozstrzygnięcia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Reguły kolizyjne pierwszego stopnia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71500" indent="-571500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I. Uniwersalne</a:t>
            </a:r>
            <a:endParaRPr lang="pl-PL" sz="9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AutoNum type="arabicPeriod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Hierarchiczna reguła kolizyjna</a:t>
            </a:r>
          </a:p>
          <a:p>
            <a:pPr marL="571500" indent="-571500">
              <a:buAutoNum type="arabicPeriod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Temporalna reguła kolizyjna</a:t>
            </a:r>
          </a:p>
          <a:p>
            <a:pPr marL="571500" indent="-571500">
              <a:buAutoNum type="arabicPeriod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Zakresowa reguła kolizyjna</a:t>
            </a:r>
          </a:p>
          <a:p>
            <a:pPr marL="571500" indent="-57150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71500" indent="-571500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pl-PL" b="1" smtClean="0">
                <a:latin typeface="Times New Roman" pitchFamily="18" charset="0"/>
                <a:cs typeface="Times New Roman" pitchFamily="18" charset="0"/>
              </a:rPr>
              <a:t>O ograniczonym zakresie stosowania</a:t>
            </a:r>
            <a:endParaRPr lang="pl-PL" sz="9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 przykład 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Lex benignior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(należy stosować normę zawierającą łagodniejszą sankcję)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Reguły kolizyjne pierwszego stopnia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Model analizy poszczególnych reguł kolizyjnych:</a:t>
            </a:r>
          </a:p>
          <a:p>
            <a:pPr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 czym polega dana reguła</a:t>
            </a:r>
          </a:p>
          <a:p>
            <a:pPr marL="514350" indent="-514350">
              <a:buAutoNum type="arabicPeriod"/>
            </a:pP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Paremia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Uzasadnienie aksjologiczne</a:t>
            </a:r>
          </a:p>
          <a:p>
            <a:pPr marL="514350" indent="-514350">
              <a:buAutoNum type="arabicPeriod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Relacja hierarchiczna względem innych reguł kolizyjnych w przypadku ich kolizji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Hierarchiczna reguła kolizyjna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pl-P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W razie kolizji norma wyższego rzędu wyłącza zastosowanie normy niższego rzędu (np. norma ustawy </a:t>
            </a:r>
            <a:r>
              <a:rPr lang="pl-PL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pl-P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norma rozporządzenia)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Lex</a:t>
            </a:r>
            <a:r>
              <a:rPr lang="pl-PL" i="1" dirty="0" smtClean="0">
                <a:latin typeface="Times New Roman" pitchFamily="18" charset="0"/>
                <a:cs typeface="Times New Roman" pitchFamily="18" charset="0"/>
              </a:rPr>
              <a:t> superior derogat legi </a:t>
            </a:r>
            <a:r>
              <a:rPr lang="pl-PL" i="1" dirty="0" err="1" smtClean="0">
                <a:latin typeface="Times New Roman" pitchFamily="18" charset="0"/>
                <a:cs typeface="Times New Roman" pitchFamily="18" charset="0"/>
              </a:rPr>
              <a:t>inferiori</a:t>
            </a:r>
            <a:endParaRPr lang="pl-PL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3. Aprobata dla hierarchicznej reguły kolizyjnej wiąże się z hierarchią formalnych źródeł prawa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4. Hierarchiczna reguła kolizyjna ma pierwszeństwo przed regułą temporalną oraz zakresową (to fundament)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jski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87F95B1AD92EE4BA52C5179CF386D83" ma:contentTypeVersion="2" ma:contentTypeDescription="Utwórz nowy dokument." ma:contentTypeScope="" ma:versionID="7790be969cdf5b700177c6de9f8dba4c">
  <xsd:schema xmlns:xsd="http://www.w3.org/2001/XMLSchema" xmlns:xs="http://www.w3.org/2001/XMLSchema" xmlns:p="http://schemas.microsoft.com/office/2006/metadata/properties" xmlns:ns2="c2281a6d-89b5-4972-ab46-4137dee59fc0" targetNamespace="http://schemas.microsoft.com/office/2006/metadata/properties" ma:root="true" ma:fieldsID="642640d9044133bf454db8cd9ac97afd" ns2:_="">
    <xsd:import namespace="c2281a6d-89b5-4972-ab46-4137dee59f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281a6d-89b5-4972-ab46-4137dee59f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F19E19-B42A-4CA1-8B41-044CB856F337}"/>
</file>

<file path=customXml/itemProps2.xml><?xml version="1.0" encoding="utf-8"?>
<ds:datastoreItem xmlns:ds="http://schemas.openxmlformats.org/officeDocument/2006/customXml" ds:itemID="{452A2353-50EB-4525-B44B-9C28C2359EC3}"/>
</file>

<file path=customXml/itemProps3.xml><?xml version="1.0" encoding="utf-8"?>
<ds:datastoreItem xmlns:ds="http://schemas.openxmlformats.org/officeDocument/2006/customXml" ds:itemID="{922FE9D7-7370-4B3C-89DB-017FD9FAB791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211</TotalTime>
  <Words>752</Words>
  <Application>Microsoft Office PowerPoint</Application>
  <PresentationFormat>On-screen Show (4:3)</PresentationFormat>
  <Paragraphs>84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Miejski</vt:lpstr>
      <vt:lpstr>Reguły kolizyjne Kurs: Propedeutyka prawa</vt:lpstr>
      <vt:lpstr>Reguły egzegezy</vt:lpstr>
      <vt:lpstr>Pytania wstępne</vt:lpstr>
      <vt:lpstr>Reguły kolizyjne – zarys zagadnienia</vt:lpstr>
      <vt:lpstr>Kolizja norm</vt:lpstr>
      <vt:lpstr>Stosowanie reguł kolizyjnych</vt:lpstr>
      <vt:lpstr>Reguły kolizyjne pierwszego stopnia</vt:lpstr>
      <vt:lpstr>Reguły kolizyjne pierwszego stopnia</vt:lpstr>
      <vt:lpstr>Hierarchiczna reguła kolizyjna</vt:lpstr>
      <vt:lpstr>Temporalna (chronologiczna) reguła kolizyjna</vt:lpstr>
      <vt:lpstr>Zakresowa (merytoryczna) reguła kolizyjna</vt:lpstr>
      <vt:lpstr>Metareguły kolizyjne </vt:lpstr>
      <vt:lpstr>Metareguły kolizyjne </vt:lpstr>
      <vt:lpstr>Metareguły kolizyjne – zakresowa r. k. vs. temporalna r. k.</vt:lpstr>
      <vt:lpstr>Podejście in concreto</vt:lpstr>
      <vt:lpstr>Podejście in concreto</vt:lpstr>
      <vt:lpstr>Podejście in concreto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Reguły kolizyjne Propedeutyka prawa 2017/2018</dc:title>
  <dc:creator>Users</dc:creator>
  <cp:lastModifiedBy>MW</cp:lastModifiedBy>
  <cp:revision>12</cp:revision>
  <dcterms:created xsi:type="dcterms:W3CDTF">2017-12-25T16:07:53Z</dcterms:created>
  <dcterms:modified xsi:type="dcterms:W3CDTF">2020-12-05T00:58:10Z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0x010100787F95B1AD92EE4BA52C5179CF386D83</vt:lpwstr>
  </property>
</Properties>
</file>