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2" r:id="rId5"/>
    <p:sldId id="273" r:id="rId6"/>
    <p:sldId id="270" r:id="rId7"/>
    <p:sldId id="274" r:id="rId8"/>
    <p:sldId id="279" r:id="rId9"/>
    <p:sldId id="280" r:id="rId10"/>
    <p:sldId id="275" r:id="rId11"/>
    <p:sldId id="260" r:id="rId12"/>
    <p:sldId id="277" r:id="rId13"/>
    <p:sldId id="278" r:id="rId14"/>
    <p:sldId id="276" r:id="rId15"/>
    <p:sldId id="261" r:id="rId16"/>
    <p:sldId id="281" r:id="rId17"/>
    <p:sldId id="282" r:id="rId18"/>
    <p:sldId id="283" r:id="rId19"/>
    <p:sldId id="284" r:id="rId20"/>
    <p:sldId id="262" r:id="rId21"/>
    <p:sldId id="263" r:id="rId22"/>
    <p:sldId id="264" r:id="rId23"/>
    <p:sldId id="265" r:id="rId24"/>
    <p:sldId id="266" r:id="rId25"/>
    <p:sldId id="285" r:id="rId26"/>
    <p:sldId id="267" r:id="rId27"/>
    <p:sldId id="269" r:id="rId28"/>
    <p:sldId id="286" r:id="rId29"/>
    <p:sldId id="268"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D5F0D-6C58-42F2-8FFC-82257EB2C26E}" v="2480" dt="2022-01-28T20:11:16.6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98AA868-8872-43E4-8C98-D34DABD1FD38}" type="datetimeFigureOut">
              <a:rPr lang="pl-PL" smtClean="0"/>
              <a:t>28.01.2022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39175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28.01.2022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45450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28.01.2022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34038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28.01.2022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967380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98AA868-8872-43E4-8C98-D34DABD1FD38}" type="datetimeFigureOut">
              <a:rPr lang="pl-PL" smtClean="0"/>
              <a:t>28.01.2022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323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98AA868-8872-43E4-8C98-D34DABD1FD38}" type="datetimeFigureOut">
              <a:rPr lang="pl-PL" smtClean="0"/>
              <a:t>28.01.2022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88303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98AA868-8872-43E4-8C98-D34DABD1FD38}" type="datetimeFigureOut">
              <a:rPr lang="pl-PL" smtClean="0"/>
              <a:t>28.01.2022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96180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98AA868-8872-43E4-8C98-D34DABD1FD38}" type="datetimeFigureOut">
              <a:rPr lang="pl-PL" smtClean="0"/>
              <a:t>28.01.2022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54479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98AA868-8872-43E4-8C98-D34DABD1FD38}" type="datetimeFigureOut">
              <a:rPr lang="pl-PL" smtClean="0"/>
              <a:t>28.01.2022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850839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98AA868-8872-43E4-8C98-D34DABD1FD38}" type="datetimeFigureOut">
              <a:rPr lang="pl-PL" smtClean="0"/>
              <a:t>28.01.2022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71553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98AA868-8872-43E4-8C98-D34DABD1FD38}" type="datetimeFigureOut">
              <a:rPr lang="pl-PL" smtClean="0"/>
              <a:t>28.01.2022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02490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AA868-8872-43E4-8C98-D34DABD1FD38}" type="datetimeFigureOut">
              <a:rPr lang="pl-PL" smtClean="0"/>
              <a:t>28.01.2022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C6C3F-668B-4AF5-BFA9-0F657EB068D6}" type="slidenum">
              <a:rPr lang="pl-PL" smtClean="0"/>
              <a:t>‹#›</a:t>
            </a:fld>
            <a:endParaRPr lang="pl-PL"/>
          </a:p>
        </p:txBody>
      </p:sp>
    </p:spTree>
    <p:extLst>
      <p:ext uri="{BB962C8B-B14F-4D97-AF65-F5344CB8AC3E}">
        <p14:creationId xmlns:p14="http://schemas.microsoft.com/office/powerpoint/2010/main" val="392663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sip.lex.pl/#/document/16925249?unitId=par(12)ust(2)&amp;cm=DOCUMENT" TargetMode="External"/><Relationship Id="rId2" Type="http://schemas.openxmlformats.org/officeDocument/2006/relationships/hyperlink" Target="https://sip.lex.pl/#/document/16925249?unitId=par(12)ust(1)&amp;cm=DOCUMEN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ip.lex.pl/#/document/16798683?unitId=art(1)par(1)&amp;cm=DOCUMEN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sip.lex.pl/#/document/16795332?unitId=art(6)ust(1)&amp;cm=DOCUMEN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cs typeface="Calibri Light"/>
              </a:rPr>
              <a:t>Postępowanie karne</a:t>
            </a:r>
            <a:endParaRPr lang="pl-PL" dirty="0"/>
          </a:p>
        </p:txBody>
      </p:sp>
      <p:sp>
        <p:nvSpPr>
          <p:cNvPr id="3" name="Podtytuł 2"/>
          <p:cNvSpPr>
            <a:spLocks noGrp="1"/>
          </p:cNvSpPr>
          <p:nvPr>
            <p:ph type="subTitle" idx="1"/>
          </p:nvPr>
        </p:nvSpPr>
        <p:spPr/>
        <p:txBody>
          <a:bodyPr vert="horz" lIns="91440" tIns="45720" rIns="91440" bIns="45720" rtlCol="0" anchor="t">
            <a:normAutofit/>
          </a:bodyPr>
          <a:lstStyle/>
          <a:p>
            <a:r>
              <a:rPr lang="pl-PL" dirty="0">
                <a:cs typeface="Calibri"/>
              </a:rPr>
              <a:t>Zajęcia 6</a:t>
            </a:r>
          </a:p>
          <a:p>
            <a:r>
              <a:rPr lang="pl-PL" dirty="0">
                <a:cs typeface="Calibri"/>
              </a:rPr>
              <a:t>29.01.2022</a:t>
            </a:r>
          </a:p>
        </p:txBody>
      </p:sp>
    </p:spTree>
    <p:extLst>
      <p:ext uri="{BB962C8B-B14F-4D97-AF65-F5344CB8AC3E}">
        <p14:creationId xmlns:p14="http://schemas.microsoft.com/office/powerpoint/2010/main" val="650317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84C7FA-8B9F-45CF-933C-934D2B4D11F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4DF0D88-9001-4389-9B27-4C7472DCE410}"/>
              </a:ext>
            </a:extLst>
          </p:cNvPr>
          <p:cNvSpPr>
            <a:spLocks noGrp="1"/>
          </p:cNvSpPr>
          <p:nvPr>
            <p:ph idx="1"/>
          </p:nvPr>
        </p:nvSpPr>
        <p:spPr/>
        <p:txBody>
          <a:bodyPr vert="horz" lIns="91440" tIns="45720" rIns="91440" bIns="45720" rtlCol="0" anchor="t">
            <a:normAutofit/>
          </a:bodyPr>
          <a:lstStyle/>
          <a:p>
            <a:r>
              <a:rPr lang="pl-PL" dirty="0">
                <a:cs typeface="Calibri"/>
              </a:rPr>
              <a:t>Uchwała (7) SN z 28.06.2018 r., I KZP 4/18</a:t>
            </a:r>
          </a:p>
          <a:p>
            <a:r>
              <a:rPr lang="pl-PL" dirty="0">
                <a:ea typeface="+mn-lt"/>
                <a:cs typeface="+mn-lt"/>
              </a:rPr>
              <a:t>Użyte w art. 168b k.p.k. sformułowanie "innego przestępstwa ściganego z urzędu lub przestępstwa skarbowego innego niż przestępstwo objęte zarządzeniem kontroli operacyjnej" obejmuje swoim zakresem wyłącznie te przestępstwa, co do których sąd może wyrazić zgodę na zarządzenie kontroli operacyjnej, w tym te, o których mowa w art. 19 ust. 1 ustawy z dnia 6 kwietnia 1990 r. o Policji (Dz. U. z 2017 r. poz. 2067 </a:t>
            </a:r>
            <a:r>
              <a:rPr lang="pl-PL" dirty="0" err="1">
                <a:ea typeface="+mn-lt"/>
                <a:cs typeface="+mn-lt"/>
              </a:rPr>
              <a:t>t.j</a:t>
            </a:r>
            <a:r>
              <a:rPr lang="pl-PL" dirty="0">
                <a:ea typeface="+mn-lt"/>
                <a:cs typeface="+mn-lt"/>
              </a:rPr>
              <a:t>. z </a:t>
            </a:r>
            <a:r>
              <a:rPr lang="pl-PL" dirty="0" err="1">
                <a:ea typeface="+mn-lt"/>
                <a:cs typeface="+mn-lt"/>
              </a:rPr>
              <a:t>późn</a:t>
            </a:r>
            <a:r>
              <a:rPr lang="pl-PL" dirty="0">
                <a:ea typeface="+mn-lt"/>
                <a:cs typeface="+mn-lt"/>
              </a:rPr>
              <a:t>. zm.).</a:t>
            </a:r>
            <a:endParaRPr lang="pl-PL" dirty="0">
              <a:cs typeface="Calibri"/>
            </a:endParaRPr>
          </a:p>
        </p:txBody>
      </p:sp>
    </p:spTree>
    <p:extLst>
      <p:ext uri="{BB962C8B-B14F-4D97-AF65-F5344CB8AC3E}">
        <p14:creationId xmlns:p14="http://schemas.microsoft.com/office/powerpoint/2010/main" val="1963427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0D613F-766A-4D4B-AC32-F194AE9888B7}"/>
              </a:ext>
            </a:extLst>
          </p:cNvPr>
          <p:cNvSpPr>
            <a:spLocks noGrp="1"/>
          </p:cNvSpPr>
          <p:nvPr>
            <p:ph type="title"/>
          </p:nvPr>
        </p:nvSpPr>
        <p:spPr/>
        <p:txBody>
          <a:bodyPr/>
          <a:lstStyle/>
          <a:p>
            <a:r>
              <a:rPr lang="pl-PL" dirty="0">
                <a:cs typeface="Calibri Light"/>
              </a:rPr>
              <a:t>Przesłuchanie jako czynność dowodowa</a:t>
            </a:r>
            <a:endParaRPr lang="pl-PL" dirty="0"/>
          </a:p>
        </p:txBody>
      </p:sp>
      <p:sp>
        <p:nvSpPr>
          <p:cNvPr id="3" name="Symbol zastępczy zawartości 2">
            <a:extLst>
              <a:ext uri="{FF2B5EF4-FFF2-40B4-BE49-F238E27FC236}">
                <a16:creationId xmlns:a16="http://schemas.microsoft.com/office/drawing/2014/main" id="{39BCB3ED-E9F2-47D6-A691-DD6E9691CA22}"/>
              </a:ext>
            </a:extLst>
          </p:cNvPr>
          <p:cNvSpPr>
            <a:spLocks noGrp="1"/>
          </p:cNvSpPr>
          <p:nvPr>
            <p:ph idx="1"/>
          </p:nvPr>
        </p:nvSpPr>
        <p:spPr/>
        <p:txBody>
          <a:bodyPr vert="horz" lIns="91440" tIns="45720" rIns="91440" bIns="45720" rtlCol="0" anchor="t">
            <a:normAutofit fontScale="55000" lnSpcReduction="20000"/>
          </a:bodyPr>
          <a:lstStyle/>
          <a:p>
            <a:r>
              <a:rPr lang="pl-PL" dirty="0">
                <a:cs typeface="Calibri"/>
              </a:rPr>
              <a:t>Art. 171 § 1. </a:t>
            </a:r>
            <a:r>
              <a:rPr lang="pl-PL" dirty="0">
                <a:ea typeface="+mn-lt"/>
                <a:cs typeface="+mn-lt"/>
              </a:rPr>
              <a:t>Osobie przesłuchiwanej należy umożliwić swobodne wypowiedzenie się w granicach określonych celem danej czynności, a dopiero następnie można zadawać pytania zmierzające do uzupełnienia, wyjaśnienia lub kontroli wypowiedzi.</a:t>
            </a:r>
          </a:p>
          <a:p>
            <a:r>
              <a:rPr lang="pl-PL" dirty="0">
                <a:ea typeface="+mn-lt"/>
                <a:cs typeface="+mn-lt"/>
              </a:rPr>
              <a:t>§ 2. Prawo zadawania pytań mają, oprócz organu przesłuchującego, strony, obrońcy, pełnomocnicy oraz biegli. Pytania zadaje się osobie przesłuchiwanej bezpośrednio, chyba że organ przesłuchujący zarządzi inaczej.</a:t>
            </a:r>
          </a:p>
          <a:p>
            <a:r>
              <a:rPr lang="pl-PL" dirty="0">
                <a:ea typeface="+mn-lt"/>
                <a:cs typeface="+mn-lt"/>
              </a:rPr>
              <a:t>§ 3. Jeżeli osoba przesłuchiwana nie ukończyła 15 lat, czynności z jej udziałem powinny być, w miarę możliwości, przeprowadzone w obecności przedstawiciela ustawowego lub faktycznego opiekuna, chyba że dobro postępowania stoi temu na przeszkodzie.</a:t>
            </a:r>
          </a:p>
          <a:p>
            <a:r>
              <a:rPr lang="pl-PL" dirty="0">
                <a:ea typeface="+mn-lt"/>
                <a:cs typeface="+mn-lt"/>
              </a:rPr>
              <a:t>§ 4 Nie wolno zadawać pytań sugerujących osobie przesłuchiwanej treść odpowiedzi.</a:t>
            </a:r>
          </a:p>
          <a:p>
            <a:r>
              <a:rPr lang="pl-PL" dirty="0">
                <a:ea typeface="+mn-lt"/>
                <a:cs typeface="+mn-lt"/>
              </a:rPr>
              <a:t>§ 5. Niedopuszczalne jest:</a:t>
            </a:r>
          </a:p>
          <a:p>
            <a:r>
              <a:rPr lang="pl-PL" dirty="0">
                <a:ea typeface="+mn-lt"/>
                <a:cs typeface="+mn-lt"/>
              </a:rPr>
              <a:t>1) wpływanie na wypowiedzi osoby przesłuchiwanej za pomocą przymusu lub groźby bezprawnej;</a:t>
            </a:r>
            <a:endParaRPr lang="pl-PL" dirty="0"/>
          </a:p>
          <a:p>
            <a:r>
              <a:rPr lang="pl-PL" dirty="0">
                <a:ea typeface="+mn-lt"/>
                <a:cs typeface="+mn-lt"/>
              </a:rPr>
              <a:t>2) stosowanie hipnozy albo środków chemicznych lub technicznych wpływających na procesy psychiczne osoby przesłuchiwanej albo mających na celu kontrolę nieświadomych reakcji jej organizmu w związku z przesłuchaniem.</a:t>
            </a:r>
            <a:endParaRPr lang="pl-PL">
              <a:cs typeface="Calibri" panose="020F0502020204030204"/>
            </a:endParaRPr>
          </a:p>
          <a:p>
            <a:r>
              <a:rPr lang="pl-PL" dirty="0">
                <a:ea typeface="+mn-lt"/>
                <a:cs typeface="+mn-lt"/>
              </a:rPr>
              <a:t>(..)</a:t>
            </a:r>
          </a:p>
          <a:p>
            <a:r>
              <a:rPr lang="pl-PL" dirty="0">
                <a:ea typeface="+mn-lt"/>
                <a:cs typeface="+mn-lt"/>
              </a:rPr>
              <a:t>§ 7. Wyjaśnienia, zeznania oraz oświadczenia złożone w warunkach wyłączających swobodę wypowiedzi lub uzyskane wbrew zakazom wymienionym w § 5 nie mogą stanowić dowodu.</a:t>
            </a:r>
          </a:p>
          <a:p>
            <a:pPr marL="0" indent="0">
              <a:buNone/>
            </a:pPr>
            <a:endParaRPr lang="pl-PL" dirty="0">
              <a:ea typeface="+mn-lt"/>
              <a:cs typeface="+mn-lt"/>
            </a:endParaRPr>
          </a:p>
        </p:txBody>
      </p:sp>
    </p:spTree>
    <p:extLst>
      <p:ext uri="{BB962C8B-B14F-4D97-AF65-F5344CB8AC3E}">
        <p14:creationId xmlns:p14="http://schemas.microsoft.com/office/powerpoint/2010/main" val="3447912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4700B7-D66A-41F1-AE29-1500AE5CC838}"/>
              </a:ext>
            </a:extLst>
          </p:cNvPr>
          <p:cNvSpPr>
            <a:spLocks noGrp="1"/>
          </p:cNvSpPr>
          <p:nvPr>
            <p:ph type="title"/>
          </p:nvPr>
        </p:nvSpPr>
        <p:spPr/>
        <p:txBody>
          <a:bodyPr/>
          <a:lstStyle/>
          <a:p>
            <a:r>
              <a:rPr lang="pl-PL" dirty="0">
                <a:cs typeface="Calibri Light"/>
              </a:rPr>
              <a:t>Kazus</a:t>
            </a:r>
            <a:endParaRPr lang="pl-PL" dirty="0"/>
          </a:p>
        </p:txBody>
      </p:sp>
      <p:sp>
        <p:nvSpPr>
          <p:cNvPr id="3" name="Symbol zastępczy zawartości 2">
            <a:extLst>
              <a:ext uri="{FF2B5EF4-FFF2-40B4-BE49-F238E27FC236}">
                <a16:creationId xmlns:a16="http://schemas.microsoft.com/office/drawing/2014/main" id="{F030A937-B418-4CFC-8A97-A98CDAB1B87F}"/>
              </a:ext>
            </a:extLst>
          </p:cNvPr>
          <p:cNvSpPr>
            <a:spLocks noGrp="1"/>
          </p:cNvSpPr>
          <p:nvPr>
            <p:ph idx="1"/>
          </p:nvPr>
        </p:nvSpPr>
        <p:spPr/>
        <p:txBody>
          <a:bodyPr vert="horz" lIns="91440" tIns="45720" rIns="91440" bIns="45720" rtlCol="0" anchor="t">
            <a:normAutofit/>
          </a:bodyPr>
          <a:lstStyle/>
          <a:p>
            <a:r>
              <a:rPr lang="pl-PL" dirty="0">
                <a:cs typeface="Calibri"/>
              </a:rPr>
              <a:t>Prokurator przesłuchujący podejrzanego w toku postępowania przygotowawczego powiedział mu, że inni podejrzani o współudział w zarzuconym podejrzanemu przestępstwie złożyli już wyjaśnienia, w których obarczyli go całą winą, podczas gdy w rzeczywistości odmówili oni składania wyjaśnień. </a:t>
            </a:r>
            <a:endParaRPr lang="pl-PL" dirty="0"/>
          </a:p>
        </p:txBody>
      </p:sp>
    </p:spTree>
    <p:extLst>
      <p:ext uri="{BB962C8B-B14F-4D97-AF65-F5344CB8AC3E}">
        <p14:creationId xmlns:p14="http://schemas.microsoft.com/office/powerpoint/2010/main" val="4201658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90D865-5221-4B7A-BB9E-DEB720CA8DDC}"/>
              </a:ext>
            </a:extLst>
          </p:cNvPr>
          <p:cNvSpPr>
            <a:spLocks noGrp="1"/>
          </p:cNvSpPr>
          <p:nvPr>
            <p:ph type="title"/>
          </p:nvPr>
        </p:nvSpPr>
        <p:spPr/>
        <p:txBody>
          <a:bodyPr/>
          <a:lstStyle/>
          <a:p>
            <a:r>
              <a:rPr lang="pl-PL" dirty="0">
                <a:cs typeface="Calibri Light"/>
              </a:rPr>
              <a:t>Dwa odmienne stanowiska w doktrynie</a:t>
            </a:r>
            <a:endParaRPr lang="pl-PL" dirty="0"/>
          </a:p>
        </p:txBody>
      </p:sp>
      <p:sp>
        <p:nvSpPr>
          <p:cNvPr id="3" name="Symbol zastępczy zawartości 2">
            <a:extLst>
              <a:ext uri="{FF2B5EF4-FFF2-40B4-BE49-F238E27FC236}">
                <a16:creationId xmlns:a16="http://schemas.microsoft.com/office/drawing/2014/main" id="{F70D6D68-9935-4A26-A233-4A40DAE6F581}"/>
              </a:ext>
            </a:extLst>
          </p:cNvPr>
          <p:cNvSpPr>
            <a:spLocks noGrp="1"/>
          </p:cNvSpPr>
          <p:nvPr>
            <p:ph idx="1"/>
          </p:nvPr>
        </p:nvSpPr>
        <p:spPr/>
        <p:txBody>
          <a:bodyPr vert="horz" lIns="91440" tIns="45720" rIns="91440" bIns="45720" rtlCol="0" anchor="t">
            <a:normAutofit/>
          </a:bodyPr>
          <a:lstStyle/>
          <a:p>
            <a:r>
              <a:rPr lang="pl-PL" dirty="0">
                <a:cs typeface="Calibri"/>
              </a:rPr>
              <a:t>Podstęp jako dopuszczalny w określonych granicach jako niewyłączający swobody, lecz wpływający na proces motywacyjny (np. Wyrok SN z 15.07.1979 r., V KRN 102/79),</a:t>
            </a:r>
          </a:p>
          <a:p>
            <a:r>
              <a:rPr lang="pl-PL" dirty="0">
                <a:cs typeface="Calibri"/>
              </a:rPr>
              <a:t>Podstęp jako eliminujący swobodę wypowiedzi</a:t>
            </a:r>
          </a:p>
        </p:txBody>
      </p:sp>
    </p:spTree>
    <p:extLst>
      <p:ext uri="{BB962C8B-B14F-4D97-AF65-F5344CB8AC3E}">
        <p14:creationId xmlns:p14="http://schemas.microsoft.com/office/powerpoint/2010/main" val="414068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8760AB-3C9B-4E7F-B29F-8F8F1088BC00}"/>
              </a:ext>
            </a:extLst>
          </p:cNvPr>
          <p:cNvSpPr>
            <a:spLocks noGrp="1"/>
          </p:cNvSpPr>
          <p:nvPr>
            <p:ph type="title"/>
          </p:nvPr>
        </p:nvSpPr>
        <p:spPr/>
        <p:txBody>
          <a:bodyPr/>
          <a:lstStyle/>
          <a:p>
            <a:r>
              <a:rPr lang="pl-PL" dirty="0">
                <a:cs typeface="Calibri Light"/>
              </a:rPr>
              <a:t>Konfrontacja</a:t>
            </a:r>
            <a:endParaRPr lang="pl-PL" dirty="0"/>
          </a:p>
        </p:txBody>
      </p:sp>
      <p:sp>
        <p:nvSpPr>
          <p:cNvPr id="3" name="Symbol zastępczy zawartości 2">
            <a:extLst>
              <a:ext uri="{FF2B5EF4-FFF2-40B4-BE49-F238E27FC236}">
                <a16:creationId xmlns:a16="http://schemas.microsoft.com/office/drawing/2014/main" id="{22DC82C5-3B4A-4813-ADBC-57579C664151}"/>
              </a:ext>
            </a:extLst>
          </p:cNvPr>
          <p:cNvSpPr>
            <a:spLocks noGrp="1"/>
          </p:cNvSpPr>
          <p:nvPr>
            <p:ph idx="1"/>
          </p:nvPr>
        </p:nvSpPr>
        <p:spPr/>
        <p:txBody>
          <a:bodyPr vert="horz" lIns="91440" tIns="45720" rIns="91440" bIns="45720" rtlCol="0" anchor="t">
            <a:normAutofit/>
          </a:bodyPr>
          <a:lstStyle/>
          <a:p>
            <a:r>
              <a:rPr lang="pl-PL" dirty="0">
                <a:ea typeface="+mn-lt"/>
                <a:cs typeface="+mn-lt"/>
              </a:rPr>
              <a:t>Osoby przesłuchiwane mogą być konfrontowane w celu wyjaśnienia sprzeczności. Konfrontacja nie jest dopuszczalna w wypadku określonym w art. 184.</a:t>
            </a:r>
            <a:endParaRPr lang="pl-PL" dirty="0"/>
          </a:p>
        </p:txBody>
      </p:sp>
    </p:spTree>
    <p:extLst>
      <p:ext uri="{BB962C8B-B14F-4D97-AF65-F5344CB8AC3E}">
        <p14:creationId xmlns:p14="http://schemas.microsoft.com/office/powerpoint/2010/main" val="16333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4E7EF6-732C-4679-8FEA-8DD0C4DB8A73}"/>
              </a:ext>
            </a:extLst>
          </p:cNvPr>
          <p:cNvSpPr>
            <a:spLocks noGrp="1"/>
          </p:cNvSpPr>
          <p:nvPr>
            <p:ph type="title"/>
          </p:nvPr>
        </p:nvSpPr>
        <p:spPr/>
        <p:txBody>
          <a:bodyPr/>
          <a:lstStyle/>
          <a:p>
            <a:r>
              <a:rPr lang="pl-PL" dirty="0">
                <a:cs typeface="Calibri Light"/>
              </a:rPr>
              <a:t>Prawa i obowiązki świadka</a:t>
            </a:r>
          </a:p>
        </p:txBody>
      </p:sp>
      <p:sp>
        <p:nvSpPr>
          <p:cNvPr id="3" name="Symbol zastępczy zawartości 2">
            <a:extLst>
              <a:ext uri="{FF2B5EF4-FFF2-40B4-BE49-F238E27FC236}">
                <a16:creationId xmlns:a16="http://schemas.microsoft.com/office/drawing/2014/main" id="{DD46C10E-FC71-4709-99D0-768C96323546}"/>
              </a:ext>
            </a:extLst>
          </p:cNvPr>
          <p:cNvSpPr>
            <a:spLocks noGrp="1"/>
          </p:cNvSpPr>
          <p:nvPr>
            <p:ph idx="1"/>
          </p:nvPr>
        </p:nvSpPr>
        <p:spPr/>
        <p:txBody>
          <a:bodyPr vert="horz" lIns="91440" tIns="45720" rIns="91440" bIns="45720" rtlCol="0" anchor="t">
            <a:normAutofit/>
          </a:bodyPr>
          <a:lstStyle/>
          <a:p>
            <a:r>
              <a:rPr lang="pl-PL" dirty="0">
                <a:cs typeface="Calibri"/>
              </a:rPr>
              <a:t>Art. 177 § 1. </a:t>
            </a:r>
            <a:r>
              <a:rPr lang="pl-PL" dirty="0">
                <a:ea typeface="+mn-lt"/>
                <a:cs typeface="+mn-lt"/>
              </a:rPr>
              <a:t>Każda osoba wezwana w charakterze świadka ma obowiązek stawić się i złożyć zeznania.</a:t>
            </a:r>
          </a:p>
          <a:p>
            <a:r>
              <a:rPr lang="pl-PL" dirty="0">
                <a:cs typeface="Calibri"/>
              </a:rPr>
              <a:t>Art. 182 k.p.k., art. 183 k.p.k., art. 391 § 1 k.p.k.</a:t>
            </a:r>
          </a:p>
          <a:p>
            <a:r>
              <a:rPr lang="pl-PL" dirty="0">
                <a:cs typeface="Calibri"/>
              </a:rPr>
              <a:t>Rozporządzenie MS z 14.09.2020 r. w sprawie określenia wzoru pouczenia o uprawnieniach i obowiązkach świadka w postępowaniu karnym</a:t>
            </a:r>
          </a:p>
        </p:txBody>
      </p:sp>
    </p:spTree>
    <p:extLst>
      <p:ext uri="{BB962C8B-B14F-4D97-AF65-F5344CB8AC3E}">
        <p14:creationId xmlns:p14="http://schemas.microsoft.com/office/powerpoint/2010/main" val="351246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7FF1E1-A621-4705-9465-D82A1186534D}"/>
              </a:ext>
            </a:extLst>
          </p:cNvPr>
          <p:cNvSpPr>
            <a:spLocks noGrp="1"/>
          </p:cNvSpPr>
          <p:nvPr>
            <p:ph type="title"/>
          </p:nvPr>
        </p:nvSpPr>
        <p:spPr/>
        <p:txBody>
          <a:bodyPr/>
          <a:lstStyle/>
          <a:p>
            <a:r>
              <a:rPr lang="pl-PL" dirty="0">
                <a:cs typeface="Calibri Light"/>
              </a:rPr>
              <a:t>Kazus</a:t>
            </a:r>
            <a:endParaRPr lang="pl-PL" dirty="0"/>
          </a:p>
        </p:txBody>
      </p:sp>
      <p:sp>
        <p:nvSpPr>
          <p:cNvPr id="3" name="Symbol zastępczy zawartości 2">
            <a:extLst>
              <a:ext uri="{FF2B5EF4-FFF2-40B4-BE49-F238E27FC236}">
                <a16:creationId xmlns:a16="http://schemas.microsoft.com/office/drawing/2014/main" id="{FAA241CD-2D53-4E5B-9ED7-6120B9102B5E}"/>
              </a:ext>
            </a:extLst>
          </p:cNvPr>
          <p:cNvSpPr>
            <a:spLocks noGrp="1"/>
          </p:cNvSpPr>
          <p:nvPr>
            <p:ph idx="1"/>
          </p:nvPr>
        </p:nvSpPr>
        <p:spPr/>
        <p:txBody>
          <a:bodyPr vert="horz" lIns="91440" tIns="45720" rIns="91440" bIns="45720" rtlCol="0" anchor="t">
            <a:normAutofit/>
          </a:bodyPr>
          <a:lstStyle/>
          <a:p>
            <a:r>
              <a:rPr lang="pl-PL" dirty="0">
                <a:cs typeface="Calibri"/>
              </a:rPr>
              <a:t>Pokrzywdzona złożyła zawiadomienie o popełnieniu przez jej męża przestępstwa z art. 207 § 1 k.k. na jej szkodę. W złożonych na Policji zeznaniach opisała, w jaki sposób mąż się nad nią znęcał. Po wniesieniu przez prokuratora aktu oskarżenia, pokrzywdzona, wezwana na rozprawę główną, odmówiła składania zeznań. Powiedziała tylko, że już się pogodzili. Prokurator zażądał odczytania protokołu zeznań złożonych przez pokrzywdzoną w postępowaniu przygotowawczym. Powołał się przy tym na treść art. 391 § 1 k.p.k.</a:t>
            </a:r>
          </a:p>
          <a:p>
            <a:r>
              <a:rPr lang="pl-PL" dirty="0">
                <a:cs typeface="Calibri"/>
              </a:rPr>
              <a:t>Czy można odczytać zeznania?</a:t>
            </a:r>
          </a:p>
        </p:txBody>
      </p:sp>
    </p:spTree>
    <p:extLst>
      <p:ext uri="{BB962C8B-B14F-4D97-AF65-F5344CB8AC3E}">
        <p14:creationId xmlns:p14="http://schemas.microsoft.com/office/powerpoint/2010/main" val="1594922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46209F-CAB0-42BD-85E8-6E9BCA8029E0}"/>
              </a:ext>
            </a:extLst>
          </p:cNvPr>
          <p:cNvSpPr>
            <a:spLocks noGrp="1"/>
          </p:cNvSpPr>
          <p:nvPr>
            <p:ph type="title"/>
          </p:nvPr>
        </p:nvSpPr>
        <p:spPr/>
        <p:txBody>
          <a:bodyPr/>
          <a:lstStyle/>
          <a:p>
            <a:r>
              <a:rPr lang="pl-PL" dirty="0">
                <a:cs typeface="Calibri Light"/>
              </a:rPr>
              <a:t>Dot. Art. 391 k.p.k.</a:t>
            </a:r>
            <a:endParaRPr lang="pl-PL" dirty="0"/>
          </a:p>
        </p:txBody>
      </p:sp>
      <p:sp>
        <p:nvSpPr>
          <p:cNvPr id="3" name="Symbol zastępczy zawartości 2">
            <a:extLst>
              <a:ext uri="{FF2B5EF4-FFF2-40B4-BE49-F238E27FC236}">
                <a16:creationId xmlns:a16="http://schemas.microsoft.com/office/drawing/2014/main" id="{4B3E9FAB-03CD-4582-8214-D5DC504EBB4E}"/>
              </a:ext>
            </a:extLst>
          </p:cNvPr>
          <p:cNvSpPr>
            <a:spLocks noGrp="1"/>
          </p:cNvSpPr>
          <p:nvPr>
            <p:ph idx="1"/>
          </p:nvPr>
        </p:nvSpPr>
        <p:spPr/>
        <p:txBody>
          <a:bodyPr vert="horz" lIns="91440" tIns="45720" rIns="91440" bIns="45720" rtlCol="0" anchor="t">
            <a:normAutofit/>
          </a:bodyPr>
          <a:lstStyle/>
          <a:p>
            <a:pPr marL="0" indent="0">
              <a:buNone/>
            </a:pPr>
            <a:endParaRPr lang="pl-PL" dirty="0">
              <a:ea typeface="+mn-lt"/>
              <a:cs typeface="+mn-lt"/>
            </a:endParaRPr>
          </a:p>
          <a:p>
            <a:r>
              <a:rPr lang="pl-PL" dirty="0">
                <a:cs typeface="Calibri" panose="020F0502020204030204"/>
              </a:rPr>
              <a:t>Art. 186 § 1 k.p.k. </a:t>
            </a:r>
            <a:r>
              <a:rPr lang="pl-PL" dirty="0">
                <a:ea typeface="+mn-lt"/>
                <a:cs typeface="+mn-lt"/>
              </a:rPr>
              <a:t>Osoba uprawniona do odmowy złożenia zeznań albo zwolniona na podstawie art. 185 może oświadczyć, że chce z tego prawa skorzystać, nie później jednak niż przed rozpoczęciem pierwszego zeznania w postępowaniu sądowym; poprzednio złożone zeznanie tej osoby nie może wówczas służyć za dowód ani być odtworzone.</a:t>
            </a:r>
            <a:endParaRPr lang="pl-PL" dirty="0">
              <a:cs typeface="Calibri" panose="020F0502020204030204"/>
            </a:endParaRPr>
          </a:p>
        </p:txBody>
      </p:sp>
    </p:spTree>
    <p:extLst>
      <p:ext uri="{BB962C8B-B14F-4D97-AF65-F5344CB8AC3E}">
        <p14:creationId xmlns:p14="http://schemas.microsoft.com/office/powerpoint/2010/main" val="3620893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5DE8FE-D236-4BB1-9558-803485A86A4A}"/>
              </a:ext>
            </a:extLst>
          </p:cNvPr>
          <p:cNvSpPr>
            <a:spLocks noGrp="1"/>
          </p:cNvSpPr>
          <p:nvPr>
            <p:ph type="title"/>
          </p:nvPr>
        </p:nvSpPr>
        <p:spPr/>
        <p:txBody>
          <a:bodyPr/>
          <a:lstStyle/>
          <a:p>
            <a:endParaRPr lang="pl-PL" dirty="0">
              <a:cs typeface="Calibri Light"/>
            </a:endParaRPr>
          </a:p>
        </p:txBody>
      </p:sp>
      <p:sp>
        <p:nvSpPr>
          <p:cNvPr id="3" name="Symbol zastępczy zawartości 2">
            <a:extLst>
              <a:ext uri="{FF2B5EF4-FFF2-40B4-BE49-F238E27FC236}">
                <a16:creationId xmlns:a16="http://schemas.microsoft.com/office/drawing/2014/main" id="{F57F8869-11EC-475F-AF06-DA1A7D1C83CC}"/>
              </a:ext>
            </a:extLst>
          </p:cNvPr>
          <p:cNvSpPr>
            <a:spLocks noGrp="1"/>
          </p:cNvSpPr>
          <p:nvPr>
            <p:ph idx="1"/>
          </p:nvPr>
        </p:nvSpPr>
        <p:spPr/>
        <p:txBody>
          <a:bodyPr vert="horz" lIns="91440" tIns="45720" rIns="91440" bIns="45720" rtlCol="0" anchor="t">
            <a:normAutofit/>
          </a:bodyPr>
          <a:lstStyle/>
          <a:p>
            <a:r>
              <a:rPr lang="pl-PL" dirty="0">
                <a:cs typeface="Calibri"/>
              </a:rPr>
              <a:t>Czy prokurator mógłby jednak złożyć wniosek o przeprowadzenie dowodu z przesłuchania funkcjonariusza Policji, który przesłuchiwał pokrzywdzoną - na okoliczność treści jej zeznań?</a:t>
            </a:r>
            <a:endParaRPr lang="pl-PL" dirty="0"/>
          </a:p>
        </p:txBody>
      </p:sp>
    </p:spTree>
    <p:extLst>
      <p:ext uri="{BB962C8B-B14F-4D97-AF65-F5344CB8AC3E}">
        <p14:creationId xmlns:p14="http://schemas.microsoft.com/office/powerpoint/2010/main" val="3973373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73F825-BDB9-406B-AFDD-5BE52DA46FFC}"/>
              </a:ext>
            </a:extLst>
          </p:cNvPr>
          <p:cNvSpPr>
            <a:spLocks noGrp="1"/>
          </p:cNvSpPr>
          <p:nvPr>
            <p:ph type="title"/>
          </p:nvPr>
        </p:nvSpPr>
        <p:spPr/>
        <p:txBody>
          <a:bodyPr/>
          <a:lstStyle/>
          <a:p>
            <a:r>
              <a:rPr lang="pl-PL" dirty="0">
                <a:cs typeface="Calibri Light"/>
              </a:rPr>
              <a:t>Wyrok SN z 16.02.1988 r., IV KR 13/88</a:t>
            </a:r>
            <a:endParaRPr lang="pl-PL" dirty="0"/>
          </a:p>
        </p:txBody>
      </p:sp>
      <p:sp>
        <p:nvSpPr>
          <p:cNvPr id="3" name="Symbol zastępczy zawartości 2">
            <a:extLst>
              <a:ext uri="{FF2B5EF4-FFF2-40B4-BE49-F238E27FC236}">
                <a16:creationId xmlns:a16="http://schemas.microsoft.com/office/drawing/2014/main" id="{3DD563E6-7A59-4555-A4DF-889DF32AC71A}"/>
              </a:ext>
            </a:extLst>
          </p:cNvPr>
          <p:cNvSpPr>
            <a:spLocks noGrp="1"/>
          </p:cNvSpPr>
          <p:nvPr>
            <p:ph idx="1"/>
          </p:nvPr>
        </p:nvSpPr>
        <p:spPr/>
        <p:txBody>
          <a:bodyPr vert="horz" lIns="91440" tIns="45720" rIns="91440" bIns="45720" rtlCol="0" anchor="t">
            <a:normAutofit/>
          </a:bodyPr>
          <a:lstStyle/>
          <a:p>
            <a:r>
              <a:rPr lang="pl-PL" dirty="0">
                <a:ea typeface="+mn-lt"/>
                <a:cs typeface="+mn-lt"/>
              </a:rPr>
              <a:t>Świadek, który skorzysta na rozprawie przed sądem z prawa odmowy zeznań, przestaje w sprawie istnieć jako osobowe źródło dowodowe w tym zakresie. Wszystkie jego wypowiedzi nie mogą być przed sądem odtwarzane, bez względu na to, jak zostały utrwalone, czy za pomocą protokołu, taśmy magnetofonowej, filmu, fotografii czy innych środków.</a:t>
            </a:r>
          </a:p>
          <a:p>
            <a:r>
              <a:rPr lang="pl-PL" dirty="0">
                <a:ea typeface="+mn-lt"/>
                <a:cs typeface="+mn-lt"/>
              </a:rPr>
              <a:t>Wszelkie próby odtworzenia zeznań osoby, która skorzystała z przysługującego jej prawą odmowy zeznań, za pomocą świadków czy urządzeń technicznych, są obejściem ustawy.</a:t>
            </a:r>
            <a:endParaRPr lang="pl-PL" dirty="0">
              <a:cs typeface="Calibri"/>
            </a:endParaRPr>
          </a:p>
        </p:txBody>
      </p:sp>
    </p:spTree>
    <p:extLst>
      <p:ext uri="{BB962C8B-B14F-4D97-AF65-F5344CB8AC3E}">
        <p14:creationId xmlns:p14="http://schemas.microsoft.com/office/powerpoint/2010/main" val="862929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10028-E537-4E69-B1F6-13D7C7628BFB}"/>
              </a:ext>
            </a:extLst>
          </p:cNvPr>
          <p:cNvSpPr>
            <a:spLocks noGrp="1"/>
          </p:cNvSpPr>
          <p:nvPr>
            <p:ph type="title"/>
          </p:nvPr>
        </p:nvSpPr>
        <p:spPr/>
        <p:txBody>
          <a:bodyPr/>
          <a:lstStyle/>
          <a:p>
            <a:r>
              <a:rPr lang="pl-PL" dirty="0">
                <a:cs typeface="Calibri Light"/>
              </a:rPr>
              <a:t>Kontrola i utrwalanie (podsłuch procesowy)</a:t>
            </a:r>
            <a:endParaRPr lang="pl-PL" dirty="0"/>
          </a:p>
        </p:txBody>
      </p:sp>
      <p:sp>
        <p:nvSpPr>
          <p:cNvPr id="3" name="Symbol zastępczy zawartości 2">
            <a:extLst>
              <a:ext uri="{FF2B5EF4-FFF2-40B4-BE49-F238E27FC236}">
                <a16:creationId xmlns:a16="http://schemas.microsoft.com/office/drawing/2014/main" id="{9894635F-3D6E-465D-BB16-3F0142340B07}"/>
              </a:ext>
            </a:extLst>
          </p:cNvPr>
          <p:cNvSpPr>
            <a:spLocks noGrp="1"/>
          </p:cNvSpPr>
          <p:nvPr>
            <p:ph idx="1"/>
          </p:nvPr>
        </p:nvSpPr>
        <p:spPr/>
        <p:txBody>
          <a:bodyPr vert="horz" lIns="91440" tIns="45720" rIns="91440" bIns="45720" rtlCol="0" anchor="t">
            <a:normAutofit/>
          </a:bodyPr>
          <a:lstStyle/>
          <a:p>
            <a:r>
              <a:rPr lang="pl-PL" dirty="0">
                <a:cs typeface="Calibri"/>
              </a:rPr>
              <a:t>Rozmów telefonicznych (art. 237 k.p.k.) oraz innych rozmów lub przekazów informacji (art. 241 k.p.k.)</a:t>
            </a:r>
          </a:p>
          <a:p>
            <a:pPr marL="0" indent="0">
              <a:buNone/>
            </a:pPr>
            <a:endParaRPr lang="pl-PL" dirty="0">
              <a:cs typeface="Calibri"/>
            </a:endParaRPr>
          </a:p>
          <a:p>
            <a:r>
              <a:rPr lang="pl-PL" dirty="0">
                <a:cs typeface="Calibri"/>
              </a:rPr>
              <a:t>Katalog przedmiotowy – art. 237 § 3 i 3a k.p.k.</a:t>
            </a:r>
          </a:p>
          <a:p>
            <a:r>
              <a:rPr lang="pl-PL" dirty="0">
                <a:cs typeface="Calibri"/>
              </a:rPr>
              <a:t>Katalog podmiotowy - art. 237 § 4 k.p.k.</a:t>
            </a:r>
          </a:p>
          <a:p>
            <a:endParaRPr lang="pl-PL" dirty="0">
              <a:cs typeface="Calibri"/>
            </a:endParaRPr>
          </a:p>
          <a:p>
            <a:endParaRPr lang="pl-PL" dirty="0">
              <a:cs typeface="Calibri"/>
            </a:endParaRPr>
          </a:p>
          <a:p>
            <a:endParaRPr lang="pl-PL" dirty="0">
              <a:cs typeface="Calibri"/>
            </a:endParaRPr>
          </a:p>
        </p:txBody>
      </p:sp>
    </p:spTree>
    <p:extLst>
      <p:ext uri="{BB962C8B-B14F-4D97-AF65-F5344CB8AC3E}">
        <p14:creationId xmlns:p14="http://schemas.microsoft.com/office/powerpoint/2010/main" val="2334490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D52469-A724-4E59-9DB8-10F5997F6C06}"/>
              </a:ext>
            </a:extLst>
          </p:cNvPr>
          <p:cNvSpPr>
            <a:spLocks noGrp="1"/>
          </p:cNvSpPr>
          <p:nvPr>
            <p:ph type="title"/>
          </p:nvPr>
        </p:nvSpPr>
        <p:spPr/>
        <p:txBody>
          <a:bodyPr/>
          <a:lstStyle/>
          <a:p>
            <a:r>
              <a:rPr lang="pl-PL" dirty="0">
                <a:cs typeface="Calibri Light"/>
              </a:rPr>
              <a:t>Szczególne kategorie świadków</a:t>
            </a:r>
            <a:endParaRPr lang="pl-PL" dirty="0"/>
          </a:p>
        </p:txBody>
      </p:sp>
      <p:sp>
        <p:nvSpPr>
          <p:cNvPr id="3" name="Symbol zastępczy zawartości 2">
            <a:extLst>
              <a:ext uri="{FF2B5EF4-FFF2-40B4-BE49-F238E27FC236}">
                <a16:creationId xmlns:a16="http://schemas.microsoft.com/office/drawing/2014/main" id="{669A83E2-291E-4E6F-94C9-7A6D53BDF3B5}"/>
              </a:ext>
            </a:extLst>
          </p:cNvPr>
          <p:cNvSpPr>
            <a:spLocks noGrp="1"/>
          </p:cNvSpPr>
          <p:nvPr>
            <p:ph idx="1"/>
          </p:nvPr>
        </p:nvSpPr>
        <p:spPr/>
        <p:txBody>
          <a:bodyPr vert="horz" lIns="91440" tIns="45720" rIns="91440" bIns="45720" rtlCol="0" anchor="t">
            <a:normAutofit/>
          </a:bodyPr>
          <a:lstStyle/>
          <a:p>
            <a:r>
              <a:rPr lang="pl-PL" dirty="0">
                <a:cs typeface="Calibri"/>
              </a:rPr>
              <a:t>Art. 185a – c k.p.k.</a:t>
            </a:r>
          </a:p>
          <a:p>
            <a:r>
              <a:rPr lang="pl-PL" dirty="0">
                <a:cs typeface="Calibri"/>
              </a:rPr>
              <a:t>Świadek koronny</a:t>
            </a:r>
          </a:p>
        </p:txBody>
      </p:sp>
    </p:spTree>
    <p:extLst>
      <p:ext uri="{BB962C8B-B14F-4D97-AF65-F5344CB8AC3E}">
        <p14:creationId xmlns:p14="http://schemas.microsoft.com/office/powerpoint/2010/main" val="1201320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017327-0B75-428D-AE5C-331D6FA66E0C}"/>
              </a:ext>
            </a:extLst>
          </p:cNvPr>
          <p:cNvSpPr>
            <a:spLocks noGrp="1"/>
          </p:cNvSpPr>
          <p:nvPr>
            <p:ph type="title"/>
          </p:nvPr>
        </p:nvSpPr>
        <p:spPr/>
        <p:txBody>
          <a:bodyPr/>
          <a:lstStyle/>
          <a:p>
            <a:r>
              <a:rPr lang="pl-PL" dirty="0">
                <a:cs typeface="Calibri Light"/>
              </a:rPr>
              <a:t>Szczególne rodzaje przesłuchania</a:t>
            </a:r>
            <a:endParaRPr lang="pl-PL" dirty="0"/>
          </a:p>
        </p:txBody>
      </p:sp>
      <p:sp>
        <p:nvSpPr>
          <p:cNvPr id="3" name="Symbol zastępczy zawartości 2">
            <a:extLst>
              <a:ext uri="{FF2B5EF4-FFF2-40B4-BE49-F238E27FC236}">
                <a16:creationId xmlns:a16="http://schemas.microsoft.com/office/drawing/2014/main" id="{6A8003BA-2CE2-4A4A-91B5-65088834E7C4}"/>
              </a:ext>
            </a:extLst>
          </p:cNvPr>
          <p:cNvSpPr>
            <a:spLocks noGrp="1"/>
          </p:cNvSpPr>
          <p:nvPr>
            <p:ph idx="1"/>
          </p:nvPr>
        </p:nvSpPr>
        <p:spPr/>
        <p:txBody>
          <a:bodyPr vert="horz" lIns="91440" tIns="45720" rIns="91440" bIns="45720" rtlCol="0" anchor="t">
            <a:normAutofit/>
          </a:bodyPr>
          <a:lstStyle/>
          <a:p>
            <a:r>
              <a:rPr lang="pl-PL" dirty="0">
                <a:cs typeface="Calibri"/>
              </a:rPr>
              <a:t>Art. 185d</a:t>
            </a:r>
            <a:endParaRPr lang="pl-PL" dirty="0"/>
          </a:p>
        </p:txBody>
      </p:sp>
    </p:spTree>
    <p:extLst>
      <p:ext uri="{BB962C8B-B14F-4D97-AF65-F5344CB8AC3E}">
        <p14:creationId xmlns:p14="http://schemas.microsoft.com/office/powerpoint/2010/main" val="2236863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F70E3C-AEFA-4E8D-A91B-7D3A37F443FC}"/>
              </a:ext>
            </a:extLst>
          </p:cNvPr>
          <p:cNvSpPr>
            <a:spLocks noGrp="1"/>
          </p:cNvSpPr>
          <p:nvPr>
            <p:ph type="title"/>
          </p:nvPr>
        </p:nvSpPr>
        <p:spPr/>
        <p:txBody>
          <a:bodyPr/>
          <a:lstStyle/>
          <a:p>
            <a:r>
              <a:rPr lang="pl-PL" dirty="0">
                <a:cs typeface="Calibri Light"/>
              </a:rPr>
              <a:t>Biegły w procesie karnym. Opinia biegłego</a:t>
            </a:r>
            <a:endParaRPr lang="pl-PL" dirty="0"/>
          </a:p>
        </p:txBody>
      </p:sp>
      <p:sp>
        <p:nvSpPr>
          <p:cNvPr id="3" name="Symbol zastępczy zawartości 2">
            <a:extLst>
              <a:ext uri="{FF2B5EF4-FFF2-40B4-BE49-F238E27FC236}">
                <a16:creationId xmlns:a16="http://schemas.microsoft.com/office/drawing/2014/main" id="{3663C93D-2AC9-435F-A598-A49BD8A66C77}"/>
              </a:ext>
            </a:extLst>
          </p:cNvPr>
          <p:cNvSpPr>
            <a:spLocks noGrp="1"/>
          </p:cNvSpPr>
          <p:nvPr>
            <p:ph idx="1"/>
          </p:nvPr>
        </p:nvSpPr>
        <p:spPr/>
        <p:txBody>
          <a:bodyPr vert="horz" lIns="91440" tIns="45720" rIns="91440" bIns="45720" rtlCol="0" anchor="t">
            <a:normAutofit/>
          </a:bodyPr>
          <a:lstStyle/>
          <a:p>
            <a:r>
              <a:rPr lang="pl-PL" dirty="0">
                <a:cs typeface="Calibri"/>
              </a:rPr>
              <a:t>Art. 193 i n. k.p.k.</a:t>
            </a:r>
          </a:p>
          <a:p>
            <a:r>
              <a:rPr lang="pl-PL" dirty="0">
                <a:ea typeface="+mn-lt"/>
                <a:cs typeface="+mn-lt"/>
              </a:rPr>
              <a:t>Jeżeli stwierdzenie okoliczności mających istotne znaczenie dla rozstrzygnięcia sprawy wymaga wiadomości specjalnych, zasięga się opinii biegłego albo biegłych.</a:t>
            </a:r>
          </a:p>
          <a:p>
            <a:r>
              <a:rPr lang="pl-PL" dirty="0">
                <a:ea typeface="+mn-lt"/>
                <a:cs typeface="+mn-lt"/>
              </a:rPr>
              <a:t>Do pełnienia czynności biegłego jest obowiązany nie tylko biegły sądowy, lecz także każda osoba, o której wiadomo, że ma odpowiednią wiedzę w danej dziedzinie.</a:t>
            </a:r>
          </a:p>
          <a:p>
            <a:r>
              <a:rPr lang="pl-PL" dirty="0">
                <a:ea typeface="+mn-lt"/>
                <a:cs typeface="+mn-lt"/>
              </a:rPr>
              <a:t>W celu wydania opinii o stanie zdrowia psychicznego oskarżonego sąd, a w postępowaniu przygotowawczym prokurator, powołuje co najmniej dwóch biegłych lekarzy psychiatrów.</a:t>
            </a:r>
            <a:endParaRPr lang="pl-PL" dirty="0">
              <a:cs typeface="Calibri"/>
            </a:endParaRPr>
          </a:p>
        </p:txBody>
      </p:sp>
    </p:spTree>
    <p:extLst>
      <p:ext uri="{BB962C8B-B14F-4D97-AF65-F5344CB8AC3E}">
        <p14:creationId xmlns:p14="http://schemas.microsoft.com/office/powerpoint/2010/main" val="3168285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BAF307-F144-4C94-A706-CD5D28D48637}"/>
              </a:ext>
            </a:extLst>
          </p:cNvPr>
          <p:cNvSpPr>
            <a:spLocks noGrp="1"/>
          </p:cNvSpPr>
          <p:nvPr>
            <p:ph type="title"/>
          </p:nvPr>
        </p:nvSpPr>
        <p:spPr/>
        <p:txBody>
          <a:bodyPr/>
          <a:lstStyle/>
          <a:p>
            <a:r>
              <a:rPr lang="pl-PL" dirty="0">
                <a:cs typeface="Calibri Light"/>
              </a:rPr>
              <a:t>Oględziny</a:t>
            </a:r>
            <a:endParaRPr lang="pl-PL" dirty="0"/>
          </a:p>
        </p:txBody>
      </p:sp>
      <p:sp>
        <p:nvSpPr>
          <p:cNvPr id="3" name="Symbol zastępczy zawartości 2">
            <a:extLst>
              <a:ext uri="{FF2B5EF4-FFF2-40B4-BE49-F238E27FC236}">
                <a16:creationId xmlns:a16="http://schemas.microsoft.com/office/drawing/2014/main" id="{B47475AC-5B2D-45CF-9799-F9B9B92B7A44}"/>
              </a:ext>
            </a:extLst>
          </p:cNvPr>
          <p:cNvSpPr>
            <a:spLocks noGrp="1"/>
          </p:cNvSpPr>
          <p:nvPr>
            <p:ph idx="1"/>
          </p:nvPr>
        </p:nvSpPr>
        <p:spPr/>
        <p:txBody>
          <a:bodyPr vert="horz" lIns="91440" tIns="45720" rIns="91440" bIns="45720" rtlCol="0" anchor="t">
            <a:normAutofit/>
          </a:bodyPr>
          <a:lstStyle/>
          <a:p>
            <a:r>
              <a:rPr lang="pl-PL" dirty="0">
                <a:cs typeface="Calibri"/>
              </a:rPr>
              <a:t>Art. 207 i n.</a:t>
            </a:r>
          </a:p>
          <a:p>
            <a:r>
              <a:rPr lang="pl-PL" dirty="0">
                <a:ea typeface="+mn-lt"/>
                <a:cs typeface="+mn-lt"/>
              </a:rPr>
              <a:t>W razie potrzeby dokonuje się oględzin miejsca, osoby lub rzeczy.</a:t>
            </a:r>
            <a:endParaRPr lang="pl-PL" dirty="0">
              <a:cs typeface="Calibri"/>
            </a:endParaRPr>
          </a:p>
        </p:txBody>
      </p:sp>
    </p:spTree>
    <p:extLst>
      <p:ext uri="{BB962C8B-B14F-4D97-AF65-F5344CB8AC3E}">
        <p14:creationId xmlns:p14="http://schemas.microsoft.com/office/powerpoint/2010/main" val="232289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967084-9D0B-4F40-9382-D4DA8DCF42CC}"/>
              </a:ext>
            </a:extLst>
          </p:cNvPr>
          <p:cNvSpPr>
            <a:spLocks noGrp="1"/>
          </p:cNvSpPr>
          <p:nvPr>
            <p:ph type="title"/>
          </p:nvPr>
        </p:nvSpPr>
        <p:spPr/>
        <p:txBody>
          <a:bodyPr/>
          <a:lstStyle/>
          <a:p>
            <a:r>
              <a:rPr lang="pl-PL" dirty="0">
                <a:cs typeface="Calibri Light"/>
              </a:rPr>
              <a:t>Otwarcie zwłok</a:t>
            </a:r>
            <a:endParaRPr lang="pl-PL" dirty="0"/>
          </a:p>
        </p:txBody>
      </p:sp>
      <p:sp>
        <p:nvSpPr>
          <p:cNvPr id="3" name="Symbol zastępczy zawartości 2">
            <a:extLst>
              <a:ext uri="{FF2B5EF4-FFF2-40B4-BE49-F238E27FC236}">
                <a16:creationId xmlns:a16="http://schemas.microsoft.com/office/drawing/2014/main" id="{BEE6EACA-E701-4D94-B214-90C09A862F89}"/>
              </a:ext>
            </a:extLst>
          </p:cNvPr>
          <p:cNvSpPr>
            <a:spLocks noGrp="1"/>
          </p:cNvSpPr>
          <p:nvPr>
            <p:ph idx="1"/>
          </p:nvPr>
        </p:nvSpPr>
        <p:spPr/>
        <p:txBody>
          <a:bodyPr vert="horz" lIns="91440" tIns="45720" rIns="91440" bIns="45720" rtlCol="0" anchor="t">
            <a:normAutofit fontScale="92500" lnSpcReduction="20000"/>
          </a:bodyPr>
          <a:lstStyle/>
          <a:p>
            <a:r>
              <a:rPr lang="pl-PL" dirty="0">
                <a:ea typeface="+mn-lt"/>
                <a:cs typeface="+mn-lt"/>
              </a:rPr>
              <a:t>Jeżeli zachodzi podejrzenie przestępnego spowodowania śmierci, przeprowadza się oględziny i otwarcie zwłok.</a:t>
            </a:r>
          </a:p>
          <a:p>
            <a:r>
              <a:rPr lang="pl-PL" dirty="0">
                <a:ea typeface="+mn-lt"/>
                <a:cs typeface="+mn-lt"/>
              </a:rPr>
              <a:t>Oględzin zwłok dokonuje prokurator, a w postępowaniu sądowym sąd, z udziałem biegłego lekarza, w miarę możności z zakresu medycyny sądowej. W wypadkach niecierpiących zwłoki oględzin dokonuje Policja z obowiązkiem niezwłocznego powiadomienia prokuratora.</a:t>
            </a:r>
          </a:p>
          <a:p>
            <a:r>
              <a:rPr lang="pl-PL" dirty="0">
                <a:ea typeface="+mn-lt"/>
                <a:cs typeface="+mn-lt"/>
              </a:rPr>
              <a:t>Oględzin zwłok dokonuje się na miejscu ich znalezienia. Do czasu przybycia biegłego oraz prokuratora lub sądu przemieszczać lub poruszać zwłoki można tylko w razie konieczności.</a:t>
            </a:r>
          </a:p>
          <a:p>
            <a:r>
              <a:rPr lang="pl-PL" dirty="0">
                <a:ea typeface="+mn-lt"/>
                <a:cs typeface="+mn-lt"/>
              </a:rPr>
              <a:t>Otwarcia zwłok dokonuje biegły lekarz, w miarę możności z zakresu medycyny sądowej, w obecności prokuratora albo sądu. </a:t>
            </a:r>
          </a:p>
          <a:p>
            <a:r>
              <a:rPr lang="pl-PL" dirty="0">
                <a:ea typeface="+mn-lt"/>
                <a:cs typeface="+mn-lt"/>
              </a:rPr>
              <a:t>W celu dokonania oględzin lub otwarcia zwłok prokurator albo sąd może zarządzić wyjęcie zwłok z grobu.</a:t>
            </a:r>
          </a:p>
        </p:txBody>
      </p:sp>
    </p:spTree>
    <p:extLst>
      <p:ext uri="{BB962C8B-B14F-4D97-AF65-F5344CB8AC3E}">
        <p14:creationId xmlns:p14="http://schemas.microsoft.com/office/powerpoint/2010/main" val="2727825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E27612-5214-49AD-87CF-F61297D85F2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73FEE57-A6B9-4AD7-B905-873A4670D521}"/>
              </a:ext>
            </a:extLst>
          </p:cNvPr>
          <p:cNvSpPr>
            <a:spLocks noGrp="1"/>
          </p:cNvSpPr>
          <p:nvPr>
            <p:ph idx="1"/>
          </p:nvPr>
        </p:nvSpPr>
        <p:spPr/>
        <p:txBody>
          <a:bodyPr vert="horz" lIns="91440" tIns="45720" rIns="91440" bIns="45720" rtlCol="0" anchor="t">
            <a:normAutofit/>
          </a:bodyPr>
          <a:lstStyle/>
          <a:p>
            <a:r>
              <a:rPr lang="pl-PL" dirty="0">
                <a:ea typeface="+mn-lt"/>
                <a:cs typeface="+mn-lt"/>
              </a:rPr>
              <a:t>Ekshumacja zwłok i szczątków jest dopuszczalna w okresie od 16 października do 15 kwietnia we wczesnych godzinach rannych, z tym że powiatowy inspektor sanitarny może dopuścić wykonanie ekshumacji w innym czasie, przy zachowaniu ustalonych przez niego środków ostrożności. O zamierzonej ekshumacji należy zawiadomić właściwego powiatowego lub portowego inspektora sanitarnego, który wykonuje nadzór nad ekshumacją (</a:t>
            </a:r>
            <a:r>
              <a:rPr lang="pl-PL" dirty="0">
                <a:ea typeface="+mn-lt"/>
                <a:cs typeface="+mn-lt"/>
                <a:hlinkClick r:id="rId2"/>
              </a:rPr>
              <a:t>§ 12 ust. 1</a:t>
            </a:r>
            <a:r>
              <a:rPr lang="pl-PL" dirty="0">
                <a:ea typeface="+mn-lt"/>
                <a:cs typeface="+mn-lt"/>
              </a:rPr>
              <a:t> i </a:t>
            </a:r>
            <a:r>
              <a:rPr lang="pl-PL" dirty="0">
                <a:ea typeface="+mn-lt"/>
                <a:cs typeface="+mn-lt"/>
                <a:hlinkClick r:id="rId3"/>
              </a:rPr>
              <a:t>2</a:t>
            </a:r>
            <a:r>
              <a:rPr lang="pl-PL" dirty="0">
                <a:ea typeface="+mn-lt"/>
                <a:cs typeface="+mn-lt"/>
              </a:rPr>
              <a:t> rozporządzenia w sprawie postępowania ze zwłokami i szczątkami ludzkimi).</a:t>
            </a:r>
            <a:endParaRPr lang="pl-PL" dirty="0"/>
          </a:p>
        </p:txBody>
      </p:sp>
    </p:spTree>
    <p:extLst>
      <p:ext uri="{BB962C8B-B14F-4D97-AF65-F5344CB8AC3E}">
        <p14:creationId xmlns:p14="http://schemas.microsoft.com/office/powerpoint/2010/main" val="3922468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ECF26E-C96A-42F0-93FF-7A91824C10F2}"/>
              </a:ext>
            </a:extLst>
          </p:cNvPr>
          <p:cNvSpPr>
            <a:spLocks noGrp="1"/>
          </p:cNvSpPr>
          <p:nvPr>
            <p:ph type="title"/>
          </p:nvPr>
        </p:nvSpPr>
        <p:spPr/>
        <p:txBody>
          <a:bodyPr/>
          <a:lstStyle/>
          <a:p>
            <a:r>
              <a:rPr lang="pl-PL" dirty="0">
                <a:cs typeface="Calibri Light"/>
              </a:rPr>
              <a:t>Eksperyment procesowy</a:t>
            </a:r>
            <a:endParaRPr lang="pl-PL" dirty="0"/>
          </a:p>
        </p:txBody>
      </p:sp>
      <p:sp>
        <p:nvSpPr>
          <p:cNvPr id="3" name="Symbol zastępczy zawartości 2">
            <a:extLst>
              <a:ext uri="{FF2B5EF4-FFF2-40B4-BE49-F238E27FC236}">
                <a16:creationId xmlns:a16="http://schemas.microsoft.com/office/drawing/2014/main" id="{2C945FEE-E75D-4601-8750-AEA7DE3F1670}"/>
              </a:ext>
            </a:extLst>
          </p:cNvPr>
          <p:cNvSpPr>
            <a:spLocks noGrp="1"/>
          </p:cNvSpPr>
          <p:nvPr>
            <p:ph idx="1"/>
          </p:nvPr>
        </p:nvSpPr>
        <p:spPr/>
        <p:txBody>
          <a:bodyPr vert="horz" lIns="91440" tIns="45720" rIns="91440" bIns="45720" rtlCol="0" anchor="t">
            <a:normAutofit/>
          </a:bodyPr>
          <a:lstStyle/>
          <a:p>
            <a:r>
              <a:rPr lang="pl-PL" dirty="0">
                <a:ea typeface="+mn-lt"/>
                <a:cs typeface="+mn-lt"/>
              </a:rPr>
              <a:t>W celu sprawdzenia okoliczności mających istotne znaczenie dla sprawy można przeprowadzić, w drodze eksperymentu procesowego, doświadczenie lub odtworzenie przebiegu stanowiących przedmiot rozpoznania zdarzeń lub ich fragmentów.</a:t>
            </a:r>
          </a:p>
          <a:p>
            <a:r>
              <a:rPr lang="pl-PL" dirty="0">
                <a:ea typeface="+mn-lt"/>
                <a:cs typeface="+mn-lt"/>
              </a:rPr>
              <a:t>W toku oględzin lub eksperymentu procesowego można dokonywać również przesłuchań lub innych czynności dowodowych.</a:t>
            </a:r>
            <a:endParaRPr lang="pl-PL" dirty="0">
              <a:cs typeface="Calibri"/>
            </a:endParaRPr>
          </a:p>
        </p:txBody>
      </p:sp>
    </p:spTree>
    <p:extLst>
      <p:ext uri="{BB962C8B-B14F-4D97-AF65-F5344CB8AC3E}">
        <p14:creationId xmlns:p14="http://schemas.microsoft.com/office/powerpoint/2010/main" val="553118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88B773-56D8-4E81-9C8A-5718EEFA0E75}"/>
              </a:ext>
            </a:extLst>
          </p:cNvPr>
          <p:cNvSpPr>
            <a:spLocks noGrp="1"/>
          </p:cNvSpPr>
          <p:nvPr>
            <p:ph type="title"/>
          </p:nvPr>
        </p:nvSpPr>
        <p:spPr/>
        <p:txBody>
          <a:bodyPr/>
          <a:lstStyle/>
          <a:p>
            <a:r>
              <a:rPr lang="pl-PL" dirty="0">
                <a:cs typeface="Calibri Light"/>
              </a:rPr>
              <a:t>Tzw. dowody nielegalne</a:t>
            </a:r>
            <a:endParaRPr lang="pl-PL" dirty="0"/>
          </a:p>
        </p:txBody>
      </p:sp>
      <p:sp>
        <p:nvSpPr>
          <p:cNvPr id="3" name="Symbol zastępczy zawartości 2">
            <a:extLst>
              <a:ext uri="{FF2B5EF4-FFF2-40B4-BE49-F238E27FC236}">
                <a16:creationId xmlns:a16="http://schemas.microsoft.com/office/drawing/2014/main" id="{5CCF50B9-DFF4-43A6-8C93-7E6FA021B6BF}"/>
              </a:ext>
            </a:extLst>
          </p:cNvPr>
          <p:cNvSpPr>
            <a:spLocks noGrp="1"/>
          </p:cNvSpPr>
          <p:nvPr>
            <p:ph idx="1"/>
          </p:nvPr>
        </p:nvSpPr>
        <p:spPr/>
        <p:txBody>
          <a:bodyPr vert="horz" lIns="91440" tIns="45720" rIns="91440" bIns="45720" rtlCol="0" anchor="t">
            <a:normAutofit/>
          </a:bodyPr>
          <a:lstStyle/>
          <a:p>
            <a:r>
              <a:rPr lang="pl-PL" dirty="0">
                <a:cs typeface="Calibri"/>
              </a:rPr>
              <a:t>Problematyka art. 168a k.p.k.</a:t>
            </a:r>
          </a:p>
          <a:p>
            <a:r>
              <a:rPr lang="pl-PL" dirty="0">
                <a:ea typeface="+mn-lt"/>
                <a:cs typeface="+mn-lt"/>
              </a:rPr>
              <a:t>Dowodu nie można uznać za niedopuszczalny wyłącznie na tej podstawie, że został uzyskany z naruszeniem przepisów postępowania lub za pomocą czynu zabronionego, o którym mowa w </a:t>
            </a:r>
            <a:r>
              <a:rPr lang="pl-PL" dirty="0">
                <a:ea typeface="+mn-lt"/>
                <a:cs typeface="+mn-lt"/>
                <a:hlinkClick r:id="rId2"/>
              </a:rPr>
              <a:t>art. 1 § 1</a:t>
            </a:r>
            <a:r>
              <a:rPr lang="pl-PL" dirty="0">
                <a:ea typeface="+mn-lt"/>
                <a:cs typeface="+mn-lt"/>
              </a:rPr>
              <a:t> Kodeksu karnego, chyba że dowód został uzyskany w związku z pełnieniem przez funkcjonariusza publicznego obowiązków służbowych, w wyniku: zabójstwa, umyślnego spowodowania uszczerbku na zdrowiu lub pozbawienia wolności.</a:t>
            </a:r>
            <a:endParaRPr lang="pl-PL" dirty="0">
              <a:cs typeface="Calibri"/>
            </a:endParaRPr>
          </a:p>
        </p:txBody>
      </p:sp>
    </p:spTree>
    <p:extLst>
      <p:ext uri="{BB962C8B-B14F-4D97-AF65-F5344CB8AC3E}">
        <p14:creationId xmlns:p14="http://schemas.microsoft.com/office/powerpoint/2010/main" val="582622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D38C8A-B334-49A6-8423-7E3DC932936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284474F-B4FA-445C-B961-786D75E6F02D}"/>
              </a:ext>
            </a:extLst>
          </p:cNvPr>
          <p:cNvSpPr>
            <a:spLocks noGrp="1"/>
          </p:cNvSpPr>
          <p:nvPr>
            <p:ph idx="1"/>
          </p:nvPr>
        </p:nvSpPr>
        <p:spPr/>
        <p:txBody>
          <a:bodyPr vert="horz" lIns="91440" tIns="45720" rIns="91440" bIns="45720" rtlCol="0" anchor="t">
            <a:normAutofit/>
          </a:bodyPr>
          <a:lstStyle/>
          <a:p>
            <a:r>
              <a:rPr lang="pl-PL" dirty="0">
                <a:ea typeface="+mn-lt"/>
                <a:cs typeface="+mn-lt"/>
              </a:rPr>
              <a:t>przepis ten nie może stanowić podstawy prawnej przeprowadzenia dowodu uzyskanego z naruszeniem przepisów postępowania lub za pomocą czynu zabronionego, jeżeli przeprowadzenie takiego dowodu czyniłoby proces nierzetelnym w rozumieniu </a:t>
            </a:r>
            <a:r>
              <a:rPr lang="pl-PL" dirty="0">
                <a:ea typeface="+mn-lt"/>
                <a:cs typeface="+mn-lt"/>
                <a:hlinkClick r:id="rId2"/>
              </a:rPr>
              <a:t>art. 6 ust. 1</a:t>
            </a:r>
            <a:r>
              <a:rPr lang="pl-PL" dirty="0">
                <a:ea typeface="+mn-lt"/>
                <a:cs typeface="+mn-lt"/>
              </a:rPr>
              <a:t> EKPC.</a:t>
            </a:r>
          </a:p>
          <a:p>
            <a:r>
              <a:rPr lang="pl-PL" dirty="0">
                <a:cs typeface="Calibri"/>
              </a:rPr>
              <a:t>Przepis ten nie może także wpływać na ograniczenie praw wynikających z Konstytucji</a:t>
            </a:r>
          </a:p>
        </p:txBody>
      </p:sp>
    </p:spTree>
    <p:extLst>
      <p:ext uri="{BB962C8B-B14F-4D97-AF65-F5344CB8AC3E}">
        <p14:creationId xmlns:p14="http://schemas.microsoft.com/office/powerpoint/2010/main" val="1578353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97790C-6AF1-4ABE-AAF9-B733AC366C81}"/>
              </a:ext>
            </a:extLst>
          </p:cNvPr>
          <p:cNvSpPr>
            <a:spLocks noGrp="1"/>
          </p:cNvSpPr>
          <p:nvPr>
            <p:ph type="title"/>
          </p:nvPr>
        </p:nvSpPr>
        <p:spPr/>
        <p:txBody>
          <a:bodyPr/>
          <a:lstStyle/>
          <a:p>
            <a:r>
              <a:rPr lang="pl-PL" dirty="0">
                <a:cs typeface="Calibri Light"/>
              </a:rPr>
              <a:t>Zakazy dowodowe</a:t>
            </a:r>
            <a:endParaRPr lang="pl-PL" dirty="0"/>
          </a:p>
        </p:txBody>
      </p:sp>
      <p:sp>
        <p:nvSpPr>
          <p:cNvPr id="3" name="Symbol zastępczy zawartości 2">
            <a:extLst>
              <a:ext uri="{FF2B5EF4-FFF2-40B4-BE49-F238E27FC236}">
                <a16:creationId xmlns:a16="http://schemas.microsoft.com/office/drawing/2014/main" id="{184759A0-07C4-49A2-B1A4-B2F3755B3718}"/>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2155994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9B26D9-906F-41A3-8837-29D1CDF6999F}"/>
              </a:ext>
            </a:extLst>
          </p:cNvPr>
          <p:cNvSpPr>
            <a:spLocks noGrp="1"/>
          </p:cNvSpPr>
          <p:nvPr>
            <p:ph type="title"/>
          </p:nvPr>
        </p:nvSpPr>
        <p:spPr/>
        <p:txBody>
          <a:bodyPr/>
          <a:lstStyle/>
          <a:p>
            <a:r>
              <a:rPr lang="pl-PL" dirty="0">
                <a:cs typeface="Calibri Light"/>
              </a:rPr>
              <a:t>Procedura uzyskania zgody</a:t>
            </a:r>
            <a:endParaRPr lang="pl-PL" dirty="0"/>
          </a:p>
        </p:txBody>
      </p:sp>
      <p:sp>
        <p:nvSpPr>
          <p:cNvPr id="3" name="Symbol zastępczy zawartości 2">
            <a:extLst>
              <a:ext uri="{FF2B5EF4-FFF2-40B4-BE49-F238E27FC236}">
                <a16:creationId xmlns:a16="http://schemas.microsoft.com/office/drawing/2014/main" id="{87AE6263-F8D1-401E-A9A4-48508FC9666D}"/>
              </a:ext>
            </a:extLst>
          </p:cNvPr>
          <p:cNvSpPr>
            <a:spLocks noGrp="1"/>
          </p:cNvSpPr>
          <p:nvPr>
            <p:ph idx="1"/>
          </p:nvPr>
        </p:nvSpPr>
        <p:spPr/>
        <p:txBody>
          <a:bodyPr vert="horz" lIns="91440" tIns="45720" rIns="91440" bIns="45720" rtlCol="0" anchor="t">
            <a:normAutofit fontScale="92500" lnSpcReduction="10000"/>
          </a:bodyPr>
          <a:lstStyle/>
          <a:p>
            <a:r>
              <a:rPr lang="pl-PL" dirty="0">
                <a:cs typeface="Calibri"/>
              </a:rPr>
              <a:t>Art.. 237 § 1 –</a:t>
            </a:r>
            <a:r>
              <a:rPr lang="pl-PL" dirty="0">
                <a:ea typeface="+mn-lt"/>
                <a:cs typeface="+mn-lt"/>
              </a:rPr>
              <a:t> Po wszczęciu postępowania sąd na wniosek prokuratora może zarządzić kontrolę i utrwalanie treści rozmów telefonicznych w celu wykrycia i uzyskania dowodów dla toczącego się postępowania lub zapobieżenia popełnieniu nowego przestępstwa.</a:t>
            </a:r>
          </a:p>
          <a:p>
            <a:r>
              <a:rPr lang="pl-PL" dirty="0">
                <a:cs typeface="Calibri"/>
              </a:rPr>
              <a:t>§ 2. </a:t>
            </a:r>
            <a:r>
              <a:rPr lang="pl-PL" dirty="0">
                <a:ea typeface="+mn-lt"/>
                <a:cs typeface="+mn-lt"/>
              </a:rPr>
              <a:t>W wypadkach niecierpiących zwłoki kontrolę i utrwalanie treści rozmów telefonicznych może zarządzić prokurator, który jest obowiązany zwrócić się w terminie 3 dni do sądu z wnioskiem o zatwierdzenie postanowienia. Sąd wydaje postanowienie w przedmiocie wniosku w terminie 5 dni na posiedzeniu bez udziału stron. W wypadku niezatwierdzenia postanowienia prokuratora sąd w postanowieniu wydanym w przedmiocie wniosku zarządza zniszczenie wszystkich utrwalonych zapisów. Zaskarżenie postanowienia wstrzymuje jego wykonanie.</a:t>
            </a:r>
          </a:p>
        </p:txBody>
      </p:sp>
    </p:spTree>
    <p:extLst>
      <p:ext uri="{BB962C8B-B14F-4D97-AF65-F5344CB8AC3E}">
        <p14:creationId xmlns:p14="http://schemas.microsoft.com/office/powerpoint/2010/main" val="3046405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067A31-307B-413C-AE54-7B6904A29CE8}"/>
              </a:ext>
            </a:extLst>
          </p:cNvPr>
          <p:cNvSpPr>
            <a:spLocks noGrp="1"/>
          </p:cNvSpPr>
          <p:nvPr>
            <p:ph type="title"/>
          </p:nvPr>
        </p:nvSpPr>
        <p:spPr/>
        <p:txBody>
          <a:bodyPr/>
          <a:lstStyle/>
          <a:p>
            <a:r>
              <a:rPr lang="pl-PL" dirty="0">
                <a:cs typeface="Calibri Light"/>
              </a:rPr>
              <a:t>Czas kontroli</a:t>
            </a:r>
            <a:endParaRPr lang="pl-PL" dirty="0"/>
          </a:p>
        </p:txBody>
      </p:sp>
      <p:sp>
        <p:nvSpPr>
          <p:cNvPr id="3" name="Symbol zastępczy zawartości 2">
            <a:extLst>
              <a:ext uri="{FF2B5EF4-FFF2-40B4-BE49-F238E27FC236}">
                <a16:creationId xmlns:a16="http://schemas.microsoft.com/office/drawing/2014/main" id="{5A819004-C623-43F2-9798-EA9F4592DA8C}"/>
              </a:ext>
            </a:extLst>
          </p:cNvPr>
          <p:cNvSpPr>
            <a:spLocks noGrp="1"/>
          </p:cNvSpPr>
          <p:nvPr>
            <p:ph idx="1"/>
          </p:nvPr>
        </p:nvSpPr>
        <p:spPr/>
        <p:txBody>
          <a:bodyPr vert="horz" lIns="91440" tIns="45720" rIns="91440" bIns="45720" rtlCol="0" anchor="t">
            <a:normAutofit/>
          </a:bodyPr>
          <a:lstStyle/>
          <a:p>
            <a:pPr marL="0" indent="0">
              <a:buNone/>
            </a:pPr>
            <a:r>
              <a:rPr lang="pl-PL" dirty="0">
                <a:cs typeface="Calibri" panose="020F0502020204030204"/>
              </a:rPr>
              <a:t>Art. 238 § 1 </a:t>
            </a:r>
            <a:r>
              <a:rPr lang="pl-PL" dirty="0">
                <a:ea typeface="+mn-lt"/>
                <a:cs typeface="+mn-lt"/>
              </a:rPr>
              <a:t>Kontrola i utrwalanie rozmów telefonicznych mogą być wprowadzone najwyżej na okres 3 miesięcy, z możliwością przedłużenia, w szczególnie uzasadnionym wypadku, na okres najwyżej dalszych 3 miesięcy.</a:t>
            </a:r>
            <a:endParaRPr lang="pl-PL" dirty="0">
              <a:cs typeface="Calibri" panose="020F0502020204030204"/>
            </a:endParaRPr>
          </a:p>
        </p:txBody>
      </p:sp>
    </p:spTree>
    <p:extLst>
      <p:ext uri="{BB962C8B-B14F-4D97-AF65-F5344CB8AC3E}">
        <p14:creationId xmlns:p14="http://schemas.microsoft.com/office/powerpoint/2010/main" val="2571460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B74236-D833-43A2-B32C-798565B8060A}"/>
              </a:ext>
            </a:extLst>
          </p:cNvPr>
          <p:cNvSpPr>
            <a:spLocks noGrp="1"/>
          </p:cNvSpPr>
          <p:nvPr>
            <p:ph type="title"/>
          </p:nvPr>
        </p:nvSpPr>
        <p:spPr/>
        <p:txBody>
          <a:bodyPr/>
          <a:lstStyle/>
          <a:p>
            <a:r>
              <a:rPr lang="pl-PL" dirty="0">
                <a:cs typeface="Calibri Light"/>
              </a:rPr>
              <a:t>Problem przestępstw pozakatalogowych</a:t>
            </a:r>
            <a:endParaRPr lang="pl-PL" dirty="0"/>
          </a:p>
        </p:txBody>
      </p:sp>
      <p:sp>
        <p:nvSpPr>
          <p:cNvPr id="3" name="Symbol zastępczy zawartości 2">
            <a:extLst>
              <a:ext uri="{FF2B5EF4-FFF2-40B4-BE49-F238E27FC236}">
                <a16:creationId xmlns:a16="http://schemas.microsoft.com/office/drawing/2014/main" id="{084F1D07-E14D-40B1-B288-2E8106F7867E}"/>
              </a:ext>
            </a:extLst>
          </p:cNvPr>
          <p:cNvSpPr>
            <a:spLocks noGrp="1"/>
          </p:cNvSpPr>
          <p:nvPr>
            <p:ph idx="1"/>
          </p:nvPr>
        </p:nvSpPr>
        <p:spPr/>
        <p:txBody>
          <a:bodyPr vert="horz" lIns="91440" tIns="45720" rIns="91440" bIns="45720" rtlCol="0" anchor="t">
            <a:normAutofit/>
          </a:bodyPr>
          <a:lstStyle/>
          <a:p>
            <a:r>
              <a:rPr lang="pl-PL" dirty="0">
                <a:cs typeface="Calibri"/>
              </a:rPr>
              <a:t>Art. 237a. </a:t>
            </a:r>
            <a:r>
              <a:rPr lang="pl-PL" dirty="0">
                <a:ea typeface="+mn-lt"/>
                <a:cs typeface="+mn-lt"/>
              </a:rPr>
              <a:t>Jeżeli w wyniku kontroli uzyskano dowód popełnienia przez osobę, wobec której kontrola była stosowana, innego przestępstwa ściganego z urzędu lub przestępstwa skarbowego niż przestępstwo objęte zarządzeniem kontroli, lub przestępstwa ściganego z urzędu lub przestępstwa skarbowego popełnionego przez inną osobę niż objętą zarządzeniem kontroli, prokurator podejmuje decyzję w przedmiocie wykorzystania tego dowodu w postępowaniu karnym.</a:t>
            </a:r>
          </a:p>
        </p:txBody>
      </p:sp>
    </p:spTree>
    <p:extLst>
      <p:ext uri="{BB962C8B-B14F-4D97-AF65-F5344CB8AC3E}">
        <p14:creationId xmlns:p14="http://schemas.microsoft.com/office/powerpoint/2010/main" val="3291730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605DEE-ADA2-4EA2-BC56-29C838BA0222}"/>
              </a:ext>
            </a:extLst>
          </p:cNvPr>
          <p:cNvSpPr>
            <a:spLocks noGrp="1"/>
          </p:cNvSpPr>
          <p:nvPr>
            <p:ph type="title"/>
          </p:nvPr>
        </p:nvSpPr>
        <p:spPr/>
        <p:txBody>
          <a:bodyPr/>
          <a:lstStyle/>
          <a:p>
            <a:r>
              <a:rPr lang="pl-PL" dirty="0">
                <a:ea typeface="+mj-lt"/>
                <a:cs typeface="+mj-lt"/>
              </a:rPr>
              <a:t>Kontrola operacyjna na przykładzie ustawy o Policji</a:t>
            </a:r>
            <a:endParaRPr lang="pl-PL" dirty="0"/>
          </a:p>
        </p:txBody>
      </p:sp>
      <p:sp>
        <p:nvSpPr>
          <p:cNvPr id="3" name="Symbol zastępczy zawartości 2">
            <a:extLst>
              <a:ext uri="{FF2B5EF4-FFF2-40B4-BE49-F238E27FC236}">
                <a16:creationId xmlns:a16="http://schemas.microsoft.com/office/drawing/2014/main" id="{C61B5660-255E-4277-86D9-66E43A476C81}"/>
              </a:ext>
            </a:extLst>
          </p:cNvPr>
          <p:cNvSpPr>
            <a:spLocks noGrp="1"/>
          </p:cNvSpPr>
          <p:nvPr>
            <p:ph idx="1"/>
          </p:nvPr>
        </p:nvSpPr>
        <p:spPr/>
        <p:txBody>
          <a:bodyPr vert="horz" lIns="91440" tIns="45720" rIns="91440" bIns="45720" rtlCol="0" anchor="t">
            <a:normAutofit/>
          </a:bodyPr>
          <a:lstStyle/>
          <a:p>
            <a:r>
              <a:rPr lang="pl-PL" dirty="0">
                <a:cs typeface="Calibri"/>
              </a:rPr>
              <a:t>Art. 19 ustawy o Policji</a:t>
            </a:r>
          </a:p>
          <a:p>
            <a:r>
              <a:rPr lang="pl-PL" dirty="0">
                <a:cs typeface="Calibri"/>
              </a:rPr>
              <a:t>Przestępstwa katalogowe (art. 19 ust. 1). Reguła subsydiarności. </a:t>
            </a:r>
          </a:p>
          <a:p>
            <a:r>
              <a:rPr lang="pl-PL" dirty="0">
                <a:cs typeface="Calibri"/>
              </a:rPr>
              <a:t>Zgoda sądu okręgowego na wniosek KGP złożony po uzyskaniu zgody PG (ew. KWP po uzyskaniu zgody PO)</a:t>
            </a:r>
          </a:p>
          <a:p>
            <a:r>
              <a:rPr lang="pl-PL" dirty="0">
                <a:cs typeface="Calibri"/>
              </a:rPr>
              <a:t>Sposób prowadzenia, środki (ust. 6)</a:t>
            </a:r>
          </a:p>
        </p:txBody>
      </p:sp>
    </p:spTree>
    <p:extLst>
      <p:ext uri="{BB962C8B-B14F-4D97-AF65-F5344CB8AC3E}">
        <p14:creationId xmlns:p14="http://schemas.microsoft.com/office/powerpoint/2010/main" val="3371700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4DAA2A-8FA1-43ED-94E4-0A350F194E82}"/>
              </a:ext>
            </a:extLst>
          </p:cNvPr>
          <p:cNvSpPr>
            <a:spLocks noGrp="1"/>
          </p:cNvSpPr>
          <p:nvPr>
            <p:ph type="title"/>
          </p:nvPr>
        </p:nvSpPr>
        <p:spPr/>
        <p:txBody>
          <a:bodyPr/>
          <a:lstStyle/>
          <a:p>
            <a:r>
              <a:rPr lang="pl-PL" dirty="0">
                <a:cs typeface="Calibri Light"/>
              </a:rPr>
              <a:t>Kazus – problematyka art. 168b i 273a k.p.k.</a:t>
            </a:r>
            <a:endParaRPr lang="pl-PL" dirty="0"/>
          </a:p>
        </p:txBody>
      </p:sp>
      <p:sp>
        <p:nvSpPr>
          <p:cNvPr id="3" name="Symbol zastępczy zawartości 2">
            <a:extLst>
              <a:ext uri="{FF2B5EF4-FFF2-40B4-BE49-F238E27FC236}">
                <a16:creationId xmlns:a16="http://schemas.microsoft.com/office/drawing/2014/main" id="{64FBA30D-71D3-4E5C-8617-0C21BAB48791}"/>
              </a:ext>
            </a:extLst>
          </p:cNvPr>
          <p:cNvSpPr>
            <a:spLocks noGrp="1"/>
          </p:cNvSpPr>
          <p:nvPr>
            <p:ph idx="1"/>
          </p:nvPr>
        </p:nvSpPr>
        <p:spPr/>
        <p:txBody>
          <a:bodyPr vert="horz" lIns="91440" tIns="45720" rIns="91440" bIns="45720" rtlCol="0" anchor="t">
            <a:normAutofit fontScale="92500" lnSpcReduction="20000"/>
          </a:bodyPr>
          <a:lstStyle/>
          <a:p>
            <a:r>
              <a:rPr lang="pl-PL" dirty="0">
                <a:cs typeface="Calibri"/>
              </a:rPr>
              <a:t>W toku postępowania przygotowawczego sąd, na wniosek prokuratora zarządził kontrolę procesową - podsłuch telefonu domowego Jana K., będącego osobą podejrzaną o zabójstwo. Z telefonu korzystali także inni domownicy, w tym jego małżonka, Anna K. W trakcie kontroli nagrano rozmowę Anny K. z jej koleżanką. Podczas tej rozmowy Anna K. zwierzała się z tego, że ostatnio ukradła z drogerii bardzo drogie perfumy. Prokurator zlecił analizę tego wątku. Policja udała się do drogerii i zabezpieczyła nagranie monitoringu, na którym widać, jak Anna K. kradnie perfumy warte 1.000 złotych. Zarejestrowano także rozmowę Jana K., podczas której ustalał on z innym mężczyzną szczegóły dotyczące wprowadzenia przez nich do obrotu znacznej ilości amfetaminy.</a:t>
            </a:r>
          </a:p>
          <a:p>
            <a:endParaRPr lang="pl-PL" dirty="0">
              <a:cs typeface="Calibri"/>
            </a:endParaRPr>
          </a:p>
          <a:p>
            <a:r>
              <a:rPr lang="pl-PL" dirty="0">
                <a:cs typeface="Calibri"/>
              </a:rPr>
              <a:t>Które dowody można wykorzystać w sprawie?</a:t>
            </a:r>
          </a:p>
        </p:txBody>
      </p:sp>
    </p:spTree>
    <p:extLst>
      <p:ext uri="{BB962C8B-B14F-4D97-AF65-F5344CB8AC3E}">
        <p14:creationId xmlns:p14="http://schemas.microsoft.com/office/powerpoint/2010/main" val="1497849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58811-BEBD-4809-963C-154DBB81AAC6}"/>
              </a:ext>
            </a:extLst>
          </p:cNvPr>
          <p:cNvSpPr>
            <a:spLocks noGrp="1"/>
          </p:cNvSpPr>
          <p:nvPr>
            <p:ph type="title"/>
          </p:nvPr>
        </p:nvSpPr>
        <p:spPr/>
        <p:txBody>
          <a:bodyPr/>
          <a:lstStyle/>
          <a:p>
            <a:r>
              <a:rPr lang="pl-PL" dirty="0">
                <a:cs typeface="Calibri Light"/>
              </a:rPr>
              <a:t>Kazus – problematyka nagrań prywatnych w kontekście art. 237 k.p.k.</a:t>
            </a:r>
            <a:endParaRPr lang="pl-PL" dirty="0"/>
          </a:p>
        </p:txBody>
      </p:sp>
      <p:sp>
        <p:nvSpPr>
          <p:cNvPr id="3" name="Symbol zastępczy zawartości 2">
            <a:extLst>
              <a:ext uri="{FF2B5EF4-FFF2-40B4-BE49-F238E27FC236}">
                <a16:creationId xmlns:a16="http://schemas.microsoft.com/office/drawing/2014/main" id="{FB3584FB-ED6C-4AD8-B803-FBE272CEC828}"/>
              </a:ext>
            </a:extLst>
          </p:cNvPr>
          <p:cNvSpPr>
            <a:spLocks noGrp="1"/>
          </p:cNvSpPr>
          <p:nvPr>
            <p:ph idx="1"/>
          </p:nvPr>
        </p:nvSpPr>
        <p:spPr/>
        <p:txBody>
          <a:bodyPr vert="horz" lIns="91440" tIns="45720" rIns="91440" bIns="45720" rtlCol="0" anchor="t">
            <a:normAutofit/>
          </a:bodyPr>
          <a:lstStyle/>
          <a:p>
            <a:pPr marL="0" indent="0">
              <a:buNone/>
            </a:pPr>
            <a:r>
              <a:rPr lang="pl-PL" dirty="0">
                <a:cs typeface="Calibri"/>
              </a:rPr>
              <a:t>Pokrzywdzona przedstawiła prokuratorowi jako dowód w sprawie sporządzone nagranie audio rozmowy ze swoim pracodawcą, na którym słychać, jak ją znieważa.</a:t>
            </a:r>
          </a:p>
        </p:txBody>
      </p:sp>
    </p:spTree>
    <p:extLst>
      <p:ext uri="{BB962C8B-B14F-4D97-AF65-F5344CB8AC3E}">
        <p14:creationId xmlns:p14="http://schemas.microsoft.com/office/powerpoint/2010/main" val="1871705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1FA2E2-5235-469A-9F12-BD4D693BBBB7}"/>
              </a:ext>
            </a:extLst>
          </p:cNvPr>
          <p:cNvSpPr>
            <a:spLocks noGrp="1"/>
          </p:cNvSpPr>
          <p:nvPr>
            <p:ph type="title"/>
          </p:nvPr>
        </p:nvSpPr>
        <p:spPr/>
        <p:txBody>
          <a:bodyPr/>
          <a:lstStyle/>
          <a:p>
            <a:r>
              <a:rPr lang="pl-PL" dirty="0">
                <a:cs typeface="Calibri Light"/>
              </a:rPr>
              <a:t>Wyrok SN z 10.05.2002 r., WA 22/02</a:t>
            </a:r>
            <a:endParaRPr lang="pl-PL" dirty="0"/>
          </a:p>
        </p:txBody>
      </p:sp>
      <p:sp>
        <p:nvSpPr>
          <p:cNvPr id="3" name="Symbol zastępczy zawartości 2">
            <a:extLst>
              <a:ext uri="{FF2B5EF4-FFF2-40B4-BE49-F238E27FC236}">
                <a16:creationId xmlns:a16="http://schemas.microsoft.com/office/drawing/2014/main" id="{5831A0C5-7E4A-4F14-B54F-34420D7C1EA7}"/>
              </a:ext>
            </a:extLst>
          </p:cNvPr>
          <p:cNvSpPr>
            <a:spLocks noGrp="1"/>
          </p:cNvSpPr>
          <p:nvPr>
            <p:ph idx="1"/>
          </p:nvPr>
        </p:nvSpPr>
        <p:spPr/>
        <p:txBody>
          <a:bodyPr vert="horz" lIns="91440" tIns="45720" rIns="91440" bIns="45720" rtlCol="0" anchor="t">
            <a:normAutofit/>
          </a:bodyPr>
          <a:lstStyle/>
          <a:p>
            <a:r>
              <a:rPr lang="pl-PL" dirty="0">
                <a:ea typeface="+mn-lt"/>
                <a:cs typeface="+mn-lt"/>
              </a:rPr>
              <a:t>Przepisy rozdziału 26 kodeksu postępowania karnego, odnoszące się do kontroli i utrwalania rozmów przy użyciu środków technicznych, nie dotyczą prywatnego gromadzenia w ten sposób dowodów. Dlatego taśma magnetofonowa z utrwaloną na niej przez pokrzywdzonego (oskarżyciela posiłkowego) rozmową z oskarżonym może stanowić dowód w sprawie karnej, który podlega ocenie na zasadach ogólnych. </a:t>
            </a:r>
            <a:endParaRPr lang="pl-PL" dirty="0"/>
          </a:p>
        </p:txBody>
      </p:sp>
    </p:spTree>
    <p:extLst>
      <p:ext uri="{BB962C8B-B14F-4D97-AF65-F5344CB8AC3E}">
        <p14:creationId xmlns:p14="http://schemas.microsoft.com/office/powerpoint/2010/main" val="321142470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Panoramiczny</PresentationFormat>
  <Paragraphs>0</Paragraphs>
  <Slides>29</Slides>
  <Notes>0</Notes>
  <HiddenSlides>0</HiddenSlides>
  <MMClips>0</MMClips>
  <ScaleCrop>false</ScaleCrop>
  <HeadingPairs>
    <vt:vector size="4" baseType="variant">
      <vt:variant>
        <vt:lpstr>Motyw</vt:lpstr>
      </vt:variant>
      <vt:variant>
        <vt:i4>1</vt:i4>
      </vt:variant>
      <vt:variant>
        <vt:lpstr>Tytuły slajdów</vt:lpstr>
      </vt:variant>
      <vt:variant>
        <vt:i4>29</vt:i4>
      </vt:variant>
    </vt:vector>
  </HeadingPairs>
  <TitlesOfParts>
    <vt:vector size="30" baseType="lpstr">
      <vt:lpstr>Motyw pakietu Office</vt:lpstr>
      <vt:lpstr>Postępowanie karne</vt:lpstr>
      <vt:lpstr>Kontrola i utrwalanie (podsłuch procesowy)</vt:lpstr>
      <vt:lpstr>Procedura uzyskania zgody</vt:lpstr>
      <vt:lpstr>Czas kontroli</vt:lpstr>
      <vt:lpstr>Problem przestępstw pozakatalogowych</vt:lpstr>
      <vt:lpstr>Kontrola operacyjna na przykładzie ustawy o Policji</vt:lpstr>
      <vt:lpstr>Kazus – problematyka art. 168b i 273a k.p.k.</vt:lpstr>
      <vt:lpstr>Kazus – problematyka nagrań prywatnych w kontekście art. 237 k.p.k.</vt:lpstr>
      <vt:lpstr>Wyrok SN z 10.05.2002 r., WA 22/02</vt:lpstr>
      <vt:lpstr>Prezentacja programu PowerPoint</vt:lpstr>
      <vt:lpstr>Przesłuchanie jako czynność dowodowa</vt:lpstr>
      <vt:lpstr>Kazus</vt:lpstr>
      <vt:lpstr>Dwa odmienne stanowiska w doktrynie</vt:lpstr>
      <vt:lpstr>Konfrontacja</vt:lpstr>
      <vt:lpstr>Prawa i obowiązki świadka</vt:lpstr>
      <vt:lpstr>Kazus</vt:lpstr>
      <vt:lpstr>Dot. Art. 391 k.p.k.</vt:lpstr>
      <vt:lpstr>Prezentacja programu PowerPoint</vt:lpstr>
      <vt:lpstr>Wyrok SN z 16.02.1988 r., IV KR 13/88</vt:lpstr>
      <vt:lpstr>Szczególne kategorie świadków</vt:lpstr>
      <vt:lpstr>Szczególne rodzaje przesłuchania</vt:lpstr>
      <vt:lpstr>Biegły w procesie karnym. Opinia biegłego</vt:lpstr>
      <vt:lpstr>Oględziny</vt:lpstr>
      <vt:lpstr>Otwarcie zwłok</vt:lpstr>
      <vt:lpstr>Prezentacja programu PowerPoint</vt:lpstr>
      <vt:lpstr>Eksperyment procesowy</vt:lpstr>
      <vt:lpstr>Tzw. dowody nielegalne</vt:lpstr>
      <vt:lpstr>Prezentacja programu PowerPoint</vt:lpstr>
      <vt:lpstr>Zakazy dowodowe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313</cp:revision>
  <dcterms:created xsi:type="dcterms:W3CDTF">2022-01-28T18:26:39Z</dcterms:created>
  <dcterms:modified xsi:type="dcterms:W3CDTF">2022-01-28T20:11:17Z</dcterms:modified>
</cp:coreProperties>
</file>