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58" r:id="rId4"/>
    <p:sldId id="266" r:id="rId5"/>
    <p:sldId id="282" r:id="rId6"/>
    <p:sldId id="283" r:id="rId7"/>
    <p:sldId id="284" r:id="rId8"/>
    <p:sldId id="285" r:id="rId9"/>
    <p:sldId id="267" r:id="rId10"/>
    <p:sldId id="286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F1179-B329-644C-A5DC-DF0BE313A6B0}" type="doc">
      <dgm:prSet loTypeId="urn:microsoft.com/office/officeart/2005/8/layout/radial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BBF16F-85DC-514A-9E73-19FA85489A8E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600" b="1" dirty="0"/>
            <a:t>ADMINISTRACJA PUBLICZNA</a:t>
          </a:r>
          <a:endParaRPr lang="pl-PL" sz="1600" i="1" dirty="0"/>
        </a:p>
      </dgm:t>
    </dgm:pt>
    <dgm:pt modelId="{19026367-5CD5-BD47-BB98-3AA31568AA73}" type="parTrans" cxnId="{130E6959-F705-3C45-86F5-12FDC4B4FC79}">
      <dgm:prSet/>
      <dgm:spPr/>
      <dgm:t>
        <a:bodyPr/>
        <a:lstStyle/>
        <a:p>
          <a:endParaRPr lang="pl-PL"/>
        </a:p>
      </dgm:t>
    </dgm:pt>
    <dgm:pt modelId="{CD52C70B-0B09-224F-B6EF-E04F8840F0E6}" type="sibTrans" cxnId="{130E6959-F705-3C45-86F5-12FDC4B4FC79}">
      <dgm:prSet/>
      <dgm:spPr/>
      <dgm:t>
        <a:bodyPr/>
        <a:lstStyle/>
        <a:p>
          <a:endParaRPr lang="pl-PL"/>
        </a:p>
      </dgm:t>
    </dgm:pt>
    <dgm:pt modelId="{160492FD-4199-AC49-B398-549E0F6B7978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200" b="1" i="1" dirty="0">
              <a:latin typeface="American Typewriter" panose="02090604020004020304" pitchFamily="18" charset="0"/>
            </a:rPr>
            <a:t>STRUKTURY ORGANIZACYJNE</a:t>
          </a:r>
        </a:p>
      </dgm:t>
    </dgm:pt>
    <dgm:pt modelId="{3738CC56-E0B8-BB45-821E-DF15C186F2AA}" type="parTrans" cxnId="{E69DE1DA-4A47-ED44-8FBE-96D4DD4C51E2}">
      <dgm:prSet/>
      <dgm:spPr/>
      <dgm:t>
        <a:bodyPr/>
        <a:lstStyle/>
        <a:p>
          <a:endParaRPr lang="pl-PL"/>
        </a:p>
      </dgm:t>
    </dgm:pt>
    <dgm:pt modelId="{8562986B-051F-1C44-A435-B62D181A4C63}" type="sibTrans" cxnId="{E69DE1DA-4A47-ED44-8FBE-96D4DD4C51E2}">
      <dgm:prSet/>
      <dgm:spPr/>
      <dgm:t>
        <a:bodyPr/>
        <a:lstStyle/>
        <a:p>
          <a:endParaRPr lang="pl-PL"/>
        </a:p>
      </dgm:t>
    </dgm:pt>
    <dgm:pt modelId="{C0EEAC8D-2449-3242-B0FA-A43D76329624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400" b="1" i="1" dirty="0">
              <a:latin typeface="American Typewriter" panose="02090604020004020304" pitchFamily="18" charset="0"/>
            </a:rPr>
            <a:t>DZIAŁALNOŚĆ</a:t>
          </a:r>
        </a:p>
      </dgm:t>
    </dgm:pt>
    <dgm:pt modelId="{5586441E-5C6A-9D49-B84D-FB4ADFE64BF6}" type="parTrans" cxnId="{6D91DB4D-ECA3-E840-AFCD-8E2AF9FEF22E}">
      <dgm:prSet/>
      <dgm:spPr/>
      <dgm:t>
        <a:bodyPr/>
        <a:lstStyle/>
        <a:p>
          <a:endParaRPr lang="pl-PL"/>
        </a:p>
      </dgm:t>
    </dgm:pt>
    <dgm:pt modelId="{D856735B-CDE0-F845-8A36-BFF6854D2073}" type="sibTrans" cxnId="{6D91DB4D-ECA3-E840-AFCD-8E2AF9FEF22E}">
      <dgm:prSet/>
      <dgm:spPr/>
      <dgm:t>
        <a:bodyPr/>
        <a:lstStyle/>
        <a:p>
          <a:endParaRPr lang="pl-PL"/>
        </a:p>
      </dgm:t>
    </dgm:pt>
    <dgm:pt modelId="{2758FCBD-1D3C-5C40-BCC4-F393C5452D77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400" b="1" i="1" dirty="0">
              <a:latin typeface="American Typewriter" panose="02090604020004020304" pitchFamily="18" charset="0"/>
            </a:rPr>
            <a:t>LUDZIE</a:t>
          </a:r>
        </a:p>
      </dgm:t>
    </dgm:pt>
    <dgm:pt modelId="{6893CBBE-21C3-1A44-8B59-8039DAEFA71B}" type="parTrans" cxnId="{EB6E55B8-2F3A-5B40-BE6B-0D62115C0D9F}">
      <dgm:prSet/>
      <dgm:spPr/>
      <dgm:t>
        <a:bodyPr/>
        <a:lstStyle/>
        <a:p>
          <a:endParaRPr lang="pl-PL"/>
        </a:p>
      </dgm:t>
    </dgm:pt>
    <dgm:pt modelId="{900EB47D-C356-5148-ADA0-A8CDA4443A2A}" type="sibTrans" cxnId="{EB6E55B8-2F3A-5B40-BE6B-0D62115C0D9F}">
      <dgm:prSet/>
      <dgm:spPr/>
      <dgm:t>
        <a:bodyPr/>
        <a:lstStyle/>
        <a:p>
          <a:endParaRPr lang="pl-PL"/>
        </a:p>
      </dgm:t>
    </dgm:pt>
    <dgm:pt modelId="{49B5F115-FAE2-7749-A26E-3375602C028C}" type="pres">
      <dgm:prSet presAssocID="{2E2F1179-B329-644C-A5DC-DF0BE313A6B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3B91AD-60F7-6446-BF68-65A92588AF5F}" type="pres">
      <dgm:prSet presAssocID="{12BBF16F-85DC-514A-9E73-19FA85489A8E}" presName="centerShape" presStyleLbl="node0" presStyleIdx="0" presStyleCnt="1" custScaleX="116620" custScaleY="107357"/>
      <dgm:spPr/>
    </dgm:pt>
    <dgm:pt modelId="{76668D91-5E2C-2244-A190-D02B0751A7CE}" type="pres">
      <dgm:prSet presAssocID="{160492FD-4199-AC49-B398-549E0F6B7978}" presName="node" presStyleLbl="node1" presStyleIdx="0" presStyleCnt="3" custScaleX="138229" custScaleY="138229">
        <dgm:presLayoutVars>
          <dgm:bulletEnabled val="1"/>
        </dgm:presLayoutVars>
      </dgm:prSet>
      <dgm:spPr/>
    </dgm:pt>
    <dgm:pt modelId="{70B95457-7C76-354D-BC34-88151F50DC1A}" type="pres">
      <dgm:prSet presAssocID="{160492FD-4199-AC49-B398-549E0F6B7978}" presName="dummy" presStyleCnt="0"/>
      <dgm:spPr/>
    </dgm:pt>
    <dgm:pt modelId="{306E0260-F143-9740-906D-8E8D68FC1355}" type="pres">
      <dgm:prSet presAssocID="{8562986B-051F-1C44-A435-B62D181A4C63}" presName="sibTrans" presStyleLbl="sibTrans2D1" presStyleIdx="0" presStyleCnt="3"/>
      <dgm:spPr/>
    </dgm:pt>
    <dgm:pt modelId="{B27F1B97-970E-3E43-B9E9-8B772399A4FB}" type="pres">
      <dgm:prSet presAssocID="{C0EEAC8D-2449-3242-B0FA-A43D76329624}" presName="node" presStyleLbl="node1" presStyleIdx="1" presStyleCnt="3" custScaleX="125470" custScaleY="125470">
        <dgm:presLayoutVars>
          <dgm:bulletEnabled val="1"/>
        </dgm:presLayoutVars>
      </dgm:prSet>
      <dgm:spPr/>
    </dgm:pt>
    <dgm:pt modelId="{43D95A40-5AEE-D74A-BC52-DEEED4C57D26}" type="pres">
      <dgm:prSet presAssocID="{C0EEAC8D-2449-3242-B0FA-A43D76329624}" presName="dummy" presStyleCnt="0"/>
      <dgm:spPr/>
    </dgm:pt>
    <dgm:pt modelId="{3E36140A-7503-F343-82E9-17E725D902AB}" type="pres">
      <dgm:prSet presAssocID="{D856735B-CDE0-F845-8A36-BFF6854D2073}" presName="sibTrans" presStyleLbl="sibTrans2D1" presStyleIdx="1" presStyleCnt="3"/>
      <dgm:spPr/>
    </dgm:pt>
    <dgm:pt modelId="{0064ABAF-0D5F-7E43-8F81-4D7CA0EDA93A}" type="pres">
      <dgm:prSet presAssocID="{2758FCBD-1D3C-5C40-BCC4-F393C5452D77}" presName="node" presStyleLbl="node1" presStyleIdx="2" presStyleCnt="3" custScaleX="119388" custScaleY="119388">
        <dgm:presLayoutVars>
          <dgm:bulletEnabled val="1"/>
        </dgm:presLayoutVars>
      </dgm:prSet>
      <dgm:spPr/>
    </dgm:pt>
    <dgm:pt modelId="{5E1C0FF7-E84A-CF44-B702-DCEAFDF5A6DD}" type="pres">
      <dgm:prSet presAssocID="{2758FCBD-1D3C-5C40-BCC4-F393C5452D77}" presName="dummy" presStyleCnt="0"/>
      <dgm:spPr/>
    </dgm:pt>
    <dgm:pt modelId="{AA0E49D2-E940-3B4A-93C4-D29477BBE3B4}" type="pres">
      <dgm:prSet presAssocID="{900EB47D-C356-5148-ADA0-A8CDA4443A2A}" presName="sibTrans" presStyleLbl="sibTrans2D1" presStyleIdx="2" presStyleCnt="3"/>
      <dgm:spPr/>
    </dgm:pt>
  </dgm:ptLst>
  <dgm:cxnLst>
    <dgm:cxn modelId="{4F930E0A-26A0-3B45-B295-A969056CACE7}" type="presOf" srcId="{2E2F1179-B329-644C-A5DC-DF0BE313A6B0}" destId="{49B5F115-FAE2-7749-A26E-3375602C028C}" srcOrd="0" destOrd="0" presId="urn:microsoft.com/office/officeart/2005/8/layout/radial6"/>
    <dgm:cxn modelId="{C48FE644-2550-B949-BC59-8677C8DE8D68}" type="presOf" srcId="{8562986B-051F-1C44-A435-B62D181A4C63}" destId="{306E0260-F143-9740-906D-8E8D68FC1355}" srcOrd="0" destOrd="0" presId="urn:microsoft.com/office/officeart/2005/8/layout/radial6"/>
    <dgm:cxn modelId="{6D91DB4D-ECA3-E840-AFCD-8E2AF9FEF22E}" srcId="{12BBF16F-85DC-514A-9E73-19FA85489A8E}" destId="{C0EEAC8D-2449-3242-B0FA-A43D76329624}" srcOrd="1" destOrd="0" parTransId="{5586441E-5C6A-9D49-B84D-FB4ADFE64BF6}" sibTransId="{D856735B-CDE0-F845-8A36-BFF6854D2073}"/>
    <dgm:cxn modelId="{130E6959-F705-3C45-86F5-12FDC4B4FC79}" srcId="{2E2F1179-B329-644C-A5DC-DF0BE313A6B0}" destId="{12BBF16F-85DC-514A-9E73-19FA85489A8E}" srcOrd="0" destOrd="0" parTransId="{19026367-5CD5-BD47-BB98-3AA31568AA73}" sibTransId="{CD52C70B-0B09-224F-B6EF-E04F8840F0E6}"/>
    <dgm:cxn modelId="{1C5FF867-D450-E045-AA43-3B5193B0F3EB}" type="presOf" srcId="{160492FD-4199-AC49-B398-549E0F6B7978}" destId="{76668D91-5E2C-2244-A190-D02B0751A7CE}" srcOrd="0" destOrd="0" presId="urn:microsoft.com/office/officeart/2005/8/layout/radial6"/>
    <dgm:cxn modelId="{6609728B-1BCF-8C43-9058-293DBDDD0EF2}" type="presOf" srcId="{C0EEAC8D-2449-3242-B0FA-A43D76329624}" destId="{B27F1B97-970E-3E43-B9E9-8B772399A4FB}" srcOrd="0" destOrd="0" presId="urn:microsoft.com/office/officeart/2005/8/layout/radial6"/>
    <dgm:cxn modelId="{E3BCA396-808A-FA46-8B2C-49FBCF7D04E3}" type="presOf" srcId="{900EB47D-C356-5148-ADA0-A8CDA4443A2A}" destId="{AA0E49D2-E940-3B4A-93C4-D29477BBE3B4}" srcOrd="0" destOrd="0" presId="urn:microsoft.com/office/officeart/2005/8/layout/radial6"/>
    <dgm:cxn modelId="{822FB4B7-995F-B644-894A-67504D5BC67C}" type="presOf" srcId="{12BBF16F-85DC-514A-9E73-19FA85489A8E}" destId="{3F3B91AD-60F7-6446-BF68-65A92588AF5F}" srcOrd="0" destOrd="0" presId="urn:microsoft.com/office/officeart/2005/8/layout/radial6"/>
    <dgm:cxn modelId="{EB6E55B8-2F3A-5B40-BE6B-0D62115C0D9F}" srcId="{12BBF16F-85DC-514A-9E73-19FA85489A8E}" destId="{2758FCBD-1D3C-5C40-BCC4-F393C5452D77}" srcOrd="2" destOrd="0" parTransId="{6893CBBE-21C3-1A44-8B59-8039DAEFA71B}" sibTransId="{900EB47D-C356-5148-ADA0-A8CDA4443A2A}"/>
    <dgm:cxn modelId="{013926C3-825E-2F4E-9CFF-F9F1270DCB50}" type="presOf" srcId="{2758FCBD-1D3C-5C40-BCC4-F393C5452D77}" destId="{0064ABAF-0D5F-7E43-8F81-4D7CA0EDA93A}" srcOrd="0" destOrd="0" presId="urn:microsoft.com/office/officeart/2005/8/layout/radial6"/>
    <dgm:cxn modelId="{E69DE1DA-4A47-ED44-8FBE-96D4DD4C51E2}" srcId="{12BBF16F-85DC-514A-9E73-19FA85489A8E}" destId="{160492FD-4199-AC49-B398-549E0F6B7978}" srcOrd="0" destOrd="0" parTransId="{3738CC56-E0B8-BB45-821E-DF15C186F2AA}" sibTransId="{8562986B-051F-1C44-A435-B62D181A4C63}"/>
    <dgm:cxn modelId="{182B57E2-E49B-A44B-9BD9-6AC87329C040}" type="presOf" srcId="{D856735B-CDE0-F845-8A36-BFF6854D2073}" destId="{3E36140A-7503-F343-82E9-17E725D902AB}" srcOrd="0" destOrd="0" presId="urn:microsoft.com/office/officeart/2005/8/layout/radial6"/>
    <dgm:cxn modelId="{BDBF23F9-D3C9-8545-AF98-17B5D89D2B79}" type="presParOf" srcId="{49B5F115-FAE2-7749-A26E-3375602C028C}" destId="{3F3B91AD-60F7-6446-BF68-65A92588AF5F}" srcOrd="0" destOrd="0" presId="urn:microsoft.com/office/officeart/2005/8/layout/radial6"/>
    <dgm:cxn modelId="{A85EF9AA-9FE6-284F-A93B-D3CCA305BDC5}" type="presParOf" srcId="{49B5F115-FAE2-7749-A26E-3375602C028C}" destId="{76668D91-5E2C-2244-A190-D02B0751A7CE}" srcOrd="1" destOrd="0" presId="urn:microsoft.com/office/officeart/2005/8/layout/radial6"/>
    <dgm:cxn modelId="{A8C0393A-1E4F-F749-8BAE-AC590D58B7F9}" type="presParOf" srcId="{49B5F115-FAE2-7749-A26E-3375602C028C}" destId="{70B95457-7C76-354D-BC34-88151F50DC1A}" srcOrd="2" destOrd="0" presId="urn:microsoft.com/office/officeart/2005/8/layout/radial6"/>
    <dgm:cxn modelId="{B821E1CB-1EE1-E342-A4FB-BFD82C34657F}" type="presParOf" srcId="{49B5F115-FAE2-7749-A26E-3375602C028C}" destId="{306E0260-F143-9740-906D-8E8D68FC1355}" srcOrd="3" destOrd="0" presId="urn:microsoft.com/office/officeart/2005/8/layout/radial6"/>
    <dgm:cxn modelId="{A0583943-5E11-6E46-A6AE-F945B67589B3}" type="presParOf" srcId="{49B5F115-FAE2-7749-A26E-3375602C028C}" destId="{B27F1B97-970E-3E43-B9E9-8B772399A4FB}" srcOrd="4" destOrd="0" presId="urn:microsoft.com/office/officeart/2005/8/layout/radial6"/>
    <dgm:cxn modelId="{3FE445C8-AABA-C54C-8E21-8349791188F5}" type="presParOf" srcId="{49B5F115-FAE2-7749-A26E-3375602C028C}" destId="{43D95A40-5AEE-D74A-BC52-DEEED4C57D26}" srcOrd="5" destOrd="0" presId="urn:microsoft.com/office/officeart/2005/8/layout/radial6"/>
    <dgm:cxn modelId="{32610985-9495-3948-BD40-27E0ADF85A49}" type="presParOf" srcId="{49B5F115-FAE2-7749-A26E-3375602C028C}" destId="{3E36140A-7503-F343-82E9-17E725D902AB}" srcOrd="6" destOrd="0" presId="urn:microsoft.com/office/officeart/2005/8/layout/radial6"/>
    <dgm:cxn modelId="{6A6AFCC0-5683-CD4C-9295-AC6AD6CC4731}" type="presParOf" srcId="{49B5F115-FAE2-7749-A26E-3375602C028C}" destId="{0064ABAF-0D5F-7E43-8F81-4D7CA0EDA93A}" srcOrd="7" destOrd="0" presId="urn:microsoft.com/office/officeart/2005/8/layout/radial6"/>
    <dgm:cxn modelId="{457638F5-269C-5E4A-A3CD-75864BDFCA9F}" type="presParOf" srcId="{49B5F115-FAE2-7749-A26E-3375602C028C}" destId="{5E1C0FF7-E84A-CF44-B702-DCEAFDF5A6DD}" srcOrd="8" destOrd="0" presId="urn:microsoft.com/office/officeart/2005/8/layout/radial6"/>
    <dgm:cxn modelId="{A7E8DB71-8127-0B4B-8979-A20AEB5BC119}" type="presParOf" srcId="{49B5F115-FAE2-7749-A26E-3375602C028C}" destId="{AA0E49D2-E940-3B4A-93C4-D29477BBE3B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E49D2-E940-3B4A-93C4-D29477BBE3B4}">
      <dsp:nvSpPr>
        <dsp:cNvPr id="0" name=""/>
        <dsp:cNvSpPr/>
      </dsp:nvSpPr>
      <dsp:spPr>
        <a:xfrm>
          <a:off x="2203844" y="979049"/>
          <a:ext cx="5425391" cy="5425391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6140A-7503-F343-82E9-17E725D902AB}">
      <dsp:nvSpPr>
        <dsp:cNvPr id="0" name=""/>
        <dsp:cNvSpPr/>
      </dsp:nvSpPr>
      <dsp:spPr>
        <a:xfrm>
          <a:off x="2203844" y="979049"/>
          <a:ext cx="5425391" cy="5425391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E0260-F143-9740-906D-8E8D68FC1355}">
      <dsp:nvSpPr>
        <dsp:cNvPr id="0" name=""/>
        <dsp:cNvSpPr/>
      </dsp:nvSpPr>
      <dsp:spPr>
        <a:xfrm>
          <a:off x="2203844" y="979049"/>
          <a:ext cx="5425391" cy="5425391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B91AD-60F7-6446-BF68-65A92588AF5F}">
      <dsp:nvSpPr>
        <dsp:cNvPr id="0" name=""/>
        <dsp:cNvSpPr/>
      </dsp:nvSpPr>
      <dsp:spPr>
        <a:xfrm>
          <a:off x="3461304" y="2352097"/>
          <a:ext cx="2910471" cy="26792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ADMINISTRACJA PUBLICZNA</a:t>
          </a:r>
          <a:endParaRPr lang="pl-PL" sz="1600" i="1" kern="1200" dirty="0"/>
        </a:p>
      </dsp:txBody>
      <dsp:txXfrm>
        <a:off x="3887533" y="2744471"/>
        <a:ext cx="2058013" cy="1894547"/>
      </dsp:txXfrm>
    </dsp:sp>
    <dsp:sp modelId="{76668D91-5E2C-2244-A190-D02B0751A7CE}">
      <dsp:nvSpPr>
        <dsp:cNvPr id="0" name=""/>
        <dsp:cNvSpPr/>
      </dsp:nvSpPr>
      <dsp:spPr>
        <a:xfrm>
          <a:off x="3709123" y="-165476"/>
          <a:ext cx="2414835" cy="2414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i="1" kern="1200" dirty="0">
              <a:latin typeface="American Typewriter" panose="02090604020004020304" pitchFamily="18" charset="0"/>
            </a:rPr>
            <a:t>STRUKTURY ORGANIZACYJNE</a:t>
          </a:r>
        </a:p>
      </dsp:txBody>
      <dsp:txXfrm>
        <a:off x="4062767" y="188168"/>
        <a:ext cx="1707547" cy="1707547"/>
      </dsp:txXfrm>
    </dsp:sp>
    <dsp:sp modelId="{B27F1B97-970E-3E43-B9E9-8B772399A4FB}">
      <dsp:nvSpPr>
        <dsp:cNvPr id="0" name=""/>
        <dsp:cNvSpPr/>
      </dsp:nvSpPr>
      <dsp:spPr>
        <a:xfrm>
          <a:off x="6115369" y="3920678"/>
          <a:ext cx="2191937" cy="219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i="1" kern="1200" dirty="0">
              <a:latin typeface="American Typewriter" panose="02090604020004020304" pitchFamily="18" charset="0"/>
            </a:rPr>
            <a:t>DZIAŁALNOŚĆ</a:t>
          </a:r>
        </a:p>
      </dsp:txBody>
      <dsp:txXfrm>
        <a:off x="6436371" y="4241680"/>
        <a:ext cx="1549933" cy="1549933"/>
      </dsp:txXfrm>
    </dsp:sp>
    <dsp:sp modelId="{0064ABAF-0D5F-7E43-8F81-4D7CA0EDA93A}">
      <dsp:nvSpPr>
        <dsp:cNvPr id="0" name=""/>
        <dsp:cNvSpPr/>
      </dsp:nvSpPr>
      <dsp:spPr>
        <a:xfrm>
          <a:off x="1578899" y="3973804"/>
          <a:ext cx="2085686" cy="20856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i="1" kern="1200" dirty="0">
              <a:latin typeface="American Typewriter" panose="02090604020004020304" pitchFamily="18" charset="0"/>
            </a:rPr>
            <a:t>LUDZIE</a:t>
          </a:r>
        </a:p>
      </dsp:txBody>
      <dsp:txXfrm>
        <a:off x="1884341" y="4279246"/>
        <a:ext cx="1474802" cy="1474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9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7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6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2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96027F-7875-4030-9381-8BD8C4F21935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4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3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7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45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2/24/21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3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2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dministratywistka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administratywistka.pl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75514A-F41C-7649-928D-D5E9ADEE73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6000" b="1" dirty="0"/>
              <a:t>Prawo administracyjne - 1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BB9BD1-BEC4-D046-90BE-1D0E3D610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205" y="4677097"/>
            <a:ext cx="7891272" cy="1783080"/>
          </a:xfrm>
        </p:spPr>
        <p:txBody>
          <a:bodyPr/>
          <a:lstStyle/>
          <a:p>
            <a:r>
              <a:rPr lang="pl-PL" dirty="0">
                <a:latin typeface="American Typewriter" panose="02090604020004020304" pitchFamily="18" charset="0"/>
              </a:rPr>
              <a:t>mgr Anna Maciąg</a:t>
            </a:r>
          </a:p>
          <a:p>
            <a:r>
              <a:rPr lang="pl-PL" dirty="0">
                <a:latin typeface="American Typewriter" panose="02090604020004020304" pitchFamily="18" charset="0"/>
              </a:rPr>
              <a:t>e-mail: </a:t>
            </a:r>
            <a:r>
              <a:rPr lang="pl-PL" dirty="0" err="1">
                <a:latin typeface="American Typewriter" panose="02090604020004020304" pitchFamily="18" charset="0"/>
              </a:rPr>
              <a:t>anna.maciag@uwr.edu.pl</a:t>
            </a:r>
            <a:endParaRPr lang="pl-PL" dirty="0">
              <a:latin typeface="American Typewriter" panose="02090604020004020304" pitchFamily="18" charset="0"/>
            </a:endParaRPr>
          </a:p>
          <a:p>
            <a:r>
              <a:rPr lang="pl-PL" dirty="0">
                <a:solidFill>
                  <a:schemeClr val="accent1"/>
                </a:solidFill>
                <a:latin typeface="American Typewriter" panose="02090604020004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administratywistka.pl</a:t>
            </a:r>
            <a:endParaRPr lang="pl-PL" dirty="0">
              <a:solidFill>
                <a:schemeClr val="accent1"/>
              </a:solidFill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072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861D6F-E012-1740-8DB3-6F9B7F4F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7200" dirty="0"/>
              <a:t>Władcze czy </a:t>
            </a:r>
            <a:r>
              <a:rPr lang="pl-PL" sz="7200" dirty="0" err="1"/>
              <a:t>niewłaDcze</a:t>
            </a:r>
            <a:r>
              <a:rPr lang="pl-PL" sz="7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0960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1: Władcze czy </a:t>
            </a:r>
            <a:r>
              <a:rPr lang="pl-PL" dirty="0" err="1"/>
              <a:t>niewładcze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Zezwolenie na usunięcie drzewa lub krzewu z terenu nieruchomości wydaje wójt, burmistrz albo prezydent miasta, a w przypadku gdy zezwolenie dotyczy usunięcia drzewa lub krzewu z terenu nieruchomości lub jej części wpisanej do rejestru zabytków - wojewódzki konserwator zabytków.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83a ust. 1 ustawy o ochronie przyrody)</a:t>
            </a:r>
          </a:p>
        </p:txBody>
      </p:sp>
    </p:spTree>
    <p:extLst>
      <p:ext uri="{BB962C8B-B14F-4D97-AF65-F5344CB8AC3E}">
        <p14:creationId xmlns:p14="http://schemas.microsoft.com/office/powerpoint/2010/main" val="37974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2: Władcze czy </a:t>
            </a:r>
            <a:r>
              <a:rPr lang="pl-PL" dirty="0" err="1"/>
              <a:t>niewładcze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1. Gminy mogą zawierać porozumienia międzygminne w sprawie powierzenia jednej z nich określonych przez nie zadań publicznych.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2.  Gmina wykonująca zadania publiczne objęte porozumieniem przejmuje prawa i obowiązki pozostałych gmin, związane z powierzonymi jej zadaniami, a gminy te mają obowiązek udziału w kosztach realizacji powierzonego zadania.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74 ustawy o samorządzie gminnym)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389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3: Władcze czy </a:t>
            </a:r>
            <a:r>
              <a:rPr lang="pl-PL" dirty="0" err="1"/>
              <a:t>niewładcze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Wywłaszczenie nieruchomości polega na pozbawieniu albo ograniczeniu, w drodze decyzji, prawa własności, prawa użytkowania wieczystego lub innego prawa rzeczowego na nieruchomości.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112 ust. 2 ustawy o gospodarce nieruchomościami)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29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4: Władcze czy </a:t>
            </a:r>
            <a:r>
              <a:rPr lang="pl-PL" dirty="0" err="1"/>
              <a:t>niewładcze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Starosta, wykonujący zadanie z zakresu administracji rządowej, może, w drodze decyzji, ograniczyć sposób korzystania z nieruchomości niezbędnej w celu poszukiwania, rozpoznawania, wydobywania kopalin objętych własnością górniczą. Przepisy art. 124 ust. 2-4 stosuje się odpowiednio.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125 ust. 1ustawy o gospodarce nieruchomościami)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67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5: Władcze czy </a:t>
            </a:r>
            <a:r>
              <a:rPr lang="pl-PL" dirty="0" err="1"/>
              <a:t>niewładcze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Wszczęcie postępowania wywłaszczeniowego, z zastrzeżeniem ust. 2 i ust. 3, należy poprzedzić rokowaniami o nabycie w drodze umowy praw określonych w art. 112 ust. 3, przeprowadzonymi między starostą, wykonującym zadanie z zakresu administracji rządowej, a właścicielem lub użytkownikiem wieczystym nieruchomości, a także osobą, której przysługuje do nieruchomości ograniczone prawo rzeczowe. W trakcie prowadzenia rokowań może być zaoferowana nieruchomość zamienna.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114 ust. 1 ustawy o gospodarce nieruchomościami)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82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861D6F-E012-1740-8DB3-6F9B7F4F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600" dirty="0"/>
              <a:t>NORMA: USTROJOWA, MATERIALNA CZY PROCESOWA?</a:t>
            </a:r>
          </a:p>
        </p:txBody>
      </p:sp>
    </p:spTree>
    <p:extLst>
      <p:ext uri="{BB962C8B-B14F-4D97-AF65-F5344CB8AC3E}">
        <p14:creationId xmlns:p14="http://schemas.microsoft.com/office/powerpoint/2010/main" val="2356808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6: NORMA: USTROJOWA, MATERIALNA CZY PROCESOWA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Kadencja rady gminy trwa 5 lat licząc od dnia wyboru.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16 ustawy o samorządzie gminnym)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96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7: NORMA: USTROJOWA, MATERIALNA CZY PROCESOWA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Rada gminy wybiera ze swego grona przewodniczącego i 1-3 wiceprzewodniczących bezwzględną większością głosów w obecności co najmniej połowy ustawowego składu rady, w głosowaniu tajnym.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19 ust. 1 ustawy o samorządzie gminnym)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626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8: NORMA: USTROJOWA, MATERIALNA CZY PROCESOWA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Zasady i tryb przeprowadzania konsultacji z mieszkańcami gminy określa uchwała rady gminy, z zastrzeżeniem ust. 7.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5a ust. 2 ustawy o samorządzie gminnym)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6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C625FE7-2555-5446-A81B-1314BA87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ZALICZENIA</a:t>
            </a:r>
          </a:p>
        </p:txBody>
      </p:sp>
    </p:spTree>
    <p:extLst>
      <p:ext uri="{BB962C8B-B14F-4D97-AF65-F5344CB8AC3E}">
        <p14:creationId xmlns:p14="http://schemas.microsoft.com/office/powerpoint/2010/main" val="525589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9: NORMA: USTROJOWA, MATERIALNA CZY PROCESOWA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Wydanie decyzji poprzedza: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1) dokonanie przez wójta, burmistrza (prezydenta miasta) oceny prawidłowości wykonania czynności ustalenia przebiegu granic nieruchomości przez upoważnionego geodetę oraz zgodności sporządzonych dokumentów z przepisami; w wypadku stwierdzenia wadliwego wykonania czynności upoważnionemu geodecie zwraca się dokumentację do poprawy i uzupełnienia;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2) włączenie dokumentacji technicznej do państwowego zasobu geodezyjnego i kartograficznego.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33 ust. 2 ustawy o gospodarce nieruchomościami)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31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41A29-A395-1546-A016-1EDCB922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10: NORMA: USTROJOWA, MATERIALNA CZY PROCESOWA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9C8C0-E0F3-8C4B-AEE5-58DD7F11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American Typewriter" panose="02090604020004020304" pitchFamily="18" charset="0"/>
              </a:rPr>
              <a:t>Rozgraniczenia nieruchomości dokonują wójtowie (burmistrzowie, prezydenci miast) oraz, w wypadkach określonych w ustawie, sądy.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pl-PL" i="1" dirty="0">
                <a:latin typeface="American Typewriter" panose="02090604020004020304" pitchFamily="18" charset="0"/>
              </a:rPr>
              <a:t>(art. 29 ust. 3 ustawy o gospodarce nieruchomościami)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i="1"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058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553B2-15D9-4C4C-89E9-69A112EB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073713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553B2-15D9-4C4C-89E9-69A112EB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DZIEKUJE ZA UWAGE 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E4898057-F138-1549-B139-005F2D042205}"/>
              </a:ext>
            </a:extLst>
          </p:cNvPr>
          <p:cNvCxnSpPr>
            <a:cxnSpLocks/>
          </p:cNvCxnSpPr>
          <p:nvPr/>
        </p:nvCxnSpPr>
        <p:spPr>
          <a:xfrm flipV="1">
            <a:off x="3503219" y="3158834"/>
            <a:ext cx="106878" cy="1781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11A8E86C-B2BC-5F4D-9C17-547CEA18D4F5}"/>
              </a:ext>
            </a:extLst>
          </p:cNvPr>
          <p:cNvCxnSpPr>
            <a:cxnSpLocks/>
          </p:cNvCxnSpPr>
          <p:nvPr/>
        </p:nvCxnSpPr>
        <p:spPr>
          <a:xfrm flipV="1">
            <a:off x="5092534" y="3158834"/>
            <a:ext cx="106878" cy="1781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236E256A-DD41-404D-9A84-4B959A581A76}"/>
              </a:ext>
            </a:extLst>
          </p:cNvPr>
          <p:cNvCxnSpPr>
            <a:cxnSpLocks/>
          </p:cNvCxnSpPr>
          <p:nvPr/>
        </p:nvCxnSpPr>
        <p:spPr>
          <a:xfrm flipV="1">
            <a:off x="8926285" y="3158834"/>
            <a:ext cx="106878" cy="1781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dtytuł 2">
            <a:extLst>
              <a:ext uri="{FF2B5EF4-FFF2-40B4-BE49-F238E27FC236}">
                <a16:creationId xmlns:a16="http://schemas.microsoft.com/office/drawing/2014/main" id="{D4244EA0-C883-DB40-8D40-B17F524C446D}"/>
              </a:ext>
            </a:extLst>
          </p:cNvPr>
          <p:cNvSpPr txBox="1">
            <a:spLocks/>
          </p:cNvSpPr>
          <p:nvPr/>
        </p:nvSpPr>
        <p:spPr>
          <a:xfrm>
            <a:off x="2133600" y="3728852"/>
            <a:ext cx="7891272" cy="18860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latin typeface="American Typewriter" panose="02090604020004020304" pitchFamily="18" charset="0"/>
              </a:rPr>
              <a:t>mgr Anna Maciąg</a:t>
            </a:r>
          </a:p>
          <a:p>
            <a:r>
              <a:rPr lang="pl-PL" dirty="0">
                <a:latin typeface="American Typewriter" panose="02090604020004020304" pitchFamily="18" charset="0"/>
              </a:rPr>
              <a:t>e-mail: </a:t>
            </a:r>
            <a:r>
              <a:rPr lang="pl-PL" dirty="0" err="1">
                <a:latin typeface="American Typewriter" panose="02090604020004020304" pitchFamily="18" charset="0"/>
              </a:rPr>
              <a:t>anna.maciag@uwr.edu.pl</a:t>
            </a:r>
            <a:endParaRPr lang="pl-PL" dirty="0">
              <a:latin typeface="American Typewriter" panose="02090604020004020304" pitchFamily="18" charset="0"/>
            </a:endParaRPr>
          </a:p>
          <a:p>
            <a:r>
              <a:rPr lang="pl-PL" dirty="0">
                <a:solidFill>
                  <a:schemeClr val="accent1"/>
                </a:solidFill>
                <a:latin typeface="American Typewriter" panose="02090604020004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administratywistka.pl</a:t>
            </a:r>
            <a:endParaRPr lang="pl-PL" dirty="0">
              <a:solidFill>
                <a:schemeClr val="accent1"/>
              </a:solidFill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5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C625FE7-2555-5446-A81B-1314BA87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SPOTKAN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A271D169-7C55-E541-A4A3-F6F5013783D9}"/>
              </a:ext>
            </a:extLst>
          </p:cNvPr>
          <p:cNvCxnSpPr>
            <a:cxnSpLocks/>
          </p:cNvCxnSpPr>
          <p:nvPr/>
        </p:nvCxnSpPr>
        <p:spPr>
          <a:xfrm flipV="1">
            <a:off x="7220197" y="2386942"/>
            <a:ext cx="106878" cy="1781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60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BA33D7C-70C9-FD4B-ADF2-C6D8A3C2F5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3775027"/>
              </p:ext>
            </p:extLst>
          </p:nvPr>
        </p:nvGraphicFramePr>
        <p:xfrm>
          <a:off x="1219695" y="178130"/>
          <a:ext cx="9886207" cy="6590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68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Tytuł 3">
            <a:extLst>
              <a:ext uri="{FF2B5EF4-FFF2-40B4-BE49-F238E27FC236}">
                <a16:creationId xmlns:a16="http://schemas.microsoft.com/office/drawing/2014/main" id="{6C625FE7-2555-5446-A81B-1314BA87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pl-PL" sz="3000">
                <a:solidFill>
                  <a:srgbClr val="FFFFFF"/>
                </a:solidFill>
              </a:rPr>
              <a:t>ADMINISTRACJA</a:t>
            </a:r>
            <a:br>
              <a:rPr lang="pl-PL" sz="3000">
                <a:solidFill>
                  <a:srgbClr val="FFFFFF"/>
                </a:solidFill>
              </a:rPr>
            </a:br>
            <a:r>
              <a:rPr lang="pl-PL" sz="3000">
                <a:solidFill>
                  <a:srgbClr val="FFFFFF"/>
                </a:solidFill>
              </a:rPr>
              <a:t>PUBLICZNA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Symbol zastępczy zawartości 1">
            <a:extLst>
              <a:ext uri="{FF2B5EF4-FFF2-40B4-BE49-F238E27FC236}">
                <a16:creationId xmlns:a16="http://schemas.microsoft.com/office/drawing/2014/main" id="{4FB09FC7-812E-C547-A9A4-0395A56D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8" y="354330"/>
            <a:ext cx="5806111" cy="617220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etymologia słowa administracja;</a:t>
            </a:r>
          </a:p>
          <a:p>
            <a:pPr>
              <a:lnSpc>
                <a:spcPct val="150000"/>
              </a:lnSpc>
            </a:pPr>
            <a:r>
              <a:rPr lang="pl-PL" i="1" dirty="0" err="1">
                <a:latin typeface="Arial" panose="020B0604020202020204" pitchFamily="34" charset="0"/>
                <a:cs typeface="Arial" panose="020B0604020202020204" pitchFamily="34" charset="0"/>
              </a:rPr>
              <a:t>dominare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i="1" dirty="0" err="1">
                <a:latin typeface="Arial" panose="020B0604020202020204" pitchFamily="34" charset="0"/>
                <a:cs typeface="Arial" panose="020B0604020202020204" pitchFamily="34" charset="0"/>
              </a:rPr>
              <a:t>imperare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i="1" dirty="0" err="1">
                <a:latin typeface="Arial" panose="020B0604020202020204" pitchFamily="34" charset="0"/>
                <a:cs typeface="Arial" panose="020B0604020202020204" pitchFamily="34" charset="0"/>
              </a:rPr>
              <a:t>regnare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administracja publiczna a prywatna;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 ujęcia administracji publicznej;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definicje administracji publicznej: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def. Prof. Jana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Bocia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def. Prof. Niewiadomskiego,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def. wg obszarów definiujących,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definicje szczególne.</a:t>
            </a:r>
          </a:p>
        </p:txBody>
      </p:sp>
    </p:spTree>
    <p:extLst>
      <p:ext uri="{BB962C8B-B14F-4D97-AF65-F5344CB8AC3E}">
        <p14:creationId xmlns:p14="http://schemas.microsoft.com/office/powerpoint/2010/main" val="11753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4FB09FC7-812E-C547-A9A4-0395A56D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prawo administracyjne: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władztwo administracyjne,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działania władcze a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niewładcze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pogranicze prawa administracyjnego;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kodyfikacja PA; norma a przepis;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budowa prawa administracyjnego: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normy prawa ustrojowego,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normy prawa materialnego,</a:t>
            </a:r>
          </a:p>
          <a:p>
            <a:pPr lvl="1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normy prawa procesowego.</a:t>
            </a:r>
          </a:p>
          <a:p>
            <a:pPr>
              <a:lnSpc>
                <a:spcPct val="150000"/>
              </a:lnSpc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Tytuł 3">
            <a:extLst>
              <a:ext uri="{FF2B5EF4-FFF2-40B4-BE49-F238E27FC236}">
                <a16:creationId xmlns:a16="http://schemas.microsoft.com/office/drawing/2014/main" id="{6C625FE7-2555-5446-A81B-1314BA87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pl-PL" sz="3000">
                <a:solidFill>
                  <a:schemeClr val="bg1">
                    <a:shade val="97000"/>
                    <a:satMod val="150000"/>
                  </a:schemeClr>
                </a:solidFill>
              </a:rPr>
              <a:t>Prawo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97572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Tytuł 3">
            <a:extLst>
              <a:ext uri="{FF2B5EF4-FFF2-40B4-BE49-F238E27FC236}">
                <a16:creationId xmlns:a16="http://schemas.microsoft.com/office/drawing/2014/main" id="{6C625FE7-2555-5446-A81B-1314BA87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pl-PL" sz="3000" dirty="0">
                <a:solidFill>
                  <a:srgbClr val="FFFFFF"/>
                </a:solidFill>
              </a:rPr>
              <a:t>Sfery ingerencji administracji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4FB09FC7-812E-C547-A9A4-0395A56D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policja administracyjna;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reglamentacja;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świadczenia materialne;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świadczenia niematerialne;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zakaz ingerencji administracji;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regulacyjna.</a:t>
            </a:r>
          </a:p>
        </p:txBody>
      </p:sp>
    </p:spTree>
    <p:extLst>
      <p:ext uri="{BB962C8B-B14F-4D97-AF65-F5344CB8AC3E}">
        <p14:creationId xmlns:p14="http://schemas.microsoft.com/office/powerpoint/2010/main" val="186558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4FB09FC7-812E-C547-A9A4-0395A56D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demokratycznego państwa prawnego;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pomocniczości;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proporcjonalności;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zrównoważonego rozwoju;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kompetencyjności;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zasady ogólne KPA.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Tytuł 3">
            <a:extLst>
              <a:ext uri="{FF2B5EF4-FFF2-40B4-BE49-F238E27FC236}">
                <a16:creationId xmlns:a16="http://schemas.microsoft.com/office/drawing/2014/main" id="{6C625FE7-2555-5446-A81B-1314BA87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bg1">
                    <a:shade val="97000"/>
                    <a:satMod val="150000"/>
                  </a:schemeClr>
                </a:solidFill>
              </a:rPr>
              <a:t>Zasady prawa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46829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861D6F-E012-1740-8DB3-6F9B7F4F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7200" dirty="0"/>
              <a:t>PRACA W GRUPACH</a:t>
            </a:r>
          </a:p>
        </p:txBody>
      </p:sp>
    </p:spTree>
    <p:extLst>
      <p:ext uri="{BB962C8B-B14F-4D97-AF65-F5344CB8AC3E}">
        <p14:creationId xmlns:p14="http://schemas.microsoft.com/office/powerpoint/2010/main" val="1312878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Czerwonofioletowy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752</Words>
  <Application>Microsoft Macintosh PowerPoint</Application>
  <PresentationFormat>Panoramiczny</PresentationFormat>
  <Paragraphs>85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1" baseType="lpstr">
      <vt:lpstr>American Typewriter</vt:lpstr>
      <vt:lpstr>Arial</vt:lpstr>
      <vt:lpstr>Calibri</vt:lpstr>
      <vt:lpstr>Rockwell</vt:lpstr>
      <vt:lpstr>Rockwell Condensed</vt:lpstr>
      <vt:lpstr>Rockwell Extra Bold</vt:lpstr>
      <vt:lpstr>Wingdings</vt:lpstr>
      <vt:lpstr>Drewniana czcionka</vt:lpstr>
      <vt:lpstr>Prawo administracyjne - 1</vt:lpstr>
      <vt:lpstr>WARUNKI ZALICZENIA</vt:lpstr>
      <vt:lpstr>PLAN SPOTKAN</vt:lpstr>
      <vt:lpstr>Prezentacja programu PowerPoint</vt:lpstr>
      <vt:lpstr>ADMINISTRACJA PUBLICZNA</vt:lpstr>
      <vt:lpstr>Prawo administracyjne</vt:lpstr>
      <vt:lpstr>Sfery ingerencji administracji</vt:lpstr>
      <vt:lpstr>Zasady prawa administracyjnego</vt:lpstr>
      <vt:lpstr>PRACA W GRUPACH</vt:lpstr>
      <vt:lpstr>Władcze czy niewłaDcze?</vt:lpstr>
      <vt:lpstr>1: Władcze czy niewładcze</vt:lpstr>
      <vt:lpstr>2: Władcze czy niewładcze</vt:lpstr>
      <vt:lpstr>3: Władcze czy niewładcze</vt:lpstr>
      <vt:lpstr>4: Władcze czy niewładcze</vt:lpstr>
      <vt:lpstr>5: Władcze czy niewładcze</vt:lpstr>
      <vt:lpstr>NORMA: USTROJOWA, MATERIALNA CZY PROCESOWA?</vt:lpstr>
      <vt:lpstr>6: NORMA: USTROJOWA, MATERIALNA CZY PROCESOWA</vt:lpstr>
      <vt:lpstr>7: NORMA: USTROJOWA, MATERIALNA CZY PROCESOWA</vt:lpstr>
      <vt:lpstr>8: NORMA: USTROJOWA, MATERIALNA CZY PROCESOWA</vt:lpstr>
      <vt:lpstr>9: NORMA: USTROJOWA, MATERIALNA CZY PROCESOWA</vt:lpstr>
      <vt:lpstr>10: NORMA: USTROJOWA, MATERIALNA CZY PROCESOWA</vt:lpstr>
      <vt:lpstr>PYTANIA?</vt:lpstr>
      <vt:lpstr>DZIEKUJE ZA UWAGE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 - 1</dc:title>
  <dc:creator>Anna Maciąg</dc:creator>
  <cp:lastModifiedBy>Anna Maciąg</cp:lastModifiedBy>
  <cp:revision>9</cp:revision>
  <dcterms:created xsi:type="dcterms:W3CDTF">2020-02-23T08:47:05Z</dcterms:created>
  <dcterms:modified xsi:type="dcterms:W3CDTF">2021-02-24T19:54:37Z</dcterms:modified>
</cp:coreProperties>
</file>