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79" r:id="rId9"/>
    <p:sldId id="262" r:id="rId10"/>
    <p:sldId id="263" r:id="rId11"/>
    <p:sldId id="264" r:id="rId12"/>
    <p:sldId id="265" r:id="rId13"/>
    <p:sldId id="266" r:id="rId14"/>
    <p:sldId id="267" r:id="rId15"/>
    <p:sldId id="280" r:id="rId16"/>
    <p:sldId id="270" r:id="rId17"/>
    <p:sldId id="268" r:id="rId18"/>
    <p:sldId id="269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773467-A536-436B-B384-9DA37B205B69}" type="datetimeFigureOut">
              <a:rPr lang="pl-PL" smtClean="0"/>
              <a:pPr/>
              <a:t>26.05.2021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04EBC7-DE0A-4E61-B582-2BBC8B2BF65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ODPOWIEDZIALNOŚĆ PRACOWNICZA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DR JACEK BOROWICZ</a:t>
            </a:r>
          </a:p>
        </p:txBody>
      </p:sp>
    </p:spTree>
    <p:extLst>
      <p:ext uri="{BB962C8B-B14F-4D97-AF65-F5344CB8AC3E}">
        <p14:creationId xmlns:p14="http://schemas.microsoft.com/office/powerpoint/2010/main" val="1019340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/>
              <a:t>Stosowanie odpowiedzialności porządkowe</a:t>
            </a:r>
            <a:r>
              <a:rPr lang="pl-PL" sz="3200" dirty="0"/>
              <a:t>j</a:t>
            </a:r>
          </a:p>
          <a:p>
            <a:endParaRPr lang="pl-PL" sz="3200" dirty="0"/>
          </a:p>
          <a:p>
            <a:pPr marL="109728" indent="0">
              <a:buNone/>
            </a:pPr>
            <a:r>
              <a:rPr lang="pl-PL" sz="3200" dirty="0"/>
              <a:t>   tryb nakładania </a:t>
            </a:r>
          </a:p>
          <a:p>
            <a:pPr marL="109728" indent="0">
              <a:buNone/>
            </a:pPr>
            <a:r>
              <a:rPr lang="pl-PL" sz="3200" dirty="0"/>
              <a:t> kar porządkowych</a:t>
            </a:r>
          </a:p>
          <a:p>
            <a:pPr marL="109728" indent="0">
              <a:buNone/>
            </a:pPr>
            <a:r>
              <a:rPr lang="pl-PL" sz="3200" b="1" dirty="0"/>
              <a:t>(Art. 109. – 111 </a:t>
            </a:r>
            <a:r>
              <a:rPr lang="pl-PL" sz="3200" b="1" dirty="0" err="1"/>
              <a:t>k.p</a:t>
            </a:r>
            <a:r>
              <a:rPr lang="pl-PL" sz="3200" b="1" dirty="0"/>
              <a:t>. )</a:t>
            </a:r>
          </a:p>
          <a:p>
            <a:pPr marL="109728" indent="0">
              <a:buNone/>
            </a:pPr>
            <a:r>
              <a:rPr lang="pl-PL" sz="3200" dirty="0"/>
              <a:t>					tryb weryfikacji</a:t>
            </a:r>
          </a:p>
          <a:p>
            <a:pPr marL="109728" indent="0">
              <a:buNone/>
            </a:pPr>
            <a:r>
              <a:rPr lang="pl-PL" sz="3200" dirty="0"/>
              <a:t>				      kar porządkowych</a:t>
            </a:r>
          </a:p>
          <a:p>
            <a:pPr marL="109728" indent="0">
              <a:buNone/>
            </a:pPr>
            <a:r>
              <a:rPr lang="pl-PL" sz="3200" b="1" dirty="0"/>
              <a:t>					(Art. 112 </a:t>
            </a:r>
            <a:r>
              <a:rPr lang="pl-PL" sz="3200" b="1" dirty="0" err="1"/>
              <a:t>k.p</a:t>
            </a:r>
            <a:r>
              <a:rPr lang="pl-PL" sz="3200" b="1" dirty="0"/>
              <a:t>. )</a:t>
            </a:r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  <a:endParaRPr lang="pl-PL" sz="2800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411760" y="2492896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355976" y="2492896"/>
            <a:ext cx="2016224" cy="20162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199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dirty="0"/>
              <a:t>KONSEKWENCJE UKARANIA</a:t>
            </a:r>
          </a:p>
          <a:p>
            <a:pPr marL="109728" indent="0">
              <a:buNone/>
            </a:pPr>
            <a:endParaRPr lang="pl-PL" sz="3200" dirty="0"/>
          </a:p>
          <a:p>
            <a:pPr marL="109728" indent="0">
              <a:buNone/>
            </a:pPr>
            <a:r>
              <a:rPr lang="pl-PL" sz="3200" dirty="0"/>
              <a:t>Wpis do akt</a:t>
            </a:r>
          </a:p>
          <a:p>
            <a:pPr marL="109728" indent="0">
              <a:buNone/>
            </a:pPr>
            <a:r>
              <a:rPr lang="pl-PL" sz="3200" dirty="0"/>
              <a:t>                 </a:t>
            </a:r>
          </a:p>
          <a:p>
            <a:pPr marL="109728" indent="0">
              <a:buNone/>
            </a:pPr>
            <a:r>
              <a:rPr lang="pl-PL" sz="3200" dirty="0"/>
              <a:t>              Zatarcie ukarania</a:t>
            </a:r>
          </a:p>
          <a:p>
            <a:pPr marL="109728" indent="0">
              <a:buNone/>
            </a:pPr>
            <a:r>
              <a:rPr lang="pl-PL" sz="3200" dirty="0"/>
              <a:t>                               </a:t>
            </a:r>
          </a:p>
          <a:p>
            <a:pPr marL="109728" indent="0">
              <a:buNone/>
            </a:pPr>
            <a:r>
              <a:rPr lang="pl-PL" sz="3200" dirty="0"/>
              <a:t>                             Wielokrotne karanie?</a:t>
            </a:r>
          </a:p>
          <a:p>
            <a:pPr marL="109728" indent="0">
              <a:buNone/>
            </a:pPr>
            <a:endParaRPr lang="pl-PL" sz="3200" dirty="0"/>
          </a:p>
          <a:p>
            <a:pPr marL="109728" indent="0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07704" y="1988840"/>
            <a:ext cx="259228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4139952" y="1988840"/>
            <a:ext cx="360040" cy="1512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4499992" y="1988840"/>
            <a:ext cx="3024336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1475656" y="1484784"/>
            <a:ext cx="612068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295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pl-PL" sz="3200" dirty="0"/>
          </a:p>
          <a:p>
            <a:pPr marL="109728" indent="0">
              <a:buNone/>
            </a:pPr>
            <a:endParaRPr lang="pl-PL" sz="3200" dirty="0"/>
          </a:p>
          <a:p>
            <a:pPr marL="109728" indent="0" algn="ctr">
              <a:buNone/>
            </a:pPr>
            <a:r>
              <a:rPr lang="pl-PL" sz="3600" b="1" dirty="0"/>
              <a:t>PRACOWNICZA </a:t>
            </a:r>
          </a:p>
          <a:p>
            <a:pPr marL="109728" indent="0" algn="ctr">
              <a:buNone/>
            </a:pPr>
            <a:r>
              <a:rPr lang="pl-PL" sz="3600" b="1" dirty="0"/>
              <a:t>ODPOWIEDZIALNOŚĆ MATERIALNA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083082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13184" y="1526058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3200" b="1" dirty="0"/>
              <a:t>PRACOWNICZA ODPOWIEDZIALNOŚĆ MATERIALNA</a:t>
            </a:r>
          </a:p>
          <a:p>
            <a:pPr marL="109728" indent="0">
              <a:buNone/>
            </a:pPr>
            <a:r>
              <a:rPr lang="pl-PL" sz="3200" dirty="0"/>
              <a:t>na zasadach                          za szkoda                  ogólnych                             wyrządzoną</a:t>
            </a:r>
          </a:p>
          <a:p>
            <a:pPr marL="109728" indent="0" algn="ctr">
              <a:buNone/>
            </a:pPr>
            <a:r>
              <a:rPr lang="pl-PL" sz="3200" dirty="0"/>
              <a:t>                     za mienie       osobie 3ciej              powierzone                      </a:t>
            </a:r>
          </a:p>
          <a:p>
            <a:pPr marL="109728" indent="0" algn="ctr">
              <a:buNone/>
            </a:pPr>
            <a:endParaRPr lang="pl-PL" sz="3200" dirty="0"/>
          </a:p>
          <a:p>
            <a:pPr marL="109728" indent="0" algn="r">
              <a:buNone/>
            </a:pPr>
            <a:r>
              <a:rPr lang="pl-PL" sz="3200" dirty="0"/>
              <a:t>z winy umyślnej</a:t>
            </a:r>
          </a:p>
          <a:p>
            <a:pPr marL="109728" indent="0" algn="r">
              <a:buNone/>
            </a:pP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materialna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915816" y="2420888"/>
            <a:ext cx="1512168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420888"/>
            <a:ext cx="0" cy="1152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427984" y="2420888"/>
            <a:ext cx="2808312" cy="27363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427984" y="242088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4619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b="1" dirty="0"/>
              <a:t>PRZESŁANKI:</a:t>
            </a:r>
          </a:p>
          <a:p>
            <a:r>
              <a:rPr lang="pl-PL" dirty="0"/>
              <a:t>wyrządzenie szkody materialnej</a:t>
            </a:r>
          </a:p>
          <a:p>
            <a:r>
              <a:rPr lang="pl-PL" dirty="0"/>
              <a:t>w mieniu pracodawcy </a:t>
            </a:r>
          </a:p>
          <a:p>
            <a:r>
              <a:rPr lang="pl-PL" dirty="0"/>
              <a:t>na wskutek zawinionego nienależytego wykonania lub niewykonania obowiązków pracowniczych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608778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>
              <a:buNone/>
            </a:pPr>
            <a:r>
              <a:rPr lang="pl-PL" b="1" dirty="0"/>
              <a:t>SZKODA MATERIALNA – jaki zakres?</a:t>
            </a:r>
          </a:p>
          <a:p>
            <a:pPr marL="109728" indent="0">
              <a:buNone/>
            </a:pPr>
            <a:endParaRPr lang="pl-PL" b="1" dirty="0"/>
          </a:p>
          <a:p>
            <a:pPr algn="r"/>
            <a:r>
              <a:rPr lang="pl-PL" dirty="0" err="1"/>
              <a:t>damnum</a:t>
            </a:r>
            <a:r>
              <a:rPr lang="pl-PL" dirty="0"/>
              <a:t> </a:t>
            </a:r>
            <a:r>
              <a:rPr lang="pl-PL" dirty="0" err="1"/>
              <a:t>emergens</a:t>
            </a:r>
            <a:r>
              <a:rPr lang="pl-PL" dirty="0"/>
              <a:t> – strata rzeczywista?</a:t>
            </a:r>
          </a:p>
          <a:p>
            <a:pPr algn="r"/>
            <a:r>
              <a:rPr lang="pl-PL" dirty="0" err="1"/>
              <a:t>lucrum</a:t>
            </a:r>
            <a:r>
              <a:rPr lang="pl-PL" dirty="0"/>
              <a:t> </a:t>
            </a:r>
            <a:r>
              <a:rPr lang="pl-PL" dirty="0" err="1"/>
              <a:t>cessans</a:t>
            </a:r>
            <a:r>
              <a:rPr lang="pl-PL" dirty="0"/>
              <a:t> – utracone korzyści?</a:t>
            </a:r>
          </a:p>
          <a:p>
            <a:pPr algn="r"/>
            <a:r>
              <a:rPr lang="pl-PL" dirty="0"/>
              <a:t>wartość emocjonalna?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712178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/>
              <a:t>SZKODA 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USZCZERBEK MATERIALNY (ZMNIEJSZENIE AKTYWÓW, ZWIEKSZENIE PASYWÓW) </a:t>
            </a:r>
          </a:p>
          <a:p>
            <a:r>
              <a:rPr lang="pl-PL" dirty="0"/>
              <a:t>STRATA RZECZYWISTA</a:t>
            </a:r>
          </a:p>
          <a:p>
            <a:endParaRPr lang="pl-PL" dirty="0"/>
          </a:p>
          <a:p>
            <a:endParaRPr lang="pl-PL" dirty="0"/>
          </a:p>
          <a:p>
            <a:pPr algn="r"/>
            <a:r>
              <a:rPr lang="pl-PL" dirty="0"/>
              <a:t>WYŁĄCZNIA: ubytki naturalne, normalne zużycie rzeczy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01816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pPr marL="109728" indent="0" algn="ctr">
              <a:buNone/>
            </a:pPr>
            <a:r>
              <a:rPr lang="pl-PL" b="1" dirty="0"/>
              <a:t>BEZPRAWNOŚĆ – NARUSZENIE OBOWIĄZKU</a:t>
            </a:r>
          </a:p>
          <a:p>
            <a:endParaRPr lang="pl-PL" dirty="0"/>
          </a:p>
          <a:p>
            <a:r>
              <a:rPr lang="pl-PL" dirty="0"/>
              <a:t>SYTUACJE WYŁACZAJĄCE BEZPRAWNOŚĆ</a:t>
            </a:r>
          </a:p>
          <a:p>
            <a:endParaRPr lang="pl-PL" dirty="0"/>
          </a:p>
          <a:p>
            <a:pPr marL="109728" indent="0" algn="r">
              <a:buNone/>
            </a:pPr>
            <a:r>
              <a:rPr lang="pl-PL" dirty="0"/>
              <a:t> - Dopuszczalne ryzyko</a:t>
            </a:r>
          </a:p>
          <a:p>
            <a:pPr marL="109728" indent="0" algn="r">
              <a:buNone/>
            </a:pPr>
            <a:r>
              <a:rPr lang="pl-PL" dirty="0"/>
              <a:t>- Stan wyższej konieczności</a:t>
            </a:r>
          </a:p>
          <a:p>
            <a:pPr marL="109728" indent="0" algn="r">
              <a:buNone/>
            </a:pPr>
            <a:r>
              <a:rPr lang="pl-PL" dirty="0"/>
              <a:t>- Wyłącznie świadomości (np. omdlenie, zasłabnięcie)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84895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b="1" dirty="0"/>
              <a:t>WINA PRACOWNIKA</a:t>
            </a:r>
          </a:p>
          <a:p>
            <a:pPr marL="109728" indent="0" algn="ctr">
              <a:buNone/>
            </a:pPr>
            <a:r>
              <a:rPr lang="pl-PL" b="1" dirty="0"/>
              <a:t>NIEUMYŚLNA!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LEKKOMYSLNOŚĆ              NIEDBALSTWO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WYŁĄCZENIA: niepoczytalność, niezawiniona nieudolność, stan wyższej konieczności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852936"/>
            <a:ext cx="2016224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644008" y="2852936"/>
            <a:ext cx="2088232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046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ADEKWATNY ZWIĄZEK PRZYCZYNOWY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CZYN PRACOWNIKA      SZKODA PRACODAWCY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b="1" dirty="0"/>
              <a:t>OGRANICZENIA:</a:t>
            </a:r>
            <a:r>
              <a:rPr lang="pl-PL" dirty="0"/>
              <a:t> PRZYCZYNIENIE SIĘ PRACODAWCY LUB PRZYCZYNIENIE SIĘ INNYCH OSÓB (INNYCH PRACOWNIKÓW, OSÓB 3-CICH)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  <p:sp>
        <p:nvSpPr>
          <p:cNvPr id="4" name="Strzałka w prawo 3"/>
          <p:cNvSpPr/>
          <p:nvPr/>
        </p:nvSpPr>
        <p:spPr>
          <a:xfrm>
            <a:off x="4067944" y="2780928"/>
            <a:ext cx="432048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60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pl-PL" sz="3600" b="1" dirty="0"/>
          </a:p>
          <a:p>
            <a:pPr algn="ctr">
              <a:buNone/>
            </a:pPr>
            <a:r>
              <a:rPr lang="pl-PL" sz="3600" b="1" dirty="0"/>
              <a:t>Odpowiedzialność pracownicza</a:t>
            </a:r>
          </a:p>
          <a:p>
            <a:pPr marL="109728" indent="0">
              <a:buNone/>
            </a:pPr>
            <a:endParaRPr lang="pl-PL" sz="3600" dirty="0"/>
          </a:p>
          <a:p>
            <a:pPr marL="109728" indent="0">
              <a:buNone/>
            </a:pPr>
            <a:endParaRPr lang="pl-PL" sz="3600" dirty="0"/>
          </a:p>
          <a:p>
            <a:pPr marL="109728" indent="0">
              <a:buNone/>
            </a:pPr>
            <a:r>
              <a:rPr lang="pl-PL" sz="3600" dirty="0"/>
              <a:t>Ujęcie wąskie         Ujęcie szerokie</a:t>
            </a:r>
          </a:p>
          <a:p>
            <a:pPr marL="109728" indent="0">
              <a:buNone/>
            </a:pP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708920"/>
            <a:ext cx="2736304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2708920"/>
            <a:ext cx="2448272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40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ODSZKODOWANIE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Rzeczywista strata</a:t>
            </a:r>
          </a:p>
          <a:p>
            <a:r>
              <a:rPr lang="pl-PL" dirty="0"/>
              <a:t>MAX 3-miesięczne wynagrodzenie</a:t>
            </a:r>
          </a:p>
          <a:p>
            <a:r>
              <a:rPr lang="pl-PL" dirty="0"/>
              <a:t>Miarkowanie w razie ugody</a:t>
            </a:r>
          </a:p>
          <a:p>
            <a:r>
              <a:rPr lang="pl-PL" dirty="0"/>
              <a:t>Pieniężny charakter</a:t>
            </a:r>
          </a:p>
          <a:p>
            <a:r>
              <a:rPr lang="pl-PL" dirty="0"/>
              <a:t>Roszczenie odszkodowawcze pracodawcy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5385379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CIĘŻAR DOWODU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PRACODAWCA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564904"/>
            <a:ext cx="792088" cy="1440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87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SZKODA WYRZĄDZONA OSOBIE TRZECIEJ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dirty="0"/>
              <a:t>Przy wykonywaniu obowiązków</a:t>
            </a:r>
          </a:p>
          <a:p>
            <a:pPr marL="109728" indent="0" algn="ctr">
              <a:buNone/>
            </a:pPr>
            <a:r>
              <a:rPr lang="pl-PL" dirty="0"/>
              <a:t>pracowniczych?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Czy też…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Przy okazji wykonywania obowiązków pracowniczych?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MATERIALNA NA ZASADACH OGÓLNYCH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084318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1/ PEŁNA ODPOWIEDZIALNOŚĆ PRACODAWCY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2/ REGRES DO PRACOWNIKA DO WYSOKOŚCI STRATY RZECZYWISTEJ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/>
              <a:t>WYRZĄDZENIE SZKODY OSOBIE TRZECIEJ</a:t>
            </a:r>
            <a:endParaRPr lang="pl-PL" sz="2800" dirty="0"/>
          </a:p>
        </p:txBody>
      </p:sp>
      <p:sp>
        <p:nvSpPr>
          <p:cNvPr id="4" name="Strzałka w dół 3"/>
          <p:cNvSpPr/>
          <p:nvPr/>
        </p:nvSpPr>
        <p:spPr>
          <a:xfrm>
            <a:off x="3851920" y="2348880"/>
            <a:ext cx="129614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7435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PRZESŁANKI: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PRAWIDŁOWE POWIERZENIE MIENIA</a:t>
            </a:r>
          </a:p>
          <a:p>
            <a:r>
              <a:rPr lang="pl-PL" dirty="0"/>
              <a:t>BRAK ZWROTU LUB ROZLICZENIE Z MIENIA</a:t>
            </a:r>
          </a:p>
          <a:p>
            <a:r>
              <a:rPr lang="pl-PL" dirty="0"/>
              <a:t>ZAWINIONA BEZPRAWNOŚĆ</a:t>
            </a:r>
          </a:p>
          <a:p>
            <a:r>
              <a:rPr lang="pl-PL" dirty="0"/>
              <a:t>ZWIĄZEK PRZYCZYNOWY</a:t>
            </a:r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r>
              <a:rPr lang="pl-PL" dirty="0"/>
              <a:t> KONSEKWENCJA: PEŁNA ODPOWIEDZIALNOŚĆ</a:t>
            </a:r>
          </a:p>
          <a:p>
            <a:pPr marL="109728" indent="0">
              <a:buNone/>
            </a:pPr>
            <a:endParaRPr lang="pl-PL" dirty="0"/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2997429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PRAWIDŁOWE POWIERZENIE MIENIA:</a:t>
            </a:r>
          </a:p>
          <a:p>
            <a:pPr marL="109728" indent="0" algn="ctr">
              <a:buNone/>
            </a:pPr>
            <a:endParaRPr lang="pl-PL" b="1" dirty="0"/>
          </a:p>
          <a:p>
            <a:r>
              <a:rPr lang="pl-PL" dirty="0"/>
              <a:t>SPRAWDZENIE STANU ILOSCIOWEGO I JAKOSCIOWEGO MIENIA W OBECNOŚCI PRACOWNIKA</a:t>
            </a:r>
          </a:p>
          <a:p>
            <a:r>
              <a:rPr lang="pl-PL" dirty="0"/>
              <a:t>WYDANIE MIENIA PRACOWNIKOWI – FAKTYCZNE WEJŚCIE W JEGO POSIADANIE</a:t>
            </a:r>
          </a:p>
          <a:p>
            <a:r>
              <a:rPr lang="pl-PL" dirty="0"/>
              <a:t>ZAPEWNIENIE WARUNKÓW DO SPRAWOWANIA</a:t>
            </a:r>
          </a:p>
          <a:p>
            <a:pPr marL="109728" indent="0">
              <a:buNone/>
            </a:pPr>
            <a:r>
              <a:rPr lang="pl-PL" dirty="0"/>
              <a:t>PIECZY NAD MIENIEM</a:t>
            </a:r>
          </a:p>
          <a:p>
            <a:pPr marL="109728" indent="0" algn="ctr">
              <a:buNone/>
            </a:pPr>
            <a:endParaRPr lang="pl-PL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ZA MIENIE POWIERZONE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2936559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4899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r>
              <a:rPr lang="pl-PL" b="1" dirty="0"/>
              <a:t>WINA UMYŚLNA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ctr">
              <a:buNone/>
            </a:pPr>
            <a:endParaRPr lang="pl-PL" b="1" dirty="0"/>
          </a:p>
          <a:p>
            <a:pPr marL="109728" indent="0">
              <a:buNone/>
            </a:pPr>
            <a:r>
              <a:rPr lang="pl-PL" dirty="0"/>
              <a:t>ZAMIAR BEZPOŚREDNI</a:t>
            </a:r>
          </a:p>
          <a:p>
            <a:pPr marL="109728" indent="0" algn="ctr">
              <a:buNone/>
            </a:pPr>
            <a:endParaRPr lang="pl-PL" b="1" dirty="0"/>
          </a:p>
          <a:p>
            <a:pPr marL="109728" indent="0" algn="r">
              <a:buNone/>
            </a:pPr>
            <a:r>
              <a:rPr lang="pl-PL" dirty="0"/>
              <a:t>ZAMIAR EWENTUALNY</a:t>
            </a:r>
          </a:p>
          <a:p>
            <a:pPr marL="109728" indent="0" algn="r">
              <a:buNone/>
            </a:pPr>
            <a:endParaRPr lang="pl-PL" dirty="0"/>
          </a:p>
          <a:p>
            <a:pPr marL="109728" indent="0" algn="r">
              <a:buNone/>
            </a:pPr>
            <a:endParaRPr lang="pl-PL" dirty="0"/>
          </a:p>
          <a:p>
            <a:pPr marL="109728" indent="0" algn="ctr">
              <a:buNone/>
            </a:pPr>
            <a:r>
              <a:rPr lang="pl-PL" dirty="0"/>
              <a:t>ODPOWIEDZIALNOŚC PEŁNA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i="1" u="sng" dirty="0"/>
              <a:t>PRACOWNICZA ODPOWIEDZIALNOŚĆ </a:t>
            </a:r>
            <a:br>
              <a:rPr lang="pl-PL" sz="2800" i="1" u="sng" dirty="0"/>
            </a:br>
            <a:r>
              <a:rPr lang="pl-PL" sz="2800" i="1" u="sng" dirty="0"/>
              <a:t> Z WINY UMYŚLNEJ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23728" y="2276872"/>
            <a:ext cx="2736304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860032" y="2276872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2411760" y="3573016"/>
            <a:ext cx="1872208" cy="1584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 flipH="1">
            <a:off x="4716016" y="4365104"/>
            <a:ext cx="1872208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743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600" b="1" dirty="0"/>
              <a:t>Odpowiedzialność pracownicza</a:t>
            </a:r>
          </a:p>
          <a:p>
            <a:pPr marL="109728" indent="0">
              <a:buNone/>
            </a:pPr>
            <a:endParaRPr lang="pl-PL" sz="3600" dirty="0"/>
          </a:p>
          <a:p>
            <a:pPr marL="109728" indent="0" algn="r">
              <a:buNone/>
            </a:pPr>
            <a:r>
              <a:rPr lang="pl-PL" sz="3600" dirty="0"/>
              <a:t>-negatywne skutki/dolegliwości</a:t>
            </a:r>
          </a:p>
          <a:p>
            <a:pPr marL="109728" indent="0" algn="r">
              <a:buNone/>
            </a:pPr>
            <a:r>
              <a:rPr lang="pl-PL" sz="3600" dirty="0"/>
              <a:t>-mające charakter prawny</a:t>
            </a:r>
          </a:p>
          <a:p>
            <a:pPr marL="109728" indent="0" algn="r">
              <a:buNone/>
            </a:pPr>
            <a:r>
              <a:rPr lang="pl-PL" sz="3600" dirty="0"/>
              <a:t>-stosowane wobec pracownika</a:t>
            </a:r>
          </a:p>
          <a:p>
            <a:pPr marL="109728" indent="0" algn="r">
              <a:buNone/>
            </a:pPr>
            <a:r>
              <a:rPr lang="pl-PL" sz="3600" dirty="0"/>
              <a:t>-za jego zawinione naganne zachowania (niewykonanie, niewłaściwe   wykonanie obowiązku            pracowniczego)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</a:p>
        </p:txBody>
      </p:sp>
    </p:spTree>
    <p:extLst>
      <p:ext uri="{BB962C8B-B14F-4D97-AF65-F5344CB8AC3E}">
        <p14:creationId xmlns:p14="http://schemas.microsoft.com/office/powerpoint/2010/main" val="291734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600" b="1" dirty="0"/>
              <a:t>Odpowiedzialność pracownicza </a:t>
            </a:r>
          </a:p>
          <a:p>
            <a:pPr marL="109728" indent="0" algn="ctr">
              <a:buNone/>
            </a:pPr>
            <a:r>
              <a:rPr lang="pl-PL" sz="3600" b="1" dirty="0"/>
              <a:t>ujęcie szerokie – obejmuje np.</a:t>
            </a:r>
          </a:p>
          <a:p>
            <a:pPr marL="109728" indent="0">
              <a:buNone/>
            </a:pPr>
            <a:endParaRPr lang="pl-PL" sz="3600" dirty="0"/>
          </a:p>
          <a:p>
            <a:r>
              <a:rPr lang="pl-PL" sz="2400" dirty="0" err="1"/>
              <a:t>Odp.porządkowa</a:t>
            </a:r>
            <a:endParaRPr lang="pl-PL" sz="2400" dirty="0"/>
          </a:p>
          <a:p>
            <a:r>
              <a:rPr lang="pl-PL" sz="2400" dirty="0" err="1"/>
              <a:t>Odp.materialna</a:t>
            </a:r>
            <a:endParaRPr lang="pl-PL" sz="2400" dirty="0"/>
          </a:p>
          <a:p>
            <a:r>
              <a:rPr lang="pl-PL" sz="2400" dirty="0"/>
              <a:t>Rozwiązanie st.pr.</a:t>
            </a:r>
          </a:p>
          <a:p>
            <a:r>
              <a:rPr lang="pl-PL" sz="2400" dirty="0"/>
              <a:t>Zmiana warunków pr. i/lub </a:t>
            </a:r>
            <a:r>
              <a:rPr lang="pl-PL" sz="2400" dirty="0" err="1"/>
              <a:t>pł</a:t>
            </a:r>
            <a:r>
              <a:rPr lang="pl-PL" sz="2400" dirty="0"/>
              <a:t>.</a:t>
            </a:r>
          </a:p>
          <a:p>
            <a:r>
              <a:rPr lang="pl-PL" sz="2400" dirty="0"/>
              <a:t>Pozbawienie/ograniczenie premii</a:t>
            </a:r>
          </a:p>
          <a:p>
            <a:r>
              <a:rPr lang="pl-PL" sz="2400" dirty="0"/>
              <a:t>Ograniczenie wynagrodzenia za pracę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</a:t>
            </a:r>
          </a:p>
        </p:txBody>
      </p:sp>
    </p:spTree>
    <p:extLst>
      <p:ext uri="{BB962C8B-B14F-4D97-AF65-F5344CB8AC3E}">
        <p14:creationId xmlns:p14="http://schemas.microsoft.com/office/powerpoint/2010/main" val="809869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3200" dirty="0"/>
              <a:t>Odpowiedzialność porządkowa</a:t>
            </a:r>
          </a:p>
          <a:p>
            <a:pPr marL="109728" indent="0" algn="ctr">
              <a:buNone/>
            </a:pPr>
            <a:r>
              <a:rPr lang="pl-PL" sz="3200" b="1" dirty="0"/>
              <a:t>(Art. 108. - Art. 113 </a:t>
            </a:r>
            <a:r>
              <a:rPr lang="pl-PL" sz="3200" b="1" dirty="0" err="1"/>
              <a:t>k.p</a:t>
            </a:r>
            <a:r>
              <a:rPr lang="pl-PL" sz="3200" b="1" dirty="0"/>
              <a:t>.)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</a:p>
        </p:txBody>
      </p:sp>
    </p:spTree>
    <p:extLst>
      <p:ext uri="{BB962C8B-B14F-4D97-AF65-F5344CB8AC3E}">
        <p14:creationId xmlns:p14="http://schemas.microsoft.com/office/powerpoint/2010/main" val="2051505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pl-PL" sz="2800" b="1" dirty="0"/>
              <a:t>Nieprzestrzeganie przez pracownika</a:t>
            </a:r>
            <a:r>
              <a:rPr lang="pl-PL" sz="2800" dirty="0"/>
              <a:t>:</a:t>
            </a:r>
          </a:p>
          <a:p>
            <a:pPr marL="109728" indent="0" algn="ctr">
              <a:buNone/>
            </a:pPr>
            <a:r>
              <a:rPr lang="pl-PL" sz="2800" dirty="0"/>
              <a:t>Zawinione!!!</a:t>
            </a:r>
          </a:p>
          <a:p>
            <a:r>
              <a:rPr lang="pl-PL" sz="2800" dirty="0"/>
              <a:t>ustalonej organizacji i porządku w procesie pracy, </a:t>
            </a:r>
          </a:p>
          <a:p>
            <a:r>
              <a:rPr lang="pl-PL" sz="2800" dirty="0"/>
              <a:t>przepisów bezpieczeństwa i higieny pracy, </a:t>
            </a:r>
          </a:p>
          <a:p>
            <a:pPr marL="109728" indent="0">
              <a:buNone/>
            </a:pPr>
            <a:r>
              <a:rPr lang="pl-PL" sz="2800" dirty="0"/>
              <a:t>przepisów przeciwpożarowych, </a:t>
            </a:r>
          </a:p>
          <a:p>
            <a:r>
              <a:rPr lang="pl-PL" sz="2800" dirty="0"/>
              <a:t> przyjętego sposobu potwierdzania przybycia i obecności w pracy oraz usprawiedliwiania nieobecności w pracy,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</a:p>
        </p:txBody>
      </p:sp>
    </p:spTree>
    <p:extLst>
      <p:ext uri="{BB962C8B-B14F-4D97-AF65-F5344CB8AC3E}">
        <p14:creationId xmlns:p14="http://schemas.microsoft.com/office/powerpoint/2010/main" val="2990273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Autofit/>
          </a:bodyPr>
          <a:lstStyle/>
          <a:p>
            <a:pPr marL="109728" indent="0" algn="ctr">
              <a:buNone/>
            </a:pPr>
            <a:r>
              <a:rPr lang="pl-PL" sz="2800" b="1" dirty="0"/>
              <a:t>KARY PORZĄDKOWE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niemajątkowe                  majątkowe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upomnienie, nagana         kara pieniężna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wszystkie przewinienia  niektóre przewinienia</a:t>
            </a:r>
          </a:p>
          <a:p>
            <a:pPr marL="109728" indent="0" algn="ctr">
              <a:buNone/>
            </a:pPr>
            <a:r>
              <a:rPr lang="pl-PL" sz="2800" dirty="0"/>
              <a:t>                                   </a:t>
            </a:r>
          </a:p>
          <a:p>
            <a:pPr marL="109728" indent="0" algn="ctr">
              <a:buNone/>
            </a:pPr>
            <a:r>
              <a:rPr lang="pl-PL" sz="2800" dirty="0"/>
              <a:t>                                         (</a:t>
            </a:r>
            <a:r>
              <a:rPr lang="pl-PL" sz="2800" b="1" dirty="0"/>
              <a:t>Art. 108. </a:t>
            </a:r>
            <a:r>
              <a:rPr lang="pl-PL" sz="2800" dirty="0"/>
              <a:t>§ 2)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     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99792" y="1988840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1988840"/>
            <a:ext cx="1728192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699792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6876256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699792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Łącznik prosty ze strzałką 14"/>
          <p:cNvCxnSpPr/>
          <p:nvPr/>
        </p:nvCxnSpPr>
        <p:spPr>
          <a:xfrm>
            <a:off x="6876256" y="386104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Elipsa 11"/>
          <p:cNvSpPr/>
          <p:nvPr/>
        </p:nvSpPr>
        <p:spPr>
          <a:xfrm>
            <a:off x="1043608" y="2492896"/>
            <a:ext cx="3168352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Elipsa 13"/>
          <p:cNvSpPr/>
          <p:nvPr/>
        </p:nvSpPr>
        <p:spPr>
          <a:xfrm>
            <a:off x="5508104" y="2492896"/>
            <a:ext cx="2664296" cy="36004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Elipsa 15"/>
          <p:cNvSpPr/>
          <p:nvPr/>
        </p:nvSpPr>
        <p:spPr>
          <a:xfrm>
            <a:off x="323528" y="4365104"/>
            <a:ext cx="4392488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Elipsa 17"/>
          <p:cNvSpPr/>
          <p:nvPr/>
        </p:nvSpPr>
        <p:spPr>
          <a:xfrm>
            <a:off x="4788024" y="4365104"/>
            <a:ext cx="3960440" cy="50405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0" name="Prostokąt zaokrąglony 19"/>
          <p:cNvSpPr/>
          <p:nvPr/>
        </p:nvSpPr>
        <p:spPr>
          <a:xfrm>
            <a:off x="2699792" y="1484784"/>
            <a:ext cx="381642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2" name="Łącznik prosty ze strzałką 21"/>
          <p:cNvCxnSpPr/>
          <p:nvPr/>
        </p:nvCxnSpPr>
        <p:spPr>
          <a:xfrm>
            <a:off x="6876256" y="494116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0624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2800" dirty="0"/>
              <a:t>      </a:t>
            </a:r>
          </a:p>
          <a:p>
            <a:pPr marL="109728" indent="0" algn="ctr">
              <a:buNone/>
            </a:pPr>
            <a:endParaRPr lang="pl-PL" sz="2800" dirty="0"/>
          </a:p>
          <a:p>
            <a:pPr marL="109728" indent="0" algn="ctr">
              <a:buNone/>
            </a:pPr>
            <a:r>
              <a:rPr lang="pl-PL" sz="3200" dirty="0"/>
              <a:t>Zamknięty katalog kar porządkowych!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</a:p>
        </p:txBody>
      </p:sp>
    </p:spTree>
    <p:extLst>
      <p:ext uri="{BB962C8B-B14F-4D97-AF65-F5344CB8AC3E}">
        <p14:creationId xmlns:p14="http://schemas.microsoft.com/office/powerpoint/2010/main" val="2240624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pl-PL" b="1" dirty="0"/>
              <a:t>PRZESŁANKI ODPOWIEDZIALNOŚCI PORZĄDKOWEJ</a:t>
            </a:r>
          </a:p>
          <a:p>
            <a:endParaRPr lang="pl-PL" dirty="0"/>
          </a:p>
          <a:p>
            <a:pPr marL="109728" indent="0">
              <a:buNone/>
            </a:pPr>
            <a:r>
              <a:rPr lang="pl-PL" dirty="0"/>
              <a:t> </a:t>
            </a:r>
          </a:p>
          <a:p>
            <a:pPr marL="109728" indent="0">
              <a:buNone/>
            </a:pPr>
            <a:r>
              <a:rPr lang="pl-PL" dirty="0"/>
              <a:t>  Bezprawność-naruszanie</a:t>
            </a:r>
          </a:p>
          <a:p>
            <a:pPr marL="109728" indent="0">
              <a:buNone/>
            </a:pPr>
            <a:r>
              <a:rPr lang="pl-PL" dirty="0" err="1"/>
              <a:t>obowiązku„</a:t>
            </a:r>
            <a:r>
              <a:rPr lang="pl-PL" i="1" dirty="0" err="1"/>
              <a:t>porządkowego</a:t>
            </a:r>
            <a:r>
              <a:rPr lang="pl-PL" dirty="0"/>
              <a:t>”</a:t>
            </a:r>
          </a:p>
          <a:p>
            <a:pPr marL="109728" indent="0">
              <a:buNone/>
            </a:pPr>
            <a:r>
              <a:rPr lang="pl-PL" dirty="0"/>
              <a:t>                               </a:t>
            </a:r>
          </a:p>
          <a:p>
            <a:pPr marL="109728" indent="0">
              <a:buNone/>
            </a:pPr>
            <a:r>
              <a:rPr lang="pl-PL" dirty="0"/>
              <a:t>                                         Wina pracownika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/>
              <a:t>Odpowiedzialność pracownicza - porządkowa</a:t>
            </a:r>
            <a:endParaRPr lang="pl-PL" sz="2800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627784" y="2420888"/>
            <a:ext cx="165618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283968" y="2420888"/>
            <a:ext cx="2088232" cy="22322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" name="Elipsa 5"/>
          <p:cNvSpPr/>
          <p:nvPr/>
        </p:nvSpPr>
        <p:spPr>
          <a:xfrm>
            <a:off x="179512" y="3140968"/>
            <a:ext cx="5040560" cy="136815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4355976" y="4653136"/>
            <a:ext cx="3960440" cy="576064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2676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277</TotalTime>
  <Words>623</Words>
  <Application>Microsoft Office PowerPoint</Application>
  <PresentationFormat>Pokaz na ekranie (4:3)</PresentationFormat>
  <Paragraphs>202</Paragraphs>
  <Slides>26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31" baseType="lpstr">
      <vt:lpstr>Lucida Sans Unicode</vt:lpstr>
      <vt:lpstr>Verdana</vt:lpstr>
      <vt:lpstr>Wingdings 2</vt:lpstr>
      <vt:lpstr>Wingdings 3</vt:lpstr>
      <vt:lpstr>Hol</vt:lpstr>
      <vt:lpstr>ODPOWIEDZIALNOŚĆ PRACOWNICZA</vt:lpstr>
      <vt:lpstr>Odpowiedzialność pracownicza</vt:lpstr>
      <vt:lpstr>Odpowiedzialność pracownicza</vt:lpstr>
      <vt:lpstr>Odpowiedzialność pracownicza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 - porządkowa</vt:lpstr>
      <vt:lpstr>Odpowiedzialność pracownicza</vt:lpstr>
      <vt:lpstr>Odpowiedzialność pracownicza materialna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PRACOWNICZA ODPOWIEDZIALNOŚĆ   MATERIALNA NA ZASADACH OGÓLNYCH</vt:lpstr>
      <vt:lpstr>WYRZĄDZENIE SZKODY OSOBIE TRZECIEJ</vt:lpstr>
      <vt:lpstr>PRACOWNICZA ODPOWIEDZIALNOŚĆ   ZA MIENIE POWIERZONE</vt:lpstr>
      <vt:lpstr>PRACOWNICZA ODPOWIEDZIALNOŚĆ   ZA MIENIE POWIERZONE</vt:lpstr>
      <vt:lpstr>PRACOWNICZA ODPOWIEDZIALNOŚĆ   Z WINY UMYŚLNEJ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ODPOWIEDZIALNOŚĆ PRACOWNICZA</dc:title>
  <dc:creator>Jacek</dc:creator>
  <cp:lastModifiedBy>Jacek Borowicz</cp:lastModifiedBy>
  <cp:revision>25</cp:revision>
  <dcterms:created xsi:type="dcterms:W3CDTF">2014-01-27T12:50:22Z</dcterms:created>
  <dcterms:modified xsi:type="dcterms:W3CDTF">2021-05-26T14:45:43Z</dcterms:modified>
</cp:coreProperties>
</file>