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77" r:id="rId7"/>
    <p:sldId id="262" r:id="rId8"/>
    <p:sldId id="278" r:id="rId9"/>
    <p:sldId id="261" r:id="rId10"/>
    <p:sldId id="263" r:id="rId11"/>
    <p:sldId id="264" r:id="rId12"/>
    <p:sldId id="275" r:id="rId13"/>
    <p:sldId id="265" r:id="rId14"/>
    <p:sldId id="266" r:id="rId15"/>
    <p:sldId id="268" r:id="rId16"/>
    <p:sldId id="269" r:id="rId17"/>
    <p:sldId id="270" r:id="rId18"/>
    <p:sldId id="274" r:id="rId19"/>
    <p:sldId id="276" r:id="rId20"/>
    <p:sldId id="271" r:id="rId21"/>
    <p:sldId id="272" r:id="rId22"/>
    <p:sldId id="279" r:id="rId23"/>
    <p:sldId id="273" r:id="rId24"/>
    <p:sldId id="280" r:id="rId2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E97B32C-1CA4-4BBE-8B70-C3987BECADAF}" type="datetimeFigureOut">
              <a:rPr lang="pl-PL" smtClean="0"/>
              <a:pPr/>
              <a:t>15.06.2020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F9AD410-82BB-464E-9B35-13759137FF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7B32C-1CA4-4BBE-8B70-C3987BECADAF}" type="datetimeFigureOut">
              <a:rPr lang="pl-PL" smtClean="0"/>
              <a:pPr/>
              <a:t>15.06.2020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D410-82BB-464E-9B35-13759137FF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7B32C-1CA4-4BBE-8B70-C3987BECADAF}" type="datetimeFigureOut">
              <a:rPr lang="pl-PL" smtClean="0"/>
              <a:pPr/>
              <a:t>15.06.2020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D410-82BB-464E-9B35-13759137FF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7B32C-1CA4-4BBE-8B70-C3987BECADAF}" type="datetimeFigureOut">
              <a:rPr lang="pl-PL" smtClean="0"/>
              <a:pPr/>
              <a:t>15.06.2020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D410-82BB-464E-9B35-13759137FF7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7B32C-1CA4-4BBE-8B70-C3987BECADAF}" type="datetimeFigureOut">
              <a:rPr lang="pl-PL" smtClean="0"/>
              <a:pPr/>
              <a:t>15.06.2020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D410-82BB-464E-9B35-13759137FF7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7B32C-1CA4-4BBE-8B70-C3987BECADAF}" type="datetimeFigureOut">
              <a:rPr lang="pl-PL" smtClean="0"/>
              <a:pPr/>
              <a:t>15.06.2020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D410-82BB-464E-9B35-13759137FF7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7B32C-1CA4-4BBE-8B70-C3987BECADAF}" type="datetimeFigureOut">
              <a:rPr lang="pl-PL" smtClean="0"/>
              <a:pPr/>
              <a:t>15.06.2020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D410-82BB-464E-9B35-13759137FF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7B32C-1CA4-4BBE-8B70-C3987BECADAF}" type="datetimeFigureOut">
              <a:rPr lang="pl-PL" smtClean="0"/>
              <a:pPr/>
              <a:t>15.06.2020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D410-82BB-464E-9B35-13759137FF7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7B32C-1CA4-4BBE-8B70-C3987BECADAF}" type="datetimeFigureOut">
              <a:rPr lang="pl-PL" smtClean="0"/>
              <a:pPr/>
              <a:t>15.06.2020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D410-82BB-464E-9B35-13759137FF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EE97B32C-1CA4-4BBE-8B70-C3987BECADAF}" type="datetimeFigureOut">
              <a:rPr lang="pl-PL" smtClean="0"/>
              <a:pPr/>
              <a:t>15.06.2020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D410-82BB-464E-9B35-13759137FF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E97B32C-1CA4-4BBE-8B70-C3987BECADAF}" type="datetimeFigureOut">
              <a:rPr lang="pl-PL" smtClean="0"/>
              <a:pPr/>
              <a:t>15.06.2020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F9AD410-82BB-464E-9B35-13759137FF7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E97B32C-1CA4-4BBE-8B70-C3987BECADAF}" type="datetimeFigureOut">
              <a:rPr lang="pl-PL" smtClean="0"/>
              <a:pPr/>
              <a:t>15.06.2020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F9AD410-82BB-464E-9B35-13759137FF75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Zakazy konkurencji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Dr Jacek Borowicz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pl-PL" sz="2800" b="1" dirty="0"/>
              <a:t>PRACOWNIK NIE MOŻE:</a:t>
            </a:r>
          </a:p>
          <a:p>
            <a:pPr algn="ctr">
              <a:buNone/>
            </a:pPr>
            <a:endParaRPr lang="pl-PL" sz="2800" dirty="0"/>
          </a:p>
          <a:p>
            <a:r>
              <a:rPr lang="pl-PL" sz="2800" dirty="0"/>
              <a:t> prowadzić </a:t>
            </a:r>
            <a:r>
              <a:rPr lang="pl-PL" sz="2800" u="sng" dirty="0"/>
              <a:t>działalności</a:t>
            </a:r>
            <a:r>
              <a:rPr lang="pl-PL" sz="2800" dirty="0"/>
              <a:t> </a:t>
            </a:r>
            <a:r>
              <a:rPr lang="pl-PL" sz="2800" b="1" dirty="0"/>
              <a:t>konkurencyjnej</a:t>
            </a:r>
          </a:p>
          <a:p>
            <a:pPr>
              <a:buNone/>
            </a:pPr>
            <a:r>
              <a:rPr lang="pl-PL" sz="2800" dirty="0"/>
              <a:t> 	 wobec pracodawcy, ani też </a:t>
            </a:r>
          </a:p>
          <a:p>
            <a:r>
              <a:rPr lang="pl-PL" sz="2800" u="sng" dirty="0"/>
              <a:t> świadczyć pracy w ramach stosunku pracy</a:t>
            </a:r>
            <a:r>
              <a:rPr lang="pl-PL" sz="2800" dirty="0"/>
              <a:t>,     lub </a:t>
            </a:r>
          </a:p>
          <a:p>
            <a:r>
              <a:rPr lang="pl-PL" sz="2800" u="sng" dirty="0"/>
              <a:t>świadczyć pracy na innej podstawie </a:t>
            </a:r>
            <a:r>
              <a:rPr lang="pl-PL" sz="2800" dirty="0"/>
              <a:t>na rzecz podmiotu prowadzącego taką działalność</a:t>
            </a:r>
          </a:p>
          <a:p>
            <a:pPr algn="ctr">
              <a:buNone/>
            </a:pPr>
            <a:endParaRPr lang="pl-PL" sz="28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Zakazy konkurencji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pl-PL" sz="2800" b="1" dirty="0"/>
              <a:t>	Umowa o zakazie konkurencji w każdym przypadku określa:</a:t>
            </a:r>
          </a:p>
          <a:p>
            <a:pPr algn="ctr">
              <a:buNone/>
            </a:pPr>
            <a:endParaRPr lang="pl-PL" sz="2800" dirty="0"/>
          </a:p>
          <a:p>
            <a:r>
              <a:rPr lang="pl-PL" sz="2800" dirty="0"/>
              <a:t>przedmiot zakazanej działalności/pracy (czego (jakich czynności, działań merytorycznych nie wolno konkretnie robić?)</a:t>
            </a:r>
          </a:p>
          <a:p>
            <a:r>
              <a:rPr lang="pl-PL" sz="2800" dirty="0"/>
              <a:t>zakazane formy zachowań konkurencyjnych</a:t>
            </a:r>
          </a:p>
          <a:p>
            <a:pPr>
              <a:buNone/>
            </a:pPr>
            <a:r>
              <a:rPr lang="pl-PL" sz="2800" dirty="0"/>
              <a:t>  (jak nie wolno konkurować?)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Zakazy konkurencji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pl-PL" sz="2800" b="1" dirty="0"/>
              <a:t>	</a:t>
            </a:r>
          </a:p>
          <a:p>
            <a:pPr>
              <a:buNone/>
            </a:pPr>
            <a:r>
              <a:rPr lang="pl-PL" sz="2800" b="1" dirty="0"/>
              <a:t>	</a:t>
            </a:r>
            <a:r>
              <a:rPr lang="pl-PL" sz="2800" i="1" dirty="0"/>
              <a:t>Projektantowi kierownic samochodowych firmy Ford nie wolno będzie zawrzeć umowy o pracę na stanowisku związanym z projektowaniem kierownic w konkurencyjnych koncernach samochodowych ani też projektować kierownic dla konkurencji na podstawie umów cywilnoprawnych.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Zakazy konkurencji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pl-PL" sz="3600" b="1" dirty="0"/>
              <a:t>Okres obowiązywania umowy </a:t>
            </a:r>
          </a:p>
          <a:p>
            <a:pPr algn="ctr">
              <a:buNone/>
            </a:pPr>
            <a:r>
              <a:rPr lang="pl-PL" sz="3600" b="1" dirty="0"/>
              <a:t>o zakazie konkurencji</a:t>
            </a:r>
          </a:p>
          <a:p>
            <a:pPr>
              <a:buNone/>
            </a:pPr>
            <a:endParaRPr lang="pl-PL" sz="3600" dirty="0"/>
          </a:p>
          <a:p>
            <a:pPr>
              <a:buNone/>
            </a:pPr>
            <a:r>
              <a:rPr lang="pl-PL" sz="3600" dirty="0"/>
              <a:t>W trakcie trwania</a:t>
            </a:r>
          </a:p>
          <a:p>
            <a:pPr>
              <a:buNone/>
            </a:pPr>
            <a:r>
              <a:rPr lang="pl-PL" sz="3600" dirty="0"/>
              <a:t>stosunku pracy</a:t>
            </a:r>
          </a:p>
          <a:p>
            <a:pPr algn="r">
              <a:buNone/>
            </a:pPr>
            <a:r>
              <a:rPr lang="pl-PL" sz="3600" dirty="0"/>
              <a:t>Po ustaniu</a:t>
            </a:r>
          </a:p>
          <a:p>
            <a:pPr algn="r">
              <a:buNone/>
            </a:pPr>
            <a:r>
              <a:rPr lang="pl-PL" sz="3600" dirty="0"/>
              <a:t>stosunku pracy</a:t>
            </a:r>
          </a:p>
          <a:p>
            <a:pPr>
              <a:buNone/>
            </a:pPr>
            <a:endParaRPr lang="pl-PL" sz="3600" dirty="0"/>
          </a:p>
          <a:p>
            <a:pPr algn="ctr">
              <a:buNone/>
            </a:pPr>
            <a:endParaRPr lang="pl-PL" sz="3600" b="1" dirty="0"/>
          </a:p>
          <a:p>
            <a:pPr algn="ctr">
              <a:buNone/>
            </a:pPr>
            <a:endParaRPr lang="pl-PL" sz="28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Zakazy konkurencji</a:t>
            </a:r>
          </a:p>
        </p:txBody>
      </p:sp>
      <p:sp>
        <p:nvSpPr>
          <p:cNvPr id="4" name="Prostokąt 3"/>
          <p:cNvSpPr/>
          <p:nvPr/>
        </p:nvSpPr>
        <p:spPr>
          <a:xfrm>
            <a:off x="1187624" y="1484784"/>
            <a:ext cx="6768752" cy="11521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611560" y="3284984"/>
            <a:ext cx="3960440" cy="12241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5076056" y="4437112"/>
            <a:ext cx="3600400" cy="12241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8" name="Łącznik prosty ze strzałką 7"/>
          <p:cNvCxnSpPr/>
          <p:nvPr/>
        </p:nvCxnSpPr>
        <p:spPr>
          <a:xfrm flipH="1">
            <a:off x="2627784" y="2708920"/>
            <a:ext cx="1872208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>
            <a:off x="4499992" y="2708920"/>
            <a:ext cx="2664296" cy="15841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pl-PL" sz="3600" dirty="0"/>
              <a:t>Umowa </a:t>
            </a:r>
          </a:p>
          <a:p>
            <a:pPr algn="ctr">
              <a:buNone/>
            </a:pPr>
            <a:r>
              <a:rPr lang="pl-PL" sz="3600" dirty="0"/>
              <a:t>o zakazie konkurencji </a:t>
            </a:r>
          </a:p>
          <a:p>
            <a:pPr algn="ctr">
              <a:buNone/>
            </a:pPr>
            <a:r>
              <a:rPr lang="pl-PL" sz="3600" dirty="0"/>
              <a:t>w trakcie trwania</a:t>
            </a:r>
          </a:p>
          <a:p>
            <a:pPr algn="ctr">
              <a:buNone/>
            </a:pPr>
            <a:r>
              <a:rPr lang="pl-PL" sz="3600" dirty="0"/>
              <a:t>stosunku pracy</a:t>
            </a:r>
          </a:p>
          <a:p>
            <a:pPr algn="ctr">
              <a:buNone/>
            </a:pPr>
            <a:endParaRPr lang="pl-PL" sz="3600" dirty="0"/>
          </a:p>
          <a:p>
            <a:pPr algn="ctr">
              <a:buNone/>
            </a:pPr>
            <a:endParaRPr lang="pl-PL" sz="3600" dirty="0"/>
          </a:p>
          <a:p>
            <a:pPr algn="ctr">
              <a:buNone/>
            </a:pPr>
            <a:r>
              <a:rPr lang="pl-PL" sz="3600" dirty="0"/>
              <a:t>KONSEKWENCJE  DLA STRON STOSUNKU PRACY</a:t>
            </a:r>
          </a:p>
          <a:p>
            <a:pPr algn="ctr">
              <a:buNone/>
            </a:pPr>
            <a:endParaRPr lang="pl-PL" sz="3600" dirty="0"/>
          </a:p>
          <a:p>
            <a:pPr>
              <a:buNone/>
            </a:pPr>
            <a:endParaRPr lang="pl-PL" sz="3600" dirty="0"/>
          </a:p>
          <a:p>
            <a:pPr algn="ctr">
              <a:buNone/>
            </a:pPr>
            <a:endParaRPr lang="pl-PL" sz="3600" b="1" dirty="0"/>
          </a:p>
          <a:p>
            <a:pPr algn="ctr">
              <a:buNone/>
            </a:pPr>
            <a:endParaRPr lang="pl-PL" sz="28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Zakazy konkurencji</a:t>
            </a:r>
          </a:p>
        </p:txBody>
      </p:sp>
      <p:sp>
        <p:nvSpPr>
          <p:cNvPr id="11" name="Strzałka w dół 10"/>
          <p:cNvSpPr/>
          <p:nvPr/>
        </p:nvSpPr>
        <p:spPr>
          <a:xfrm>
            <a:off x="4139952" y="3861048"/>
            <a:ext cx="936104" cy="1152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pl-PL" sz="3200" dirty="0"/>
              <a:t>Umowa </a:t>
            </a:r>
          </a:p>
          <a:p>
            <a:pPr algn="ctr">
              <a:buNone/>
            </a:pPr>
            <a:r>
              <a:rPr lang="pl-PL" sz="3200" dirty="0"/>
              <a:t>o zakazie konkurencji </a:t>
            </a:r>
          </a:p>
          <a:p>
            <a:pPr algn="ctr">
              <a:buNone/>
            </a:pPr>
            <a:r>
              <a:rPr lang="pl-PL" sz="3200" dirty="0"/>
              <a:t>po ustaniu stosunku pracy</a:t>
            </a:r>
          </a:p>
          <a:p>
            <a:pPr algn="ctr">
              <a:buNone/>
            </a:pPr>
            <a:r>
              <a:rPr lang="pl-PL" sz="3200" dirty="0"/>
              <a:t>(</a:t>
            </a:r>
            <a:r>
              <a:rPr lang="pl-PL" sz="3200" b="1" dirty="0"/>
              <a:t>klauzula konkurencyjna</a:t>
            </a:r>
            <a:r>
              <a:rPr lang="pl-PL" sz="3200" dirty="0"/>
              <a:t>)</a:t>
            </a:r>
          </a:p>
          <a:p>
            <a:pPr algn="ctr">
              <a:buNone/>
            </a:pPr>
            <a:endParaRPr lang="pl-PL" sz="3200" dirty="0"/>
          </a:p>
          <a:p>
            <a:pPr algn="ctr">
              <a:buNone/>
            </a:pPr>
            <a:endParaRPr lang="pl-PL" sz="3200" dirty="0"/>
          </a:p>
          <a:p>
            <a:pPr algn="ctr">
              <a:buNone/>
            </a:pPr>
            <a:r>
              <a:rPr lang="pl-PL" sz="3200" dirty="0"/>
              <a:t>SPECYFIKA TREŚCI</a:t>
            </a:r>
          </a:p>
          <a:p>
            <a:pPr algn="ctr">
              <a:buNone/>
            </a:pPr>
            <a:endParaRPr lang="pl-PL" sz="3600" dirty="0"/>
          </a:p>
          <a:p>
            <a:pPr algn="ctr">
              <a:buNone/>
            </a:pPr>
            <a:endParaRPr lang="pl-PL" sz="3600" dirty="0"/>
          </a:p>
          <a:p>
            <a:pPr algn="ctr">
              <a:buNone/>
            </a:pPr>
            <a:endParaRPr lang="pl-PL" sz="3600" dirty="0"/>
          </a:p>
          <a:p>
            <a:pPr>
              <a:buNone/>
            </a:pPr>
            <a:endParaRPr lang="pl-PL" sz="3600" dirty="0"/>
          </a:p>
          <a:p>
            <a:pPr algn="ctr">
              <a:buNone/>
            </a:pPr>
            <a:endParaRPr lang="pl-PL" sz="3600" b="1" dirty="0"/>
          </a:p>
          <a:p>
            <a:pPr algn="ctr">
              <a:buNone/>
            </a:pPr>
            <a:endParaRPr lang="pl-PL" sz="28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Zakazy konkurencji</a:t>
            </a:r>
          </a:p>
        </p:txBody>
      </p:sp>
      <p:sp>
        <p:nvSpPr>
          <p:cNvPr id="5" name="Strzałka w dół 4"/>
          <p:cNvSpPr/>
          <p:nvPr/>
        </p:nvSpPr>
        <p:spPr>
          <a:xfrm>
            <a:off x="3923928" y="3645024"/>
            <a:ext cx="1008112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pl-PL" sz="3200" dirty="0"/>
              <a:t>	</a:t>
            </a:r>
            <a:r>
              <a:rPr lang="pl-PL" sz="3200" b="1" dirty="0"/>
              <a:t>Klauzula konkurencyjna poza określeniem przedmiotu i form zakazanej konkurencji zawiera</a:t>
            </a:r>
            <a:r>
              <a:rPr lang="pl-PL" sz="3200" dirty="0"/>
              <a:t>:</a:t>
            </a:r>
          </a:p>
          <a:p>
            <a:pPr>
              <a:buNone/>
            </a:pPr>
            <a:endParaRPr lang="pl-PL" sz="3200" dirty="0"/>
          </a:p>
          <a:p>
            <a:pPr algn="r"/>
            <a:r>
              <a:rPr lang="pl-PL" sz="3200" dirty="0"/>
              <a:t>wskazanie </a:t>
            </a:r>
            <a:r>
              <a:rPr lang="pl-PL" sz="3200" u="sng" dirty="0"/>
              <a:t>okresu</a:t>
            </a:r>
            <a:r>
              <a:rPr lang="pl-PL" sz="3200" dirty="0"/>
              <a:t> na jaki jest zawarta</a:t>
            </a:r>
          </a:p>
          <a:p>
            <a:pPr algn="r"/>
            <a:r>
              <a:rPr lang="pl-PL" sz="3200" dirty="0"/>
              <a:t>wskazanie </a:t>
            </a:r>
            <a:r>
              <a:rPr lang="pl-PL" sz="3200" u="sng" dirty="0"/>
              <a:t>odszkodowania</a:t>
            </a:r>
            <a:r>
              <a:rPr lang="pl-PL" sz="3200" dirty="0"/>
              <a:t> należnego pracownikowi z tytułu tego zakazu</a:t>
            </a:r>
          </a:p>
          <a:p>
            <a:pPr algn="ctr">
              <a:buNone/>
            </a:pPr>
            <a:endParaRPr lang="pl-PL" sz="3200" dirty="0"/>
          </a:p>
          <a:p>
            <a:pPr algn="ctr">
              <a:buNone/>
            </a:pPr>
            <a:endParaRPr lang="pl-PL" sz="3200" dirty="0"/>
          </a:p>
          <a:p>
            <a:pPr algn="ctr">
              <a:buNone/>
            </a:pPr>
            <a:endParaRPr lang="pl-PL" sz="3600" dirty="0"/>
          </a:p>
          <a:p>
            <a:pPr algn="ctr">
              <a:buNone/>
            </a:pPr>
            <a:endParaRPr lang="pl-PL" sz="3600" dirty="0"/>
          </a:p>
          <a:p>
            <a:pPr algn="ctr">
              <a:buNone/>
            </a:pPr>
            <a:endParaRPr lang="pl-PL" sz="3600" dirty="0"/>
          </a:p>
          <a:p>
            <a:pPr>
              <a:buNone/>
            </a:pPr>
            <a:endParaRPr lang="pl-PL" sz="3600" dirty="0"/>
          </a:p>
          <a:p>
            <a:pPr algn="ctr">
              <a:buNone/>
            </a:pPr>
            <a:endParaRPr lang="pl-PL" sz="3600" b="1" dirty="0"/>
          </a:p>
          <a:p>
            <a:pPr algn="ctr">
              <a:buNone/>
            </a:pPr>
            <a:endParaRPr lang="pl-PL" sz="28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Zakazy konkurencji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pl-PL" sz="3200" dirty="0"/>
              <a:t>	</a:t>
            </a:r>
            <a:r>
              <a:rPr lang="pl-PL" sz="3200" i="1" dirty="0"/>
              <a:t>	Czy można zawrzeć klauzulę konkurencyjna np. na 20 lat albo dożywotnio, albo np. do dnia przejścia pracownika na emeryturę?</a:t>
            </a:r>
            <a:endParaRPr lang="pl-PL" sz="3600" i="1" dirty="0"/>
          </a:p>
          <a:p>
            <a:pPr algn="ctr">
              <a:buNone/>
            </a:pPr>
            <a:endParaRPr lang="pl-PL" sz="3600" dirty="0"/>
          </a:p>
          <a:p>
            <a:pPr algn="r">
              <a:buNone/>
            </a:pPr>
            <a:r>
              <a:rPr lang="pl-PL" sz="3600" dirty="0"/>
              <a:t> </a:t>
            </a:r>
            <a:r>
              <a:rPr lang="pl-PL" sz="1800" dirty="0"/>
              <a:t>z jednej strony wyłącza to pracownika „na zawsze” z jakiejś aktywności (czy jest zgodne ze </a:t>
            </a:r>
            <a:r>
              <a:rPr lang="pl-PL" sz="1800" dirty="0" err="1"/>
              <a:t>społeczno</a:t>
            </a:r>
            <a:r>
              <a:rPr lang="pl-PL" sz="1800" dirty="0"/>
              <a:t> - gospodarczym przeznaczeniem zakazu?)z drugiej otrzyma on odszkodowanie…</a:t>
            </a:r>
          </a:p>
          <a:p>
            <a:pPr algn="r">
              <a:buNone/>
            </a:pPr>
            <a:endParaRPr lang="pl-PL" sz="3600" dirty="0"/>
          </a:p>
          <a:p>
            <a:pPr algn="r">
              <a:buNone/>
            </a:pPr>
            <a:endParaRPr lang="pl-PL" sz="3600" dirty="0"/>
          </a:p>
          <a:p>
            <a:pPr algn="ctr">
              <a:buNone/>
            </a:pPr>
            <a:endParaRPr lang="pl-PL" sz="3600" b="1" dirty="0"/>
          </a:p>
          <a:p>
            <a:pPr algn="ctr">
              <a:buNone/>
            </a:pPr>
            <a:endParaRPr lang="pl-PL" sz="28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Zakazy konkurencji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pl-PL" sz="3200" dirty="0"/>
              <a:t>	</a:t>
            </a:r>
          </a:p>
          <a:p>
            <a:pPr>
              <a:buNone/>
            </a:pPr>
            <a:r>
              <a:rPr lang="pl-PL" sz="3200" dirty="0"/>
              <a:t>	</a:t>
            </a:r>
          </a:p>
          <a:p>
            <a:pPr>
              <a:buNone/>
            </a:pPr>
            <a:r>
              <a:rPr lang="pl-PL" sz="3200" i="1" dirty="0"/>
              <a:t>	</a:t>
            </a:r>
            <a:r>
              <a:rPr lang="pl-PL" sz="3200" dirty="0"/>
              <a:t>Wysokość odszkodowania z tytułu zawarcia  klauzuli konkurencyjnej.</a:t>
            </a:r>
            <a:endParaRPr lang="pl-PL" sz="3600" dirty="0"/>
          </a:p>
          <a:p>
            <a:pPr algn="ctr">
              <a:buNone/>
            </a:pPr>
            <a:endParaRPr lang="pl-PL" sz="3600" dirty="0"/>
          </a:p>
          <a:p>
            <a:pPr>
              <a:buNone/>
            </a:pPr>
            <a:endParaRPr lang="pl-PL" sz="3600" dirty="0"/>
          </a:p>
          <a:p>
            <a:pPr algn="ctr">
              <a:buNone/>
            </a:pPr>
            <a:endParaRPr lang="pl-PL" sz="3600" b="1" dirty="0"/>
          </a:p>
          <a:p>
            <a:pPr algn="ctr">
              <a:buNone/>
            </a:pPr>
            <a:endParaRPr lang="pl-PL" sz="28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Zakazy konkurencji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l-PL" sz="3200" dirty="0"/>
              <a:t>	Podstawa ustalenia odszkodowania</a:t>
            </a:r>
          </a:p>
          <a:p>
            <a:pPr>
              <a:buNone/>
            </a:pPr>
            <a:r>
              <a:rPr lang="pl-PL" sz="3200" dirty="0"/>
              <a:t>1/ procent ( nie mniej niż 25) od</a:t>
            </a:r>
          </a:p>
          <a:p>
            <a:pPr>
              <a:buNone/>
            </a:pPr>
            <a:r>
              <a:rPr lang="pl-PL" sz="3200" dirty="0"/>
              <a:t>2/wynagrodzenia pracownika</a:t>
            </a:r>
          </a:p>
          <a:p>
            <a:pPr>
              <a:buNone/>
            </a:pPr>
            <a:r>
              <a:rPr lang="pl-PL" sz="3200" dirty="0"/>
              <a:t>3/otrzymane (to co dostał „na rękę”)</a:t>
            </a:r>
          </a:p>
          <a:p>
            <a:pPr>
              <a:buNone/>
            </a:pPr>
            <a:r>
              <a:rPr lang="pl-PL" sz="3200" dirty="0"/>
              <a:t>4/za taki sam okres przez jaki ma trwać klauzula konkurencyjna (klauzula na 1 rok – odszkodowanie liczone od rocznego otrzymanego wynagrodzenia)</a:t>
            </a:r>
          </a:p>
          <a:p>
            <a:pPr>
              <a:buNone/>
            </a:pPr>
            <a:r>
              <a:rPr lang="pl-PL" sz="3200" dirty="0"/>
              <a:t>	</a:t>
            </a:r>
          </a:p>
          <a:p>
            <a:pPr>
              <a:buNone/>
            </a:pPr>
            <a:r>
              <a:rPr lang="pl-PL" sz="3200" i="1" dirty="0"/>
              <a:t>	</a:t>
            </a:r>
            <a:endParaRPr lang="pl-PL" sz="3600" dirty="0"/>
          </a:p>
          <a:p>
            <a:pPr>
              <a:buNone/>
            </a:pPr>
            <a:endParaRPr lang="pl-PL" sz="3600" dirty="0"/>
          </a:p>
          <a:p>
            <a:pPr algn="ctr">
              <a:buNone/>
            </a:pPr>
            <a:endParaRPr lang="pl-PL" sz="3600" b="1" dirty="0"/>
          </a:p>
          <a:p>
            <a:pPr algn="ctr">
              <a:buNone/>
            </a:pPr>
            <a:endParaRPr lang="pl-PL" sz="28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Zakazy konkurencji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/>
              <a:t>ZAKAZY KONKURENCJI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W trakcie trwania</a:t>
            </a:r>
          </a:p>
          <a:p>
            <a:pPr>
              <a:buNone/>
            </a:pPr>
            <a:r>
              <a:rPr lang="pl-PL" dirty="0"/>
              <a:t>stosunku pracy</a:t>
            </a:r>
          </a:p>
          <a:p>
            <a:pPr>
              <a:buNone/>
            </a:pPr>
            <a:r>
              <a:rPr lang="pl-PL" b="1" dirty="0"/>
              <a:t>Art. 101</a:t>
            </a:r>
            <a:r>
              <a:rPr lang="pl-PL" b="1" baseline="30000" dirty="0"/>
              <a:t>1</a:t>
            </a:r>
            <a:r>
              <a:rPr lang="pl-PL" b="1" dirty="0"/>
              <a:t>.</a:t>
            </a:r>
            <a:r>
              <a:rPr lang="pl-PL" dirty="0"/>
              <a:t> § 1</a:t>
            </a:r>
          </a:p>
          <a:p>
            <a:pPr>
              <a:buNone/>
            </a:pPr>
            <a:endParaRPr lang="pl-PL" dirty="0"/>
          </a:p>
          <a:p>
            <a:pPr algn="r">
              <a:buNone/>
            </a:pPr>
            <a:r>
              <a:rPr lang="pl-PL" dirty="0"/>
              <a:t>Po ustaniu</a:t>
            </a:r>
          </a:p>
          <a:p>
            <a:pPr algn="r">
              <a:buNone/>
            </a:pPr>
            <a:r>
              <a:rPr lang="pl-PL" dirty="0"/>
              <a:t>stosunku pracy</a:t>
            </a:r>
          </a:p>
          <a:p>
            <a:pPr algn="r">
              <a:buNone/>
            </a:pPr>
            <a:r>
              <a:rPr lang="pl-PL" dirty="0"/>
              <a:t>(klauzula konkurencyjna)</a:t>
            </a:r>
          </a:p>
          <a:p>
            <a:pPr algn="r">
              <a:buNone/>
            </a:pPr>
            <a:r>
              <a:rPr lang="pl-PL" b="1" dirty="0"/>
              <a:t>Art. 101</a:t>
            </a:r>
            <a:r>
              <a:rPr lang="pl-PL" b="1" baseline="30000" dirty="0"/>
              <a:t>2</a:t>
            </a:r>
            <a:r>
              <a:rPr lang="pl-PL" b="1" dirty="0"/>
              <a:t>.</a:t>
            </a:r>
            <a:r>
              <a:rPr lang="pl-PL" dirty="0"/>
              <a:t> § 1.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pl-PL" sz="2400" i="1" u="sng" dirty="0"/>
              <a:t>Zakazy konkurencji</a:t>
            </a:r>
          </a:p>
        </p:txBody>
      </p:sp>
      <p:sp>
        <p:nvSpPr>
          <p:cNvPr id="4" name="Prostokąt 3"/>
          <p:cNvSpPr/>
          <p:nvPr/>
        </p:nvSpPr>
        <p:spPr>
          <a:xfrm>
            <a:off x="2555776" y="1412776"/>
            <a:ext cx="4032448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zaokrąglony 4"/>
          <p:cNvSpPr/>
          <p:nvPr/>
        </p:nvSpPr>
        <p:spPr>
          <a:xfrm>
            <a:off x="467544" y="2276872"/>
            <a:ext cx="3096344" cy="129614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zaokrąglony 5"/>
          <p:cNvSpPr/>
          <p:nvPr/>
        </p:nvSpPr>
        <p:spPr>
          <a:xfrm>
            <a:off x="4211960" y="3861048"/>
            <a:ext cx="4536504" cy="194421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8" name="Łącznik prosty ze strzałką 7"/>
          <p:cNvCxnSpPr/>
          <p:nvPr/>
        </p:nvCxnSpPr>
        <p:spPr>
          <a:xfrm flipH="1">
            <a:off x="3635896" y="1988840"/>
            <a:ext cx="864096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>
            <a:off x="4499992" y="1988840"/>
            <a:ext cx="2088232" cy="1800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pl-PL" sz="3200" dirty="0"/>
              <a:t>	</a:t>
            </a:r>
          </a:p>
          <a:p>
            <a:pPr algn="ctr">
              <a:buNone/>
            </a:pPr>
            <a:r>
              <a:rPr lang="pl-PL" sz="3200" dirty="0"/>
              <a:t>KLAUZULA KONKURENCYJNA</a:t>
            </a:r>
          </a:p>
          <a:p>
            <a:pPr algn="ctr">
              <a:buNone/>
            </a:pPr>
            <a:endParaRPr lang="pl-PL" sz="3200" dirty="0"/>
          </a:p>
          <a:p>
            <a:pPr algn="ctr">
              <a:buNone/>
            </a:pPr>
            <a:endParaRPr lang="pl-PL" sz="3200" dirty="0"/>
          </a:p>
          <a:p>
            <a:pPr algn="ctr">
              <a:buNone/>
            </a:pPr>
            <a:r>
              <a:rPr lang="pl-PL" sz="3200" dirty="0"/>
              <a:t>	KONSEKWENCJE  DLA BYŁYCH STRON STOSUNKU PRACY</a:t>
            </a:r>
          </a:p>
          <a:p>
            <a:pPr>
              <a:buNone/>
            </a:pPr>
            <a:endParaRPr lang="pl-PL" sz="3200" dirty="0"/>
          </a:p>
          <a:p>
            <a:pPr>
              <a:buNone/>
            </a:pPr>
            <a:r>
              <a:rPr lang="pl-PL" sz="3200" i="1" dirty="0"/>
              <a:t>	</a:t>
            </a:r>
            <a:endParaRPr lang="pl-PL" sz="3600" dirty="0"/>
          </a:p>
          <a:p>
            <a:pPr algn="ctr">
              <a:buNone/>
            </a:pPr>
            <a:endParaRPr lang="pl-PL" sz="3600" dirty="0"/>
          </a:p>
          <a:p>
            <a:pPr>
              <a:buNone/>
            </a:pPr>
            <a:endParaRPr lang="pl-PL" sz="3600" dirty="0"/>
          </a:p>
          <a:p>
            <a:pPr algn="ctr">
              <a:buNone/>
            </a:pPr>
            <a:endParaRPr lang="pl-PL" sz="3600" b="1" dirty="0"/>
          </a:p>
          <a:p>
            <a:pPr algn="ctr">
              <a:buNone/>
            </a:pPr>
            <a:endParaRPr lang="pl-PL" sz="28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Zakazy konkurencji</a:t>
            </a:r>
          </a:p>
        </p:txBody>
      </p:sp>
      <p:sp>
        <p:nvSpPr>
          <p:cNvPr id="4" name="Strzałka w dół 3"/>
          <p:cNvSpPr/>
          <p:nvPr/>
        </p:nvSpPr>
        <p:spPr>
          <a:xfrm>
            <a:off x="4283968" y="2564904"/>
            <a:ext cx="936104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pl-PL" sz="3200" dirty="0"/>
              <a:t>	Przykład 1</a:t>
            </a:r>
          </a:p>
          <a:p>
            <a:pPr algn="just">
              <a:buNone/>
            </a:pPr>
            <a:r>
              <a:rPr lang="pl-PL" sz="3200" i="1" dirty="0"/>
              <a:t>	</a:t>
            </a:r>
            <a:r>
              <a:rPr lang="pl-PL" sz="2800" i="1" dirty="0"/>
              <a:t>Zenon B. pracował w marketingu w zakładach tekstylnych „Spodenki SA”. Ma klauzulę konkurencyjną na 2 lata. Zwolnił się z pracy i pracuje teraz w marketingu w zakładach mięsnych „Golonka Sp. z o.o.”. Poprzedni pracodawca odmawia wypłaty odszkodowania mówiąc, że Zenon ma przecież pracę, nie jest bezrobotny z powodu zakazu konkurencji.</a:t>
            </a:r>
            <a:endParaRPr lang="pl-PL" sz="3200" i="1" dirty="0"/>
          </a:p>
          <a:p>
            <a:pPr>
              <a:buNone/>
            </a:pPr>
            <a:endParaRPr lang="pl-PL" sz="3200" dirty="0"/>
          </a:p>
          <a:p>
            <a:pPr>
              <a:buNone/>
            </a:pPr>
            <a:r>
              <a:rPr lang="pl-PL" sz="3200" i="1" dirty="0"/>
              <a:t>	</a:t>
            </a:r>
            <a:endParaRPr lang="pl-PL" sz="3600" dirty="0"/>
          </a:p>
          <a:p>
            <a:pPr algn="ctr">
              <a:buNone/>
            </a:pPr>
            <a:endParaRPr lang="pl-PL" sz="3600" dirty="0"/>
          </a:p>
          <a:p>
            <a:pPr>
              <a:buNone/>
            </a:pPr>
            <a:endParaRPr lang="pl-PL" sz="3600" dirty="0"/>
          </a:p>
          <a:p>
            <a:pPr algn="ctr">
              <a:buNone/>
            </a:pPr>
            <a:endParaRPr lang="pl-PL" sz="3600" b="1" dirty="0"/>
          </a:p>
          <a:p>
            <a:pPr algn="ctr">
              <a:buNone/>
            </a:pPr>
            <a:endParaRPr lang="pl-PL" sz="28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Zakazy konkurencji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pl-PL" sz="3200" dirty="0"/>
              <a:t>	</a:t>
            </a:r>
            <a:r>
              <a:rPr lang="pl-PL" sz="2800" dirty="0"/>
              <a:t>Przykład 1</a:t>
            </a:r>
          </a:p>
          <a:p>
            <a:pPr algn="just">
              <a:buNone/>
            </a:pPr>
            <a:r>
              <a:rPr lang="pl-PL" sz="2800" i="1" dirty="0"/>
              <a:t>	odszkodowanie z tytułu klauzuli konkurencyjnej to nie odszkodowanie za bezrobocie po zakończeniu stosunku pracy – to rekompensata za powstrzymanie się od konkurencji. Były pracownik może uzyskiwać dochody z różnych źródeł min. z umów o pracę – byle nie konkurował z byłym pracodawcą – jednocześnie otrzymując odszkodowanie przez ustalony czas.</a:t>
            </a:r>
          </a:p>
          <a:p>
            <a:pPr>
              <a:buNone/>
            </a:pPr>
            <a:endParaRPr lang="pl-PL" sz="3200" dirty="0"/>
          </a:p>
          <a:p>
            <a:pPr>
              <a:buNone/>
            </a:pPr>
            <a:r>
              <a:rPr lang="pl-PL" sz="3200" i="1" dirty="0"/>
              <a:t>	</a:t>
            </a:r>
            <a:endParaRPr lang="pl-PL" sz="3600" dirty="0"/>
          </a:p>
          <a:p>
            <a:pPr algn="ctr">
              <a:buNone/>
            </a:pPr>
            <a:endParaRPr lang="pl-PL" sz="3600" dirty="0"/>
          </a:p>
          <a:p>
            <a:pPr>
              <a:buNone/>
            </a:pPr>
            <a:endParaRPr lang="pl-PL" sz="3600" dirty="0"/>
          </a:p>
          <a:p>
            <a:pPr algn="ctr">
              <a:buNone/>
            </a:pPr>
            <a:endParaRPr lang="pl-PL" sz="3600" b="1" dirty="0"/>
          </a:p>
          <a:p>
            <a:pPr algn="ctr">
              <a:buNone/>
            </a:pPr>
            <a:endParaRPr lang="pl-PL" sz="28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Zakazy konkurencji</a:t>
            </a:r>
          </a:p>
        </p:txBody>
      </p:sp>
    </p:spTree>
    <p:extLst>
      <p:ext uri="{BB962C8B-B14F-4D97-AF65-F5344CB8AC3E}">
        <p14:creationId xmlns:p14="http://schemas.microsoft.com/office/powerpoint/2010/main" val="12967288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pl-PL" sz="3200" dirty="0"/>
              <a:t>	Przykład 2</a:t>
            </a:r>
          </a:p>
          <a:p>
            <a:pPr algn="just">
              <a:buNone/>
            </a:pPr>
            <a:r>
              <a:rPr lang="pl-PL" sz="3200" i="1" dirty="0"/>
              <a:t>	</a:t>
            </a:r>
            <a:r>
              <a:rPr lang="pl-PL" sz="2800" i="1" dirty="0"/>
              <a:t>Zenon B. zawarł ze swoim pracodawcą Zakłady Tekstylne „Spodenki SA”  klauzulę konkurencyjną na 2 lata. W umowie tej nie ma jednak ani słowa o odszkodowaniu o którym mowa w art. 101</a:t>
            </a:r>
            <a:r>
              <a:rPr lang="pl-PL" sz="2800" i="1" baseline="30000" dirty="0"/>
              <a:t>2</a:t>
            </a:r>
            <a:r>
              <a:rPr lang="pl-PL" sz="2800" i="1" dirty="0"/>
              <a:t>. § 1i §3 </a:t>
            </a:r>
            <a:r>
              <a:rPr lang="pl-PL" sz="2800" i="1" dirty="0" err="1"/>
              <a:t>kp</a:t>
            </a:r>
            <a:r>
              <a:rPr lang="pl-PL" sz="2800" i="1" dirty="0"/>
              <a:t>.</a:t>
            </a:r>
          </a:p>
          <a:p>
            <a:pPr>
              <a:buNone/>
            </a:pPr>
            <a:endParaRPr lang="pl-PL" sz="3200" dirty="0"/>
          </a:p>
          <a:p>
            <a:pPr>
              <a:buNone/>
            </a:pPr>
            <a:r>
              <a:rPr lang="pl-PL" sz="3200" i="1" dirty="0"/>
              <a:t>	</a:t>
            </a:r>
            <a:endParaRPr lang="pl-PL" sz="3600" dirty="0"/>
          </a:p>
          <a:p>
            <a:pPr algn="ctr">
              <a:buNone/>
            </a:pPr>
            <a:endParaRPr lang="pl-PL" sz="3600" dirty="0"/>
          </a:p>
          <a:p>
            <a:pPr>
              <a:buNone/>
            </a:pPr>
            <a:endParaRPr lang="pl-PL" sz="3600" dirty="0"/>
          </a:p>
          <a:p>
            <a:pPr algn="ctr">
              <a:buNone/>
            </a:pPr>
            <a:endParaRPr lang="pl-PL" sz="3600" b="1" dirty="0"/>
          </a:p>
          <a:p>
            <a:pPr algn="ctr">
              <a:buNone/>
            </a:pPr>
            <a:endParaRPr lang="pl-PL" sz="28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Zakazy konkurencji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pl-PL" sz="3200" dirty="0"/>
              <a:t>	Przykład 2</a:t>
            </a:r>
          </a:p>
          <a:p>
            <a:pPr algn="just">
              <a:buNone/>
            </a:pPr>
            <a:r>
              <a:rPr lang="pl-PL" sz="3200" i="1" dirty="0"/>
              <a:t>	-zgłaszane są wątpliwości czy klauzula konkurencyjna nie zawierająca zapisu o odszkodowaniu jest w ogóle ważna?</a:t>
            </a:r>
          </a:p>
          <a:p>
            <a:pPr algn="just">
              <a:buNone/>
            </a:pPr>
            <a:r>
              <a:rPr lang="pl-PL" sz="3200" i="1" dirty="0"/>
              <a:t>- twierdzi się też odmiennie, że jest ważna a odszkodowanie przysługuje w minimalnej kwocie określonej w </a:t>
            </a:r>
            <a:r>
              <a:rPr lang="pl-PL" sz="3200" i="1" dirty="0" err="1"/>
              <a:t>k.p</a:t>
            </a:r>
            <a:r>
              <a:rPr lang="pl-PL" sz="3200" i="1" dirty="0"/>
              <a:t>. To stanowisko wydaje się dominować.</a:t>
            </a:r>
            <a:endParaRPr lang="pl-PL" sz="3600" dirty="0"/>
          </a:p>
          <a:p>
            <a:pPr algn="ctr">
              <a:buNone/>
            </a:pPr>
            <a:endParaRPr lang="pl-PL" sz="3600" dirty="0"/>
          </a:p>
          <a:p>
            <a:pPr>
              <a:buNone/>
            </a:pPr>
            <a:endParaRPr lang="pl-PL" sz="3600" dirty="0"/>
          </a:p>
          <a:p>
            <a:pPr algn="ctr">
              <a:buNone/>
            </a:pPr>
            <a:endParaRPr lang="pl-PL" sz="3600" b="1" dirty="0"/>
          </a:p>
          <a:p>
            <a:pPr algn="ctr">
              <a:buNone/>
            </a:pPr>
            <a:endParaRPr lang="pl-PL" sz="28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Zakazy konkurencji</a:t>
            </a:r>
          </a:p>
        </p:txBody>
      </p:sp>
    </p:spTree>
    <p:extLst>
      <p:ext uri="{BB962C8B-B14F-4D97-AF65-F5344CB8AC3E}">
        <p14:creationId xmlns:p14="http://schemas.microsoft.com/office/powerpoint/2010/main" val="1231740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b="1" dirty="0"/>
              <a:t>ZAKAZ KONKURENCJI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W trakcie trwania</a:t>
            </a:r>
          </a:p>
          <a:p>
            <a:pPr>
              <a:buNone/>
            </a:pPr>
            <a:r>
              <a:rPr lang="pl-PL" dirty="0"/>
              <a:t>stosunku pracy                  każdy pracownika</a:t>
            </a:r>
          </a:p>
          <a:p>
            <a:pPr>
              <a:buNone/>
            </a:pPr>
            <a:r>
              <a:rPr lang="pl-PL" b="1" dirty="0"/>
              <a:t>Art. 101</a:t>
            </a:r>
            <a:r>
              <a:rPr lang="pl-PL" b="1" baseline="30000" dirty="0"/>
              <a:t>1</a:t>
            </a:r>
            <a:r>
              <a:rPr lang="pl-PL" b="1" dirty="0"/>
              <a:t>.</a:t>
            </a:r>
            <a:r>
              <a:rPr lang="pl-PL" dirty="0"/>
              <a:t> § 1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Zakazy konkurencji</a:t>
            </a:r>
          </a:p>
        </p:txBody>
      </p:sp>
      <p:sp>
        <p:nvSpPr>
          <p:cNvPr id="4" name="Prostokąt 3"/>
          <p:cNvSpPr/>
          <p:nvPr/>
        </p:nvSpPr>
        <p:spPr>
          <a:xfrm>
            <a:off x="2555776" y="2348880"/>
            <a:ext cx="4032448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zaokrąglony 4"/>
          <p:cNvSpPr/>
          <p:nvPr/>
        </p:nvSpPr>
        <p:spPr>
          <a:xfrm>
            <a:off x="467544" y="3284984"/>
            <a:ext cx="3096344" cy="151216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Elipsa 8"/>
          <p:cNvSpPr/>
          <p:nvPr/>
        </p:nvSpPr>
        <p:spPr>
          <a:xfrm>
            <a:off x="4860032" y="3501008"/>
            <a:ext cx="3384376" cy="10801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trzałka w prawo 10"/>
          <p:cNvSpPr/>
          <p:nvPr/>
        </p:nvSpPr>
        <p:spPr>
          <a:xfrm>
            <a:off x="3707904" y="3861048"/>
            <a:ext cx="100811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b="1" dirty="0"/>
              <a:t>ZAKAZY KONKURENCJI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Po ustaniu</a:t>
            </a:r>
          </a:p>
          <a:p>
            <a:pPr>
              <a:buNone/>
            </a:pPr>
            <a:r>
              <a:rPr lang="pl-PL" dirty="0"/>
              <a:t>stosunku pracy</a:t>
            </a:r>
          </a:p>
          <a:p>
            <a:pPr>
              <a:buNone/>
            </a:pPr>
            <a:r>
              <a:rPr lang="pl-PL" dirty="0"/>
              <a:t>(</a:t>
            </a:r>
            <a:r>
              <a:rPr lang="pl-PL" i="1" dirty="0"/>
              <a:t>klauzula konkurencyjna</a:t>
            </a:r>
            <a:r>
              <a:rPr lang="pl-PL" dirty="0"/>
              <a:t>)</a:t>
            </a:r>
          </a:p>
          <a:p>
            <a:pPr>
              <a:buNone/>
            </a:pPr>
            <a:r>
              <a:rPr lang="pl-PL" b="1" dirty="0"/>
              <a:t>Art. 101</a:t>
            </a:r>
            <a:r>
              <a:rPr lang="pl-PL" b="1" baseline="30000" dirty="0"/>
              <a:t>2</a:t>
            </a:r>
            <a:r>
              <a:rPr lang="pl-PL" b="1" dirty="0"/>
              <a:t>.</a:t>
            </a:r>
            <a:r>
              <a:rPr lang="pl-PL" dirty="0"/>
              <a:t> § 1.</a:t>
            </a:r>
          </a:p>
          <a:p>
            <a:pPr algn="r">
              <a:buNone/>
            </a:pPr>
            <a:endParaRPr lang="pl-PL" dirty="0"/>
          </a:p>
          <a:p>
            <a:pPr algn="r">
              <a:buNone/>
            </a:pPr>
            <a:endParaRPr lang="pl-PL" dirty="0"/>
          </a:p>
          <a:p>
            <a:pPr algn="r">
              <a:buNone/>
            </a:pPr>
            <a:r>
              <a:rPr lang="pl-PL" dirty="0"/>
              <a:t>pracownik mający dostęp </a:t>
            </a:r>
          </a:p>
          <a:p>
            <a:pPr algn="r">
              <a:buNone/>
            </a:pPr>
            <a:r>
              <a:rPr lang="pl-PL" dirty="0"/>
              <a:t>do szczególnie ważnych informacji, </a:t>
            </a:r>
          </a:p>
          <a:p>
            <a:pPr algn="r">
              <a:buNone/>
            </a:pPr>
            <a:r>
              <a:rPr lang="pl-PL" dirty="0"/>
              <a:t>których ujawnienie mogłoby narazić </a:t>
            </a:r>
          </a:p>
          <a:p>
            <a:pPr algn="r">
              <a:buNone/>
            </a:pPr>
            <a:r>
              <a:rPr lang="pl-PL" dirty="0"/>
              <a:t>pracodawcę na szkodę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Zakazy konkurencji</a:t>
            </a:r>
          </a:p>
        </p:txBody>
      </p:sp>
      <p:sp>
        <p:nvSpPr>
          <p:cNvPr id="4" name="Prostokąt 3"/>
          <p:cNvSpPr/>
          <p:nvPr/>
        </p:nvSpPr>
        <p:spPr>
          <a:xfrm>
            <a:off x="2627784" y="1340768"/>
            <a:ext cx="4032448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zaokrąglony 5"/>
          <p:cNvSpPr/>
          <p:nvPr/>
        </p:nvSpPr>
        <p:spPr>
          <a:xfrm>
            <a:off x="467544" y="2132856"/>
            <a:ext cx="4176464" cy="158417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8" name="Łącznik prosty ze strzałką 7"/>
          <p:cNvCxnSpPr/>
          <p:nvPr/>
        </p:nvCxnSpPr>
        <p:spPr>
          <a:xfrm>
            <a:off x="4788024" y="2924944"/>
            <a:ext cx="1368152" cy="11521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sz="3600" dirty="0"/>
              <a:t>Zakaz konkurencji</a:t>
            </a:r>
          </a:p>
          <a:p>
            <a:pPr algn="ctr">
              <a:buNone/>
            </a:pPr>
            <a:r>
              <a:rPr lang="pl-PL" sz="3600" dirty="0"/>
              <a:t>„w</a:t>
            </a:r>
            <a:r>
              <a:rPr lang="pl-PL" sz="3600" i="1" dirty="0"/>
              <a:t> zakresie określonym w odrębnej umowie</a:t>
            </a:r>
            <a:r>
              <a:rPr lang="pl-PL" sz="3600" dirty="0"/>
              <a:t>”</a:t>
            </a:r>
          </a:p>
          <a:p>
            <a:pPr algn="ctr">
              <a:buNone/>
            </a:pPr>
            <a:endParaRPr lang="pl-PL" sz="3600" dirty="0"/>
          </a:p>
          <a:p>
            <a:pPr algn="r">
              <a:buNone/>
            </a:pPr>
            <a:r>
              <a:rPr lang="pl-PL" sz="3600" i="1" dirty="0"/>
              <a:t>Jak rozumieć </a:t>
            </a:r>
          </a:p>
          <a:p>
            <a:pPr algn="r">
              <a:buNone/>
            </a:pPr>
            <a:r>
              <a:rPr lang="pl-PL" sz="3600" i="1" dirty="0"/>
              <a:t>„odrębność” tej umowy?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Zakazy konkurencji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sz="3600" dirty="0"/>
              <a:t>Zakaz konkurencji</a:t>
            </a:r>
          </a:p>
          <a:p>
            <a:pPr algn="ctr">
              <a:buNone/>
            </a:pPr>
            <a:r>
              <a:rPr lang="pl-PL" sz="3600" dirty="0"/>
              <a:t>„w</a:t>
            </a:r>
            <a:r>
              <a:rPr lang="pl-PL" sz="3600" i="1" dirty="0"/>
              <a:t> zakresie określonym w odrębnej umowie</a:t>
            </a:r>
            <a:r>
              <a:rPr lang="pl-PL" sz="3600" dirty="0"/>
              <a:t>”…</a:t>
            </a:r>
          </a:p>
          <a:p>
            <a:pPr algn="ctr">
              <a:buNone/>
            </a:pPr>
            <a:endParaRPr lang="pl-PL" sz="3600" dirty="0"/>
          </a:p>
          <a:p>
            <a:pPr algn="ctr">
              <a:buNone/>
            </a:pPr>
            <a:r>
              <a:rPr lang="pl-PL" sz="3600" dirty="0"/>
              <a:t>Każdy z wymienianych dwóch zakazów konkurencji powinien być ustanowiony w odrębnej umowie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Zakazy konkurencji</a:t>
            </a:r>
          </a:p>
        </p:txBody>
      </p:sp>
      <p:sp>
        <p:nvSpPr>
          <p:cNvPr id="4" name="Strzałka: w dół 3">
            <a:extLst>
              <a:ext uri="{FF2B5EF4-FFF2-40B4-BE49-F238E27FC236}">
                <a16:creationId xmlns:a16="http://schemas.microsoft.com/office/drawing/2014/main" id="{4695EA78-E4FC-41CA-B896-B8F0BC7F95A6}"/>
              </a:ext>
            </a:extLst>
          </p:cNvPr>
          <p:cNvSpPr/>
          <p:nvPr/>
        </p:nvSpPr>
        <p:spPr>
          <a:xfrm>
            <a:off x="4139952" y="3068960"/>
            <a:ext cx="720080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2779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sz="3600" dirty="0"/>
              <a:t>Umowa o pracę</a:t>
            </a:r>
          </a:p>
          <a:p>
            <a:pPr algn="ctr">
              <a:buNone/>
            </a:pPr>
            <a:r>
              <a:rPr lang="pl-PL" sz="3600" dirty="0"/>
              <a:t>+</a:t>
            </a:r>
          </a:p>
          <a:p>
            <a:pPr algn="just">
              <a:buNone/>
            </a:pPr>
            <a:r>
              <a:rPr lang="pl-PL" sz="3600" dirty="0"/>
              <a:t>	umowa (lub dwie umowy) o zakazie konkurencji, jako dokumenty odrębne od dokumentu zawierającego umowę o pracę.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Zakazy konkurencji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pl-PL" sz="3600" b="1" dirty="0"/>
              <a:t>A WIĘC RÓŻNE PRZYPADKI SĄ MOŻLIWE…</a:t>
            </a:r>
          </a:p>
          <a:p>
            <a:pPr algn="just">
              <a:buNone/>
            </a:pPr>
            <a:r>
              <a:rPr lang="pl-PL" sz="3600" dirty="0"/>
              <a:t>	umowa o pracę + umowa o zakazie konkurencji w trakcie trwania stosunku pracy</a:t>
            </a:r>
          </a:p>
          <a:p>
            <a:pPr algn="ctr">
              <a:buNone/>
            </a:pPr>
            <a:r>
              <a:rPr lang="pl-PL" sz="3600" dirty="0"/>
              <a:t>albo</a:t>
            </a:r>
          </a:p>
          <a:p>
            <a:pPr algn="just">
              <a:buNone/>
            </a:pPr>
            <a:r>
              <a:rPr lang="pl-PL" sz="3600" dirty="0"/>
              <a:t>	umowa o pracę + umowa o zakazie konkurencji w trakcie trwania stosunku pracy  + umowa ustanawiająca klauzulę konkurencyjną</a:t>
            </a:r>
          </a:p>
          <a:p>
            <a:pPr algn="ctr">
              <a:buNone/>
            </a:pPr>
            <a:r>
              <a:rPr lang="pl-PL" sz="3600" dirty="0"/>
              <a:t>albo</a:t>
            </a:r>
          </a:p>
          <a:p>
            <a:pPr algn="ctr">
              <a:buNone/>
            </a:pPr>
            <a:r>
              <a:rPr lang="pl-PL" sz="3600" dirty="0"/>
              <a:t>umowa o pracę + umowa ustanawiająca klauzulę konkurencyjną</a:t>
            </a:r>
          </a:p>
          <a:p>
            <a:pPr algn="ctr">
              <a:buNone/>
            </a:pPr>
            <a:endParaRPr lang="pl-PL" sz="36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Zakazy konkurencji</a:t>
            </a:r>
          </a:p>
        </p:txBody>
      </p:sp>
    </p:spTree>
    <p:extLst>
      <p:ext uri="{BB962C8B-B14F-4D97-AF65-F5344CB8AC3E}">
        <p14:creationId xmlns:p14="http://schemas.microsoft.com/office/powerpoint/2010/main" val="2488837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sz="3200" b="1" dirty="0"/>
              <a:t>Art. 101</a:t>
            </a:r>
            <a:r>
              <a:rPr lang="pl-PL" sz="3200" b="1" baseline="30000" dirty="0"/>
              <a:t>3</a:t>
            </a:r>
            <a:r>
              <a:rPr lang="pl-PL" sz="3200" b="1" dirty="0"/>
              <a:t>.</a:t>
            </a:r>
            <a:r>
              <a:rPr lang="pl-PL" sz="3200" dirty="0"/>
              <a:t> </a:t>
            </a:r>
            <a:r>
              <a:rPr lang="pl-PL" sz="3200" dirty="0" err="1"/>
              <a:t>k.p</a:t>
            </a:r>
            <a:r>
              <a:rPr lang="pl-PL" sz="3200" dirty="0"/>
              <a:t>.</a:t>
            </a:r>
          </a:p>
          <a:p>
            <a:pPr algn="ctr">
              <a:buNone/>
            </a:pPr>
            <a:r>
              <a:rPr lang="pl-PL" sz="3200" dirty="0"/>
              <a:t>Umowy, o których mowa </a:t>
            </a:r>
          </a:p>
          <a:p>
            <a:pPr algn="ctr">
              <a:buNone/>
            </a:pPr>
            <a:r>
              <a:rPr lang="pl-PL" sz="3200" dirty="0"/>
              <a:t>w art. 101</a:t>
            </a:r>
            <a:r>
              <a:rPr lang="pl-PL" sz="3200" baseline="30000" dirty="0"/>
              <a:t>1</a:t>
            </a:r>
            <a:r>
              <a:rPr lang="pl-PL" sz="3200" dirty="0"/>
              <a:t> § 1 i w art. 101</a:t>
            </a:r>
            <a:r>
              <a:rPr lang="pl-PL" sz="3200" baseline="30000" dirty="0"/>
              <a:t>2</a:t>
            </a:r>
            <a:r>
              <a:rPr lang="pl-PL" sz="3200" dirty="0"/>
              <a:t> § 1, wymagają </a:t>
            </a:r>
          </a:p>
          <a:p>
            <a:pPr algn="ctr">
              <a:buNone/>
            </a:pPr>
            <a:r>
              <a:rPr lang="pl-PL" sz="3200" u="sng" dirty="0"/>
              <a:t>pod rygorem nieważności </a:t>
            </a:r>
          </a:p>
          <a:p>
            <a:pPr algn="ctr">
              <a:buNone/>
            </a:pPr>
            <a:r>
              <a:rPr lang="pl-PL" sz="3200" dirty="0"/>
              <a:t>formy pisemnej.</a:t>
            </a:r>
          </a:p>
          <a:p>
            <a:pPr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/>
              <a:t>Zakazy konkurencji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147</TotalTime>
  <Words>808</Words>
  <Application>Microsoft Office PowerPoint</Application>
  <PresentationFormat>Pokaz na ekranie (4:3)</PresentationFormat>
  <Paragraphs>182</Paragraphs>
  <Slides>24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29" baseType="lpstr">
      <vt:lpstr>Lucida Sans Unicode</vt:lpstr>
      <vt:lpstr>Verdana</vt:lpstr>
      <vt:lpstr>Wingdings 2</vt:lpstr>
      <vt:lpstr>Wingdings 3</vt:lpstr>
      <vt:lpstr>Hol</vt:lpstr>
      <vt:lpstr>Zakazy konkurencji</vt:lpstr>
      <vt:lpstr>Zakazy konkurencji</vt:lpstr>
      <vt:lpstr>Zakazy konkurencji</vt:lpstr>
      <vt:lpstr>Zakazy konkurencji</vt:lpstr>
      <vt:lpstr>Zakazy konkurencji</vt:lpstr>
      <vt:lpstr>Zakazy konkurencji</vt:lpstr>
      <vt:lpstr>Zakazy konkurencji</vt:lpstr>
      <vt:lpstr>Zakazy konkurencji</vt:lpstr>
      <vt:lpstr>Zakazy konkurencji</vt:lpstr>
      <vt:lpstr>Zakazy konkurencji</vt:lpstr>
      <vt:lpstr>Zakazy konkurencji</vt:lpstr>
      <vt:lpstr>Zakazy konkurencji</vt:lpstr>
      <vt:lpstr>Zakazy konkurencji</vt:lpstr>
      <vt:lpstr>Zakazy konkurencji</vt:lpstr>
      <vt:lpstr>Zakazy konkurencji</vt:lpstr>
      <vt:lpstr>Zakazy konkurencji</vt:lpstr>
      <vt:lpstr>Zakazy konkurencji</vt:lpstr>
      <vt:lpstr>Zakazy konkurencji</vt:lpstr>
      <vt:lpstr>Zakazy konkurencji</vt:lpstr>
      <vt:lpstr>Zakazy konkurencji</vt:lpstr>
      <vt:lpstr>Zakazy konkurencji</vt:lpstr>
      <vt:lpstr>Zakazy konkurencji</vt:lpstr>
      <vt:lpstr>Zakazy konkurencji</vt:lpstr>
      <vt:lpstr>Zakazy konkurencji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Zakazy konkurencji</dc:title>
  <dc:creator>borowicz</dc:creator>
  <cp:lastModifiedBy>Jacek Borowicz</cp:lastModifiedBy>
  <cp:revision>19</cp:revision>
  <dcterms:created xsi:type="dcterms:W3CDTF">2015-02-02T11:02:02Z</dcterms:created>
  <dcterms:modified xsi:type="dcterms:W3CDTF">2020-06-15T09:46:56Z</dcterms:modified>
</cp:coreProperties>
</file>