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332" r:id="rId2"/>
    <p:sldId id="309" r:id="rId3"/>
    <p:sldId id="311" r:id="rId4"/>
    <p:sldId id="312" r:id="rId5"/>
    <p:sldId id="318" r:id="rId6"/>
    <p:sldId id="319" r:id="rId7"/>
    <p:sldId id="320" r:id="rId8"/>
    <p:sldId id="321" r:id="rId9"/>
    <p:sldId id="333" r:id="rId10"/>
    <p:sldId id="334" r:id="rId11"/>
    <p:sldId id="326" r:id="rId12"/>
    <p:sldId id="335" r:id="rId13"/>
    <p:sldId id="336" r:id="rId14"/>
    <p:sldId id="337" r:id="rId15"/>
    <p:sldId id="276" r:id="rId16"/>
    <p:sldId id="257" r:id="rId17"/>
    <p:sldId id="258" r:id="rId18"/>
    <p:sldId id="259" r:id="rId19"/>
    <p:sldId id="260" r:id="rId20"/>
    <p:sldId id="262" r:id="rId21"/>
    <p:sldId id="266" r:id="rId22"/>
    <p:sldId id="267" r:id="rId23"/>
    <p:sldId id="328" r:id="rId24"/>
    <p:sldId id="268" r:id="rId25"/>
    <p:sldId id="269" r:id="rId26"/>
    <p:sldId id="263" r:id="rId27"/>
    <p:sldId id="264" r:id="rId28"/>
    <p:sldId id="265" r:id="rId29"/>
    <p:sldId id="270" r:id="rId30"/>
    <p:sldId id="327" r:id="rId31"/>
    <p:sldId id="271" r:id="rId32"/>
    <p:sldId id="272" r:id="rId33"/>
    <p:sldId id="273" r:id="rId34"/>
    <p:sldId id="330" r:id="rId35"/>
    <p:sldId id="279" r:id="rId36"/>
    <p:sldId id="278" r:id="rId37"/>
    <p:sldId id="280" r:id="rId38"/>
    <p:sldId id="274" r:id="rId39"/>
    <p:sldId id="275" r:id="rId40"/>
    <p:sldId id="281" r:id="rId41"/>
    <p:sldId id="282" r:id="rId42"/>
    <p:sldId id="283" r:id="rId43"/>
    <p:sldId id="284" r:id="rId44"/>
    <p:sldId id="331" r:id="rId45"/>
    <p:sldId id="285" r:id="rId46"/>
    <p:sldId id="286" r:id="rId47"/>
    <p:sldId id="287" r:id="rId48"/>
    <p:sldId id="288" r:id="rId49"/>
    <p:sldId id="289" r:id="rId50"/>
    <p:sldId id="290" r:id="rId51"/>
    <p:sldId id="291" r:id="rId52"/>
    <p:sldId id="292" r:id="rId53"/>
    <p:sldId id="293" r:id="rId54"/>
    <p:sldId id="294" r:id="rId55"/>
    <p:sldId id="300" r:id="rId56"/>
    <p:sldId id="301" r:id="rId57"/>
    <p:sldId id="297" r:id="rId58"/>
    <p:sldId id="305" r:id="rId59"/>
    <p:sldId id="306" r:id="rId60"/>
    <p:sldId id="329" r:id="rId61"/>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34" autoAdjust="0"/>
    <p:restoredTop sz="94624" autoAdjust="0"/>
  </p:normalViewPr>
  <p:slideViewPr>
    <p:cSldViewPr>
      <p:cViewPr varScale="1">
        <p:scale>
          <a:sx n="62" d="100"/>
          <a:sy n="62" d="100"/>
        </p:scale>
        <p:origin x="1400" y="56"/>
      </p:cViewPr>
      <p:guideLst>
        <p:guide orient="horz" pos="2160"/>
        <p:guide pos="2880"/>
      </p:guideLst>
    </p:cSldViewPr>
  </p:slideViewPr>
  <p:outlineViewPr>
    <p:cViewPr>
      <p:scale>
        <a:sx n="33" d="100"/>
        <a:sy n="33" d="100"/>
      </p:scale>
      <p:origin x="48" y="12804"/>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a:t>Kliknij, aby edytować styl</a:t>
            </a:r>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a:t>Kliknij, aby edytować styl wzorca podtytułu</a:t>
            </a:r>
          </a:p>
        </p:txBody>
      </p:sp>
      <p:sp>
        <p:nvSpPr>
          <p:cNvPr id="4" name="Symbol zastępczy daty 3"/>
          <p:cNvSpPr>
            <a:spLocks noGrp="1"/>
          </p:cNvSpPr>
          <p:nvPr>
            <p:ph type="dt" sz="half" idx="10"/>
          </p:nvPr>
        </p:nvSpPr>
        <p:spPr/>
        <p:txBody>
          <a:bodyPr/>
          <a:lstStyle/>
          <a:p>
            <a:fld id="{66221E02-25CB-4963-84BC-0813985E7D90}" type="datetimeFigureOut">
              <a:rPr lang="pl-PL" smtClean="0"/>
              <a:pPr/>
              <a:t>07.10.2021</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tytułu pionowego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66221E02-25CB-4963-84BC-0813985E7D90}" type="datetimeFigureOut">
              <a:rPr lang="pl-PL" smtClean="0"/>
              <a:pPr/>
              <a:t>07.10.2021</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a:t>Kliknij, aby edytować styl</a:t>
            </a:r>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66221E02-25CB-4963-84BC-0813985E7D90}" type="datetimeFigureOut">
              <a:rPr lang="pl-PL" smtClean="0"/>
              <a:pPr/>
              <a:t>07.10.2021</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zawartości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66221E02-25CB-4963-84BC-0813985E7D90}" type="datetimeFigureOut">
              <a:rPr lang="pl-PL" smtClean="0"/>
              <a:pPr/>
              <a:t>07.10.2021</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a:t>Kliknij, aby edytować styl</a:t>
            </a:r>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Symbol zastępczy daty 3"/>
          <p:cNvSpPr>
            <a:spLocks noGrp="1"/>
          </p:cNvSpPr>
          <p:nvPr>
            <p:ph type="dt" sz="half" idx="10"/>
          </p:nvPr>
        </p:nvSpPr>
        <p:spPr/>
        <p:txBody>
          <a:bodyPr/>
          <a:lstStyle/>
          <a:p>
            <a:fld id="{66221E02-25CB-4963-84BC-0813985E7D90}" type="datetimeFigureOut">
              <a:rPr lang="pl-PL" smtClean="0"/>
              <a:pPr/>
              <a:t>07.10.2021</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daty 4"/>
          <p:cNvSpPr>
            <a:spLocks noGrp="1"/>
          </p:cNvSpPr>
          <p:nvPr>
            <p:ph type="dt" sz="half" idx="10"/>
          </p:nvPr>
        </p:nvSpPr>
        <p:spPr/>
        <p:txBody>
          <a:bodyPr/>
          <a:lstStyle/>
          <a:p>
            <a:fld id="{66221E02-25CB-4963-84BC-0813985E7D90}" type="datetimeFigureOut">
              <a:rPr lang="pl-PL" smtClean="0"/>
              <a:pPr/>
              <a:t>07.10.2021</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a:t>Kliknij, aby edytować styl</a:t>
            </a:r>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7" name="Symbol zastępczy daty 6"/>
          <p:cNvSpPr>
            <a:spLocks noGrp="1"/>
          </p:cNvSpPr>
          <p:nvPr>
            <p:ph type="dt" sz="half" idx="10"/>
          </p:nvPr>
        </p:nvSpPr>
        <p:spPr/>
        <p:txBody>
          <a:bodyPr/>
          <a:lstStyle/>
          <a:p>
            <a:fld id="{66221E02-25CB-4963-84BC-0813985E7D90}" type="datetimeFigureOut">
              <a:rPr lang="pl-PL" smtClean="0"/>
              <a:pPr/>
              <a:t>07.10.2021</a:t>
            </a:fld>
            <a:endParaRPr lang="pl-PL"/>
          </a:p>
        </p:txBody>
      </p:sp>
      <p:sp>
        <p:nvSpPr>
          <p:cNvPr id="8" name="Symbol zastępczy stopki 7"/>
          <p:cNvSpPr>
            <a:spLocks noGrp="1"/>
          </p:cNvSpPr>
          <p:nvPr>
            <p:ph type="ftr" sz="quarter" idx="11"/>
          </p:nvPr>
        </p:nvSpPr>
        <p:spPr/>
        <p:txBody>
          <a:bodyPr/>
          <a:lstStyle/>
          <a:p>
            <a:endParaRPr lang="pl-PL"/>
          </a:p>
        </p:txBody>
      </p:sp>
      <p:sp>
        <p:nvSpPr>
          <p:cNvPr id="9" name="Symbol zastępczy numeru slajdu 8"/>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daty 2"/>
          <p:cNvSpPr>
            <a:spLocks noGrp="1"/>
          </p:cNvSpPr>
          <p:nvPr>
            <p:ph type="dt" sz="half" idx="10"/>
          </p:nvPr>
        </p:nvSpPr>
        <p:spPr/>
        <p:txBody>
          <a:bodyPr/>
          <a:lstStyle/>
          <a:p>
            <a:fld id="{66221E02-25CB-4963-84BC-0813985E7D90}" type="datetimeFigureOut">
              <a:rPr lang="pl-PL" smtClean="0"/>
              <a:pPr/>
              <a:t>07.10.2021</a:t>
            </a:fld>
            <a:endParaRPr lang="pl-PL"/>
          </a:p>
        </p:txBody>
      </p:sp>
      <p:sp>
        <p:nvSpPr>
          <p:cNvPr id="4" name="Symbol zastępczy stopki 3"/>
          <p:cNvSpPr>
            <a:spLocks noGrp="1"/>
          </p:cNvSpPr>
          <p:nvPr>
            <p:ph type="ftr" sz="quarter" idx="11"/>
          </p:nvPr>
        </p:nvSpPr>
        <p:spPr/>
        <p:txBody>
          <a:bodyPr/>
          <a:lstStyle/>
          <a:p>
            <a:endParaRPr lang="pl-PL"/>
          </a:p>
        </p:txBody>
      </p:sp>
      <p:sp>
        <p:nvSpPr>
          <p:cNvPr id="5" name="Symbol zastępczy numeru slajdu 4"/>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66221E02-25CB-4963-84BC-0813985E7D90}" type="datetimeFigureOut">
              <a:rPr lang="pl-PL" smtClean="0"/>
              <a:pPr/>
              <a:t>07.10.2021</a:t>
            </a:fld>
            <a:endParaRPr lang="pl-PL"/>
          </a:p>
        </p:txBody>
      </p:sp>
      <p:sp>
        <p:nvSpPr>
          <p:cNvPr id="3" name="Symbol zastępczy stopki 2"/>
          <p:cNvSpPr>
            <a:spLocks noGrp="1"/>
          </p:cNvSpPr>
          <p:nvPr>
            <p:ph type="ftr" sz="quarter" idx="11"/>
          </p:nvPr>
        </p:nvSpPr>
        <p:spPr/>
        <p:txBody>
          <a:bodyPr/>
          <a:lstStyle/>
          <a:p>
            <a:endParaRPr lang="pl-PL"/>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a:t>Kliknij, aby edytować styl</a:t>
            </a:r>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Symbol zastępczy daty 4"/>
          <p:cNvSpPr>
            <a:spLocks noGrp="1"/>
          </p:cNvSpPr>
          <p:nvPr>
            <p:ph type="dt" sz="half" idx="10"/>
          </p:nvPr>
        </p:nvSpPr>
        <p:spPr/>
        <p:txBody>
          <a:bodyPr/>
          <a:lstStyle/>
          <a:p>
            <a:fld id="{66221E02-25CB-4963-84BC-0813985E7D90}" type="datetimeFigureOut">
              <a:rPr lang="pl-PL" smtClean="0"/>
              <a:pPr/>
              <a:t>07.10.2021</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a:t>Kliknij, aby edytować styl</a:t>
            </a:r>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Symbol zastępczy daty 4"/>
          <p:cNvSpPr>
            <a:spLocks noGrp="1"/>
          </p:cNvSpPr>
          <p:nvPr>
            <p:ph type="dt" sz="half" idx="10"/>
          </p:nvPr>
        </p:nvSpPr>
        <p:spPr/>
        <p:txBody>
          <a:bodyPr/>
          <a:lstStyle/>
          <a:p>
            <a:fld id="{66221E02-25CB-4963-84BC-0813985E7D90}" type="datetimeFigureOut">
              <a:rPr lang="pl-PL" smtClean="0"/>
              <a:pPr/>
              <a:t>07.10.2021</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l-PL"/>
              <a:t>Kliknij, aby edytować styl</a:t>
            </a:r>
          </a:p>
        </p:txBody>
      </p:sp>
      <p:sp>
        <p:nvSpPr>
          <p:cNvPr id="3" name="Symbol zastępczy teks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6221E02-25CB-4963-84BC-0813985E7D90}" type="datetimeFigureOut">
              <a:rPr lang="pl-PL" smtClean="0"/>
              <a:pPr/>
              <a:t>07.10.2021</a:t>
            </a:fld>
            <a:endParaRPr lang="pl-PL"/>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89B7C76-EFF2-4CD8-A475-4750F11B4BC6}" type="slidenum">
              <a:rPr lang="pl-PL" smtClean="0"/>
              <a:pPr/>
              <a:t>‹#›</a:t>
            </a:fld>
            <a:endParaRPr lang="pl-PL"/>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mailto:uwr.nkpk@gmail.com"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D4721EB-C5BB-48A4-B9C2-7588BD7A7D90}"/>
              </a:ext>
            </a:extLst>
          </p:cNvPr>
          <p:cNvSpPr>
            <a:spLocks noGrp="1"/>
          </p:cNvSpPr>
          <p:nvPr>
            <p:ph type="ctrTitle"/>
          </p:nvPr>
        </p:nvSpPr>
        <p:spPr/>
        <p:txBody>
          <a:bodyPr/>
          <a:lstStyle/>
          <a:p>
            <a:r>
              <a:rPr lang="pl-PL" b="1" dirty="0"/>
              <a:t>Postępowanie karne – wprowadzanie</a:t>
            </a:r>
          </a:p>
        </p:txBody>
      </p:sp>
      <p:sp>
        <p:nvSpPr>
          <p:cNvPr id="3" name="Podtytuł 2">
            <a:extLst>
              <a:ext uri="{FF2B5EF4-FFF2-40B4-BE49-F238E27FC236}">
                <a16:creationId xmlns:a16="http://schemas.microsoft.com/office/drawing/2014/main" id="{2E62D5CE-46FD-42F3-B79A-01874748BBB9}"/>
              </a:ext>
            </a:extLst>
          </p:cNvPr>
          <p:cNvSpPr>
            <a:spLocks noGrp="1"/>
          </p:cNvSpPr>
          <p:nvPr>
            <p:ph type="subTitle" idx="1"/>
          </p:nvPr>
        </p:nvSpPr>
        <p:spPr/>
        <p:txBody>
          <a:bodyPr/>
          <a:lstStyle/>
          <a:p>
            <a:r>
              <a:rPr lang="pl-PL" dirty="0">
                <a:solidFill>
                  <a:schemeClr val="tx1"/>
                </a:solidFill>
              </a:rPr>
              <a:t>mgr Karol Jarząbek</a:t>
            </a:r>
          </a:p>
        </p:txBody>
      </p:sp>
    </p:spTree>
    <p:extLst>
      <p:ext uri="{BB962C8B-B14F-4D97-AF65-F5344CB8AC3E}">
        <p14:creationId xmlns:p14="http://schemas.microsoft.com/office/powerpoint/2010/main" val="27954712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a:t>Zasady uczestniczenia w zajęciach.</a:t>
            </a:r>
            <a:br>
              <a:rPr lang="pl-PL" dirty="0"/>
            </a:br>
            <a:r>
              <a:rPr lang="pl-PL" dirty="0"/>
              <a:t>Zaliczanie przedmiotu</a:t>
            </a:r>
          </a:p>
        </p:txBody>
      </p:sp>
      <p:sp>
        <p:nvSpPr>
          <p:cNvPr id="3" name="Symbol zastępczy zawartości 2"/>
          <p:cNvSpPr>
            <a:spLocks noGrp="1"/>
          </p:cNvSpPr>
          <p:nvPr>
            <p:ph idx="1"/>
          </p:nvPr>
        </p:nvSpPr>
        <p:spPr>
          <a:xfrm>
            <a:off x="251520" y="1556792"/>
            <a:ext cx="8892480" cy="5184576"/>
          </a:xfrm>
        </p:spPr>
        <p:txBody>
          <a:bodyPr>
            <a:normAutofit/>
          </a:bodyPr>
          <a:lstStyle/>
          <a:p>
            <a:pPr marL="0" lvl="0" indent="0" algn="just">
              <a:lnSpc>
                <a:spcPct val="115000"/>
              </a:lnSpc>
              <a:spcAft>
                <a:spcPts val="1000"/>
              </a:spcAft>
              <a:buNone/>
              <a:tabLst>
                <a:tab pos="630555" algn="l"/>
              </a:tabLst>
            </a:pPr>
            <a:endParaRPr lang="pl-PL" sz="4400" dirty="0">
              <a:latin typeface="Calibri" panose="020F0502020204030204" pitchFamily="34" charset="0"/>
              <a:ea typeface="Calibri" panose="020F0502020204030204" pitchFamily="34" charset="0"/>
              <a:cs typeface="Times New Roman" panose="02020603050405020304" pitchFamily="18" charset="0"/>
            </a:endParaRPr>
          </a:p>
          <a:p>
            <a:pPr marL="0" lvl="0" indent="0" algn="just">
              <a:lnSpc>
                <a:spcPct val="115000"/>
              </a:lnSpc>
              <a:spcAft>
                <a:spcPts val="1000"/>
              </a:spcAft>
              <a:buNone/>
              <a:tabLst>
                <a:tab pos="630555" algn="l"/>
              </a:tabLst>
            </a:pPr>
            <a:r>
              <a:rPr lang="pl-PL" sz="2400" dirty="0">
                <a:effectLst/>
                <a:latin typeface="Calibri" panose="020F0502020204030204" pitchFamily="34" charset="0"/>
                <a:ea typeface="Calibri" panose="020F0502020204030204" pitchFamily="34" charset="0"/>
                <a:cs typeface="Times New Roman" panose="02020603050405020304" pitchFamily="18" charset="0"/>
              </a:rPr>
              <a:t>Warunkiem zaliczenia kolokwium (w tym również końcowego) lub kartkówki na ocenę pozytywną jest udzielenie przynajmniej dostatecznych odpowiedzi na </a:t>
            </a:r>
            <a:r>
              <a:rPr lang="pl-PL" sz="2400" u="sng" dirty="0">
                <a:effectLst/>
                <a:latin typeface="Calibri" panose="020F0502020204030204" pitchFamily="34" charset="0"/>
                <a:ea typeface="Calibri" panose="020F0502020204030204" pitchFamily="34" charset="0"/>
                <a:cs typeface="Times New Roman" panose="02020603050405020304" pitchFamily="18" charset="0"/>
              </a:rPr>
              <a:t>wszystkie</a:t>
            </a:r>
            <a:r>
              <a:rPr lang="pl-PL" sz="2400" dirty="0">
                <a:effectLst/>
                <a:latin typeface="Calibri" panose="020F0502020204030204" pitchFamily="34" charset="0"/>
                <a:ea typeface="Calibri" panose="020F0502020204030204" pitchFamily="34" charset="0"/>
                <a:cs typeface="Times New Roman" panose="02020603050405020304" pitchFamily="18" charset="0"/>
              </a:rPr>
              <a:t> zadane pytania.</a:t>
            </a:r>
          </a:p>
          <a:p>
            <a:pPr marL="0" indent="0">
              <a:buNone/>
            </a:pPr>
            <a:endParaRPr lang="pl-PL" sz="4000" dirty="0">
              <a:latin typeface="Times New Roman" pitchFamily="18" charset="0"/>
              <a:cs typeface="Times New Roman" pitchFamily="18" charset="0"/>
            </a:endParaRPr>
          </a:p>
          <a:p>
            <a:pPr marL="457200" lvl="1" indent="0">
              <a:buNone/>
            </a:pPr>
            <a:endParaRPr lang="pl-PL" sz="3600" dirty="0">
              <a:latin typeface="Times New Roman" pitchFamily="18" charset="0"/>
              <a:cs typeface="Times New Roman" pitchFamily="18" charset="0"/>
            </a:endParaRPr>
          </a:p>
          <a:p>
            <a:pPr marL="457200" lvl="1" indent="0">
              <a:buNone/>
            </a:pPr>
            <a:endParaRPr lang="pl-PL" sz="3600" dirty="0">
              <a:latin typeface="Times New Roman" pitchFamily="18" charset="0"/>
              <a:cs typeface="Times New Roman" pitchFamily="18" charset="0"/>
            </a:endParaRPr>
          </a:p>
          <a:p>
            <a:pPr lvl="1"/>
            <a:endParaRPr lang="pl-PL" sz="3600" dirty="0">
              <a:latin typeface="Times New Roman" pitchFamily="18" charset="0"/>
              <a:cs typeface="Times New Roman" pitchFamily="18" charset="0"/>
            </a:endParaRPr>
          </a:p>
        </p:txBody>
      </p:sp>
    </p:spTree>
    <p:extLst>
      <p:ext uri="{BB962C8B-B14F-4D97-AF65-F5344CB8AC3E}">
        <p14:creationId xmlns:p14="http://schemas.microsoft.com/office/powerpoint/2010/main" val="26113641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b="1" dirty="0"/>
              <a:t>OBECNOŚCI</a:t>
            </a:r>
          </a:p>
        </p:txBody>
      </p:sp>
      <p:sp>
        <p:nvSpPr>
          <p:cNvPr id="3" name="Symbol zastępczy zawartości 2"/>
          <p:cNvSpPr>
            <a:spLocks noGrp="1"/>
          </p:cNvSpPr>
          <p:nvPr>
            <p:ph idx="1"/>
          </p:nvPr>
        </p:nvSpPr>
        <p:spPr>
          <a:xfrm>
            <a:off x="827484" y="1700808"/>
            <a:ext cx="8064996" cy="4608552"/>
          </a:xfrm>
        </p:spPr>
        <p:txBody>
          <a:bodyPr>
            <a:normAutofit fontScale="92500"/>
          </a:bodyPr>
          <a:lstStyle/>
          <a:p>
            <a:pPr marL="0" indent="0" algn="just">
              <a:buNone/>
            </a:pPr>
            <a:endParaRPr lang="pl-PL" sz="2800" dirty="0"/>
          </a:p>
          <a:p>
            <a:pPr marL="0" lvl="0" indent="0" algn="just">
              <a:lnSpc>
                <a:spcPct val="115000"/>
              </a:lnSpc>
              <a:spcAft>
                <a:spcPts val="1000"/>
              </a:spcAft>
              <a:buNone/>
              <a:tabLst>
                <a:tab pos="630555" algn="l"/>
              </a:tabLst>
            </a:pPr>
            <a:r>
              <a:rPr lang="pl-PL" sz="2400" dirty="0">
                <a:effectLst/>
                <a:latin typeface="Calibri" panose="020F0502020204030204" pitchFamily="34" charset="0"/>
                <a:ea typeface="Calibri" panose="020F0502020204030204" pitchFamily="34" charset="0"/>
                <a:cs typeface="Times New Roman" panose="02020603050405020304" pitchFamily="18" charset="0"/>
              </a:rPr>
              <a:t>Obecność na zajęciach jest obowiązkowa i weryfikowana. Każdy student ma prawo do jednej nieusprawiedliwionej nieobecności w semestrze bez negatywnych konsekwencji. Pozostałe nieobecności muszą zostać w terminie dwóch tygodni od ustania przyczyny usprawiedliwione stosownym dokumentem lub zaliczone w formie ustnej na konsultacjach poprzez udzielenie odpowiedzi na 1-2 pytania z tematyki omawianej na zajęciach. Każda nieobecność przekraczająca dozwolony w danym semestrze limit obniża ocenę za ten semestr o 0,5 oceny, przy czym dotyczy to również wypadków obniżenia oceny z dostatecznej na niedostateczną. </a:t>
            </a:r>
          </a:p>
        </p:txBody>
      </p:sp>
    </p:spTree>
    <p:extLst>
      <p:ext uri="{BB962C8B-B14F-4D97-AF65-F5344CB8AC3E}">
        <p14:creationId xmlns:p14="http://schemas.microsoft.com/office/powerpoint/2010/main" val="7948607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AD00B86-136C-435C-9653-F645887BA6AB}"/>
              </a:ext>
            </a:extLst>
          </p:cNvPr>
          <p:cNvSpPr>
            <a:spLocks noGrp="1"/>
          </p:cNvSpPr>
          <p:nvPr>
            <p:ph type="title"/>
          </p:nvPr>
        </p:nvSpPr>
        <p:spPr/>
        <p:txBody>
          <a:bodyPr>
            <a:normAutofit fontScale="90000"/>
          </a:bodyPr>
          <a:lstStyle/>
          <a:p>
            <a:r>
              <a:rPr lang="pl-PL" b="1" dirty="0"/>
              <a:t>KONKURS Z POSTĘPOWANIA KARNEGO</a:t>
            </a:r>
          </a:p>
        </p:txBody>
      </p:sp>
      <p:sp>
        <p:nvSpPr>
          <p:cNvPr id="3" name="Symbol zastępczy zawartości 2">
            <a:extLst>
              <a:ext uri="{FF2B5EF4-FFF2-40B4-BE49-F238E27FC236}">
                <a16:creationId xmlns:a16="http://schemas.microsoft.com/office/drawing/2014/main" id="{07237EBD-99E1-48E1-81FF-C79B7B522A13}"/>
              </a:ext>
            </a:extLst>
          </p:cNvPr>
          <p:cNvSpPr>
            <a:spLocks noGrp="1"/>
          </p:cNvSpPr>
          <p:nvPr>
            <p:ph idx="1"/>
          </p:nvPr>
        </p:nvSpPr>
        <p:spPr/>
        <p:txBody>
          <a:bodyPr/>
          <a:lstStyle/>
          <a:p>
            <a:pPr marL="0" indent="0" algn="just">
              <a:buNone/>
            </a:pPr>
            <a:r>
              <a:rPr lang="pl-PL" sz="2800" dirty="0">
                <a:effectLst/>
                <a:latin typeface="Calibri" panose="020F0502020204030204" pitchFamily="34" charset="0"/>
                <a:ea typeface="Calibri" panose="020F0502020204030204" pitchFamily="34" charset="0"/>
                <a:cs typeface="Times New Roman" panose="02020603050405020304" pitchFamily="18" charset="0"/>
              </a:rPr>
              <a:t>Osoby, które wezmą udział i osiągną przynajmniej dobry wynik w konkursie z postępowania karnego, będą premiowane przy wystawianiu końcowej oceny. Awans do finału konkursu skutkuje automatycznie oceną bardzo dobrą (5,0) z ćwiczeń (chyba, że student nie zaliczył obowiązkowych zadań przewidzianych w warunkach zaliczenia np. kolokwium w semestrze zimowym bądź też nie uczęszczał na zajęcia).</a:t>
            </a:r>
          </a:p>
          <a:p>
            <a:endParaRPr lang="pl-PL" dirty="0"/>
          </a:p>
        </p:txBody>
      </p:sp>
    </p:spTree>
    <p:extLst>
      <p:ext uri="{BB962C8B-B14F-4D97-AF65-F5344CB8AC3E}">
        <p14:creationId xmlns:p14="http://schemas.microsoft.com/office/powerpoint/2010/main" val="5792131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47305D3-B34B-4325-A5AD-D4E556652D72}"/>
              </a:ext>
            </a:extLst>
          </p:cNvPr>
          <p:cNvSpPr>
            <a:spLocks noGrp="1"/>
          </p:cNvSpPr>
          <p:nvPr>
            <p:ph type="title"/>
          </p:nvPr>
        </p:nvSpPr>
        <p:spPr/>
        <p:txBody>
          <a:bodyPr/>
          <a:lstStyle/>
          <a:p>
            <a:r>
              <a:rPr lang="pl-PL" dirty="0"/>
              <a:t>AKTY PRAWNE</a:t>
            </a:r>
          </a:p>
        </p:txBody>
      </p:sp>
      <p:sp>
        <p:nvSpPr>
          <p:cNvPr id="3" name="Symbol zastępczy zawartości 2">
            <a:extLst>
              <a:ext uri="{FF2B5EF4-FFF2-40B4-BE49-F238E27FC236}">
                <a16:creationId xmlns:a16="http://schemas.microsoft.com/office/drawing/2014/main" id="{B470F360-78C7-4148-964F-13F3D43BD69E}"/>
              </a:ext>
            </a:extLst>
          </p:cNvPr>
          <p:cNvSpPr>
            <a:spLocks noGrp="1"/>
          </p:cNvSpPr>
          <p:nvPr>
            <p:ph idx="1"/>
          </p:nvPr>
        </p:nvSpPr>
        <p:spPr/>
        <p:txBody>
          <a:bodyPr/>
          <a:lstStyle/>
          <a:p>
            <a:pPr marL="0" indent="0" algn="just">
              <a:buNone/>
            </a:pPr>
            <a:r>
              <a:rPr lang="pl-PL" sz="2800" dirty="0">
                <a:effectLst/>
                <a:latin typeface="Calibri" panose="020F0502020204030204" pitchFamily="34" charset="0"/>
                <a:ea typeface="Calibri" panose="020F0502020204030204" pitchFamily="34" charset="0"/>
                <a:cs typeface="Times New Roman" panose="02020603050405020304" pitchFamily="18" charset="0"/>
              </a:rPr>
              <a:t>W trakcie zajęć studenci mają obowiązek dysponować w trakcie zajęć tekstami Kodeksu karnego i Kodeksu postępowania karnego. </a:t>
            </a:r>
          </a:p>
          <a:p>
            <a:pPr marL="0" indent="0">
              <a:buNone/>
            </a:pPr>
            <a:endParaRPr lang="pl-PL" dirty="0"/>
          </a:p>
        </p:txBody>
      </p:sp>
    </p:spTree>
    <p:extLst>
      <p:ext uri="{BB962C8B-B14F-4D97-AF65-F5344CB8AC3E}">
        <p14:creationId xmlns:p14="http://schemas.microsoft.com/office/powerpoint/2010/main" val="31837960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26D57A1-D6FD-487F-A4B1-8937A62CE9F4}"/>
              </a:ext>
            </a:extLst>
          </p:cNvPr>
          <p:cNvSpPr>
            <a:spLocks noGrp="1"/>
          </p:cNvSpPr>
          <p:nvPr>
            <p:ph type="title"/>
          </p:nvPr>
        </p:nvSpPr>
        <p:spPr/>
        <p:txBody>
          <a:bodyPr>
            <a:normAutofit fontScale="90000"/>
          </a:bodyPr>
          <a:lstStyle/>
          <a:p>
            <a:r>
              <a:rPr lang="pl-PL" b="1" dirty="0"/>
              <a:t>EWENTUALNA ZMIANA FORMY ZAJĘĆ NA ZDALNĄ</a:t>
            </a:r>
          </a:p>
        </p:txBody>
      </p:sp>
      <p:sp>
        <p:nvSpPr>
          <p:cNvPr id="3" name="Symbol zastępczy zawartości 2">
            <a:extLst>
              <a:ext uri="{FF2B5EF4-FFF2-40B4-BE49-F238E27FC236}">
                <a16:creationId xmlns:a16="http://schemas.microsoft.com/office/drawing/2014/main" id="{00E686A6-858C-45F4-85C0-3CCD7AB7FD2C}"/>
              </a:ext>
            </a:extLst>
          </p:cNvPr>
          <p:cNvSpPr>
            <a:spLocks noGrp="1"/>
          </p:cNvSpPr>
          <p:nvPr>
            <p:ph idx="1"/>
          </p:nvPr>
        </p:nvSpPr>
        <p:spPr/>
        <p:txBody>
          <a:bodyPr>
            <a:normAutofit/>
          </a:bodyPr>
          <a:lstStyle/>
          <a:p>
            <a:pPr marL="0" indent="0" algn="just">
              <a:buNone/>
            </a:pPr>
            <a:r>
              <a:rPr lang="pl-PL" sz="2800" dirty="0">
                <a:effectLst/>
                <a:latin typeface="Calibri" panose="020F0502020204030204" pitchFamily="34" charset="0"/>
                <a:ea typeface="Calibri" panose="020F0502020204030204" pitchFamily="34" charset="0"/>
                <a:cs typeface="Times New Roman" panose="02020603050405020304" pitchFamily="18" charset="0"/>
              </a:rPr>
              <a:t>W przypadku, gdyby w toku roku akademickiego doszło do zmiany trybu prowadzenia zajęć na zdalny (np. z uwagi na zagrożenie epidemiologiczne), zajęcia będą realizowane według dotychczasowego harmonogramu i na dotychczasowych zasadach zaliczenia z uwzględnieniem specyfiki prowadzenia zajęć na odległość. </a:t>
            </a:r>
            <a:endParaRPr lang="pl-PL" sz="4400" dirty="0"/>
          </a:p>
        </p:txBody>
      </p:sp>
    </p:spTree>
    <p:extLst>
      <p:ext uri="{BB962C8B-B14F-4D97-AF65-F5344CB8AC3E}">
        <p14:creationId xmlns:p14="http://schemas.microsoft.com/office/powerpoint/2010/main" val="18263375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PROCES KARNY</a:t>
            </a:r>
          </a:p>
        </p:txBody>
      </p:sp>
      <p:sp>
        <p:nvSpPr>
          <p:cNvPr id="3" name="Symbol zastępczy zawartości 2"/>
          <p:cNvSpPr>
            <a:spLocks noGrp="1"/>
          </p:cNvSpPr>
          <p:nvPr>
            <p:ph idx="1"/>
          </p:nvPr>
        </p:nvSpPr>
        <p:spPr/>
        <p:txBody>
          <a:bodyPr>
            <a:normAutofit fontScale="92500"/>
          </a:bodyPr>
          <a:lstStyle/>
          <a:p>
            <a:pPr algn="just"/>
            <a:r>
              <a:rPr lang="pl-PL" dirty="0"/>
              <a:t>zespół prawnie uregulowanych czynności, których celem jest wykrycie przestępstwa i jego sprawcy, osądzenie go za to przestępstwo i ewentualne wykonanie kary, środków karnych oraz środków zabezpieczających (prof. Stanisław Waltoś)</a:t>
            </a:r>
          </a:p>
          <a:p>
            <a:pPr algn="just"/>
            <a:endParaRPr lang="pl-PL" dirty="0"/>
          </a:p>
          <a:p>
            <a:pPr algn="just"/>
            <a:r>
              <a:rPr lang="pl-PL" dirty="0"/>
              <a:t> prawnie uregulowana działalność zmierzająca do realizacji prawa karnego materialnego (prof. Tomasz Grzegorczyk, prof. Janusz Tylman) </a:t>
            </a:r>
          </a:p>
          <a:p>
            <a:endParaRPr lang="pl-PL"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dirty="0"/>
              <a:t>PRZEDMIOT PROCESU KARNEGO</a:t>
            </a:r>
          </a:p>
        </p:txBody>
      </p:sp>
      <p:sp>
        <p:nvSpPr>
          <p:cNvPr id="3" name="Symbol zastępczy zawartości 2"/>
          <p:cNvSpPr>
            <a:spLocks noGrp="1"/>
          </p:cNvSpPr>
          <p:nvPr>
            <p:ph idx="1"/>
          </p:nvPr>
        </p:nvSpPr>
        <p:spPr/>
        <p:txBody>
          <a:bodyPr>
            <a:normAutofit lnSpcReduction="10000"/>
          </a:bodyPr>
          <a:lstStyle/>
          <a:p>
            <a:endParaRPr lang="pl-PL" dirty="0"/>
          </a:p>
          <a:p>
            <a:pPr algn="just"/>
            <a:r>
              <a:rPr lang="pl-PL" dirty="0"/>
              <a:t>przedmiotem procesu jest kwestia odpowiedzialności karnej oskarżonego za zarzucane mu przestępstwo</a:t>
            </a:r>
          </a:p>
          <a:p>
            <a:endParaRPr lang="pl-PL" dirty="0"/>
          </a:p>
          <a:p>
            <a:r>
              <a:rPr lang="pl-PL" dirty="0"/>
              <a:t>odpowiedzialnością karną jest tutaj powinność poniesienia przez konkretną osobę konsekwencji określonych w prawie karnym za konkretne przestępstwo</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1725602"/>
          </a:xfrm>
        </p:spPr>
        <p:txBody>
          <a:bodyPr>
            <a:noAutofit/>
          </a:bodyPr>
          <a:lstStyle/>
          <a:p>
            <a:r>
              <a:rPr lang="pl-PL" sz="3600" dirty="0"/>
              <a:t>Odpowiedzialność karna opiera się na dwóch podstawach:</a:t>
            </a:r>
            <a:br>
              <a:rPr lang="pl-PL" sz="3600" dirty="0"/>
            </a:br>
            <a:r>
              <a:rPr lang="pl-PL" sz="3600" dirty="0"/>
              <a:t> faktycznej i normatywnej</a:t>
            </a:r>
          </a:p>
        </p:txBody>
      </p:sp>
      <p:sp>
        <p:nvSpPr>
          <p:cNvPr id="3" name="Symbol zastępczy zawartości 2"/>
          <p:cNvSpPr>
            <a:spLocks noGrp="1"/>
          </p:cNvSpPr>
          <p:nvPr>
            <p:ph idx="1"/>
          </p:nvPr>
        </p:nvSpPr>
        <p:spPr>
          <a:xfrm>
            <a:off x="457200" y="2500306"/>
            <a:ext cx="8229600" cy="3625857"/>
          </a:xfrm>
        </p:spPr>
        <p:txBody>
          <a:bodyPr>
            <a:normAutofit fontScale="70000" lnSpcReduction="20000"/>
          </a:bodyPr>
          <a:lstStyle/>
          <a:p>
            <a:pPr algn="just">
              <a:buNone/>
            </a:pPr>
            <a:r>
              <a:rPr lang="pl-PL" dirty="0"/>
              <a:t>• podstawą faktyczną jest </a:t>
            </a:r>
            <a:r>
              <a:rPr lang="pl-PL" b="1" dirty="0"/>
              <a:t>czyn zarzucany oskarżonemu</a:t>
            </a:r>
            <a:r>
              <a:rPr lang="pl-PL" dirty="0"/>
              <a:t>, który w sytuacji udowodnienia jego popełnienia przypisuje się oskarżonemu w wyroku </a:t>
            </a:r>
          </a:p>
          <a:p>
            <a:pPr algn="just">
              <a:buNone/>
            </a:pPr>
            <a:r>
              <a:rPr lang="pl-PL" dirty="0"/>
              <a:t>     - zasadą jest, że między czynem zarzucanym, a więc tym umieszczonym w akcie oskarżenia, a czynem przypisanym, czyli tym, za który oskarżony zostaje skazany, powinna zachodzić tożsamość; oznacza to, że podstawy faktycznej nie można w sposób istotny zmieniać w toku postępowania karnego (zasada niezmienności przedmiotu procesu)</a:t>
            </a:r>
          </a:p>
          <a:p>
            <a:pPr algn="just"/>
            <a:r>
              <a:rPr lang="pl-PL" dirty="0"/>
              <a:t>podstawa normatywna to </a:t>
            </a:r>
            <a:r>
              <a:rPr lang="pl-PL" b="1" dirty="0"/>
              <a:t>kwalifikacja prawna czynu zarzucanego oskarżonemu</a:t>
            </a:r>
            <a:r>
              <a:rPr lang="pl-PL" dirty="0"/>
              <a:t>; w odróżnieniu od podstawy faktycznej może ona zmieniać się w toku postępowania</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a:t>Podstawowe pojęcie procesu karnego</a:t>
            </a:r>
          </a:p>
        </p:txBody>
      </p:sp>
      <p:sp>
        <p:nvSpPr>
          <p:cNvPr id="3" name="Symbol zastępczy zawartości 2"/>
          <p:cNvSpPr>
            <a:spLocks noGrp="1"/>
          </p:cNvSpPr>
          <p:nvPr>
            <p:ph idx="1"/>
          </p:nvPr>
        </p:nvSpPr>
        <p:spPr/>
        <p:txBody>
          <a:bodyPr>
            <a:normAutofit fontScale="92500"/>
          </a:bodyPr>
          <a:lstStyle/>
          <a:p>
            <a:pPr lvl="0"/>
            <a:r>
              <a:rPr lang="pl-PL" dirty="0"/>
              <a:t>postępowanie karne – pojęcie wieloznaczne – może być równoważne procesowi karnemu; samo </a:t>
            </a:r>
            <a:r>
              <a:rPr lang="pl-PL" i="1" dirty="0"/>
              <a:t>postępowanie </a:t>
            </a:r>
            <a:r>
              <a:rPr lang="pl-PL" dirty="0"/>
              <a:t>może też określać poszczególne etapy całego postępowania (np. postępowanie przygotowawcze) lub postępowania szczególne (np. nakazowe)</a:t>
            </a:r>
          </a:p>
          <a:p>
            <a:pPr lvl="0"/>
            <a:endParaRPr lang="pl-PL" dirty="0"/>
          </a:p>
          <a:p>
            <a:pPr lvl="0"/>
            <a:r>
              <a:rPr lang="pl-PL" dirty="0"/>
              <a:t>również kodeks używa tego pojęcia w różnych znaczeniach – zob. art. 2, art. 160, art. 297 k.p.k.</a:t>
            </a:r>
          </a:p>
          <a:p>
            <a:endParaRPr lang="pl-PL"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pPr lvl="0"/>
            <a:r>
              <a:rPr lang="pl-PL" dirty="0"/>
              <a:t>Podstawowe pojęcia procesu karnego</a:t>
            </a:r>
            <a:br>
              <a:rPr lang="pl-PL" dirty="0"/>
            </a:br>
            <a:endParaRPr lang="pl-PL" dirty="0"/>
          </a:p>
        </p:txBody>
      </p:sp>
      <p:sp>
        <p:nvSpPr>
          <p:cNvPr id="3" name="Symbol zastępczy zawartości 2"/>
          <p:cNvSpPr>
            <a:spLocks noGrp="1"/>
          </p:cNvSpPr>
          <p:nvPr>
            <p:ph idx="1"/>
          </p:nvPr>
        </p:nvSpPr>
        <p:spPr/>
        <p:txBody>
          <a:bodyPr>
            <a:normAutofit fontScale="92500" lnSpcReduction="20000"/>
          </a:bodyPr>
          <a:lstStyle/>
          <a:p>
            <a:pPr lvl="0"/>
            <a:r>
              <a:rPr lang="pl-PL" dirty="0"/>
              <a:t>postępowanie karne można także rozumieć jako postępowanie zasadnicze, zwyczajne (dotyczące głównego przedmiotu procesu) w odróżnieniu od postępowań dodatkowych, wśród których wyróżniamy:</a:t>
            </a:r>
          </a:p>
          <a:p>
            <a:pPr lvl="1"/>
            <a:r>
              <a:rPr lang="pl-PL" dirty="0">
                <a:latin typeface="Arabic Typesetting" pitchFamily="66" charset="-78"/>
                <a:cs typeface="Arabic Typesetting" pitchFamily="66" charset="-78"/>
              </a:rPr>
              <a:t>incydentalne (dot. kwestii wpadkowych) – np. kwestia tymczasowego aresztowania</a:t>
            </a:r>
          </a:p>
          <a:p>
            <a:pPr lvl="1"/>
            <a:r>
              <a:rPr lang="pl-PL" dirty="0">
                <a:latin typeface="Arabic Typesetting" pitchFamily="66" charset="-78"/>
                <a:cs typeface="Arabic Typesetting" pitchFamily="66" charset="-78"/>
              </a:rPr>
              <a:t>pomocnicze (usuwają szczególne trudności) – np. pomoc prawna, postępowanie renowacyjne</a:t>
            </a:r>
          </a:p>
          <a:p>
            <a:pPr lvl="1"/>
            <a:r>
              <a:rPr lang="pl-PL" dirty="0">
                <a:latin typeface="Arabic Typesetting" pitchFamily="66" charset="-78"/>
                <a:cs typeface="Arabic Typesetting" pitchFamily="66" charset="-78"/>
              </a:rPr>
              <a:t>następcze (toczą się po uprawomocnieniu wyroku) – np. o ułaskawienie</a:t>
            </a:r>
          </a:p>
          <a:p>
            <a:pPr lvl="1"/>
            <a:r>
              <a:rPr lang="pl-PL" dirty="0">
                <a:latin typeface="Arabic Typesetting" pitchFamily="66" charset="-78"/>
                <a:cs typeface="Arabic Typesetting" pitchFamily="66" charset="-78"/>
              </a:rPr>
              <a:t>uzupełniające prowadzone na podstawie art. 420 k.p.k.</a:t>
            </a:r>
          </a:p>
          <a:p>
            <a:endParaRPr lang="pl-PL"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a:t>Zasady uczestniczenia w zajęciach.</a:t>
            </a:r>
            <a:br>
              <a:rPr lang="pl-PL" b="1" dirty="0"/>
            </a:br>
            <a:r>
              <a:rPr lang="pl-PL" b="1" dirty="0"/>
              <a:t>Zaliczanie przedmiotu</a:t>
            </a:r>
          </a:p>
        </p:txBody>
      </p:sp>
      <p:sp>
        <p:nvSpPr>
          <p:cNvPr id="3" name="Symbol zastępczy zawartości 2"/>
          <p:cNvSpPr>
            <a:spLocks noGrp="1"/>
          </p:cNvSpPr>
          <p:nvPr>
            <p:ph idx="1"/>
          </p:nvPr>
        </p:nvSpPr>
        <p:spPr/>
        <p:txBody>
          <a:bodyPr>
            <a:normAutofit fontScale="92500"/>
          </a:bodyPr>
          <a:lstStyle/>
          <a:p>
            <a:pPr algn="just"/>
            <a:r>
              <a:rPr lang="pl-PL" dirty="0"/>
              <a:t>Nazwa przedmiotu: Postępowanie karne</a:t>
            </a:r>
          </a:p>
          <a:p>
            <a:pPr algn="just"/>
            <a:r>
              <a:rPr lang="pl-PL" dirty="0"/>
              <a:t>Liczba zajęć: 50 godzin (25 spotkań)</a:t>
            </a:r>
          </a:p>
          <a:p>
            <a:pPr algn="just"/>
            <a:r>
              <a:rPr lang="pl-PL" dirty="0"/>
              <a:t>Prowadzący: </a:t>
            </a:r>
            <a:r>
              <a:rPr lang="pl-PL" b="1" dirty="0"/>
              <a:t>mgr Karol Jarząbek</a:t>
            </a:r>
          </a:p>
          <a:p>
            <a:pPr algn="just"/>
            <a:r>
              <a:rPr lang="pl-PL" dirty="0"/>
              <a:t>Kontakt: karol.jarzabek@uwr.edu.pl</a:t>
            </a:r>
          </a:p>
          <a:p>
            <a:pPr algn="just"/>
            <a:r>
              <a:rPr lang="pl-PL" dirty="0"/>
              <a:t>Konsultacje: każda środa godz. 9:15 – 11:15.</a:t>
            </a:r>
          </a:p>
          <a:p>
            <a:pPr algn="just"/>
            <a:r>
              <a:rPr lang="pl-PL" dirty="0"/>
              <a:t>Wszystkie informacje dotyczące harmonogramu zajęć i zasad zaliczania znajdują się na stronie osobistej prowadzącego.</a:t>
            </a:r>
          </a:p>
          <a:p>
            <a:pPr algn="just"/>
            <a:endParaRPr lang="pl-PL" dirty="0"/>
          </a:p>
        </p:txBody>
      </p:sp>
    </p:spTree>
    <p:extLst>
      <p:ext uri="{BB962C8B-B14F-4D97-AF65-F5344CB8AC3E}">
        <p14:creationId xmlns:p14="http://schemas.microsoft.com/office/powerpoint/2010/main" val="373558715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lvl="1"/>
            <a:r>
              <a:rPr lang="pl-PL" sz="4000" dirty="0"/>
              <a:t>Zjawisko </a:t>
            </a:r>
            <a:r>
              <a:rPr lang="pl-PL" sz="4000" dirty="0" err="1"/>
              <a:t>proceduralizacji</a:t>
            </a:r>
            <a:r>
              <a:rPr lang="pl-PL" sz="4000" dirty="0"/>
              <a:t> prawa</a:t>
            </a:r>
          </a:p>
        </p:txBody>
      </p:sp>
      <p:sp>
        <p:nvSpPr>
          <p:cNvPr id="3" name="Symbol zastępczy zawartości 2"/>
          <p:cNvSpPr>
            <a:spLocks noGrp="1"/>
          </p:cNvSpPr>
          <p:nvPr>
            <p:ph idx="1"/>
          </p:nvPr>
        </p:nvSpPr>
        <p:spPr/>
        <p:txBody>
          <a:bodyPr>
            <a:normAutofit fontScale="92500" lnSpcReduction="20000"/>
          </a:bodyPr>
          <a:lstStyle/>
          <a:p>
            <a:pPr lvl="0" algn="just"/>
            <a:r>
              <a:rPr lang="pl-PL" dirty="0"/>
              <a:t>obserwuje się współcześnie wzrost znaczenia procedur, które kiedyś były traktowane jedynie jako środek realizacji norm prawa materialnego,  a obecnie zyskują samoistne znaczenia dla sprawiedliwości decyzji</a:t>
            </a:r>
          </a:p>
          <a:p>
            <a:pPr lvl="0" algn="just"/>
            <a:r>
              <a:rPr lang="pl-PL" dirty="0" err="1"/>
              <a:t>proceduralizacja</a:t>
            </a:r>
            <a:r>
              <a:rPr lang="pl-PL" dirty="0"/>
              <a:t> oznacza również większe uwzględnianie skutków wydawanych rozstrzygnięć i szersze możliwości odstępstwa od norm prawa materialnego</a:t>
            </a:r>
          </a:p>
          <a:p>
            <a:pPr lvl="0" algn="just"/>
            <a:r>
              <a:rPr lang="pl-PL" dirty="0"/>
              <a:t>zjawisko </a:t>
            </a:r>
            <a:r>
              <a:rPr lang="pl-PL" dirty="0" err="1"/>
              <a:t>proceduralizacji</a:t>
            </a:r>
            <a:r>
              <a:rPr lang="pl-PL" dirty="0"/>
              <a:t> ma związek z pojęciem rzetelnego procesu</a:t>
            </a:r>
          </a:p>
          <a:p>
            <a:endParaRPr lang="pl-PL"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0" y="274638"/>
            <a:ext cx="9144000" cy="1143000"/>
          </a:xfrm>
        </p:spPr>
        <p:txBody>
          <a:bodyPr>
            <a:normAutofit fontScale="90000"/>
          </a:bodyPr>
          <a:lstStyle/>
          <a:p>
            <a:r>
              <a:rPr lang="pl-PL" dirty="0"/>
              <a:t>USTAWOWE CELE PROCESU KARNEGO - ART. 2 § 1 KPK</a:t>
            </a:r>
          </a:p>
        </p:txBody>
      </p:sp>
      <p:sp>
        <p:nvSpPr>
          <p:cNvPr id="3" name="Symbol zastępczy zawartości 2"/>
          <p:cNvSpPr>
            <a:spLocks noGrp="1"/>
          </p:cNvSpPr>
          <p:nvPr>
            <p:ph idx="1"/>
          </p:nvPr>
        </p:nvSpPr>
        <p:spPr>
          <a:xfrm>
            <a:off x="457200" y="1600200"/>
            <a:ext cx="8229600" cy="4614881"/>
          </a:xfrm>
        </p:spPr>
        <p:txBody>
          <a:bodyPr>
            <a:normAutofit fontScale="70000" lnSpcReduction="20000"/>
          </a:bodyPr>
          <a:lstStyle/>
          <a:p>
            <a:pPr algn="just"/>
            <a:r>
              <a:rPr lang="pl-PL" dirty="0"/>
              <a:t>§ 1. Przepisy niniejszego kodeksu mają na celu takie ukształtowanie postępowania karnego, aby: </a:t>
            </a:r>
          </a:p>
          <a:p>
            <a:pPr algn="just"/>
            <a:r>
              <a:rPr lang="pl-PL" dirty="0"/>
              <a:t>1) sprawca przestępstwa został wykryty i pociągnięty do odpowiedzialności karnej, a osoba niewinna nie poniosła tej odpowiedzialności,</a:t>
            </a:r>
          </a:p>
          <a:p>
            <a:pPr algn="just"/>
            <a:r>
              <a:rPr lang="pl-PL" dirty="0"/>
              <a:t> 2) przez trafne zastosowanie środków przewidzianych w prawie karnym oraz ujawnienie okoliczności sprzyjających popełnieniu przestępstwa osiągnięte zostały zadania postępowania karnego nie tylko w zwalczaniu przestępstw, lecz również w zapobieganiu im oraz w umacnianiu poszanowania prawa i zasad współżycia społecznego, </a:t>
            </a:r>
          </a:p>
          <a:p>
            <a:pPr algn="just"/>
            <a:r>
              <a:rPr lang="pl-PL" dirty="0"/>
              <a:t>3) zostały uwzględnione prawnie chronione interesy pokrzywdzonego przy jednoczesnym poszanowaniu jego godności, 4) rozstrzygnięcie sprawy nastąpiło w rozsądnym terminie.</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0" y="274638"/>
            <a:ext cx="9144000" cy="1143000"/>
          </a:xfrm>
        </p:spPr>
        <p:txBody>
          <a:bodyPr>
            <a:normAutofit fontScale="90000"/>
          </a:bodyPr>
          <a:lstStyle/>
          <a:p>
            <a:r>
              <a:rPr lang="pl-PL" dirty="0"/>
              <a:t>CELE PROCESU KARNEGO - ART. 2 § 1 KPK</a:t>
            </a:r>
          </a:p>
        </p:txBody>
      </p:sp>
      <p:sp>
        <p:nvSpPr>
          <p:cNvPr id="3" name="Symbol zastępczy zawartości 2"/>
          <p:cNvSpPr>
            <a:spLocks noGrp="1"/>
          </p:cNvSpPr>
          <p:nvPr>
            <p:ph idx="1"/>
          </p:nvPr>
        </p:nvSpPr>
        <p:spPr/>
        <p:txBody>
          <a:bodyPr/>
          <a:lstStyle/>
          <a:p>
            <a:r>
              <a:rPr lang="pl-PL" dirty="0"/>
              <a:t>art. 2 § 1 </a:t>
            </a:r>
            <a:r>
              <a:rPr lang="pl-PL" dirty="0" err="1"/>
              <a:t>pkt</a:t>
            </a:r>
            <a:r>
              <a:rPr lang="pl-PL" dirty="0"/>
              <a:t> 1 i 2 k.p.k. - dyrektywa trafnej represji karnej</a:t>
            </a:r>
          </a:p>
          <a:p>
            <a:r>
              <a:rPr lang="pl-PL" dirty="0"/>
              <a:t> art. 2 § 1 </a:t>
            </a:r>
            <a:r>
              <a:rPr lang="pl-PL" dirty="0" err="1"/>
              <a:t>pkt</a:t>
            </a:r>
            <a:r>
              <a:rPr lang="pl-PL" dirty="0"/>
              <a:t> 2 k.p.k. - prewencja ogólna i szczególna </a:t>
            </a:r>
          </a:p>
          <a:p>
            <a:r>
              <a:rPr lang="pl-PL" dirty="0"/>
              <a:t>art. 2 § 1 </a:t>
            </a:r>
            <a:r>
              <a:rPr lang="pl-PL" dirty="0" err="1"/>
              <a:t>pkt</a:t>
            </a:r>
            <a:r>
              <a:rPr lang="pl-PL" dirty="0"/>
              <a:t> 3 k.p.k. - dyrektywa ochrony interesu i godności pokrzywdzonego </a:t>
            </a:r>
          </a:p>
          <a:p>
            <a:r>
              <a:rPr lang="pl-PL" dirty="0"/>
              <a:t>art. 2 § 1 </a:t>
            </a:r>
            <a:r>
              <a:rPr lang="pl-PL" dirty="0" err="1"/>
              <a:t>pkt</a:t>
            </a:r>
            <a:r>
              <a:rPr lang="pl-PL" dirty="0"/>
              <a:t> 4 k.p.k. - dyrektywa rozstrzygnięcia sprawy w rozsądnym terminie</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Dyrektywa trafnej represji karnej</a:t>
            </a:r>
          </a:p>
        </p:txBody>
      </p:sp>
      <p:sp>
        <p:nvSpPr>
          <p:cNvPr id="3" name="Symbol zastępczy zawartości 2"/>
          <p:cNvSpPr>
            <a:spLocks noGrp="1"/>
          </p:cNvSpPr>
          <p:nvPr>
            <p:ph idx="1"/>
          </p:nvPr>
        </p:nvSpPr>
        <p:spPr/>
        <p:txBody>
          <a:bodyPr>
            <a:normAutofit lnSpcReduction="10000"/>
          </a:bodyPr>
          <a:lstStyle/>
          <a:p>
            <a:r>
              <a:rPr lang="pl-PL" dirty="0"/>
              <a:t>Art. 2 § 1 k.p.k. wyraża cele procesu karnego, w tym m. in. </a:t>
            </a:r>
            <a:r>
              <a:rPr lang="pl-PL" b="1" dirty="0"/>
              <a:t>dyrektywę trafnej reakcji karnej</a:t>
            </a:r>
          </a:p>
          <a:p>
            <a:r>
              <a:rPr lang="pl-PL" dirty="0"/>
              <a:t>Dyrektywę trafnej reakcji karnej sprowadza się do następujących postulatów:</a:t>
            </a:r>
          </a:p>
          <a:p>
            <a:pPr lvl="1"/>
            <a:r>
              <a:rPr lang="pl-PL" sz="2400" dirty="0"/>
              <a:t>nikt niewinny nie poniesie odpowiedzialności;</a:t>
            </a:r>
          </a:p>
          <a:p>
            <a:pPr lvl="1"/>
            <a:r>
              <a:rPr lang="pl-PL" sz="2400" dirty="0"/>
              <a:t>nikt winny nie powinien ponieść odpowiedzialności większej, niż na to zasłużył;</a:t>
            </a:r>
          </a:p>
          <a:p>
            <a:pPr lvl="1"/>
            <a:r>
              <a:rPr lang="pl-PL" sz="2400" dirty="0"/>
              <a:t>nikt winny nie powinien uniknąć odpowiedzialności;</a:t>
            </a:r>
          </a:p>
          <a:p>
            <a:pPr lvl="1"/>
            <a:r>
              <a:rPr lang="pl-PL" sz="2400" dirty="0"/>
              <a:t>nikt winny nie powinien ponieść odpowiedzialności mniejszej, niż na to zasłużył</a:t>
            </a:r>
          </a:p>
        </p:txBody>
      </p:sp>
    </p:spTree>
    <p:extLst>
      <p:ext uri="{BB962C8B-B14F-4D97-AF65-F5344CB8AC3E}">
        <p14:creationId xmlns:p14="http://schemas.microsoft.com/office/powerpoint/2010/main" val="325150021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a:t>DOKTRYNALNE CELE PROCESU KARNEGO - S. WALTOŚ</a:t>
            </a:r>
          </a:p>
        </p:txBody>
      </p:sp>
      <p:sp>
        <p:nvSpPr>
          <p:cNvPr id="3" name="Symbol zastępczy zawartości 2"/>
          <p:cNvSpPr>
            <a:spLocks noGrp="1"/>
          </p:cNvSpPr>
          <p:nvPr>
            <p:ph idx="1"/>
          </p:nvPr>
        </p:nvSpPr>
        <p:spPr/>
        <p:txBody>
          <a:bodyPr>
            <a:normAutofit fontScale="85000" lnSpcReduction="20000"/>
          </a:bodyPr>
          <a:lstStyle/>
          <a:p>
            <a:pPr algn="just"/>
            <a:r>
              <a:rPr lang="pl-PL" dirty="0"/>
              <a:t>1. Osiągnięcie </a:t>
            </a:r>
            <a:r>
              <a:rPr lang="pl-PL" b="1" dirty="0"/>
              <a:t>stanu sprawiedliwości </a:t>
            </a:r>
            <a:r>
              <a:rPr lang="pl-PL" b="1" dirty="0" err="1"/>
              <a:t>prawnomaterialnej</a:t>
            </a:r>
            <a:r>
              <a:rPr lang="pl-PL" dirty="0"/>
              <a:t>, czyli doprowadzenie do słusznego zastosowania normy prawa karnego materialnego.</a:t>
            </a:r>
          </a:p>
          <a:p>
            <a:pPr algn="just"/>
            <a:r>
              <a:rPr lang="pl-PL" dirty="0"/>
              <a:t> 2. Osiągnięcie </a:t>
            </a:r>
            <a:r>
              <a:rPr lang="pl-PL" b="1" dirty="0"/>
              <a:t>stanu sprawiedliwości proceduralnej</a:t>
            </a:r>
            <a:r>
              <a:rPr lang="pl-PL" dirty="0"/>
              <a:t>. Sprawiedliwość w tym znaczeniu to sytuacja, w której osoba, przeciwko której lub na rzecz której proces się toczy, nabiera przekonania, że organy procesowe zrobiły wszystko, aby prawu stało się zadość, postępując w stosunku do niej zgodnie z prawem, sumiennie i z najlepszą wolą. W literaturze przedmiotu pojęcie sprawiedliwości proceduralnej łączy się z zasadą uczciwego (rzetelnego) procesu.</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CELE PROCESU KARNEGO</a:t>
            </a:r>
          </a:p>
        </p:txBody>
      </p:sp>
      <p:sp>
        <p:nvSpPr>
          <p:cNvPr id="3" name="Symbol zastępczy zawartości 2"/>
          <p:cNvSpPr>
            <a:spLocks noGrp="1"/>
          </p:cNvSpPr>
          <p:nvPr>
            <p:ph idx="1"/>
          </p:nvPr>
        </p:nvSpPr>
        <p:spPr/>
        <p:txBody>
          <a:bodyPr>
            <a:normAutofit fontScale="92500" lnSpcReduction="10000"/>
          </a:bodyPr>
          <a:lstStyle/>
          <a:p>
            <a:pPr algn="just"/>
            <a:r>
              <a:rPr lang="pl-PL" dirty="0"/>
              <a:t>„Zadaniem procesu karnego jest nie tylko implementacja norm prawa karnego materialnego. Równorzędnym zadaniem jest wszak takie zorganizowanie postępowania karnego (…), aby toczyło się ono rzetelnie i uczciwie w stosunku do stron, względnie innych uczestników. (…) Oba cele procesu karnego, a mianowicie sprawiedliwość </a:t>
            </a:r>
            <a:r>
              <a:rPr lang="pl-PL" dirty="0" err="1"/>
              <a:t>karnomaterialna</a:t>
            </a:r>
            <a:r>
              <a:rPr lang="pl-PL" dirty="0"/>
              <a:t> i sprawiedliwość proceduralna są zatem komplementarne.” </a:t>
            </a:r>
            <a:r>
              <a:rPr lang="pl-PL" dirty="0">
                <a:latin typeface="Arial Narrow" pitchFamily="34" charset="0"/>
              </a:rPr>
              <a:t>(prof. dr </a:t>
            </a:r>
            <a:r>
              <a:rPr lang="pl-PL" dirty="0" err="1">
                <a:latin typeface="Arial Narrow" pitchFamily="34" charset="0"/>
              </a:rPr>
              <a:t>hab</a:t>
            </a:r>
            <a:r>
              <a:rPr lang="pl-PL" dirty="0">
                <a:latin typeface="Arial Narrow" pitchFamily="34" charset="0"/>
              </a:rPr>
              <a:t> Jerzy Skorupka)</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pPr lvl="0"/>
            <a:r>
              <a:rPr lang="pl-PL" dirty="0"/>
              <a:t>Odmiany procesu karnego</a:t>
            </a:r>
            <a:br>
              <a:rPr lang="pl-PL" dirty="0"/>
            </a:br>
            <a:endParaRPr lang="pl-PL" dirty="0"/>
          </a:p>
        </p:txBody>
      </p:sp>
      <p:sp>
        <p:nvSpPr>
          <p:cNvPr id="3" name="Symbol zastępczy zawartości 2"/>
          <p:cNvSpPr>
            <a:spLocks noGrp="1"/>
          </p:cNvSpPr>
          <p:nvPr>
            <p:ph idx="1"/>
          </p:nvPr>
        </p:nvSpPr>
        <p:spPr/>
        <p:txBody>
          <a:bodyPr>
            <a:normAutofit lnSpcReduction="10000"/>
          </a:bodyPr>
          <a:lstStyle/>
          <a:p>
            <a:pPr lvl="0" algn="just"/>
            <a:r>
              <a:rPr lang="pl-PL" dirty="0"/>
              <a:t>z uwagi na sposób ścigania: z oskarżenia publicznego lub prywatnego → </a:t>
            </a:r>
            <a:r>
              <a:rPr lang="pl-PL" b="1" dirty="0">
                <a:latin typeface="Baskerville Old Face" pitchFamily="18" charset="0"/>
              </a:rPr>
              <a:t>TRYBY ŚCIGANIA</a:t>
            </a:r>
            <a:endParaRPr lang="pl-PL" dirty="0">
              <a:latin typeface="Baskerville Old Face" pitchFamily="18" charset="0"/>
            </a:endParaRPr>
          </a:p>
          <a:p>
            <a:pPr lvl="0" algn="just"/>
            <a:r>
              <a:rPr lang="pl-PL" dirty="0"/>
              <a:t>ze względu na osobę oskarżonego: postępowanie w sprawach osób pełnoletnich, nieletnich i wobec osób wojskowych</a:t>
            </a:r>
          </a:p>
          <a:p>
            <a:pPr lvl="0" algn="just"/>
            <a:r>
              <a:rPr lang="pl-PL" dirty="0"/>
              <a:t>postępowanie </a:t>
            </a:r>
            <a:r>
              <a:rPr lang="pl-PL" b="1" dirty="0"/>
              <a:t>podstawowe</a:t>
            </a:r>
            <a:r>
              <a:rPr lang="pl-PL" dirty="0"/>
              <a:t> w trybie zwyczajnym i postępowania w trybach szczególnych</a:t>
            </a:r>
          </a:p>
          <a:p>
            <a:endParaRPr lang="pl-PL" dirty="0"/>
          </a:p>
        </p:txBody>
      </p:sp>
      <p:sp>
        <p:nvSpPr>
          <p:cNvPr id="4" name="Strzałka w prawo 3"/>
          <p:cNvSpPr/>
          <p:nvPr/>
        </p:nvSpPr>
        <p:spPr>
          <a:xfrm>
            <a:off x="5572132" y="2143116"/>
            <a:ext cx="357190" cy="28575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1939916"/>
          </a:xfrm>
        </p:spPr>
        <p:txBody>
          <a:bodyPr>
            <a:normAutofit fontScale="90000"/>
          </a:bodyPr>
          <a:lstStyle/>
          <a:p>
            <a:pPr lvl="0"/>
            <a:r>
              <a:rPr lang="pl-PL" dirty="0"/>
              <a:t>Postępowanie zwyczajne i postępowania szczególne </a:t>
            </a:r>
            <a:r>
              <a:rPr lang="pl-PL" dirty="0">
                <a:latin typeface="Baskerville Old Face" pitchFamily="18" charset="0"/>
              </a:rPr>
              <a:t>  </a:t>
            </a:r>
            <a:r>
              <a:rPr lang="pl-PL" b="1" dirty="0">
                <a:latin typeface="Baskerville Old Face" pitchFamily="18" charset="0"/>
              </a:rPr>
              <a:t>TRYBY PROCESU KARNEGO</a:t>
            </a:r>
            <a:br>
              <a:rPr lang="pl-PL" dirty="0"/>
            </a:br>
            <a:endParaRPr lang="pl-PL" dirty="0"/>
          </a:p>
        </p:txBody>
      </p:sp>
      <p:sp>
        <p:nvSpPr>
          <p:cNvPr id="3" name="Symbol zastępczy zawartości 2"/>
          <p:cNvSpPr>
            <a:spLocks noGrp="1"/>
          </p:cNvSpPr>
          <p:nvPr>
            <p:ph idx="1"/>
          </p:nvPr>
        </p:nvSpPr>
        <p:spPr>
          <a:xfrm>
            <a:off x="457200" y="1857364"/>
            <a:ext cx="8229600" cy="4268799"/>
          </a:xfrm>
        </p:spPr>
        <p:txBody>
          <a:bodyPr>
            <a:normAutofit fontScale="92500" lnSpcReduction="10000"/>
          </a:bodyPr>
          <a:lstStyle/>
          <a:p>
            <a:pPr lvl="0" algn="just"/>
            <a:r>
              <a:rPr lang="pl-PL" sz="2800" dirty="0"/>
              <a:t>postępowanie szczególne – tak jak zwyczajne – zmierza do rozstrzygnięcia o głównym przedmiocie procesu, ale istotnie różni się od postępowania zwyczajnego w sposób z góry przewidziany przez prawo procesowe</a:t>
            </a:r>
          </a:p>
          <a:p>
            <a:pPr marL="0" lvl="0" indent="0" algn="just">
              <a:buNone/>
            </a:pPr>
            <a:endParaRPr lang="pl-PL" sz="3000" dirty="0"/>
          </a:p>
          <a:p>
            <a:pPr lvl="0" algn="just"/>
            <a:r>
              <a:rPr lang="pl-PL" sz="3000" dirty="0"/>
              <a:t>postępowanie szczególne mogą się toczyć: obligatoryjnie i fakultatywnie, w sprawach wielkiej wagi i o drobne czyny zabronione, przed sądem powszechnym lub szczególnym, na podstawie k.p.k. lub innych aktów ustawodawczych </a:t>
            </a:r>
          </a:p>
          <a:p>
            <a:endParaRPr lang="pl-PL" dirty="0"/>
          </a:p>
        </p:txBody>
      </p:sp>
      <p:sp>
        <p:nvSpPr>
          <p:cNvPr id="4" name="Strzałka w prawo 3"/>
          <p:cNvSpPr/>
          <p:nvPr/>
        </p:nvSpPr>
        <p:spPr>
          <a:xfrm>
            <a:off x="6215074" y="785794"/>
            <a:ext cx="285752" cy="28575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571480"/>
            <a:ext cx="8229600" cy="1071570"/>
          </a:xfrm>
        </p:spPr>
        <p:txBody>
          <a:bodyPr>
            <a:normAutofit fontScale="90000"/>
          </a:bodyPr>
          <a:lstStyle/>
          <a:p>
            <a:pPr lvl="0"/>
            <a:r>
              <a:rPr lang="pl-PL" dirty="0"/>
              <a:t>Postępowanie zwyczajne i postępowania szczególne</a:t>
            </a:r>
            <a:br>
              <a:rPr lang="pl-PL" dirty="0"/>
            </a:br>
            <a:endParaRPr lang="pl-PL" dirty="0"/>
          </a:p>
        </p:txBody>
      </p:sp>
      <p:sp>
        <p:nvSpPr>
          <p:cNvPr id="3" name="Symbol zastępczy zawartości 2"/>
          <p:cNvSpPr>
            <a:spLocks noGrp="1"/>
          </p:cNvSpPr>
          <p:nvPr>
            <p:ph idx="1"/>
          </p:nvPr>
        </p:nvSpPr>
        <p:spPr/>
        <p:txBody>
          <a:bodyPr>
            <a:normAutofit fontScale="92500"/>
          </a:bodyPr>
          <a:lstStyle/>
          <a:p>
            <a:pPr lvl="0" algn="just"/>
            <a:r>
              <a:rPr lang="pl-PL" sz="2800" dirty="0"/>
              <a:t>ze względu na stosunek postępowań szczególnych do formalizmu procesowego mogą być one:</a:t>
            </a:r>
          </a:p>
          <a:p>
            <a:pPr lvl="1" algn="just"/>
            <a:r>
              <a:rPr lang="pl-PL" b="1" dirty="0"/>
              <a:t>ekwiwalentne</a:t>
            </a:r>
            <a:r>
              <a:rPr lang="pl-PL" dirty="0"/>
              <a:t> – postępowanie karne skarbowe zwyczajne, postępowanie poprawcze w sprawach nieletnich</a:t>
            </a:r>
          </a:p>
          <a:p>
            <a:pPr lvl="1" algn="just"/>
            <a:r>
              <a:rPr lang="pl-PL" b="1" dirty="0"/>
              <a:t>wzbogacone</a:t>
            </a:r>
            <a:r>
              <a:rPr lang="pl-PL" dirty="0"/>
              <a:t> – obecnie nie występuje, do 1928 r. - postępowanie o zbrodnie przed sądami przysięgłych</a:t>
            </a:r>
          </a:p>
          <a:p>
            <a:pPr lvl="1" algn="just"/>
            <a:r>
              <a:rPr lang="pl-PL" b="1" dirty="0"/>
              <a:t>zredukowane</a:t>
            </a:r>
            <a:r>
              <a:rPr lang="pl-PL" dirty="0"/>
              <a:t> – przyspieszone, nakazowe i z oskarżenia prywatnego (to ostatnie jest i trybem ścigania, i postępowaniem szczególnym!)</a:t>
            </a:r>
          </a:p>
          <a:p>
            <a:endParaRPr lang="pl-PL"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STADIA PROCESU</a:t>
            </a:r>
          </a:p>
        </p:txBody>
      </p:sp>
      <p:sp>
        <p:nvSpPr>
          <p:cNvPr id="3" name="Symbol zastępczy zawartości 2"/>
          <p:cNvSpPr>
            <a:spLocks noGrp="1"/>
          </p:cNvSpPr>
          <p:nvPr>
            <p:ph idx="1"/>
          </p:nvPr>
        </p:nvSpPr>
        <p:spPr>
          <a:xfrm>
            <a:off x="571472" y="1500174"/>
            <a:ext cx="8229600" cy="4525963"/>
          </a:xfrm>
        </p:spPr>
        <p:txBody>
          <a:bodyPr>
            <a:normAutofit fontScale="92500" lnSpcReduction="20000"/>
          </a:bodyPr>
          <a:lstStyle/>
          <a:p>
            <a:r>
              <a:rPr lang="pl-PL" dirty="0"/>
              <a:t>postępowanie przygotowawcze </a:t>
            </a:r>
          </a:p>
          <a:p>
            <a:pPr>
              <a:buNone/>
            </a:pPr>
            <a:r>
              <a:rPr lang="pl-PL" dirty="0"/>
              <a:t>      - śledztwo </a:t>
            </a:r>
          </a:p>
          <a:p>
            <a:pPr>
              <a:buNone/>
            </a:pPr>
            <a:r>
              <a:rPr lang="pl-PL" dirty="0"/>
              <a:t>      - dochodzenie  </a:t>
            </a:r>
          </a:p>
          <a:p>
            <a:r>
              <a:rPr lang="pl-PL" dirty="0"/>
              <a:t>postępowanie główne (przed sądem I instancji)</a:t>
            </a:r>
          </a:p>
          <a:p>
            <a:r>
              <a:rPr lang="pl-PL" dirty="0"/>
              <a:t> postępowanie odwoławcze </a:t>
            </a:r>
          </a:p>
          <a:p>
            <a:r>
              <a:rPr lang="pl-PL" dirty="0"/>
              <a:t>postępowanie wykonawcze (uregulowane w Kodeksie karnym wykonawczym) </a:t>
            </a:r>
          </a:p>
          <a:p>
            <a:pPr>
              <a:buNone/>
            </a:pPr>
            <a:endParaRPr lang="pl-PL" dirty="0"/>
          </a:p>
          <a:p>
            <a:pPr>
              <a:buNone/>
            </a:pPr>
            <a:r>
              <a:rPr lang="pl-PL" dirty="0"/>
              <a:t>postępowanie główne + postępowanie odwoławcze = postępowanie jurysdykcyjne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a:t>Naukowe Koło Postępowania Karnego</a:t>
            </a:r>
          </a:p>
        </p:txBody>
      </p:sp>
      <p:sp>
        <p:nvSpPr>
          <p:cNvPr id="3" name="Symbol zastępczy zawartości 2"/>
          <p:cNvSpPr>
            <a:spLocks noGrp="1"/>
          </p:cNvSpPr>
          <p:nvPr>
            <p:ph idx="1"/>
          </p:nvPr>
        </p:nvSpPr>
        <p:spPr>
          <a:xfrm>
            <a:off x="438912" y="1517904"/>
            <a:ext cx="7098478" cy="4730495"/>
          </a:xfrm>
        </p:spPr>
        <p:txBody>
          <a:bodyPr>
            <a:normAutofit/>
          </a:bodyPr>
          <a:lstStyle/>
          <a:p>
            <a:pPr marL="0" indent="0" algn="just">
              <a:buNone/>
            </a:pPr>
            <a:r>
              <a:rPr lang="pl-PL" b="1" dirty="0"/>
              <a:t>Naukowe Koło Postępowania Karnego:</a:t>
            </a:r>
          </a:p>
          <a:p>
            <a:pPr lvl="1" algn="just">
              <a:buFont typeface="Arial" pitchFamily="34" charset="0"/>
              <a:buChar char="•"/>
            </a:pPr>
            <a:r>
              <a:rPr lang="pl-PL" sz="3200" dirty="0"/>
              <a:t>strona: Facebook</a:t>
            </a:r>
          </a:p>
          <a:p>
            <a:pPr lvl="1" algn="just">
              <a:buFont typeface="Arial" pitchFamily="34" charset="0"/>
              <a:buChar char="•"/>
            </a:pPr>
            <a:r>
              <a:rPr lang="pl-PL" sz="3200" dirty="0">
                <a:hlinkClick r:id="rId2"/>
              </a:rPr>
              <a:t>uwr.nkpk@gmail.com</a:t>
            </a:r>
            <a:endParaRPr lang="pl-PL" sz="3200" dirty="0"/>
          </a:p>
          <a:p>
            <a:pPr lvl="1" algn="just">
              <a:buFont typeface="Arial" pitchFamily="34" charset="0"/>
              <a:buChar char="•"/>
            </a:pPr>
            <a:r>
              <a:rPr lang="pl-PL" sz="3200" dirty="0"/>
              <a:t>opiekun: mgr Dominika Czerniak</a:t>
            </a:r>
          </a:p>
          <a:p>
            <a:pPr marL="457200" lvl="1" indent="0" algn="just">
              <a:buNone/>
            </a:pPr>
            <a:r>
              <a:rPr lang="pl-PL" sz="1900" b="1" dirty="0"/>
              <a:t> </a:t>
            </a:r>
          </a:p>
          <a:p>
            <a:pPr lvl="1" algn="just"/>
            <a:endParaRPr lang="pl-PL" sz="1900" b="1" dirty="0"/>
          </a:p>
          <a:p>
            <a:pPr marL="457200" lvl="1" indent="0" algn="just">
              <a:buNone/>
            </a:pPr>
            <a:endParaRPr lang="pl-PL" sz="1900" dirty="0"/>
          </a:p>
          <a:p>
            <a:pPr lvl="1" algn="just">
              <a:buFont typeface="Arial" pitchFamily="34" charset="0"/>
              <a:buChar char="•"/>
            </a:pPr>
            <a:endParaRPr lang="pl-PL" sz="1900" dirty="0"/>
          </a:p>
          <a:p>
            <a:pPr algn="just"/>
            <a:endParaRPr lang="pl-PL" sz="1900" b="1" u="sng" dirty="0"/>
          </a:p>
          <a:p>
            <a:pPr lvl="1" algn="just"/>
            <a:endParaRPr lang="pl-PL" sz="1900" b="1" u="sng" dirty="0"/>
          </a:p>
          <a:p>
            <a:pPr marL="457200" lvl="1" indent="0" algn="just">
              <a:buNone/>
            </a:pPr>
            <a:endParaRPr lang="pl-PL" sz="1900" b="1" u="sng" dirty="0"/>
          </a:p>
        </p:txBody>
      </p:sp>
    </p:spTree>
    <p:extLst>
      <p:ext uri="{BB962C8B-B14F-4D97-AF65-F5344CB8AC3E}">
        <p14:creationId xmlns:p14="http://schemas.microsoft.com/office/powerpoint/2010/main" val="372736194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Przebieg procesu karnego</a:t>
            </a:r>
          </a:p>
        </p:txBody>
      </p:sp>
      <p:sp>
        <p:nvSpPr>
          <p:cNvPr id="4" name="Strzałka: w prawo 5"/>
          <p:cNvSpPr/>
          <p:nvPr/>
        </p:nvSpPr>
        <p:spPr>
          <a:xfrm>
            <a:off x="4250266" y="3044136"/>
            <a:ext cx="3564467" cy="677333"/>
          </a:xfrm>
          <a:prstGeom prst="rightArrow">
            <a:avLst/>
          </a:prstGeom>
          <a:solidFill>
            <a:srgbClr val="9966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5" name="Zwój: pionowy 7"/>
          <p:cNvSpPr/>
          <p:nvPr/>
        </p:nvSpPr>
        <p:spPr>
          <a:xfrm>
            <a:off x="7919710" y="2576214"/>
            <a:ext cx="1121259" cy="1557905"/>
          </a:xfrm>
          <a:prstGeom prst="verticalScroll">
            <a:avLst/>
          </a:prstGeom>
          <a:solidFill>
            <a:srgbClr val="F1DD9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6" name="Prostokąt 5"/>
          <p:cNvSpPr/>
          <p:nvPr/>
        </p:nvSpPr>
        <p:spPr>
          <a:xfrm>
            <a:off x="1596496" y="3213467"/>
            <a:ext cx="97367" cy="338666"/>
          </a:xfrm>
          <a:prstGeom prst="rect">
            <a:avLst/>
          </a:prstGeom>
          <a:solidFill>
            <a:srgbClr val="D91D1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7" name="Prostokąt 6"/>
          <p:cNvSpPr/>
          <p:nvPr/>
        </p:nvSpPr>
        <p:spPr>
          <a:xfrm>
            <a:off x="1431926" y="3213467"/>
            <a:ext cx="97367" cy="338666"/>
          </a:xfrm>
          <a:prstGeom prst="rect">
            <a:avLst/>
          </a:prstGeom>
          <a:solidFill>
            <a:srgbClr val="D91D1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8" name="Prostokąt 7"/>
          <p:cNvSpPr/>
          <p:nvPr/>
        </p:nvSpPr>
        <p:spPr>
          <a:xfrm>
            <a:off x="1264707" y="3213467"/>
            <a:ext cx="97367" cy="338666"/>
          </a:xfrm>
          <a:prstGeom prst="rect">
            <a:avLst/>
          </a:prstGeom>
          <a:solidFill>
            <a:srgbClr val="D91D1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9" name="Prostokąt 8"/>
          <p:cNvSpPr/>
          <p:nvPr/>
        </p:nvSpPr>
        <p:spPr>
          <a:xfrm>
            <a:off x="1094311" y="3213466"/>
            <a:ext cx="97367" cy="338666"/>
          </a:xfrm>
          <a:prstGeom prst="rect">
            <a:avLst/>
          </a:prstGeom>
          <a:solidFill>
            <a:srgbClr val="D91D1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10" name="Prostokąt 9"/>
          <p:cNvSpPr/>
          <p:nvPr/>
        </p:nvSpPr>
        <p:spPr>
          <a:xfrm flipH="1">
            <a:off x="1761066" y="3216288"/>
            <a:ext cx="2489200" cy="335844"/>
          </a:xfrm>
          <a:prstGeom prst="rect">
            <a:avLst/>
          </a:prstGeom>
          <a:solidFill>
            <a:srgbClr val="D91D1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cxnSp>
        <p:nvCxnSpPr>
          <p:cNvPr id="11" name="Łącznik prosty 10"/>
          <p:cNvCxnSpPr/>
          <p:nvPr/>
        </p:nvCxnSpPr>
        <p:spPr>
          <a:xfrm>
            <a:off x="4250266" y="2265202"/>
            <a:ext cx="0" cy="1286931"/>
          </a:xfrm>
          <a:prstGeom prst="line">
            <a:avLst/>
          </a:prstGeom>
          <a:ln w="19050">
            <a:headEnd w="lg" len="med"/>
          </a:ln>
        </p:spPr>
        <p:style>
          <a:lnRef idx="1">
            <a:schemeClr val="dk1"/>
          </a:lnRef>
          <a:fillRef idx="0">
            <a:schemeClr val="dk1"/>
          </a:fillRef>
          <a:effectRef idx="0">
            <a:schemeClr val="dk1"/>
          </a:effectRef>
          <a:fontRef idx="minor">
            <a:schemeClr val="tx1"/>
          </a:fontRef>
        </p:style>
      </p:cxnSp>
      <p:sp>
        <p:nvSpPr>
          <p:cNvPr id="12" name="pole tekstowe 11"/>
          <p:cNvSpPr txBox="1"/>
          <p:nvPr/>
        </p:nvSpPr>
        <p:spPr>
          <a:xfrm>
            <a:off x="524924" y="2645317"/>
            <a:ext cx="484711" cy="2308324"/>
          </a:xfrm>
          <a:prstGeom prst="rect">
            <a:avLst/>
          </a:prstGeom>
          <a:noFill/>
        </p:spPr>
        <p:txBody>
          <a:bodyPr wrap="square" rtlCol="0">
            <a:spAutoFit/>
          </a:bodyPr>
          <a:lstStyle/>
          <a:p>
            <a:r>
              <a:rPr lang="pl-PL" sz="7200" dirty="0">
                <a:ln w="0"/>
                <a:effectLst>
                  <a:outerShdw blurRad="38100" dist="19050" dir="2700000" algn="tl" rotWithShape="0">
                    <a:schemeClr val="dk1">
                      <a:alpha val="40000"/>
                    </a:schemeClr>
                  </a:outerShdw>
                </a:effectLst>
                <a:latin typeface="Tw Cen MT Condensed Extra Bold" panose="020B0803020202020204" pitchFamily="34" charset="-18"/>
              </a:rPr>
              <a:t>§</a:t>
            </a:r>
            <a:r>
              <a:rPr lang="pl-PL" sz="7200" dirty="0">
                <a:latin typeface="Tw Cen MT Condensed Extra Bold" panose="020B0803020202020204" pitchFamily="34" charset="-18"/>
              </a:rPr>
              <a:t> </a:t>
            </a:r>
          </a:p>
        </p:txBody>
      </p:sp>
      <p:sp>
        <p:nvSpPr>
          <p:cNvPr id="13" name="pole tekstowe 12"/>
          <p:cNvSpPr txBox="1"/>
          <p:nvPr/>
        </p:nvSpPr>
        <p:spPr>
          <a:xfrm>
            <a:off x="1080459" y="2230202"/>
            <a:ext cx="2556403" cy="707886"/>
          </a:xfrm>
          <a:prstGeom prst="rect">
            <a:avLst/>
          </a:prstGeom>
          <a:noFill/>
        </p:spPr>
        <p:txBody>
          <a:bodyPr wrap="square" rtlCol="0">
            <a:spAutoFit/>
          </a:bodyPr>
          <a:lstStyle/>
          <a:p>
            <a:r>
              <a:rPr lang="pl-PL" sz="2000" dirty="0"/>
              <a:t>Postępowanie przygotowawcze</a:t>
            </a:r>
          </a:p>
        </p:txBody>
      </p:sp>
      <p:sp>
        <p:nvSpPr>
          <p:cNvPr id="14" name="pole tekstowe 13"/>
          <p:cNvSpPr txBox="1"/>
          <p:nvPr/>
        </p:nvSpPr>
        <p:spPr>
          <a:xfrm>
            <a:off x="4410706" y="2388656"/>
            <a:ext cx="3348566" cy="707886"/>
          </a:xfrm>
          <a:prstGeom prst="rect">
            <a:avLst/>
          </a:prstGeom>
          <a:noFill/>
        </p:spPr>
        <p:txBody>
          <a:bodyPr wrap="square" rtlCol="0">
            <a:spAutoFit/>
          </a:bodyPr>
          <a:lstStyle/>
          <a:p>
            <a:r>
              <a:rPr lang="pl-PL" sz="2000" dirty="0"/>
              <a:t>Postępowanie sądowe (jurysdykcyjne)</a:t>
            </a:r>
          </a:p>
        </p:txBody>
      </p:sp>
      <p:sp>
        <p:nvSpPr>
          <p:cNvPr id="15" name="Trójkąt równoramienny 14"/>
          <p:cNvSpPr/>
          <p:nvPr/>
        </p:nvSpPr>
        <p:spPr>
          <a:xfrm>
            <a:off x="2280772" y="4470581"/>
            <a:ext cx="1143000" cy="1272077"/>
          </a:xfrm>
          <a:prstGeom prst="triangle">
            <a:avLst/>
          </a:prstGeom>
          <a:solidFill>
            <a:srgbClr val="D91D1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16" name="Trójkąt równoramienny 15"/>
          <p:cNvSpPr/>
          <p:nvPr/>
        </p:nvSpPr>
        <p:spPr>
          <a:xfrm>
            <a:off x="5461000" y="4438810"/>
            <a:ext cx="1143000" cy="1272077"/>
          </a:xfrm>
          <a:prstGeom prst="triangle">
            <a:avLst/>
          </a:prstGeom>
          <a:solidFill>
            <a:srgbClr val="9966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17" name="pole tekstowe 16"/>
          <p:cNvSpPr txBox="1"/>
          <p:nvPr/>
        </p:nvSpPr>
        <p:spPr>
          <a:xfrm>
            <a:off x="2314373" y="3893621"/>
            <a:ext cx="1500993" cy="369331"/>
          </a:xfrm>
          <a:prstGeom prst="rect">
            <a:avLst/>
          </a:prstGeom>
          <a:solidFill>
            <a:srgbClr val="D91D1D"/>
          </a:solidFill>
        </p:spPr>
        <p:txBody>
          <a:bodyPr wrap="square" rtlCol="0">
            <a:spAutoFit/>
          </a:bodyPr>
          <a:lstStyle/>
          <a:p>
            <a:r>
              <a:rPr lang="pl-PL" b="1" dirty="0"/>
              <a:t>PROKURATOR</a:t>
            </a:r>
          </a:p>
        </p:txBody>
      </p:sp>
      <p:sp>
        <p:nvSpPr>
          <p:cNvPr id="18" name="pole tekstowe 17"/>
          <p:cNvSpPr txBox="1"/>
          <p:nvPr/>
        </p:nvSpPr>
        <p:spPr>
          <a:xfrm>
            <a:off x="5825067" y="3889761"/>
            <a:ext cx="878387" cy="373192"/>
          </a:xfrm>
          <a:prstGeom prst="rect">
            <a:avLst/>
          </a:prstGeom>
          <a:solidFill>
            <a:srgbClr val="9966FF"/>
          </a:solidFill>
        </p:spPr>
        <p:txBody>
          <a:bodyPr wrap="square" rtlCol="0">
            <a:spAutoFit/>
          </a:bodyPr>
          <a:lstStyle/>
          <a:p>
            <a:r>
              <a:rPr lang="pl-PL" b="1" dirty="0"/>
              <a:t>SĄD</a:t>
            </a:r>
          </a:p>
        </p:txBody>
      </p:sp>
      <p:sp>
        <p:nvSpPr>
          <p:cNvPr id="19" name="pole tekstowe 18"/>
          <p:cNvSpPr txBox="1"/>
          <p:nvPr/>
        </p:nvSpPr>
        <p:spPr>
          <a:xfrm>
            <a:off x="889253" y="5950284"/>
            <a:ext cx="1430288" cy="369332"/>
          </a:xfrm>
          <a:prstGeom prst="rect">
            <a:avLst/>
          </a:prstGeom>
          <a:solidFill>
            <a:schemeClr val="bg1"/>
          </a:solidFill>
          <a:ln>
            <a:solidFill>
              <a:srgbClr val="C00000"/>
            </a:solidFill>
          </a:ln>
        </p:spPr>
        <p:txBody>
          <a:bodyPr wrap="square" rtlCol="0">
            <a:spAutoFit/>
          </a:bodyPr>
          <a:lstStyle/>
          <a:p>
            <a:r>
              <a:rPr lang="pl-PL" dirty="0"/>
              <a:t>PODEJRZANY</a:t>
            </a:r>
          </a:p>
        </p:txBody>
      </p:sp>
      <p:sp>
        <p:nvSpPr>
          <p:cNvPr id="20" name="pole tekstowe 19"/>
          <p:cNvSpPr txBox="1"/>
          <p:nvPr/>
        </p:nvSpPr>
        <p:spPr>
          <a:xfrm>
            <a:off x="2947258" y="5862083"/>
            <a:ext cx="1768758" cy="369332"/>
          </a:xfrm>
          <a:prstGeom prst="rect">
            <a:avLst/>
          </a:prstGeom>
          <a:solidFill>
            <a:schemeClr val="bg1"/>
          </a:solidFill>
          <a:ln>
            <a:solidFill>
              <a:srgbClr val="C00000"/>
            </a:solidFill>
          </a:ln>
        </p:spPr>
        <p:txBody>
          <a:bodyPr wrap="square" rtlCol="0">
            <a:spAutoFit/>
          </a:bodyPr>
          <a:lstStyle/>
          <a:p>
            <a:r>
              <a:rPr lang="pl-PL" dirty="0"/>
              <a:t>POKRZYWDZONY</a:t>
            </a:r>
          </a:p>
        </p:txBody>
      </p:sp>
      <p:sp>
        <p:nvSpPr>
          <p:cNvPr id="21" name="pole tekstowe 20"/>
          <p:cNvSpPr txBox="1"/>
          <p:nvPr/>
        </p:nvSpPr>
        <p:spPr>
          <a:xfrm>
            <a:off x="4853020" y="5862084"/>
            <a:ext cx="1411240" cy="369332"/>
          </a:xfrm>
          <a:prstGeom prst="rect">
            <a:avLst/>
          </a:prstGeom>
          <a:solidFill>
            <a:schemeClr val="bg1"/>
          </a:solidFill>
          <a:ln>
            <a:solidFill>
              <a:srgbClr val="9966FF"/>
            </a:solidFill>
          </a:ln>
        </p:spPr>
        <p:txBody>
          <a:bodyPr wrap="square" rtlCol="0">
            <a:spAutoFit/>
          </a:bodyPr>
          <a:lstStyle/>
          <a:p>
            <a:r>
              <a:rPr lang="pl-PL" dirty="0"/>
              <a:t>OSKARŻONY</a:t>
            </a:r>
          </a:p>
        </p:txBody>
      </p:sp>
      <p:sp>
        <p:nvSpPr>
          <p:cNvPr id="22" name="pole tekstowe 21"/>
          <p:cNvSpPr txBox="1"/>
          <p:nvPr/>
        </p:nvSpPr>
        <p:spPr>
          <a:xfrm>
            <a:off x="6443871" y="5862083"/>
            <a:ext cx="2597098" cy="861774"/>
          </a:xfrm>
          <a:prstGeom prst="rect">
            <a:avLst/>
          </a:prstGeom>
          <a:solidFill>
            <a:schemeClr val="bg1"/>
          </a:solidFill>
          <a:ln>
            <a:solidFill>
              <a:srgbClr val="9966FF"/>
            </a:solidFill>
          </a:ln>
        </p:spPr>
        <p:txBody>
          <a:bodyPr wrap="square" rtlCol="0">
            <a:spAutoFit/>
          </a:bodyPr>
          <a:lstStyle/>
          <a:p>
            <a:pPr algn="ctr"/>
            <a:r>
              <a:rPr lang="pl-PL" dirty="0"/>
              <a:t>OSKARŻYCIEL</a:t>
            </a:r>
          </a:p>
          <a:p>
            <a:pPr algn="ctr"/>
            <a:r>
              <a:rPr lang="pl-PL" sz="1600" dirty="0"/>
              <a:t>publiczny / prywatny / posiłkowy </a:t>
            </a:r>
          </a:p>
        </p:txBody>
      </p:sp>
      <p:sp>
        <p:nvSpPr>
          <p:cNvPr id="23" name="pole tekstowe 22"/>
          <p:cNvSpPr txBox="1"/>
          <p:nvPr/>
        </p:nvSpPr>
        <p:spPr>
          <a:xfrm>
            <a:off x="8004377" y="3133776"/>
            <a:ext cx="939372" cy="369332"/>
          </a:xfrm>
          <a:prstGeom prst="rect">
            <a:avLst/>
          </a:prstGeom>
          <a:noFill/>
        </p:spPr>
        <p:txBody>
          <a:bodyPr wrap="square" rtlCol="0">
            <a:spAutoFit/>
          </a:bodyPr>
          <a:lstStyle/>
          <a:p>
            <a:r>
              <a:rPr lang="pl-PL" b="1" i="1" dirty="0"/>
              <a:t>WYROK</a:t>
            </a:r>
          </a:p>
        </p:txBody>
      </p:sp>
      <p:sp>
        <p:nvSpPr>
          <p:cNvPr id="24" name="pole tekstowe 23"/>
          <p:cNvSpPr txBox="1"/>
          <p:nvPr/>
        </p:nvSpPr>
        <p:spPr>
          <a:xfrm>
            <a:off x="1979712" y="2890247"/>
            <a:ext cx="1999860" cy="307777"/>
          </a:xfrm>
          <a:prstGeom prst="rect">
            <a:avLst/>
          </a:prstGeom>
          <a:noFill/>
        </p:spPr>
        <p:txBody>
          <a:bodyPr wrap="square" rtlCol="0">
            <a:spAutoFit/>
          </a:bodyPr>
          <a:lstStyle/>
          <a:p>
            <a:r>
              <a:rPr lang="pl-PL" sz="1400" dirty="0"/>
              <a:t>śledztwo/dochodzenie</a:t>
            </a:r>
          </a:p>
        </p:txBody>
      </p:sp>
    </p:spTree>
    <p:extLst>
      <p:ext uri="{BB962C8B-B14F-4D97-AF65-F5344CB8AC3E}">
        <p14:creationId xmlns:p14="http://schemas.microsoft.com/office/powerpoint/2010/main" val="65171753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a:t>POSTĘPOWANIE PRZYGOTOWAWCZE</a:t>
            </a:r>
          </a:p>
        </p:txBody>
      </p:sp>
      <p:graphicFrame>
        <p:nvGraphicFramePr>
          <p:cNvPr id="4" name="Symbol zastępczy zawartości 3"/>
          <p:cNvGraphicFramePr>
            <a:graphicFrameLocks noGrp="1"/>
          </p:cNvGraphicFramePr>
          <p:nvPr>
            <p:ph idx="1"/>
          </p:nvPr>
        </p:nvGraphicFramePr>
        <p:xfrm>
          <a:off x="457200" y="1600200"/>
          <a:ext cx="8229600" cy="3757628"/>
        </p:xfrm>
        <a:graphic>
          <a:graphicData uri="http://schemas.openxmlformats.org/drawingml/2006/table">
            <a:tbl>
              <a:tblPr firstRow="1" bandRow="1">
                <a:tableStyleId>{5C22544A-7EE6-4342-B048-85BDC9FD1C3A}</a:tableStyleId>
              </a:tblPr>
              <a:tblGrid>
                <a:gridCol w="4114800">
                  <a:extLst>
                    <a:ext uri="{9D8B030D-6E8A-4147-A177-3AD203B41FA5}">
                      <a16:colId xmlns:a16="http://schemas.microsoft.com/office/drawing/2014/main" val="20000"/>
                    </a:ext>
                  </a:extLst>
                </a:gridCol>
                <a:gridCol w="4114800">
                  <a:extLst>
                    <a:ext uri="{9D8B030D-6E8A-4147-A177-3AD203B41FA5}">
                      <a16:colId xmlns:a16="http://schemas.microsoft.com/office/drawing/2014/main" val="20001"/>
                    </a:ext>
                  </a:extLst>
                </a:gridCol>
              </a:tblGrid>
              <a:tr h="939407">
                <a:tc>
                  <a:txBody>
                    <a:bodyPr/>
                    <a:lstStyle/>
                    <a:p>
                      <a:pPr algn="ctr"/>
                      <a:r>
                        <a:rPr lang="pl-PL" dirty="0"/>
                        <a:t>śledztwo</a:t>
                      </a:r>
                    </a:p>
                  </a:txBody>
                  <a:tcPr/>
                </a:tc>
                <a:tc>
                  <a:txBody>
                    <a:bodyPr/>
                    <a:lstStyle/>
                    <a:p>
                      <a:pPr algn="ctr"/>
                      <a:r>
                        <a:rPr lang="pl-PL" dirty="0"/>
                        <a:t>dochodzenie</a:t>
                      </a:r>
                    </a:p>
                  </a:txBody>
                  <a:tcPr/>
                </a:tc>
                <a:extLst>
                  <a:ext uri="{0D108BD9-81ED-4DB2-BD59-A6C34878D82A}">
                    <a16:rowId xmlns:a16="http://schemas.microsoft.com/office/drawing/2014/main" val="10000"/>
                  </a:ext>
                </a:extLst>
              </a:tr>
              <a:tr h="939407">
                <a:tc>
                  <a:txBody>
                    <a:bodyPr/>
                    <a:lstStyle/>
                    <a:p>
                      <a:pPr algn="ctr"/>
                      <a:r>
                        <a:rPr lang="pl-PL" dirty="0"/>
                        <a:t>- sprawy o większym ciężarze gatunkowym</a:t>
                      </a:r>
                    </a:p>
                  </a:txBody>
                  <a:tcPr/>
                </a:tc>
                <a:tc>
                  <a:txBody>
                    <a:bodyPr/>
                    <a:lstStyle/>
                    <a:p>
                      <a:pPr algn="ctr"/>
                      <a:r>
                        <a:rPr lang="pl-PL" dirty="0"/>
                        <a:t>- sprawy o mniejszym ciężarze gatunkowym</a:t>
                      </a:r>
                    </a:p>
                  </a:txBody>
                  <a:tcPr/>
                </a:tc>
                <a:extLst>
                  <a:ext uri="{0D108BD9-81ED-4DB2-BD59-A6C34878D82A}">
                    <a16:rowId xmlns:a16="http://schemas.microsoft.com/office/drawing/2014/main" val="10001"/>
                  </a:ext>
                </a:extLst>
              </a:tr>
              <a:tr h="939407">
                <a:tc>
                  <a:txBody>
                    <a:bodyPr/>
                    <a:lstStyle/>
                    <a:p>
                      <a:pPr algn="ctr"/>
                      <a:r>
                        <a:rPr lang="pl-PL" dirty="0"/>
                        <a:t>zwiększony formalizm</a:t>
                      </a:r>
                    </a:p>
                  </a:txBody>
                  <a:tcPr/>
                </a:tc>
                <a:tc>
                  <a:txBody>
                    <a:bodyPr/>
                    <a:lstStyle/>
                    <a:p>
                      <a:pPr algn="ctr"/>
                      <a:r>
                        <a:rPr lang="pl-PL" dirty="0"/>
                        <a:t>mniejszy formalizm</a:t>
                      </a:r>
                    </a:p>
                  </a:txBody>
                  <a:tcPr/>
                </a:tc>
                <a:extLst>
                  <a:ext uri="{0D108BD9-81ED-4DB2-BD59-A6C34878D82A}">
                    <a16:rowId xmlns:a16="http://schemas.microsoft.com/office/drawing/2014/main" val="10002"/>
                  </a:ext>
                </a:extLst>
              </a:tr>
              <a:tr h="939407">
                <a:tc>
                  <a:txBody>
                    <a:bodyPr/>
                    <a:lstStyle/>
                    <a:p>
                      <a:pPr algn="ctr"/>
                      <a:r>
                        <a:rPr lang="pl-PL" dirty="0"/>
                        <a:t>- prowadzone co do zasady przez prokuratora</a:t>
                      </a:r>
                    </a:p>
                  </a:txBody>
                  <a:tcPr/>
                </a:tc>
                <a:tc>
                  <a:txBody>
                    <a:bodyPr/>
                    <a:lstStyle/>
                    <a:p>
                      <a:pPr algn="ctr"/>
                      <a:r>
                        <a:rPr lang="pl-PL" dirty="0"/>
                        <a:t>prowadzone co do zasady przez Policję pod nadzorem prokurator</a:t>
                      </a:r>
                    </a:p>
                  </a:txBody>
                  <a:tcPr/>
                </a:tc>
                <a:extLst>
                  <a:ext uri="{0D108BD9-81ED-4DB2-BD59-A6C34878D82A}">
                    <a16:rowId xmlns:a16="http://schemas.microsoft.com/office/drawing/2014/main" val="10003"/>
                  </a:ext>
                </a:extLst>
              </a:tr>
            </a:tbl>
          </a:graphicData>
        </a:graphic>
      </p:graphicFrame>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a:t>POSTĘPOWANIE PRZYGOTOWAWCZE</a:t>
            </a:r>
          </a:p>
        </p:txBody>
      </p:sp>
      <p:sp>
        <p:nvSpPr>
          <p:cNvPr id="3" name="Symbol zastępczy zawartości 2"/>
          <p:cNvSpPr>
            <a:spLocks noGrp="1"/>
          </p:cNvSpPr>
          <p:nvPr>
            <p:ph idx="1"/>
          </p:nvPr>
        </p:nvSpPr>
        <p:spPr/>
        <p:txBody>
          <a:bodyPr/>
          <a:lstStyle/>
          <a:p>
            <a:r>
              <a:rPr lang="pl-PL" dirty="0"/>
              <a:t>prowadzone przez Policję (lub inne organy ścigania) lub prokuratora </a:t>
            </a:r>
          </a:p>
          <a:p>
            <a:r>
              <a:rPr lang="pl-PL" dirty="0"/>
              <a:t>strony: podejrzany i pokrzywdzony</a:t>
            </a:r>
          </a:p>
          <a:p>
            <a:r>
              <a:rPr lang="pl-PL" dirty="0"/>
              <a:t> prokurator - </a:t>
            </a:r>
            <a:r>
              <a:rPr lang="pl-PL" i="1" dirty="0" err="1"/>
              <a:t>dominus</a:t>
            </a:r>
            <a:r>
              <a:rPr lang="pl-PL" i="1" dirty="0"/>
              <a:t> </a:t>
            </a:r>
            <a:r>
              <a:rPr lang="pl-PL" i="1" dirty="0" err="1"/>
              <a:t>litis</a:t>
            </a:r>
            <a:r>
              <a:rPr lang="pl-PL" i="1" dirty="0"/>
              <a:t> </a:t>
            </a:r>
            <a:r>
              <a:rPr lang="pl-PL" dirty="0"/>
              <a:t>postępowania przygotowawczego</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POSTĘPOWANIE JURYSDYKCYJNE</a:t>
            </a:r>
          </a:p>
        </p:txBody>
      </p:sp>
      <p:sp>
        <p:nvSpPr>
          <p:cNvPr id="3" name="Symbol zastępczy zawartości 2"/>
          <p:cNvSpPr>
            <a:spLocks noGrp="1"/>
          </p:cNvSpPr>
          <p:nvPr>
            <p:ph idx="1"/>
          </p:nvPr>
        </p:nvSpPr>
        <p:spPr/>
        <p:txBody>
          <a:bodyPr/>
          <a:lstStyle/>
          <a:p>
            <a:pPr algn="just"/>
            <a:r>
              <a:rPr lang="pl-PL" b="1" dirty="0"/>
              <a:t>prowadzone przez sąd </a:t>
            </a:r>
          </a:p>
          <a:p>
            <a:pPr algn="just"/>
            <a:r>
              <a:rPr lang="pl-PL" b="1" dirty="0"/>
              <a:t>strony: oskarżyciel (publiczny, posiłkowy - uboczny, posiłkowy - subsydiarny, prywatny) i oskarżony</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9BA096F-9D5D-4664-99FD-46BA958E3A89}"/>
              </a:ext>
            </a:extLst>
          </p:cNvPr>
          <p:cNvSpPr>
            <a:spLocks noGrp="1"/>
          </p:cNvSpPr>
          <p:nvPr>
            <p:ph type="title"/>
          </p:nvPr>
        </p:nvSpPr>
        <p:spPr/>
        <p:txBody>
          <a:bodyPr/>
          <a:lstStyle/>
          <a:p>
            <a:r>
              <a:rPr lang="pl-PL" dirty="0"/>
              <a:t>Układ sali sądowej</a:t>
            </a:r>
          </a:p>
        </p:txBody>
      </p:sp>
      <p:pic>
        <p:nvPicPr>
          <p:cNvPr id="5" name="Symbol zastępczy zawartości 4">
            <a:extLst>
              <a:ext uri="{FF2B5EF4-FFF2-40B4-BE49-F238E27FC236}">
                <a16:creationId xmlns:a16="http://schemas.microsoft.com/office/drawing/2014/main" id="{DCEE9A82-36EB-4C73-99C0-745B889352A2}"/>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9512" y="1600200"/>
            <a:ext cx="8712968" cy="5141168"/>
          </a:xfrm>
        </p:spPr>
      </p:pic>
    </p:spTree>
    <p:extLst>
      <p:ext uri="{BB962C8B-B14F-4D97-AF65-F5344CB8AC3E}">
        <p14:creationId xmlns:p14="http://schemas.microsoft.com/office/powerpoint/2010/main" val="8779317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PROCES INKWIZYCYJNY</a:t>
            </a:r>
          </a:p>
        </p:txBody>
      </p:sp>
      <p:sp>
        <p:nvSpPr>
          <p:cNvPr id="3" name="Symbol zastępczy zawartości 2"/>
          <p:cNvSpPr>
            <a:spLocks noGrp="1"/>
          </p:cNvSpPr>
          <p:nvPr>
            <p:ph idx="1"/>
          </p:nvPr>
        </p:nvSpPr>
        <p:spPr/>
        <p:txBody>
          <a:bodyPr>
            <a:normAutofit fontScale="62500" lnSpcReduction="20000"/>
          </a:bodyPr>
          <a:lstStyle/>
          <a:p>
            <a:pPr algn="just"/>
            <a:r>
              <a:rPr lang="pl-PL" dirty="0"/>
              <a:t>Termin </a:t>
            </a:r>
            <a:r>
              <a:rPr lang="pl-PL" i="1" dirty="0" err="1"/>
              <a:t>inquisitio</a:t>
            </a:r>
            <a:r>
              <a:rPr lang="pl-PL" dirty="0"/>
              <a:t> zasadniczo odnosi się do wywodzącej się ze starożytnego Rzymu procedury sądowej służącej wykrywaniu przestępstw, charakteryzującej się skupieniem w rękach jednej osoby (</a:t>
            </a:r>
            <a:r>
              <a:rPr lang="pl-PL" i="1" dirty="0" err="1"/>
              <a:t>inquisitor</a:t>
            </a:r>
            <a:r>
              <a:rPr lang="pl-PL" dirty="0"/>
              <a:t>) wszystkich istotnych funkcji procesowych. </a:t>
            </a:r>
            <a:r>
              <a:rPr lang="pl-PL" i="1" dirty="0" err="1"/>
              <a:t>Inquisitor</a:t>
            </a:r>
            <a:r>
              <a:rPr lang="pl-PL" dirty="0"/>
              <a:t> (inkwizytor, </a:t>
            </a:r>
            <a:r>
              <a:rPr lang="pl-PL" dirty="0" err="1"/>
              <a:t>inkwirent</a:t>
            </a:r>
            <a:r>
              <a:rPr lang="pl-PL" dirty="0"/>
              <a:t>) był jednocześnie oskarżycielem, obrońcą i sędzią, który, działając z urzędu, miał dążyć do ustalenia rzeczywistego stanu faktycznego za pomocą racjonalnych środków dowodowych (zeznania świadków, dokumenty) – por. S. Waltoś, </a:t>
            </a:r>
            <a:r>
              <a:rPr lang="pl-PL" i="1" dirty="0"/>
              <a:t>Proces karny. Zarys systemu, </a:t>
            </a:r>
            <a:r>
              <a:rPr lang="pl-PL" dirty="0"/>
              <a:t>Warszawa 2013, s. 81</a:t>
            </a:r>
          </a:p>
          <a:p>
            <a:pPr algn="just"/>
            <a:r>
              <a:rPr lang="pl-PL" dirty="0"/>
              <a:t>Proces inkwizycyjny ukształtowany w średniowieczu kumulował w jednej osobie – sędziego – funkcje oskarżenia, obrony i orzekania (proces inkwizycyjny zwany jest również jednopodmiotowym). </a:t>
            </a:r>
          </a:p>
          <a:p>
            <a:pPr algn="just"/>
            <a:r>
              <a:rPr lang="pl-PL" dirty="0"/>
              <a:t>Proces inkwizycyjny zakłada, że najlepszym sposobem dojścia do prawdziwych ustaleń faktycznych jest przeprowadzanie dowodów przez sędziego, który ma obowiązek wyjaśnić wszystkie istotne okoliczności oraz powinien przejawiać w niezbędnym zakresie inicjatywę dowodową.</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PROCES KONTRADYKTORYJNY</a:t>
            </a:r>
          </a:p>
        </p:txBody>
      </p:sp>
      <p:sp>
        <p:nvSpPr>
          <p:cNvPr id="3" name="Symbol zastępczy zawartości 2"/>
          <p:cNvSpPr>
            <a:spLocks noGrp="1"/>
          </p:cNvSpPr>
          <p:nvPr>
            <p:ph idx="1"/>
          </p:nvPr>
        </p:nvSpPr>
        <p:spPr/>
        <p:txBody>
          <a:bodyPr>
            <a:normAutofit fontScale="92500" lnSpcReduction="10000"/>
          </a:bodyPr>
          <a:lstStyle/>
          <a:p>
            <a:pPr algn="just"/>
            <a:r>
              <a:rPr lang="pl-PL" dirty="0"/>
              <a:t>Role oskarżyciela, sędziego i obrońcy pełnią różne osoby, stąd nazwa „proces trójpodmiotowy”. </a:t>
            </a:r>
          </a:p>
          <a:p>
            <a:pPr algn="just"/>
            <a:r>
              <a:rPr lang="pl-PL" dirty="0"/>
              <a:t>Założeniem idealnym procesu kontradyktoryjnego jest przekonanie, iż skuteczniejszym sposobem osiągnięcia prawdy jest spór pomiędzy równymi stronami odbywający się przed neutralnym sędzią. Model kontradyktoryjny wykształcił się w systemie anglosaskim, a na kontynencie europejskim dominuje model z przeważającymi cechami inkwizycyjności.</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a:t>ŹRÓDŁA PRAWA KARNEGO PROCESOWEGO</a:t>
            </a:r>
          </a:p>
        </p:txBody>
      </p:sp>
      <p:sp>
        <p:nvSpPr>
          <p:cNvPr id="3" name="Symbol zastępczy zawartości 2"/>
          <p:cNvSpPr>
            <a:spLocks noGrp="1"/>
          </p:cNvSpPr>
          <p:nvPr>
            <p:ph idx="1"/>
          </p:nvPr>
        </p:nvSpPr>
        <p:spPr/>
        <p:txBody>
          <a:bodyPr>
            <a:normAutofit fontScale="92500" lnSpcReduction="20000"/>
          </a:bodyPr>
          <a:lstStyle/>
          <a:p>
            <a:r>
              <a:rPr lang="pl-PL" b="1" dirty="0"/>
              <a:t>Konstytucja RP </a:t>
            </a:r>
            <a:r>
              <a:rPr lang="pl-PL" dirty="0"/>
              <a:t>(zob. m.in. art. 41-45),</a:t>
            </a:r>
          </a:p>
          <a:p>
            <a:r>
              <a:rPr lang="pl-PL" dirty="0"/>
              <a:t>Europejska Konwencja Praw Człowieka i Podstawowych Wolności z 4 XI 1950 r. (</a:t>
            </a:r>
            <a:r>
              <a:rPr lang="pl-PL" b="1" dirty="0"/>
              <a:t>EKPCZ</a:t>
            </a:r>
            <a:r>
              <a:rPr lang="pl-PL" dirty="0"/>
              <a:t>) i inne akty prawa międzynarodowego,</a:t>
            </a:r>
          </a:p>
          <a:p>
            <a:r>
              <a:rPr lang="pl-PL" b="1" dirty="0"/>
              <a:t>Ustawa z dnia 6 czerwca 1997 r. – Kodeks Postępowania Karnego,</a:t>
            </a:r>
          </a:p>
          <a:p>
            <a:r>
              <a:rPr lang="pl-PL" dirty="0"/>
              <a:t>Inne ustawy (np. ustawa o świadku koronnym, ustawa o postępowaniu w sprawach nieletnich),</a:t>
            </a:r>
          </a:p>
          <a:p>
            <a:r>
              <a:rPr lang="pl-PL" dirty="0"/>
              <a:t>Akty ustrojowe organów procesowych i innych uczestników procesu (np. prawo o ustroju sądów powszechnych, ustawa o Policji).</a:t>
            </a:r>
          </a:p>
          <a:p>
            <a:endParaRPr lang="pl-PL"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TRYBY ŚCIGANIA</a:t>
            </a:r>
          </a:p>
        </p:txBody>
      </p:sp>
      <p:sp>
        <p:nvSpPr>
          <p:cNvPr id="3" name="Symbol zastępczy zawartości 2"/>
          <p:cNvSpPr>
            <a:spLocks noGrp="1"/>
          </p:cNvSpPr>
          <p:nvPr>
            <p:ph idx="1"/>
          </p:nvPr>
        </p:nvSpPr>
        <p:spPr/>
        <p:txBody>
          <a:bodyPr>
            <a:normAutofit/>
          </a:bodyPr>
          <a:lstStyle/>
          <a:p>
            <a:r>
              <a:rPr lang="pl-PL" dirty="0"/>
              <a:t>przestępstwa publicznoskargowe: </a:t>
            </a:r>
          </a:p>
          <a:p>
            <a:pPr>
              <a:buNone/>
            </a:pPr>
            <a:r>
              <a:rPr lang="pl-PL" dirty="0"/>
              <a:t>     - przestępstwa ścigane z urzędu</a:t>
            </a:r>
          </a:p>
          <a:p>
            <a:pPr>
              <a:buNone/>
            </a:pPr>
            <a:r>
              <a:rPr lang="pl-PL" dirty="0"/>
              <a:t>     - przestępstwa ścigane na wniosek</a:t>
            </a:r>
          </a:p>
          <a:p>
            <a:pPr>
              <a:buNone/>
            </a:pPr>
            <a:r>
              <a:rPr lang="pl-PL" dirty="0"/>
              <a:t>		    • przestępstwa bezwzględnie wnioskowe </a:t>
            </a:r>
          </a:p>
          <a:p>
            <a:pPr>
              <a:buNone/>
            </a:pPr>
            <a:r>
              <a:rPr lang="pl-PL" dirty="0"/>
              <a:t>		    • przestępstwa względnie wnioskowe	</a:t>
            </a:r>
          </a:p>
          <a:p>
            <a:r>
              <a:rPr lang="pl-PL" dirty="0"/>
              <a:t> przestępstwa prywatnoskargowe</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TRYB PUBLICZNOSKARGOWY</a:t>
            </a:r>
          </a:p>
        </p:txBody>
      </p:sp>
      <p:sp>
        <p:nvSpPr>
          <p:cNvPr id="3" name="Symbol zastępczy zawartości 2"/>
          <p:cNvSpPr>
            <a:spLocks noGrp="1"/>
          </p:cNvSpPr>
          <p:nvPr>
            <p:ph idx="1"/>
          </p:nvPr>
        </p:nvSpPr>
        <p:spPr/>
        <p:txBody>
          <a:bodyPr>
            <a:normAutofit fontScale="92500"/>
          </a:bodyPr>
          <a:lstStyle/>
          <a:p>
            <a:pPr algn="just"/>
            <a:r>
              <a:rPr lang="pl-PL" dirty="0"/>
              <a:t>Postępowanie prowadzone z własnej inicjatywy przez organy ścigania, które w razie podejrzenia popełnienia przestępstwa mają obowiązek podjąć wszelkie działania w celu wykrycia sprawcy. </a:t>
            </a:r>
          </a:p>
          <a:p>
            <a:pPr algn="just"/>
            <a:r>
              <a:rPr lang="pl-PL" b="1" dirty="0"/>
              <a:t>BEZWARUNKOWY</a:t>
            </a:r>
            <a:r>
              <a:rPr lang="pl-PL" dirty="0"/>
              <a:t>-gdy w k.k. brak informacji co do trybu,</a:t>
            </a:r>
          </a:p>
          <a:p>
            <a:pPr algn="just"/>
            <a:r>
              <a:rPr lang="pl-PL" b="1" dirty="0"/>
              <a:t>WARUNKOWY</a:t>
            </a:r>
            <a:r>
              <a:rPr lang="pl-PL" dirty="0"/>
              <a:t> – uzależniony od </a:t>
            </a:r>
            <a:r>
              <a:rPr lang="pl-PL" u="sng" dirty="0"/>
              <a:t>wniosku o ściganie </a:t>
            </a:r>
            <a:r>
              <a:rPr lang="pl-PL" dirty="0"/>
              <a:t>właściwego podmiotu (art. 12 k.p.k.) lub </a:t>
            </a:r>
            <a:r>
              <a:rPr lang="pl-PL" u="sng" dirty="0"/>
              <a:t>zezwolenia na ściganie</a:t>
            </a:r>
            <a:r>
              <a:rPr lang="pl-PL" dirty="0"/>
              <a:t> właściwego organu</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539552" y="260648"/>
            <a:ext cx="7831832" cy="816042"/>
          </a:xfrm>
        </p:spPr>
        <p:txBody>
          <a:bodyPr>
            <a:normAutofit fontScale="90000"/>
          </a:bodyPr>
          <a:lstStyle/>
          <a:p>
            <a:r>
              <a:rPr lang="pl-PL" dirty="0"/>
              <a:t>Podręczniki i inne materiały do nauki</a:t>
            </a:r>
          </a:p>
        </p:txBody>
      </p:sp>
      <p:sp>
        <p:nvSpPr>
          <p:cNvPr id="3" name="Symbol zastępczy zawartości 2"/>
          <p:cNvSpPr>
            <a:spLocks noGrp="1"/>
          </p:cNvSpPr>
          <p:nvPr>
            <p:ph idx="1"/>
          </p:nvPr>
        </p:nvSpPr>
        <p:spPr>
          <a:xfrm>
            <a:off x="287524" y="1076690"/>
            <a:ext cx="8568952" cy="5256584"/>
          </a:xfrm>
        </p:spPr>
        <p:txBody>
          <a:bodyPr>
            <a:normAutofit fontScale="92500"/>
          </a:bodyPr>
          <a:lstStyle/>
          <a:p>
            <a:pPr marL="457200" indent="-457200" algn="just">
              <a:lnSpc>
                <a:spcPct val="110000"/>
              </a:lnSpc>
              <a:buAutoNum type="arabicPeriod"/>
            </a:pPr>
            <a:r>
              <a:rPr lang="pl-PL" sz="1800" b="1" u="sng" dirty="0"/>
              <a:t>Akty prawne</a:t>
            </a:r>
            <a:r>
              <a:rPr lang="pl-PL" sz="1800" dirty="0"/>
              <a:t>: </a:t>
            </a:r>
            <a:r>
              <a:rPr lang="pl-PL" sz="1800" b="1" dirty="0"/>
              <a:t>k.p.k. (art.1-577)</a:t>
            </a:r>
            <a:r>
              <a:rPr lang="pl-PL" sz="1800" dirty="0"/>
              <a:t>, k.k. </a:t>
            </a:r>
            <a:r>
              <a:rPr lang="pl-PL" sz="1800" b="1" dirty="0"/>
              <a:t>(wskazane na zajęciach przepisy)</a:t>
            </a:r>
            <a:r>
              <a:rPr lang="pl-PL" sz="1800" dirty="0"/>
              <a:t>, Konstytucja RP (rozdział II i VIII w zakresie dot. post. karnego), EKPC, </a:t>
            </a:r>
            <a:r>
              <a:rPr lang="pl-PL" sz="1800" dirty="0" err="1"/>
              <a:t>MPPOiP</a:t>
            </a:r>
            <a:r>
              <a:rPr lang="pl-PL" sz="1800" dirty="0"/>
              <a:t> (przepisy omawiane na zajęciach i wskazane w sylabusie), inne akty prawne.</a:t>
            </a:r>
          </a:p>
          <a:p>
            <a:pPr marL="457200" indent="-457200" algn="just">
              <a:lnSpc>
                <a:spcPct val="110000"/>
              </a:lnSpc>
              <a:buAutoNum type="arabicPeriod"/>
            </a:pPr>
            <a:r>
              <a:rPr lang="pl-PL" sz="1800" b="1" dirty="0"/>
              <a:t>Literatura obowiązkowa</a:t>
            </a:r>
          </a:p>
          <a:p>
            <a:pPr marL="0" indent="0" algn="just">
              <a:lnSpc>
                <a:spcPct val="110000"/>
              </a:lnSpc>
              <a:buNone/>
            </a:pPr>
            <a:r>
              <a:rPr lang="pl-PL" sz="1800" dirty="0"/>
              <a:t>J. Skorupka (red.), </a:t>
            </a:r>
            <a:r>
              <a:rPr lang="pl-PL" sz="1800" i="1" dirty="0"/>
              <a:t>Proces karny</a:t>
            </a:r>
            <a:r>
              <a:rPr lang="pl-PL" sz="1800" dirty="0"/>
              <a:t>, wyd. 3, Warszawa 2020</a:t>
            </a:r>
          </a:p>
          <a:p>
            <a:pPr marL="457200" indent="-457200" algn="just">
              <a:lnSpc>
                <a:spcPct val="110000"/>
              </a:lnSpc>
              <a:buAutoNum type="arabicPeriod"/>
            </a:pPr>
            <a:endParaRPr lang="pl-PL" sz="105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10000"/>
              </a:lnSpc>
              <a:buNone/>
            </a:pPr>
            <a:r>
              <a:rPr lang="pl-PL" sz="1800" b="1" u="sng" dirty="0"/>
              <a:t>3. Zalecana literatura uzupełniająca:</a:t>
            </a:r>
          </a:p>
          <a:p>
            <a:pPr marL="457200" indent="-457200" algn="just">
              <a:lnSpc>
                <a:spcPct val="110000"/>
              </a:lnSpc>
              <a:buFont typeface="Arial" pitchFamily="34" charset="0"/>
              <a:buAutoNum type="arabicPeriod"/>
            </a:pPr>
            <a:r>
              <a:rPr lang="pl-PL" sz="1800" dirty="0"/>
              <a:t>S. Waltoś, P. Hofmański, Proces karny. Zarys sytemu, wyd. 15, Warszawa 2020,</a:t>
            </a:r>
          </a:p>
          <a:p>
            <a:pPr marL="457200" lvl="0" indent="-457200" algn="just">
              <a:lnSpc>
                <a:spcPct val="110000"/>
              </a:lnSpc>
              <a:spcAft>
                <a:spcPts val="1000"/>
              </a:spcAft>
              <a:buFont typeface="Arial" pitchFamily="34" charset="0"/>
              <a:buAutoNum type="arabicPeriod"/>
              <a:tabLst>
                <a:tab pos="630555" algn="l"/>
              </a:tabLst>
            </a:pPr>
            <a:r>
              <a:rPr lang="pl-PL" sz="1800" dirty="0"/>
              <a:t>P. Wiliński (red.), Polski proces karny, Warszawa 2020,</a:t>
            </a:r>
          </a:p>
          <a:p>
            <a:pPr marL="457200" lvl="0" indent="-457200" algn="just">
              <a:lnSpc>
                <a:spcPct val="110000"/>
              </a:lnSpc>
              <a:spcAft>
                <a:spcPts val="1000"/>
              </a:spcAft>
              <a:buFont typeface="Arial" pitchFamily="34" charset="0"/>
              <a:buAutoNum type="arabicPeriod"/>
              <a:tabLst>
                <a:tab pos="630555" algn="l"/>
              </a:tabLst>
            </a:pPr>
            <a:r>
              <a:rPr lang="pl-PL" sz="1800" dirty="0"/>
              <a:t>T. Grzegorczyk, J. Tylman, Polskie postępowanie karne, Warszawa 2014,</a:t>
            </a:r>
          </a:p>
          <a:p>
            <a:pPr marL="457200" lvl="0" indent="-457200" algn="just">
              <a:lnSpc>
                <a:spcPct val="110000"/>
              </a:lnSpc>
              <a:spcAft>
                <a:spcPts val="1000"/>
              </a:spcAft>
              <a:buFont typeface="Arial" pitchFamily="34" charset="0"/>
              <a:buAutoNum type="arabicPeriod"/>
              <a:tabLst>
                <a:tab pos="630555" algn="l"/>
              </a:tabLst>
            </a:pPr>
            <a:r>
              <a:rPr lang="pl-PL" sz="1800" dirty="0"/>
              <a:t>W. Jasiński, Nielegalnie uzyskane dowody w procesie karnym. W poszukiwaniu optymalnego rozwiązania, Warszawa 2019,</a:t>
            </a:r>
          </a:p>
          <a:p>
            <a:pPr marL="457200" lvl="0" indent="-457200" algn="just">
              <a:lnSpc>
                <a:spcPct val="110000"/>
              </a:lnSpc>
              <a:spcAft>
                <a:spcPts val="1000"/>
              </a:spcAft>
              <a:buFont typeface="Arial" pitchFamily="34" charset="0"/>
              <a:buAutoNum type="arabicPeriod"/>
              <a:tabLst>
                <a:tab pos="630555" algn="l"/>
              </a:tabLst>
            </a:pPr>
            <a:r>
              <a:rPr lang="pl-PL" sz="1800" dirty="0"/>
              <a:t>P. Wiliński, Proces karny w świetle Konstytucji, Warszawa 2011,</a:t>
            </a:r>
          </a:p>
          <a:p>
            <a:pPr marL="457200" lvl="0" indent="-457200" algn="just">
              <a:lnSpc>
                <a:spcPct val="110000"/>
              </a:lnSpc>
              <a:spcAft>
                <a:spcPts val="1000"/>
              </a:spcAft>
              <a:buFont typeface="Arial" pitchFamily="34" charset="0"/>
              <a:buAutoNum type="arabicPeriod"/>
              <a:tabLst>
                <a:tab pos="630555" algn="l"/>
              </a:tabLst>
            </a:pPr>
            <a:r>
              <a:rPr lang="pl-PL" sz="1800" dirty="0"/>
              <a:t>M. Cieślak, Polska procedura karna. Podstawowe założenia teoretyczne, wyd. 3 zmienione i rozszerzone, Warszawa 1984 (wyłączenie w zakresie zagadnień teoretycznych).</a:t>
            </a:r>
          </a:p>
        </p:txBody>
      </p:sp>
    </p:spTree>
    <p:extLst>
      <p:ext uri="{BB962C8B-B14F-4D97-AF65-F5344CB8AC3E}">
        <p14:creationId xmlns:p14="http://schemas.microsoft.com/office/powerpoint/2010/main" val="105253153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TRYB PRYWATNOSKARGOWY</a:t>
            </a:r>
          </a:p>
        </p:txBody>
      </p:sp>
      <p:sp>
        <p:nvSpPr>
          <p:cNvPr id="3" name="Symbol zastępczy zawartości 2"/>
          <p:cNvSpPr>
            <a:spLocks noGrp="1"/>
          </p:cNvSpPr>
          <p:nvPr>
            <p:ph idx="1"/>
          </p:nvPr>
        </p:nvSpPr>
        <p:spPr/>
        <p:txBody>
          <a:bodyPr/>
          <a:lstStyle/>
          <a:p>
            <a:pPr algn="just"/>
            <a:r>
              <a:rPr lang="pl-PL" dirty="0"/>
              <a:t>Postępowanie prowadzone na skutek </a:t>
            </a:r>
            <a:r>
              <a:rPr lang="pl-PL" b="1" dirty="0"/>
              <a:t>prywatnego aktu oskarżenia</a:t>
            </a:r>
            <a:r>
              <a:rPr lang="pl-PL" dirty="0"/>
              <a:t> wniesionego przez pokrzywdzonego, który staje się oskarżycielem prywatnym.</a:t>
            </a:r>
          </a:p>
          <a:p>
            <a:pPr algn="just"/>
            <a:r>
              <a:rPr lang="pl-PL" dirty="0"/>
              <a:t>Oskarżyciel publiczny może wszcząć lub wstąpić, gdy zachodzi przesłanka interesu społecznego (art. 60 k.p.k.)</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a:t>Przestępstwa ścigane z oskarżenia publicznego</a:t>
            </a:r>
          </a:p>
        </p:txBody>
      </p:sp>
      <p:sp>
        <p:nvSpPr>
          <p:cNvPr id="3" name="Symbol zastępczy zawartości 2"/>
          <p:cNvSpPr>
            <a:spLocks noGrp="1"/>
          </p:cNvSpPr>
          <p:nvPr>
            <p:ph idx="1"/>
          </p:nvPr>
        </p:nvSpPr>
        <p:spPr/>
        <p:txBody>
          <a:bodyPr>
            <a:normAutofit fontScale="85000" lnSpcReduction="10000"/>
          </a:bodyPr>
          <a:lstStyle/>
          <a:p>
            <a:pPr marL="0" indent="0" algn="just">
              <a:buNone/>
            </a:pPr>
            <a:r>
              <a:rPr lang="pl-PL" b="1" dirty="0"/>
              <a:t>Przestępstwa ścigane z urzędu</a:t>
            </a:r>
          </a:p>
          <a:p>
            <a:pPr marL="0" indent="0" algn="just">
              <a:buNone/>
            </a:pPr>
            <a:r>
              <a:rPr lang="pl-PL" dirty="0"/>
              <a:t>- znakomita większość spraw karnych jest inicjowana w tym trybie</a:t>
            </a:r>
          </a:p>
          <a:p>
            <a:pPr marL="0" indent="0" algn="just">
              <a:buNone/>
            </a:pPr>
            <a:r>
              <a:rPr lang="pl-PL" dirty="0"/>
              <a:t>- prawo nakazuje odpowiednim organom państwowym, aby niezależnie od źródła informacji dającej podstawę do podejrzenia, że mogło mieć miejsce zachowanie przestępne, i bez oczekiwania na reakcję podmiotu dotkniętego takim zachowaniem, podjęły czynności zmierzające do realizacji ścigania karnego</a:t>
            </a:r>
          </a:p>
          <a:p>
            <a:pPr marL="0" indent="0" algn="just">
              <a:buNone/>
            </a:pPr>
            <a:r>
              <a:rPr lang="pl-PL" dirty="0"/>
              <a:t>- przestępstwa ścigane niezależnie od woli pokrzywdzonego (interes społeczny w ich ściganiu)</a:t>
            </a:r>
          </a:p>
          <a:p>
            <a:endParaRPr lang="pl-PL"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a:t>Przestępstwa ścigane z oskarżenia publicznego</a:t>
            </a:r>
          </a:p>
        </p:txBody>
      </p:sp>
      <p:sp>
        <p:nvSpPr>
          <p:cNvPr id="3" name="Symbol zastępczy zawartości 2"/>
          <p:cNvSpPr>
            <a:spLocks noGrp="1"/>
          </p:cNvSpPr>
          <p:nvPr>
            <p:ph idx="1"/>
          </p:nvPr>
        </p:nvSpPr>
        <p:spPr/>
        <p:txBody>
          <a:bodyPr>
            <a:normAutofit fontScale="70000" lnSpcReduction="20000"/>
          </a:bodyPr>
          <a:lstStyle/>
          <a:p>
            <a:pPr marL="0" indent="0" algn="just">
              <a:buNone/>
            </a:pPr>
            <a:r>
              <a:rPr lang="pl-PL" b="1" dirty="0"/>
              <a:t>Przestępstwa ścigane na wniosek (art. 12 k.p.k.)</a:t>
            </a:r>
          </a:p>
          <a:p>
            <a:pPr marL="0" indent="0" algn="just">
              <a:buNone/>
            </a:pPr>
            <a:r>
              <a:rPr lang="pl-PL" dirty="0"/>
              <a:t>- w sprawach o przestępstwa ścigane na wniosek postępowanie z chwilą złożenia wniosku toczy się z urzędu, czyli jest publicznoskargowe</a:t>
            </a:r>
          </a:p>
          <a:p>
            <a:pPr marL="0" indent="0" algn="just">
              <a:buNone/>
            </a:pPr>
            <a:r>
              <a:rPr lang="pl-PL" dirty="0"/>
              <a:t>- </a:t>
            </a:r>
            <a:r>
              <a:rPr lang="pl-PL" b="1" dirty="0"/>
              <a:t>przestępstwa bezwzględnie wnioskowe </a:t>
            </a:r>
            <a:r>
              <a:rPr lang="pl-PL" dirty="0"/>
              <a:t>- ścigane dopiero po złożeniu wniosku przez pokrzywdzonego, niezależnie od relacji łączącej pokrzywdzonego z podejrzanym (np. art. 190 k.k. - groźba karalna, art. 192 k.k. - zabieg leczniczy bez zgody pacjenta)</a:t>
            </a:r>
          </a:p>
          <a:p>
            <a:pPr marL="0" indent="0" algn="just">
              <a:buNone/>
            </a:pPr>
            <a:r>
              <a:rPr lang="pl-PL" dirty="0"/>
              <a:t>- </a:t>
            </a:r>
            <a:r>
              <a:rPr lang="pl-PL" b="1" dirty="0"/>
              <a:t>przestępstwa względnie wnioskowe </a:t>
            </a:r>
            <a:r>
              <a:rPr lang="pl-PL" dirty="0"/>
              <a:t>- wniosek jest wymagany z powodu osobistego stosunku łączącego sprawcę z pokrzywdzonym (np. art. 278 § 4 k.k. - kradzież na szkodę osoby najbliższej, art. 279 § 2 k.k. - kradzież z włamaniem na szkodę osoby najbliższej). </a:t>
            </a:r>
          </a:p>
          <a:p>
            <a:endParaRPr lang="pl-PL"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WNIOSEK O ŚCIGANIE</a:t>
            </a:r>
          </a:p>
        </p:txBody>
      </p:sp>
      <p:sp>
        <p:nvSpPr>
          <p:cNvPr id="3" name="Symbol zastępczy zawartości 2"/>
          <p:cNvSpPr>
            <a:spLocks noGrp="1"/>
          </p:cNvSpPr>
          <p:nvPr>
            <p:ph idx="1"/>
          </p:nvPr>
        </p:nvSpPr>
        <p:spPr>
          <a:xfrm>
            <a:off x="323528" y="1417638"/>
            <a:ext cx="8363272" cy="5107706"/>
          </a:xfrm>
        </p:spPr>
        <p:txBody>
          <a:bodyPr>
            <a:normAutofit fontScale="62500" lnSpcReduction="20000"/>
          </a:bodyPr>
          <a:lstStyle/>
          <a:p>
            <a:pPr marL="0" indent="0" algn="just">
              <a:buNone/>
            </a:pPr>
            <a:r>
              <a:rPr lang="pl-PL" dirty="0"/>
              <a:t>Wniosek o ściganie przestępstwa stanowi wyraz woli uprawnionego podmiotu i wywiera skutki prawne niezwłocznie po jego złożeniu (wyrok SA w Krakowie z 14.7.2005 r., II AKA 140/05). Wniosek powinien stanowić jednoznaczny wyraz woli ścigania (wyrok SA w Katowicach z 4.2.2010 r., II AKA 406/09). Wniosek nie musi zawierać imiennego wskazania sprawców.</a:t>
            </a:r>
          </a:p>
          <a:p>
            <a:pPr marL="0" indent="0" algn="just">
              <a:buNone/>
            </a:pPr>
            <a:r>
              <a:rPr lang="pl-PL" dirty="0"/>
              <a:t>Art. 12 § 3 k.p.k.: </a:t>
            </a:r>
            <a:r>
              <a:rPr lang="pl-PL" b="1" dirty="0"/>
              <a:t>Uwaga! Nowelizacja 04.10.2019 r.: </a:t>
            </a:r>
            <a:r>
              <a:rPr lang="pl-PL" dirty="0"/>
              <a:t>Wniosek może być cofnięty w postępowaniu przygotowawczym za zgodą prokuratora, a w postępowaniu sądowym za zgodą sądu - aż do </a:t>
            </a:r>
            <a:r>
              <a:rPr lang="pl-PL" b="1" dirty="0"/>
              <a:t>zamknięcia przewodu sądowego</a:t>
            </a:r>
            <a:r>
              <a:rPr lang="pl-PL" dirty="0"/>
              <a:t> na pierwszej rozprawie głównej. W sprawach, w których akt oskarżenia wniósł oskarżyciel publiczny, cofnięcie wniosku po rozpoczęciu przewodu sądowego jest skuteczne, jeżeli nie sprzeciwi się temu oskarżyciel publiczny obecny na rozprawie lub posiedzeniu. </a:t>
            </a:r>
            <a:r>
              <a:rPr lang="pl-PL" b="1" dirty="0"/>
              <a:t>Ponowne złożenie wniosku jest niedopuszczalne</a:t>
            </a:r>
            <a:r>
              <a:rPr lang="pl-PL" dirty="0"/>
              <a:t>. Cofnięcie wniosku jest </a:t>
            </a:r>
            <a:r>
              <a:rPr lang="pl-PL" b="1" dirty="0"/>
              <a:t>definitywne</a:t>
            </a:r>
            <a:r>
              <a:rPr lang="pl-PL" dirty="0"/>
              <a:t> i wymaga:</a:t>
            </a:r>
          </a:p>
          <a:p>
            <a:pPr marL="0" indent="0" algn="just">
              <a:buNone/>
            </a:pPr>
            <a:r>
              <a:rPr lang="pl-PL" dirty="0"/>
              <a:t>- zgody prokuratora lub sądu (</a:t>
            </a:r>
            <a:r>
              <a:rPr lang="pl-PL" i="1" dirty="0"/>
              <a:t>decyzja o charakterze uznaniowym)</a:t>
            </a:r>
            <a:endParaRPr lang="pl-PL" dirty="0"/>
          </a:p>
          <a:p>
            <a:pPr algn="just">
              <a:buFontTx/>
              <a:buChar char="-"/>
            </a:pPr>
            <a:r>
              <a:rPr lang="pl-PL" dirty="0"/>
              <a:t>zachowania terminu - do </a:t>
            </a:r>
            <a:r>
              <a:rPr lang="pl-PL" b="1" dirty="0"/>
              <a:t>zamknięcia</a:t>
            </a:r>
            <a:r>
              <a:rPr lang="pl-PL" dirty="0"/>
              <a:t> przewodu sądowego na pierwszej rozprawie głównej</a:t>
            </a:r>
          </a:p>
          <a:p>
            <a:pPr algn="just">
              <a:buFontTx/>
              <a:buChar char="-"/>
            </a:pPr>
            <a:r>
              <a:rPr lang="pl-PL" b="1" dirty="0"/>
              <a:t>braku sprzeciwu oskarżyciela publicznego obecnego na rozprawie lub posiedzeniu, jeżeli to on wniósł akt oskarżenia</a:t>
            </a:r>
          </a:p>
          <a:p>
            <a:pPr marL="0" indent="0" algn="just">
              <a:buNone/>
            </a:pPr>
            <a:endParaRPr lang="pl-PL" dirty="0"/>
          </a:p>
          <a:p>
            <a:endParaRPr lang="pl-PL"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0DAD99A-FF83-40C6-9B4B-1C620475F539}"/>
              </a:ext>
            </a:extLst>
          </p:cNvPr>
          <p:cNvSpPr>
            <a:spLocks noGrp="1"/>
          </p:cNvSpPr>
          <p:nvPr>
            <p:ph type="title"/>
          </p:nvPr>
        </p:nvSpPr>
        <p:spPr/>
        <p:txBody>
          <a:bodyPr/>
          <a:lstStyle/>
          <a:p>
            <a:r>
              <a:rPr lang="pl-PL" dirty="0"/>
              <a:t>Uzyskanie wniosku</a:t>
            </a:r>
          </a:p>
        </p:txBody>
      </p:sp>
      <p:sp>
        <p:nvSpPr>
          <p:cNvPr id="3" name="Symbol zastępczy zawartości 2">
            <a:extLst>
              <a:ext uri="{FF2B5EF4-FFF2-40B4-BE49-F238E27FC236}">
                <a16:creationId xmlns:a16="http://schemas.microsoft.com/office/drawing/2014/main" id="{E06FFFD2-B452-465D-B1A1-A36433CB131B}"/>
              </a:ext>
            </a:extLst>
          </p:cNvPr>
          <p:cNvSpPr>
            <a:spLocks noGrp="1"/>
          </p:cNvSpPr>
          <p:nvPr>
            <p:ph idx="1"/>
          </p:nvPr>
        </p:nvSpPr>
        <p:spPr/>
        <p:txBody>
          <a:bodyPr/>
          <a:lstStyle/>
          <a:p>
            <a:pPr marL="0" indent="0" algn="just">
              <a:buNone/>
            </a:pPr>
            <a:r>
              <a:rPr lang="pl-PL" b="1" dirty="0"/>
              <a:t>Uwaga! Nowelizacja – 04.10.2019 r.</a:t>
            </a:r>
          </a:p>
          <a:p>
            <a:pPr marL="0" indent="0" algn="just">
              <a:buNone/>
            </a:pPr>
            <a:r>
              <a:rPr lang="pl-PL" b="1" dirty="0"/>
              <a:t>Art. 12 § 1a: </a:t>
            </a:r>
            <a:r>
              <a:rPr lang="pl-PL" dirty="0"/>
              <a:t>Uzyskanie wniosku o ściganie należy do oskarżyciela. Jeżeli powodem uzyskania wniosku jest wyłącznie uprzedzenie przez sąd stron o możliwości zakwalifikowania czynu według innego przepisu prawnego, przewidującego ściganie na wniosek, uzyskanie wniosku o ściganie należy do sądu.</a:t>
            </a:r>
            <a:endParaRPr lang="pl-PL" b="1" dirty="0"/>
          </a:p>
          <a:p>
            <a:endParaRPr lang="pl-PL" dirty="0"/>
          </a:p>
        </p:txBody>
      </p:sp>
    </p:spTree>
    <p:extLst>
      <p:ext uri="{BB962C8B-B14F-4D97-AF65-F5344CB8AC3E}">
        <p14:creationId xmlns:p14="http://schemas.microsoft.com/office/powerpoint/2010/main" val="160211535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a:t>Przestępstwa ścigane z oskarżenia prywatnego</a:t>
            </a:r>
          </a:p>
        </p:txBody>
      </p:sp>
      <p:sp>
        <p:nvSpPr>
          <p:cNvPr id="3" name="Symbol zastępczy zawartości 2"/>
          <p:cNvSpPr>
            <a:spLocks noGrp="1"/>
          </p:cNvSpPr>
          <p:nvPr>
            <p:ph idx="1"/>
          </p:nvPr>
        </p:nvSpPr>
        <p:spPr/>
        <p:txBody>
          <a:bodyPr>
            <a:normAutofit fontScale="85000" lnSpcReduction="10000"/>
          </a:bodyPr>
          <a:lstStyle/>
          <a:p>
            <a:pPr marL="0" indent="0" algn="just">
              <a:buNone/>
            </a:pPr>
            <a:r>
              <a:rPr lang="pl-PL" dirty="0"/>
              <a:t>Postępowanie w sprawach z oskarżenia prywatnego jest wszczynane i popierane przez samego pokrzywdzonego będącego „kreatorem” tego postępowania.</a:t>
            </a:r>
          </a:p>
          <a:p>
            <a:pPr marL="0" indent="0" algn="just">
              <a:buNone/>
            </a:pPr>
            <a:r>
              <a:rPr lang="pl-PL" dirty="0"/>
              <a:t>„W konkretnych przypadkach wstępna ocena danego czynu zależy i musi zależeć od tej osoby [pokrzywdzonego], zdecydowanie niewskazane byłoby uszczęśliwianie na siłę w sytuacjach, gdy pokrzywdzony nie jest zainteresowany ściganiem albo zgoła nie dopatruje się jakiegokolwiek przestępstwa i własnego pokrzywdzenia.” (dr hab. Andrzej Światłowski, prof. UJ)</a:t>
            </a:r>
          </a:p>
          <a:p>
            <a:endParaRPr lang="pl-PL"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SĄDY W POLSCE</a:t>
            </a:r>
          </a:p>
        </p:txBody>
      </p:sp>
      <p:sp>
        <p:nvSpPr>
          <p:cNvPr id="3" name="Symbol zastępczy zawartości 2"/>
          <p:cNvSpPr>
            <a:spLocks noGrp="1"/>
          </p:cNvSpPr>
          <p:nvPr>
            <p:ph idx="1"/>
          </p:nvPr>
        </p:nvSpPr>
        <p:spPr/>
        <p:txBody>
          <a:bodyPr>
            <a:normAutofit fontScale="70000" lnSpcReduction="20000"/>
          </a:bodyPr>
          <a:lstStyle/>
          <a:p>
            <a:pPr marL="0" indent="0" algn="just">
              <a:buNone/>
            </a:pPr>
            <a:r>
              <a:rPr lang="pl-PL" b="1" dirty="0"/>
              <a:t>Art. 1. ustawy – Prawo o ustroju sądów powszechnych</a:t>
            </a:r>
          </a:p>
          <a:p>
            <a:pPr marL="0" indent="0" algn="just">
              <a:buNone/>
            </a:pPr>
            <a:r>
              <a:rPr lang="pl-PL" b="1" dirty="0"/>
              <a:t>§  1. </a:t>
            </a:r>
            <a:r>
              <a:rPr lang="pl-PL" dirty="0"/>
              <a:t>Sądami powszechnymi są sądy rejonowe, sądy okręgowe oraz sądy apelacyjne.</a:t>
            </a:r>
          </a:p>
          <a:p>
            <a:pPr marL="0" indent="0" algn="just">
              <a:buNone/>
            </a:pPr>
            <a:r>
              <a:rPr lang="pl-PL" b="1" dirty="0"/>
              <a:t>§  2. </a:t>
            </a:r>
            <a:r>
              <a:rPr lang="pl-PL" dirty="0"/>
              <a:t>Sądy powszechne sprawują wymiar sprawiedliwości w zakresie nienależącym do sądów administracyjnych, sądów wojskowych oraz Sądu Najwyższego.</a:t>
            </a:r>
          </a:p>
          <a:p>
            <a:pPr marL="0" indent="0" algn="just">
              <a:buNone/>
            </a:pPr>
            <a:r>
              <a:rPr lang="pl-PL" b="1" dirty="0"/>
              <a:t>§  3. </a:t>
            </a:r>
            <a:r>
              <a:rPr lang="pl-PL" dirty="0"/>
              <a:t>Sądy powszechne wykonują również inne zadania z zakresu ochrony prawnej, powierzone w drodze ustaw lub przez wiążące Rzeczpospolitą Polską prawo międzynarodowe lub prawo stanowione przez organizację międzynarodową, jeżeli z wiążącej Rzeczpospolitą Polską umowy ją konstytuującej wynika, że jest ono stosowane bezpośrednio.</a:t>
            </a:r>
          </a:p>
          <a:p>
            <a:pPr marL="0" indent="0" algn="just">
              <a:buNone/>
            </a:pPr>
            <a:r>
              <a:rPr lang="pl-PL" b="1" dirty="0"/>
              <a:t>§  4. </a:t>
            </a:r>
            <a:r>
              <a:rPr lang="pl-PL" dirty="0"/>
              <a:t>Ilekroć w dalszych przepisach jest mowa o sądach bez bliższego ich określenia, rozumie się przez to sądy powszechne.</a:t>
            </a:r>
          </a:p>
          <a:p>
            <a:endParaRPr lang="pl-PL"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KONSTYTUCJA RP</a:t>
            </a:r>
          </a:p>
        </p:txBody>
      </p:sp>
      <p:sp>
        <p:nvSpPr>
          <p:cNvPr id="3" name="Symbol zastępczy zawartości 2"/>
          <p:cNvSpPr>
            <a:spLocks noGrp="1"/>
          </p:cNvSpPr>
          <p:nvPr>
            <p:ph idx="1"/>
          </p:nvPr>
        </p:nvSpPr>
        <p:spPr/>
        <p:txBody>
          <a:bodyPr>
            <a:normAutofit fontScale="55000" lnSpcReduction="20000"/>
          </a:bodyPr>
          <a:lstStyle/>
          <a:p>
            <a:pPr marL="0" indent="0" algn="just">
              <a:buNone/>
            </a:pPr>
            <a:r>
              <a:rPr lang="pl-PL" b="1" dirty="0"/>
              <a:t>Art. 173</a:t>
            </a:r>
            <a:r>
              <a:rPr lang="pl-PL" dirty="0"/>
              <a:t>. Sądy i Trybunały są władzą odrębną i niezależną od innych władz.</a:t>
            </a:r>
          </a:p>
          <a:p>
            <a:pPr marL="0" indent="0" algn="just">
              <a:buNone/>
            </a:pPr>
            <a:endParaRPr lang="pl-PL" dirty="0"/>
          </a:p>
          <a:p>
            <a:pPr marL="0" indent="0" algn="just">
              <a:buNone/>
            </a:pPr>
            <a:r>
              <a:rPr lang="pl-PL" b="1" dirty="0"/>
              <a:t>Art. 174.</a:t>
            </a:r>
            <a:r>
              <a:rPr lang="pl-PL" dirty="0"/>
              <a:t> Sądy i Trybunały wydają wyroki w imieniu Rzeczypospolitej Polskiej.</a:t>
            </a:r>
          </a:p>
          <a:p>
            <a:pPr marL="0" indent="0" algn="just">
              <a:buNone/>
            </a:pPr>
            <a:endParaRPr lang="pl-PL" dirty="0"/>
          </a:p>
          <a:p>
            <a:pPr marL="0" indent="0" algn="just">
              <a:buNone/>
            </a:pPr>
            <a:r>
              <a:rPr lang="pl-PL" b="1" dirty="0"/>
              <a:t>Art. 175</a:t>
            </a:r>
          </a:p>
          <a:p>
            <a:pPr marL="0" indent="0" algn="just">
              <a:buNone/>
            </a:pPr>
            <a:r>
              <a:rPr lang="pl-PL" dirty="0"/>
              <a:t>1. Wymiar sprawiedliwości w Rzeczypospolitej Polskiej sprawują Sąd Najwyższy, sądy</a:t>
            </a:r>
          </a:p>
          <a:p>
            <a:pPr marL="0" indent="0" algn="just">
              <a:buNone/>
            </a:pPr>
            <a:r>
              <a:rPr lang="pl-PL" dirty="0"/>
              <a:t>powszechne, sądy administracyjne oraz sądy wojskowe.</a:t>
            </a:r>
          </a:p>
          <a:p>
            <a:pPr marL="0" indent="0" algn="just">
              <a:buNone/>
            </a:pPr>
            <a:r>
              <a:rPr lang="pl-PL" dirty="0"/>
              <a:t>2. Sąd wyjątkowy lub tryb doraźny może być ustanowiony tylko na czas wojny.</a:t>
            </a:r>
          </a:p>
          <a:p>
            <a:pPr marL="0" indent="0" algn="just">
              <a:buNone/>
            </a:pPr>
            <a:endParaRPr lang="pl-PL" dirty="0"/>
          </a:p>
          <a:p>
            <a:pPr marL="0" indent="0" algn="just">
              <a:buNone/>
            </a:pPr>
            <a:r>
              <a:rPr lang="pl-PL" b="1" dirty="0"/>
              <a:t>Art. 176</a:t>
            </a:r>
          </a:p>
          <a:p>
            <a:pPr marL="0" indent="0" algn="just">
              <a:buNone/>
            </a:pPr>
            <a:r>
              <a:rPr lang="pl-PL" dirty="0"/>
              <a:t>1. Postępowanie sądowe jest co najmniej dwuinstancyjne.</a:t>
            </a:r>
          </a:p>
          <a:p>
            <a:pPr marL="0" indent="0" algn="just">
              <a:buNone/>
            </a:pPr>
            <a:r>
              <a:rPr lang="pl-PL" dirty="0"/>
              <a:t>2. Ustrój i właściwość sądów oraz postępowanie przed sądami określają ustawy.</a:t>
            </a:r>
          </a:p>
          <a:p>
            <a:pPr marL="0" indent="0" algn="just">
              <a:buNone/>
            </a:pPr>
            <a:r>
              <a:rPr lang="pl-PL" b="1" dirty="0"/>
              <a:t>Art. 177</a:t>
            </a:r>
          </a:p>
          <a:p>
            <a:pPr marL="0" indent="0" algn="just">
              <a:buNone/>
            </a:pPr>
            <a:r>
              <a:rPr lang="pl-PL" dirty="0"/>
              <a:t>Sądy powszechne sprawują wymiar sprawiedliwości we wszystkich sprawach, z wyjątkiem spraw ustawowo zastrzeżonych dla właściwości innych sądów.</a:t>
            </a:r>
          </a:p>
          <a:p>
            <a:endParaRPr lang="pl-PL"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KONSTYTUCJA RP</a:t>
            </a:r>
          </a:p>
        </p:txBody>
      </p:sp>
      <p:sp>
        <p:nvSpPr>
          <p:cNvPr id="3" name="Symbol zastępczy zawartości 2"/>
          <p:cNvSpPr>
            <a:spLocks noGrp="1"/>
          </p:cNvSpPr>
          <p:nvPr>
            <p:ph idx="1"/>
          </p:nvPr>
        </p:nvSpPr>
        <p:spPr/>
        <p:txBody>
          <a:bodyPr>
            <a:normAutofit fontScale="70000" lnSpcReduction="20000"/>
          </a:bodyPr>
          <a:lstStyle/>
          <a:p>
            <a:pPr marL="0" indent="0" algn="just">
              <a:buNone/>
            </a:pPr>
            <a:r>
              <a:rPr lang="pl-PL" b="1" dirty="0"/>
              <a:t>Art. 178</a:t>
            </a:r>
          </a:p>
          <a:p>
            <a:pPr marL="0" indent="0" algn="just">
              <a:buNone/>
            </a:pPr>
            <a:r>
              <a:rPr lang="pl-PL" dirty="0"/>
              <a:t>1. Sędziowie w sprawowaniu swojego urzędu są niezawiśli i podlegają tylko Konstytucji oraz ustawom.</a:t>
            </a:r>
          </a:p>
          <a:p>
            <a:pPr marL="0" indent="0" algn="just">
              <a:buNone/>
            </a:pPr>
            <a:r>
              <a:rPr lang="pl-PL" dirty="0"/>
              <a:t>2. Sędziom zapewnia się warunki pracy i wynagrodzenie odpowiadające godności urzędu oraz zakresowi ich obowiązków.</a:t>
            </a:r>
          </a:p>
          <a:p>
            <a:pPr marL="0" indent="0" algn="just">
              <a:buNone/>
            </a:pPr>
            <a:r>
              <a:rPr lang="pl-PL" dirty="0"/>
              <a:t>3. Sędzia nie może należeć do partii politycznej, związku zawodowego ani prowadzić działalności publicznej nie dającej się pogodzić z zasadami niezależności sądów i niezawisłości sędziów.</a:t>
            </a:r>
          </a:p>
          <a:p>
            <a:pPr marL="0" indent="0" algn="just">
              <a:buNone/>
            </a:pPr>
            <a:r>
              <a:rPr lang="pl-PL" dirty="0"/>
              <a:t>Art. 179</a:t>
            </a:r>
          </a:p>
          <a:p>
            <a:pPr marL="0" indent="0" algn="just">
              <a:buNone/>
            </a:pPr>
            <a:r>
              <a:rPr lang="pl-PL" dirty="0"/>
              <a:t>Sędziowie są powoływani przez Prezydenta Rzeczypospolitej, na wniosek Krajowej Rady Sądownictwa, na czas nieoznaczony.</a:t>
            </a:r>
          </a:p>
          <a:p>
            <a:endParaRPr lang="pl-PL"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PROKURATURY W POLSCE</a:t>
            </a:r>
          </a:p>
        </p:txBody>
      </p:sp>
      <p:sp>
        <p:nvSpPr>
          <p:cNvPr id="3" name="Symbol zastępczy zawartości 2"/>
          <p:cNvSpPr>
            <a:spLocks noGrp="1"/>
          </p:cNvSpPr>
          <p:nvPr>
            <p:ph idx="1"/>
          </p:nvPr>
        </p:nvSpPr>
        <p:spPr/>
        <p:txBody>
          <a:bodyPr>
            <a:normAutofit fontScale="40000" lnSpcReduction="20000"/>
          </a:bodyPr>
          <a:lstStyle/>
          <a:p>
            <a:pPr marL="0" indent="0" algn="just">
              <a:buNone/>
            </a:pPr>
            <a:r>
              <a:rPr lang="pl-PL" sz="4000" b="1" dirty="0"/>
              <a:t>USTAWA - PRAWO O PROKURATURZE</a:t>
            </a:r>
          </a:p>
          <a:p>
            <a:pPr marL="0" indent="0" algn="just">
              <a:buNone/>
            </a:pPr>
            <a:r>
              <a:rPr lang="pl-PL" sz="4000" b="1" dirty="0"/>
              <a:t>Art. 1</a:t>
            </a:r>
          </a:p>
          <a:p>
            <a:pPr marL="0" indent="0" algn="just">
              <a:buNone/>
            </a:pPr>
            <a:r>
              <a:rPr lang="pl-PL" sz="4000" dirty="0"/>
              <a:t>§ 1. Prokuraturę stanowią Prokurator Generalny, Prokurator Krajowy, pozostali zastępcy Prokuratora Generalnego oraz prokuratorzy powszechnych jednostek organizacyjnych prokuratury i prokuratorzy Instytutu Pamięci Narodowej - Komisji Ścigania Zbrodni przeciwko Narodowi Polskiemu, zwanego dalej „Instytutem Pamięci Narodowej”.</a:t>
            </a:r>
          </a:p>
          <a:p>
            <a:pPr marL="0" indent="0" algn="just">
              <a:buNone/>
            </a:pPr>
            <a:endParaRPr lang="pl-PL" sz="4000" dirty="0"/>
          </a:p>
          <a:p>
            <a:pPr marL="0" indent="0" algn="just">
              <a:buNone/>
            </a:pPr>
            <a:r>
              <a:rPr lang="pl-PL" sz="4000" dirty="0"/>
              <a:t>§ 2. Prokurator Generalny jest naczelnym organem prokuratury. Urząd Prokuratora Generalnego</a:t>
            </a:r>
          </a:p>
          <a:p>
            <a:pPr marL="0" indent="0" algn="just">
              <a:buNone/>
            </a:pPr>
            <a:r>
              <a:rPr lang="pl-PL" sz="4000" dirty="0"/>
              <a:t>sprawuje Minister Sprawiedliwości. Prokurator Generalny musi spełniać warunki określone w art.</a:t>
            </a:r>
          </a:p>
          <a:p>
            <a:pPr marL="0" indent="0" algn="just">
              <a:buNone/>
            </a:pPr>
            <a:r>
              <a:rPr lang="pl-PL" sz="4000" dirty="0"/>
              <a:t>75 § 1 </a:t>
            </a:r>
            <a:r>
              <a:rPr lang="pl-PL" sz="4000" dirty="0" err="1"/>
              <a:t>pkt</a:t>
            </a:r>
            <a:r>
              <a:rPr lang="pl-PL" sz="4000" dirty="0"/>
              <a:t> 1-3 i 8.</a:t>
            </a:r>
          </a:p>
          <a:p>
            <a:pPr marL="0" indent="0" algn="just">
              <a:buNone/>
            </a:pPr>
            <a:endParaRPr lang="pl-PL" sz="4000" dirty="0"/>
          </a:p>
          <a:p>
            <a:pPr marL="0" indent="0" algn="just">
              <a:buNone/>
            </a:pPr>
            <a:r>
              <a:rPr lang="pl-PL" sz="4000" dirty="0"/>
              <a:t>§ 3. Prokuratorami powszechnych jednostek organizacyjnych prokuratury są prokuratorzy Prokuratury Krajowej, prokuratur regionalnych, prokuratur okręgowych i prokuratur rejonowych.</a:t>
            </a:r>
          </a:p>
          <a:p>
            <a:pPr marL="0" indent="0" algn="just">
              <a:buNone/>
            </a:pPr>
            <a:endParaRPr lang="pl-PL" sz="4000" dirty="0"/>
          </a:p>
          <a:p>
            <a:pPr marL="0" indent="0" algn="just">
              <a:buNone/>
            </a:pPr>
            <a:r>
              <a:rPr lang="pl-PL" sz="4000" dirty="0"/>
              <a:t>§ 4. Prokuratorami Instytutu Pamięci Narodowej są prokuratorzy Głównej Komisji Ścigania Zbrodni przeciwko Narodowi Polskiemu, zwanej dalej „Główną Komisją”, prokuratorzy oddziałowych komisji ścigania zbrodni przeciwko Narodowi Polskiemu, zwanych dalej „oddziałowymi komisjami”, prokuratorzy Biura Lustracyjnego oraz prokuratorzy oddziałowych biur lustracyjnych.</a:t>
            </a:r>
          </a:p>
          <a:p>
            <a:endParaRPr lang="pl-PL"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a:t>Zasady uczestniczenia w zajęciach.</a:t>
            </a:r>
            <a:br>
              <a:rPr lang="pl-PL" dirty="0"/>
            </a:br>
            <a:r>
              <a:rPr lang="pl-PL" dirty="0"/>
              <a:t>Zaliczanie przedmiotu</a:t>
            </a:r>
          </a:p>
        </p:txBody>
      </p:sp>
      <p:sp>
        <p:nvSpPr>
          <p:cNvPr id="3" name="Symbol zastępczy zawartości 2"/>
          <p:cNvSpPr>
            <a:spLocks noGrp="1"/>
          </p:cNvSpPr>
          <p:nvPr>
            <p:ph idx="1"/>
          </p:nvPr>
        </p:nvSpPr>
        <p:spPr>
          <a:xfrm>
            <a:off x="484584" y="1853249"/>
            <a:ext cx="8566045" cy="5004752"/>
          </a:xfrm>
        </p:spPr>
        <p:txBody>
          <a:bodyPr>
            <a:normAutofit lnSpcReduction="10000"/>
          </a:bodyPr>
          <a:lstStyle/>
          <a:p>
            <a:r>
              <a:rPr lang="pl-PL" sz="3800" dirty="0"/>
              <a:t>Obecność na zajęciach.</a:t>
            </a:r>
          </a:p>
          <a:p>
            <a:r>
              <a:rPr lang="pl-PL" sz="3800" dirty="0"/>
              <a:t>Ocena końcowa:</a:t>
            </a:r>
          </a:p>
          <a:p>
            <a:pPr lvl="1"/>
            <a:r>
              <a:rPr lang="pl-PL" sz="3800" dirty="0"/>
              <a:t>ocena za I semestr – 30% oceny końcowej</a:t>
            </a:r>
          </a:p>
          <a:p>
            <a:pPr lvl="1"/>
            <a:r>
              <a:rPr lang="pl-PL" sz="3800" dirty="0"/>
              <a:t>ocena za II semestr – 70% oceny końcowej</a:t>
            </a:r>
          </a:p>
          <a:p>
            <a:pPr marL="457200" lvl="1" indent="0">
              <a:buNone/>
            </a:pPr>
            <a:r>
              <a:rPr lang="pl-PL" dirty="0"/>
              <a:t>		</a:t>
            </a:r>
          </a:p>
          <a:p>
            <a:pPr marL="457200" lvl="1" indent="0">
              <a:buNone/>
            </a:pPr>
            <a:r>
              <a:rPr lang="pl-PL" dirty="0"/>
              <a:t>		</a:t>
            </a:r>
          </a:p>
          <a:p>
            <a:pPr marL="457200" lvl="1" indent="0">
              <a:buNone/>
            </a:pPr>
            <a:r>
              <a:rPr lang="pl-PL" dirty="0"/>
              <a:t>		</a:t>
            </a:r>
          </a:p>
          <a:p>
            <a:endParaRPr lang="pl-PL" dirty="0"/>
          </a:p>
        </p:txBody>
      </p:sp>
    </p:spTree>
    <p:extLst>
      <p:ext uri="{BB962C8B-B14F-4D97-AF65-F5344CB8AC3E}">
        <p14:creationId xmlns:p14="http://schemas.microsoft.com/office/powerpoint/2010/main" val="330111124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PROKURATURY W POLSCE</a:t>
            </a:r>
          </a:p>
        </p:txBody>
      </p:sp>
      <p:sp>
        <p:nvSpPr>
          <p:cNvPr id="3" name="Symbol zastępczy zawartości 2"/>
          <p:cNvSpPr>
            <a:spLocks noGrp="1"/>
          </p:cNvSpPr>
          <p:nvPr>
            <p:ph idx="1"/>
          </p:nvPr>
        </p:nvSpPr>
        <p:spPr/>
        <p:txBody>
          <a:bodyPr>
            <a:normAutofit fontScale="85000" lnSpcReduction="20000"/>
          </a:bodyPr>
          <a:lstStyle/>
          <a:p>
            <a:pPr marL="0" indent="0" algn="just">
              <a:buNone/>
            </a:pPr>
            <a:r>
              <a:rPr lang="pl-PL" b="1" dirty="0"/>
              <a:t>Art. 16</a:t>
            </a:r>
          </a:p>
          <a:p>
            <a:pPr marL="0" indent="0" algn="just">
              <a:buNone/>
            </a:pPr>
            <a:r>
              <a:rPr lang="pl-PL" dirty="0"/>
              <a:t>Powszechnymi jednostkami organizacyjnymi prokuratury są:</a:t>
            </a:r>
          </a:p>
          <a:p>
            <a:pPr marL="0" indent="0" algn="just">
              <a:buNone/>
            </a:pPr>
            <a:r>
              <a:rPr lang="pl-PL" dirty="0"/>
              <a:t>Prokuratura Krajowa, prokuratury regionalne, prokuratury okręgowe i prokuratury rejonowe.</a:t>
            </a:r>
          </a:p>
          <a:p>
            <a:pPr marL="0" indent="0" algn="just">
              <a:buNone/>
            </a:pPr>
            <a:endParaRPr lang="pl-PL" dirty="0"/>
          </a:p>
          <a:p>
            <a:pPr marL="0" indent="0" algn="just">
              <a:buNone/>
            </a:pPr>
            <a:r>
              <a:rPr lang="pl-PL" b="1" dirty="0"/>
              <a:t>Art. 74</a:t>
            </a:r>
          </a:p>
          <a:p>
            <a:pPr marL="0" indent="0" algn="just">
              <a:buNone/>
            </a:pPr>
            <a:r>
              <a:rPr lang="pl-PL" dirty="0"/>
              <a:t>§ 1. Prokuratorów powszechnych jednostek organizacyjnych prokuratury na stanowisko prokuratorskie powołuje Prokurator Generalny na wniosek Prokuratora Krajowego.</a:t>
            </a:r>
          </a:p>
          <a:p>
            <a:endParaRPr lang="pl-PL"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800" dirty="0"/>
              <a:t>ZASADA PRAWA A ZASADA PROCESOWA</a:t>
            </a:r>
            <a:br>
              <a:rPr lang="pl-PL" sz="2800" dirty="0"/>
            </a:br>
            <a:r>
              <a:rPr lang="pl-PL" sz="2800" dirty="0"/>
              <a:t>- ZASADA PRAWA</a:t>
            </a:r>
          </a:p>
        </p:txBody>
      </p:sp>
      <p:sp>
        <p:nvSpPr>
          <p:cNvPr id="3" name="Symbol zastępczy zawartości 2"/>
          <p:cNvSpPr>
            <a:spLocks noGrp="1"/>
          </p:cNvSpPr>
          <p:nvPr>
            <p:ph idx="1"/>
          </p:nvPr>
        </p:nvSpPr>
        <p:spPr/>
        <p:txBody>
          <a:bodyPr>
            <a:normAutofit lnSpcReduction="10000"/>
          </a:bodyPr>
          <a:lstStyle/>
          <a:p>
            <a:pPr algn="just"/>
            <a:r>
              <a:rPr lang="pl-PL" dirty="0"/>
              <a:t>Norma prawna o szczególnym znaczeniu w systemie prawa. </a:t>
            </a:r>
          </a:p>
          <a:p>
            <a:pPr algn="just"/>
            <a:r>
              <a:rPr lang="pl-PL" dirty="0"/>
              <a:t>Wyróżnia się zasady </a:t>
            </a:r>
            <a:r>
              <a:rPr lang="pl-PL" b="1" u="sng" dirty="0"/>
              <a:t>uniwersalne (</a:t>
            </a:r>
            <a:r>
              <a:rPr lang="pl-PL" b="1" u="sng" dirty="0" err="1"/>
              <a:t>ogólnoprawne</a:t>
            </a:r>
            <a:r>
              <a:rPr lang="pl-PL" b="1" u="sng" dirty="0"/>
              <a:t>) </a:t>
            </a:r>
            <a:r>
              <a:rPr lang="pl-PL" dirty="0"/>
              <a:t>odnoszące się do całego systemu prawa oraz te, które dotyczą jego </a:t>
            </a:r>
            <a:r>
              <a:rPr lang="pl-PL" b="1" u="sng" dirty="0"/>
              <a:t>poszczególnych części</a:t>
            </a:r>
            <a:r>
              <a:rPr lang="pl-PL" dirty="0"/>
              <a:t> (np. zasady prawa cywilnego, zasady procesu karnego). </a:t>
            </a:r>
          </a:p>
          <a:p>
            <a:pPr algn="r"/>
            <a:r>
              <a:rPr lang="pl-PL" sz="2400" dirty="0"/>
              <a:t>Z. Pulka [w:] A. Bator (red.), </a:t>
            </a:r>
            <a:r>
              <a:rPr lang="pl-PL" sz="2400" i="1" dirty="0"/>
              <a:t>Wprowadzenie do nauk prawnych. Leksykon tematyczny</a:t>
            </a:r>
            <a:r>
              <a:rPr lang="pl-PL" sz="2400" dirty="0"/>
              <a:t>, Warszawa 2008, s.150</a:t>
            </a:r>
            <a:r>
              <a:rPr lang="pl-PL" dirty="0"/>
              <a:t>.</a:t>
            </a:r>
          </a:p>
          <a:p>
            <a:endParaRPr lang="pl-PL"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800" dirty="0"/>
              <a:t>ZASADA PRAWA A ZASADA PROCESOWA</a:t>
            </a:r>
            <a:br>
              <a:rPr lang="pl-PL" sz="2800" dirty="0"/>
            </a:br>
            <a:r>
              <a:rPr lang="pl-PL" sz="2800" dirty="0"/>
              <a:t>- ZASADA PROCESOWA</a:t>
            </a:r>
          </a:p>
        </p:txBody>
      </p:sp>
      <p:sp>
        <p:nvSpPr>
          <p:cNvPr id="3" name="Symbol zastępczy zawartości 2"/>
          <p:cNvSpPr>
            <a:spLocks noGrp="1"/>
          </p:cNvSpPr>
          <p:nvPr>
            <p:ph idx="1"/>
          </p:nvPr>
        </p:nvSpPr>
        <p:spPr/>
        <p:txBody>
          <a:bodyPr>
            <a:normAutofit fontScale="92500"/>
          </a:bodyPr>
          <a:lstStyle/>
          <a:p>
            <a:pPr algn="just"/>
            <a:r>
              <a:rPr lang="pl-PL" b="1" u="sng" dirty="0"/>
              <a:t>Ogólna dyrektywa wyrażające to, co w procesie zasadnicze i typowe oraz podkreślające jego ogólne cechy lub prawidłowości. </a:t>
            </a:r>
          </a:p>
          <a:p>
            <a:pPr algn="just"/>
            <a:r>
              <a:rPr lang="pl-PL" dirty="0"/>
              <a:t>Ma podstawowe znaczenie w dziedzinie postępowania karnego, kształtuje jego model i stanowi dyrektywę postępowania wiążącą ustawodawcę, organy wymiaru sprawiedliwości oraz uczestników procesu.</a:t>
            </a:r>
          </a:p>
          <a:p>
            <a:pPr algn="r"/>
            <a:r>
              <a:rPr lang="pl-PL" sz="2400" dirty="0"/>
              <a:t>M. Cieślak, </a:t>
            </a:r>
            <a:r>
              <a:rPr lang="pl-PL" sz="2400" i="1" dirty="0"/>
              <a:t>Polska procedura karna</a:t>
            </a:r>
            <a:r>
              <a:rPr lang="pl-PL" sz="2400" dirty="0"/>
              <a:t>, Warszawa 1973, s. 202. </a:t>
            </a:r>
          </a:p>
          <a:p>
            <a:endParaRPr lang="pl-PL"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a:t>ZASADY PRAWA A NORMY PRAWNE</a:t>
            </a:r>
          </a:p>
        </p:txBody>
      </p:sp>
      <p:sp>
        <p:nvSpPr>
          <p:cNvPr id="3" name="Symbol zastępczy zawartości 2"/>
          <p:cNvSpPr>
            <a:spLocks noGrp="1"/>
          </p:cNvSpPr>
          <p:nvPr>
            <p:ph idx="1"/>
          </p:nvPr>
        </p:nvSpPr>
        <p:spPr/>
        <p:txBody>
          <a:bodyPr>
            <a:normAutofit fontScale="92500" lnSpcReduction="10000"/>
          </a:bodyPr>
          <a:lstStyle/>
          <a:p>
            <a:pPr algn="just"/>
            <a:r>
              <a:rPr lang="pl-PL" dirty="0"/>
              <a:t>Zasady prawa różnią się od zwykłych norm prawnych tym, że </a:t>
            </a:r>
            <a:r>
              <a:rPr lang="pl-PL" b="1" dirty="0"/>
              <a:t>zasady prawa mają optymalizacyjny charakter. </a:t>
            </a:r>
          </a:p>
          <a:p>
            <a:pPr lvl="0" algn="just"/>
            <a:r>
              <a:rPr lang="pl-PL" b="1" u="sng" dirty="0"/>
              <a:t>Szczególna rola przejawia się w tym, że:</a:t>
            </a:r>
          </a:p>
          <a:p>
            <a:pPr lvl="1" algn="just"/>
            <a:r>
              <a:rPr lang="pl-PL" dirty="0"/>
              <a:t>wyznaczają kierunek działań prawodawczych</a:t>
            </a:r>
          </a:p>
          <a:p>
            <a:pPr lvl="1" algn="just"/>
            <a:r>
              <a:rPr lang="pl-PL" dirty="0"/>
              <a:t>wskazują kierunek interpretacji przepisów prawa,</a:t>
            </a:r>
          </a:p>
          <a:p>
            <a:pPr lvl="1" algn="just"/>
            <a:r>
              <a:rPr lang="pl-PL" dirty="0"/>
              <a:t>wskazują kierunki stosowania prawa (zwłaszcza przy tzw. luzach decyzyjnych)</a:t>
            </a:r>
          </a:p>
          <a:p>
            <a:pPr lvl="1" algn="just"/>
            <a:r>
              <a:rPr lang="pl-PL" dirty="0"/>
              <a:t>ukierunkowują sposób korzystania z przyznanych uprawnień przez różne podmioty</a:t>
            </a:r>
          </a:p>
          <a:p>
            <a:endParaRPr lang="pl-PL"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ZASADY PROCESOWE</a:t>
            </a:r>
          </a:p>
        </p:txBody>
      </p:sp>
      <p:sp>
        <p:nvSpPr>
          <p:cNvPr id="3" name="Symbol zastępczy zawartości 2"/>
          <p:cNvSpPr>
            <a:spLocks noGrp="1"/>
          </p:cNvSpPr>
          <p:nvPr>
            <p:ph idx="1"/>
          </p:nvPr>
        </p:nvSpPr>
        <p:spPr/>
        <p:txBody>
          <a:bodyPr>
            <a:normAutofit fontScale="85000" lnSpcReduction="20000"/>
          </a:bodyPr>
          <a:lstStyle/>
          <a:p>
            <a:pPr algn="just"/>
            <a:r>
              <a:rPr lang="pl-PL" dirty="0"/>
              <a:t>Zagadnienia systematyki zasad procesowych, ich hierarchii oraz liczby są w piśmiennictwie kwestiami spornymi. Przedstawiciele doktryny wyróżniają różną liczbę zasad oraz odmiennie je porządkują. Wiąże się to z faktem, że zasady procesowe dotyczą zagadnień różnej wagi, a tym samym posiadają odmienny stopień ogólności </a:t>
            </a:r>
          </a:p>
          <a:p>
            <a:pPr algn="just"/>
            <a:r>
              <a:rPr lang="pl-PL" sz="2400" dirty="0"/>
              <a:t>S. Waltoś, </a:t>
            </a:r>
            <a:r>
              <a:rPr lang="pl-PL" sz="2400" i="1" dirty="0"/>
              <a:t>Naczelne zasady procesu karnego</a:t>
            </a:r>
            <a:r>
              <a:rPr lang="pl-PL" sz="2400" dirty="0"/>
              <a:t>, Warszawa 1999, s. 4. </a:t>
            </a:r>
          </a:p>
          <a:p>
            <a:pPr algn="just"/>
            <a:r>
              <a:rPr lang="pl-PL" dirty="0"/>
              <a:t>Niemniej </a:t>
            </a:r>
            <a:r>
              <a:rPr lang="pl-PL" b="1" u="sng" dirty="0"/>
              <a:t>przez pryzmat zasad procesowych można uzyskać w sposób syntetyczny ogólny obraz modelu procesu</a:t>
            </a:r>
            <a:r>
              <a:rPr lang="pl-PL" dirty="0"/>
              <a:t> i są użyteczne w praktyce stosowania prawa, jako nieodzowna dyrektywa postępowania dla organów procesowych i wskazówka interpretacyjna.</a:t>
            </a:r>
          </a:p>
          <a:p>
            <a:endParaRPr lang="pl-PL"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a:t>ZASADY NACZELNE WG PROF. WALTOSIA</a:t>
            </a:r>
          </a:p>
        </p:txBody>
      </p:sp>
      <p:sp>
        <p:nvSpPr>
          <p:cNvPr id="3" name="Symbol zastępczy zawartości 2"/>
          <p:cNvSpPr>
            <a:spLocks noGrp="1"/>
          </p:cNvSpPr>
          <p:nvPr>
            <p:ph idx="1"/>
          </p:nvPr>
        </p:nvSpPr>
        <p:spPr/>
        <p:txBody>
          <a:bodyPr/>
          <a:lstStyle/>
          <a:p>
            <a:pPr algn="just"/>
            <a:r>
              <a:rPr lang="pl-PL" i="1" dirty="0"/>
              <a:t>Podstawowe, swoiste normy, określające główne cechy procesu, wskazujące i podkreślające to, co na tle całokształtu przepisów jest najważniejsze i ogólniejsze w stosunku do szczegółów mniej istotnych. Wyodrębnienie pojęcia naczelnych zasad na tle „zwykłych” miało zapobiec wyróżnianiu zbyt dużej ilości zasad procesu karnego.</a:t>
            </a:r>
          </a:p>
          <a:p>
            <a:endParaRPr lang="pl-PL"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a:t>ZASADY NACZELNE WG PROF. WALTOSIA</a:t>
            </a:r>
          </a:p>
        </p:txBody>
      </p:sp>
      <p:sp>
        <p:nvSpPr>
          <p:cNvPr id="3" name="Symbol zastępczy zawartości 2"/>
          <p:cNvSpPr>
            <a:spLocks noGrp="1"/>
          </p:cNvSpPr>
          <p:nvPr>
            <p:ph idx="1"/>
          </p:nvPr>
        </p:nvSpPr>
        <p:spPr>
          <a:xfrm>
            <a:off x="457200" y="1600200"/>
            <a:ext cx="8435280" cy="4853136"/>
          </a:xfrm>
        </p:spPr>
        <p:txBody>
          <a:bodyPr>
            <a:normAutofit fontScale="62500" lnSpcReduction="20000"/>
          </a:bodyPr>
          <a:lstStyle/>
          <a:p>
            <a:pPr lvl="0" algn="just"/>
            <a:r>
              <a:rPr lang="pl-PL" dirty="0"/>
              <a:t>Aby zasada procesowa mogła zostać uznana za zasadę naczelna konieczne jest spełnienie następujących warunków:</a:t>
            </a:r>
          </a:p>
          <a:p>
            <a:pPr lvl="0" algn="just"/>
            <a:r>
              <a:rPr lang="pl-PL" b="1" u="sng" dirty="0"/>
              <a:t>1. Zasada posiada węzłowe znaczenie w procesie i jej brak utrudniałby określenie jego modelu; przy czym:</a:t>
            </a:r>
          </a:p>
          <a:p>
            <a:pPr lvl="1" algn="just"/>
            <a:r>
              <a:rPr lang="pl-PL" dirty="0"/>
              <a:t>a) nie należy wyróżniać zbyt dużej liczby zasad, </a:t>
            </a:r>
          </a:p>
          <a:p>
            <a:pPr lvl="1" algn="just"/>
            <a:r>
              <a:rPr lang="pl-PL" dirty="0"/>
              <a:t>b) nie może wyrażać prawd banalnych,</a:t>
            </a:r>
          </a:p>
          <a:p>
            <a:pPr lvl="1" algn="just"/>
            <a:r>
              <a:rPr lang="pl-PL" dirty="0"/>
              <a:t>c) zasada zasługuje na taką nazwę, jeżeli jest co najmniej jedną z dwóch idei możliwych do pomyślenia (postulat ten nie odnosi się do zasad </a:t>
            </a:r>
            <a:r>
              <a:rPr lang="pl-PL" dirty="0" err="1"/>
              <a:t>ogólnoprawnych</a:t>
            </a:r>
            <a:r>
              <a:rPr lang="pl-PL" dirty="0"/>
              <a:t> np. zasady humanitaryzmu);</a:t>
            </a:r>
          </a:p>
          <a:p>
            <a:pPr lvl="0" algn="just"/>
            <a:r>
              <a:rPr lang="pl-PL" b="1" dirty="0"/>
              <a:t>2. zawiera określoną treść ideologiczną i społeczną, </a:t>
            </a:r>
            <a:r>
              <a:rPr lang="pl-PL" dirty="0"/>
              <a:t>ponieważ system zasad procesowych jest zawsze związany z układem stosunków społecznych i politycznych;</a:t>
            </a:r>
          </a:p>
          <a:p>
            <a:pPr lvl="0" algn="just"/>
            <a:r>
              <a:rPr lang="pl-PL" b="1" dirty="0"/>
              <a:t>3. dotyczy bezpośrednio postępowania karnego i wprost wpływa na jego model </a:t>
            </a:r>
            <a:r>
              <a:rPr lang="pl-PL" dirty="0"/>
              <a:t>(zasadami naczelnymi nie są więc zasady dotyczące wszystkich dziedzin prawa);</a:t>
            </a:r>
          </a:p>
          <a:p>
            <a:pPr lvl="0" algn="just"/>
            <a:r>
              <a:rPr lang="pl-PL" dirty="0"/>
              <a:t>4. </a:t>
            </a:r>
            <a:r>
              <a:rPr lang="pl-PL" b="1" u="sng" dirty="0"/>
              <a:t>powinna mieć charakter dyrektywny</a:t>
            </a:r>
            <a:r>
              <a:rPr lang="pl-PL" dirty="0"/>
              <a:t>, to znaczy być regułą rozwiązania organizacyjnego lub zachowania, które w ten sposób powinno stać się prawidłowością. </a:t>
            </a:r>
          </a:p>
          <a:p>
            <a:endParaRPr lang="pl-PL"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dirty="0"/>
              <a:t>PODZIAŁ ZASAD PROCESOWYCH</a:t>
            </a:r>
          </a:p>
        </p:txBody>
      </p:sp>
      <p:sp>
        <p:nvSpPr>
          <p:cNvPr id="3" name="Symbol zastępczy zawartości 2"/>
          <p:cNvSpPr>
            <a:spLocks noGrp="1"/>
          </p:cNvSpPr>
          <p:nvPr>
            <p:ph idx="1"/>
          </p:nvPr>
        </p:nvSpPr>
        <p:spPr/>
        <p:txBody>
          <a:bodyPr>
            <a:normAutofit fontScale="62500" lnSpcReduction="20000"/>
          </a:bodyPr>
          <a:lstStyle/>
          <a:p>
            <a:pPr algn="just"/>
            <a:r>
              <a:rPr lang="pl-PL" dirty="0"/>
              <a:t>1. </a:t>
            </a:r>
            <a:r>
              <a:rPr lang="pl-PL" b="1" u="sng" dirty="0"/>
              <a:t>Ze względu na moc obowiązywania</a:t>
            </a:r>
            <a:r>
              <a:rPr lang="pl-PL" dirty="0"/>
              <a:t>:</a:t>
            </a:r>
          </a:p>
          <a:p>
            <a:pPr lvl="1" algn="just"/>
            <a:r>
              <a:rPr lang="pl-PL" dirty="0"/>
              <a:t>zasady dyrektywy </a:t>
            </a:r>
          </a:p>
          <a:p>
            <a:pPr lvl="1" algn="just"/>
            <a:r>
              <a:rPr lang="pl-PL" dirty="0"/>
              <a:t>zasady reguły </a:t>
            </a:r>
          </a:p>
          <a:p>
            <a:pPr algn="just"/>
            <a:r>
              <a:rPr lang="pl-PL" dirty="0"/>
              <a:t>2. </a:t>
            </a:r>
            <a:r>
              <a:rPr lang="pl-PL" b="1" u="sng" dirty="0"/>
              <a:t>Ze względu na sposób ujęcia w obowiązującym prawie</a:t>
            </a:r>
            <a:r>
              <a:rPr lang="pl-PL" dirty="0"/>
              <a:t>:</a:t>
            </a:r>
          </a:p>
          <a:p>
            <a:pPr lvl="1" algn="just"/>
            <a:r>
              <a:rPr lang="pl-PL" dirty="0"/>
              <a:t>zasady skodyfikowane (prawnie zdefiniowane) – ich definicja, choćby częściowa znajduje się w </a:t>
            </a:r>
            <a:r>
              <a:rPr lang="pl-PL" dirty="0" err="1"/>
              <a:t>kpk</a:t>
            </a:r>
            <a:r>
              <a:rPr lang="pl-PL" dirty="0"/>
              <a:t>; np. zasada legalizmu (art. 10)</a:t>
            </a:r>
          </a:p>
          <a:p>
            <a:pPr lvl="1" algn="just"/>
            <a:r>
              <a:rPr lang="pl-PL" dirty="0"/>
              <a:t>zasady nieskodyfikowane (prawnie niezdefiniowane) - obowiązywanie wynika pośrednio z szeregu przepisów, a ich zakres precyzowany jest w doktrynie i orzecznictwie (np. zasada bezpośredniości)</a:t>
            </a:r>
          </a:p>
          <a:p>
            <a:pPr algn="just"/>
            <a:r>
              <a:rPr lang="pl-PL" dirty="0"/>
              <a:t>3. </a:t>
            </a:r>
            <a:r>
              <a:rPr lang="pl-PL" b="1" u="sng" dirty="0"/>
              <a:t>Ze względu na miejsce unormowania konkretnej zasady procesowej:</a:t>
            </a:r>
          </a:p>
          <a:p>
            <a:pPr lvl="1" algn="just"/>
            <a:r>
              <a:rPr lang="pl-PL" dirty="0"/>
              <a:t>zasady konstytucyjne (np. zasada domniemania niewinności – art. 41 ust. 2 Konstytucji) </a:t>
            </a:r>
          </a:p>
          <a:p>
            <a:pPr lvl="1" algn="just"/>
            <a:r>
              <a:rPr lang="pl-PL" dirty="0"/>
              <a:t>zasady </a:t>
            </a:r>
            <a:r>
              <a:rPr lang="pl-PL" dirty="0" err="1"/>
              <a:t>pozakonstytucyjne</a:t>
            </a:r>
            <a:r>
              <a:rPr lang="pl-PL" dirty="0"/>
              <a:t> </a:t>
            </a:r>
          </a:p>
          <a:p>
            <a:pPr lvl="2" algn="just"/>
            <a:r>
              <a:rPr lang="pl-PL" dirty="0"/>
              <a:t>ustawowe (np. zasada skargowości – art. 14)</a:t>
            </a:r>
          </a:p>
          <a:p>
            <a:pPr lvl="2" algn="just"/>
            <a:r>
              <a:rPr lang="pl-PL" dirty="0"/>
              <a:t>konwencyjne </a:t>
            </a:r>
          </a:p>
          <a:p>
            <a:endParaRPr lang="pl-PL"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ZASADA PRAWDY MATERIALNEJ</a:t>
            </a:r>
          </a:p>
        </p:txBody>
      </p:sp>
      <p:sp>
        <p:nvSpPr>
          <p:cNvPr id="3" name="Symbol zastępczy zawartości 2"/>
          <p:cNvSpPr>
            <a:spLocks noGrp="1"/>
          </p:cNvSpPr>
          <p:nvPr>
            <p:ph idx="1"/>
          </p:nvPr>
        </p:nvSpPr>
        <p:spPr/>
        <p:txBody>
          <a:bodyPr>
            <a:normAutofit fontScale="85000" lnSpcReduction="20000"/>
          </a:bodyPr>
          <a:lstStyle/>
          <a:p>
            <a:pPr algn="just"/>
            <a:r>
              <a:rPr lang="pl-PL" b="1" dirty="0"/>
              <a:t>Art. 2 § </a:t>
            </a:r>
            <a:r>
              <a:rPr lang="pl-PL" b="1" dirty="0" err="1"/>
              <a:t>2</a:t>
            </a:r>
            <a:r>
              <a:rPr lang="pl-PL" b="1" dirty="0"/>
              <a:t> k.p.k.: </a:t>
            </a:r>
            <a:r>
              <a:rPr lang="pl-PL" b="1" i="1" u="sng" dirty="0"/>
              <a:t>Podstawę wszelkich rozstrzygnięć powinny stanowić prawdziwe ustalenia faktyczne</a:t>
            </a:r>
            <a:r>
              <a:rPr lang="pl-PL" i="1" dirty="0"/>
              <a:t> – </a:t>
            </a:r>
            <a:r>
              <a:rPr lang="pl-PL" dirty="0"/>
              <a:t>jest to </a:t>
            </a:r>
            <a:r>
              <a:rPr lang="pl-PL" b="1" dirty="0"/>
              <a:t>zasada prawnie zdefiniowana.</a:t>
            </a:r>
          </a:p>
          <a:p>
            <a:pPr algn="just"/>
            <a:r>
              <a:rPr lang="pl-PL" dirty="0"/>
              <a:t>Brak oparcia w Konstytucji RP (choć są różne stanowiska).</a:t>
            </a:r>
          </a:p>
          <a:p>
            <a:pPr algn="just"/>
            <a:r>
              <a:rPr lang="pl-PL" dirty="0"/>
              <a:t>Dyrektywa wynikająca z art. 2 § </a:t>
            </a:r>
            <a:r>
              <a:rPr lang="pl-PL" dirty="0" err="1"/>
              <a:t>2</a:t>
            </a:r>
            <a:r>
              <a:rPr lang="pl-PL" dirty="0"/>
              <a:t> k.p.k. adresowana jest do wszystkich organów procesowych, które w toku procesu podejmują jakiekolwiek rozstrzygnięcia</a:t>
            </a:r>
          </a:p>
          <a:p>
            <a:pPr algn="just"/>
            <a:r>
              <a:rPr lang="pl-PL" dirty="0"/>
              <a:t>Prawda materialna a prawda formalna (sądowa).</a:t>
            </a:r>
          </a:p>
          <a:p>
            <a:pPr algn="just"/>
            <a:r>
              <a:rPr lang="pl-PL" dirty="0"/>
              <a:t>Niekiedy uznawana za najważniejszą zasadę procesową.</a:t>
            </a:r>
          </a:p>
          <a:p>
            <a:pPr algn="just"/>
            <a:r>
              <a:rPr lang="pl-PL" dirty="0"/>
              <a:t>Czy stanowi cel procesu karnego?</a:t>
            </a:r>
          </a:p>
          <a:p>
            <a:endParaRPr lang="pl-PL" dirty="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ZASADA KONTRADYKTORYJNOŚCI</a:t>
            </a:r>
          </a:p>
        </p:txBody>
      </p:sp>
      <p:sp>
        <p:nvSpPr>
          <p:cNvPr id="3" name="Symbol zastępczy zawartości 2"/>
          <p:cNvSpPr>
            <a:spLocks noGrp="1"/>
          </p:cNvSpPr>
          <p:nvPr>
            <p:ph idx="1"/>
          </p:nvPr>
        </p:nvSpPr>
        <p:spPr/>
        <p:txBody>
          <a:bodyPr>
            <a:normAutofit fontScale="70000" lnSpcReduction="20000"/>
          </a:bodyPr>
          <a:lstStyle/>
          <a:p>
            <a:pPr algn="just"/>
            <a:r>
              <a:rPr lang="pl-PL" b="1" dirty="0"/>
              <a:t>Zasada kontradyktoryjności </a:t>
            </a:r>
            <a:r>
              <a:rPr lang="pl-PL" dirty="0"/>
              <a:t>to dyrektywa, zgodnie z którą strony mają prawo do walki o korzystne dla siebie rozstrzygnięcie.</a:t>
            </a:r>
          </a:p>
          <a:p>
            <a:pPr algn="just"/>
            <a:r>
              <a:rPr lang="pl-PL" b="1" dirty="0"/>
              <a:t>Zasada inkwizycyjności (śledcza) </a:t>
            </a:r>
            <a:r>
              <a:rPr lang="pl-PL" dirty="0"/>
              <a:t>to dyrektywa głosząca, że w procesie nie ma miejsca dla stron procesowych i że badanie sprawy należy wyłącznie do organu procesowego.</a:t>
            </a:r>
            <a:endParaRPr lang="pl-PL" b="1" dirty="0"/>
          </a:p>
          <a:p>
            <a:pPr marL="430213" indent="-323850" algn="just">
              <a:buClr>
                <a:srgbClr val="FF388C"/>
              </a:buClr>
              <a:buSzPct val="45000"/>
              <a:buFont typeface="Wingdings" charset="2"/>
              <a:buChar char=""/>
              <a:tabLst>
                <a:tab pos="430213" algn="l"/>
                <a:tab pos="1271588" algn="l"/>
                <a:tab pos="2185988" algn="l"/>
                <a:tab pos="3100388" algn="l"/>
                <a:tab pos="4014788" algn="l"/>
                <a:tab pos="4929188" algn="l"/>
                <a:tab pos="5843588" algn="l"/>
                <a:tab pos="6757988" algn="l"/>
                <a:tab pos="7672388" algn="l"/>
                <a:tab pos="8586788" algn="l"/>
                <a:tab pos="9501188" algn="l"/>
                <a:tab pos="10415588" algn="l"/>
              </a:tabLst>
            </a:pPr>
            <a:r>
              <a:rPr lang="pl-PL" dirty="0"/>
              <a:t>Kontradyktoryjność - proces jako walka równouprawnionych stron przed bezstronnym arbitrem.</a:t>
            </a:r>
          </a:p>
          <a:p>
            <a:pPr marL="430213" indent="-323850" algn="just">
              <a:buClr>
                <a:srgbClr val="FF388C"/>
              </a:buClr>
              <a:buSzPct val="45000"/>
              <a:buFont typeface="Wingdings" charset="2"/>
              <a:buChar char=""/>
              <a:tabLst>
                <a:tab pos="430213" algn="l"/>
                <a:tab pos="1271588" algn="l"/>
                <a:tab pos="2185988" algn="l"/>
                <a:tab pos="3100388" algn="l"/>
                <a:tab pos="4014788" algn="l"/>
                <a:tab pos="4929188" algn="l"/>
                <a:tab pos="5843588" algn="l"/>
                <a:tab pos="6757988" algn="l"/>
                <a:tab pos="7672388" algn="l"/>
                <a:tab pos="8586788" algn="l"/>
                <a:tab pos="9501188" algn="l"/>
                <a:tab pos="10415588" algn="l"/>
              </a:tabLst>
            </a:pPr>
            <a:r>
              <a:rPr lang="pl-PL" dirty="0"/>
              <a:t>Inkwizycyjność - proces, w którym strony mają ograniczone uprawnienia, a gospodarzem i aktywnym uczestnikiem jest sąd.</a:t>
            </a:r>
          </a:p>
          <a:p>
            <a:pPr marL="430213" indent="-323850" algn="just">
              <a:buClr>
                <a:srgbClr val="FF388C"/>
              </a:buClr>
              <a:buSzPct val="45000"/>
              <a:buFont typeface="Wingdings" charset="2"/>
              <a:buChar char=""/>
              <a:tabLst>
                <a:tab pos="430213" algn="l"/>
                <a:tab pos="1271588" algn="l"/>
                <a:tab pos="2185988" algn="l"/>
                <a:tab pos="3100388" algn="l"/>
                <a:tab pos="4014788" algn="l"/>
                <a:tab pos="4929188" algn="l"/>
                <a:tab pos="5843588" algn="l"/>
                <a:tab pos="6757988" algn="l"/>
                <a:tab pos="7672388" algn="l"/>
                <a:tab pos="8586788" algn="l"/>
                <a:tab pos="9501188" algn="l"/>
                <a:tab pos="10415588" algn="l"/>
              </a:tabLst>
            </a:pPr>
            <a:r>
              <a:rPr lang="pl-PL" i="1" dirty="0"/>
              <a:t>De </a:t>
            </a:r>
            <a:r>
              <a:rPr lang="pl-PL" i="1" dirty="0" err="1"/>
              <a:t>lege</a:t>
            </a:r>
            <a:r>
              <a:rPr lang="pl-PL" i="1" dirty="0"/>
              <a:t> lata </a:t>
            </a:r>
            <a:r>
              <a:rPr lang="pl-PL" dirty="0"/>
              <a:t>mamy do czynienia z inkwizycyjnym postępowaniem przygotowawczym i względnie inkwizycyjną rozprawą główną (w teorii kontradyktoryjną).</a:t>
            </a:r>
          </a:p>
          <a:p>
            <a:endParaRPr lang="pl-PL"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a:t>Zasady uczestniczenia w zajęciach.</a:t>
            </a:r>
            <a:br>
              <a:rPr lang="pl-PL" dirty="0"/>
            </a:br>
            <a:r>
              <a:rPr lang="pl-PL" dirty="0"/>
              <a:t>Zaliczanie przedmiotu</a:t>
            </a:r>
          </a:p>
        </p:txBody>
      </p:sp>
      <p:sp>
        <p:nvSpPr>
          <p:cNvPr id="3" name="Symbol zastępczy zawartości 2"/>
          <p:cNvSpPr>
            <a:spLocks noGrp="1"/>
          </p:cNvSpPr>
          <p:nvPr>
            <p:ph idx="1"/>
          </p:nvPr>
        </p:nvSpPr>
        <p:spPr>
          <a:xfrm>
            <a:off x="507492" y="1975104"/>
            <a:ext cx="8174736" cy="4498848"/>
          </a:xfrm>
        </p:spPr>
        <p:txBody>
          <a:bodyPr>
            <a:noAutofit/>
          </a:bodyPr>
          <a:lstStyle/>
          <a:p>
            <a:pPr marL="0" indent="0">
              <a:buNone/>
            </a:pPr>
            <a:r>
              <a:rPr lang="pl-PL" sz="2800" b="1" dirty="0"/>
              <a:t>Ocena  za I semestr:</a:t>
            </a:r>
          </a:p>
          <a:p>
            <a:pPr algn="just"/>
            <a:r>
              <a:rPr lang="pl-PL" sz="2800" dirty="0"/>
              <a:t>kolokwium w formie pisemnej – 50% oceny końcowej; forma mieszana – pytania zamknięte, otwarte, definicyjne i kazus; w trakcie rozwiązywania kazusów będzie można korzystać z tekstów ustaw</a:t>
            </a:r>
          </a:p>
          <a:p>
            <a:pPr algn="just"/>
            <a:r>
              <a:rPr lang="pl-PL" sz="2800" dirty="0"/>
              <a:t>Ocena za pismo procesowe – 25% oceny końcowej</a:t>
            </a:r>
            <a:endParaRPr lang="pl-PL" sz="2800" i="1" dirty="0"/>
          </a:p>
          <a:p>
            <a:pPr algn="just"/>
            <a:r>
              <a:rPr lang="pl-PL" sz="2800" dirty="0"/>
              <a:t>ocena aktywności na zajęciach (udział w dyskusji, rozwiązywanie kazusów) – 25% oceny końcowej,</a:t>
            </a:r>
          </a:p>
        </p:txBody>
      </p:sp>
    </p:spTree>
    <p:extLst>
      <p:ext uri="{BB962C8B-B14F-4D97-AF65-F5344CB8AC3E}">
        <p14:creationId xmlns:p14="http://schemas.microsoft.com/office/powerpoint/2010/main" val="2869607221"/>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95536" y="32131"/>
            <a:ext cx="8229600" cy="1143000"/>
          </a:xfrm>
        </p:spPr>
        <p:txBody>
          <a:bodyPr/>
          <a:lstStyle/>
          <a:p>
            <a:r>
              <a:rPr lang="pl-PL" b="1" dirty="0"/>
              <a:t>Następne zajęcia</a:t>
            </a:r>
          </a:p>
        </p:txBody>
      </p:sp>
      <p:sp>
        <p:nvSpPr>
          <p:cNvPr id="3" name="Symbol zastępczy zawartości 2"/>
          <p:cNvSpPr>
            <a:spLocks noGrp="1"/>
          </p:cNvSpPr>
          <p:nvPr>
            <p:ph idx="1"/>
          </p:nvPr>
        </p:nvSpPr>
        <p:spPr>
          <a:xfrm>
            <a:off x="395536" y="1340768"/>
            <a:ext cx="8291264" cy="4785395"/>
          </a:xfrm>
        </p:spPr>
        <p:txBody>
          <a:bodyPr>
            <a:normAutofit fontScale="92500" lnSpcReduction="20000"/>
          </a:bodyPr>
          <a:lstStyle/>
          <a:p>
            <a:pPr algn="just"/>
            <a:r>
              <a:rPr lang="pl-PL" dirty="0"/>
              <a:t>należy zapoznać się z treścią prezentacji multimedialnej</a:t>
            </a:r>
          </a:p>
          <a:p>
            <a:pPr algn="just"/>
            <a:r>
              <a:rPr lang="pl-PL" dirty="0"/>
              <a:t>należy zapoznać się z brzmieniem następujących przepisów: art. 1,2, 9, 10, 12-14 k.p.k. </a:t>
            </a:r>
            <a:r>
              <a:rPr lang="pl-PL" b="1" u="sng" dirty="0"/>
              <a:t>i wszystkich inny powołanych w prezentacji</a:t>
            </a:r>
            <a:endParaRPr lang="pl-PL" dirty="0"/>
          </a:p>
          <a:p>
            <a:pPr algn="just"/>
            <a:r>
              <a:rPr lang="pl-PL" dirty="0"/>
              <a:t>należy przeczytać z podręcznika pod red. prof. Skorupki z rozdziału I. „Zagadnienia ogólne” oraz z rozdziału II. „Zasady procesu karnego” (zasada działania z urzędu i zasada skargowości)</a:t>
            </a:r>
          </a:p>
          <a:p>
            <a:pPr algn="just"/>
            <a:r>
              <a:rPr lang="pl-PL" dirty="0"/>
              <a:t>na następnych zajęciach zaczynamy omawiać zagadnienie uczestników postępowania karnego</a:t>
            </a:r>
          </a:p>
        </p:txBody>
      </p:sp>
    </p:spTree>
    <p:extLst>
      <p:ext uri="{BB962C8B-B14F-4D97-AF65-F5344CB8AC3E}">
        <p14:creationId xmlns:p14="http://schemas.microsoft.com/office/powerpoint/2010/main" val="13173062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a:t>Zasady uczestniczenia w zajęciach.</a:t>
            </a:r>
            <a:br>
              <a:rPr lang="pl-PL" dirty="0"/>
            </a:br>
            <a:r>
              <a:rPr lang="pl-PL" dirty="0"/>
              <a:t>Zaliczanie przedmiotu</a:t>
            </a:r>
          </a:p>
        </p:txBody>
      </p:sp>
      <p:sp>
        <p:nvSpPr>
          <p:cNvPr id="3" name="Symbol zastępczy zawartości 2"/>
          <p:cNvSpPr>
            <a:spLocks noGrp="1"/>
          </p:cNvSpPr>
          <p:nvPr>
            <p:ph idx="1"/>
          </p:nvPr>
        </p:nvSpPr>
        <p:spPr>
          <a:xfrm>
            <a:off x="827484" y="2052918"/>
            <a:ext cx="7415832" cy="4475898"/>
          </a:xfrm>
        </p:spPr>
        <p:txBody>
          <a:bodyPr>
            <a:normAutofit/>
          </a:bodyPr>
          <a:lstStyle/>
          <a:p>
            <a:pPr marL="0" lvl="0" indent="0" algn="just">
              <a:lnSpc>
                <a:spcPct val="115000"/>
              </a:lnSpc>
              <a:spcAft>
                <a:spcPts val="1000"/>
              </a:spcAft>
              <a:buNone/>
              <a:tabLst>
                <a:tab pos="630555" algn="l"/>
              </a:tabLst>
            </a:pPr>
            <a:r>
              <a:rPr lang="pl-PL" sz="2000" b="1" dirty="0">
                <a:effectLst/>
                <a:latin typeface="Calibri" panose="020F0502020204030204" pitchFamily="34" charset="0"/>
                <a:ea typeface="Calibri" panose="020F0502020204030204" pitchFamily="34" charset="0"/>
                <a:cs typeface="Times New Roman" panose="02020603050405020304" pitchFamily="18" charset="0"/>
              </a:rPr>
              <a:t>Zaliczenie ćwiczeń w semestrze letnim odbędzie się na podstawie:</a:t>
            </a:r>
            <a:endParaRPr lang="pl-PL" sz="1800" b="1" dirty="0">
              <a:latin typeface="Calibri" panose="020F0502020204030204" pitchFamily="34" charset="0"/>
              <a:ea typeface="Calibri" panose="020F0502020204030204" pitchFamily="34" charset="0"/>
              <a:cs typeface="Times New Roman" panose="02020603050405020304" pitchFamily="18" charset="0"/>
            </a:endParaRPr>
          </a:p>
          <a:p>
            <a:pPr marL="457200" lvl="0" indent="-457200" algn="just">
              <a:lnSpc>
                <a:spcPct val="115000"/>
              </a:lnSpc>
              <a:spcAft>
                <a:spcPts val="1000"/>
              </a:spcAft>
              <a:buFont typeface="+mj-lt"/>
              <a:buAutoNum type="arabicPeriod"/>
              <a:tabLst>
                <a:tab pos="630555" algn="l"/>
              </a:tabLst>
            </a:pPr>
            <a:r>
              <a:rPr lang="pl-PL" sz="2000" dirty="0">
                <a:effectLst/>
                <a:latin typeface="Calibri" panose="020F0502020204030204" pitchFamily="34" charset="0"/>
                <a:ea typeface="Calibri" panose="020F0502020204030204" pitchFamily="34" charset="0"/>
                <a:cs typeface="Times New Roman" panose="02020603050405020304" pitchFamily="18" charset="0"/>
              </a:rPr>
              <a:t>kolokwium ustnego, którego zasady będą identyczne jak zasady egzaminu z postępowania karnego (udzielenie odpowiedzi na dwa wylosowane pytania z listy egzaminacyjnej obowiązującej u egzaminatora – po jednym z materiału zrealizowanego w każdym z semestrów (student nieobecny na pierwszym terminie kolokwium traci prawo do tego terminu) – 70% oceny końcowej,</a:t>
            </a:r>
            <a:endParaRPr lang="pl-PL" sz="1800" dirty="0">
              <a:latin typeface="Calibri" panose="020F0502020204030204" pitchFamily="34" charset="0"/>
              <a:ea typeface="Calibri" panose="020F0502020204030204" pitchFamily="34" charset="0"/>
              <a:cs typeface="Times New Roman" panose="02020603050405020304" pitchFamily="18" charset="0"/>
            </a:endParaRPr>
          </a:p>
          <a:p>
            <a:pPr marL="457200" lvl="0" indent="-457200" algn="just">
              <a:lnSpc>
                <a:spcPct val="115000"/>
              </a:lnSpc>
              <a:spcAft>
                <a:spcPts val="1000"/>
              </a:spcAft>
              <a:buFont typeface="+mj-lt"/>
              <a:buAutoNum type="arabicPeriod"/>
              <a:tabLst>
                <a:tab pos="630555" algn="l"/>
              </a:tabLst>
            </a:pPr>
            <a:r>
              <a:rPr lang="pl-PL" sz="2000" dirty="0">
                <a:effectLst/>
                <a:latin typeface="Calibri" panose="020F0502020204030204" pitchFamily="34" charset="0"/>
                <a:ea typeface="Calibri" panose="020F0502020204030204" pitchFamily="34" charset="0"/>
                <a:cs typeface="Times New Roman" panose="02020603050405020304" pitchFamily="18" charset="0"/>
              </a:rPr>
              <a:t>oceny aktywności na zajęciach (udział w dyskusji, rozwiązywanie kazusów) – 15% oceny końcowej,</a:t>
            </a:r>
            <a:endParaRPr lang="pl-PL" sz="1800" dirty="0">
              <a:latin typeface="Calibri" panose="020F0502020204030204" pitchFamily="34" charset="0"/>
              <a:ea typeface="Calibri" panose="020F0502020204030204" pitchFamily="34" charset="0"/>
              <a:cs typeface="Times New Roman" panose="02020603050405020304" pitchFamily="18" charset="0"/>
            </a:endParaRPr>
          </a:p>
          <a:p>
            <a:pPr marL="457200" lvl="0" indent="-457200" algn="just">
              <a:lnSpc>
                <a:spcPct val="115000"/>
              </a:lnSpc>
              <a:spcAft>
                <a:spcPts val="1000"/>
              </a:spcAft>
              <a:buFont typeface="+mj-lt"/>
              <a:buAutoNum type="arabicPeriod"/>
              <a:tabLst>
                <a:tab pos="630555" algn="l"/>
              </a:tabLst>
            </a:pPr>
            <a:r>
              <a:rPr lang="pl-PL" sz="2000" dirty="0">
                <a:effectLst/>
                <a:latin typeface="Calibri" panose="020F0502020204030204" pitchFamily="34" charset="0"/>
                <a:ea typeface="Calibri" panose="020F0502020204030204" pitchFamily="34" charset="0"/>
                <a:cs typeface="Times New Roman" panose="02020603050405020304" pitchFamily="18" charset="0"/>
              </a:rPr>
              <a:t>oceny za pracę pisemną – 15% oceny końcowej,</a:t>
            </a:r>
            <a:endParaRPr lang="pl-PL"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pl-PL" dirty="0"/>
          </a:p>
        </p:txBody>
      </p:sp>
    </p:spTree>
    <p:extLst>
      <p:ext uri="{BB962C8B-B14F-4D97-AF65-F5344CB8AC3E}">
        <p14:creationId xmlns:p14="http://schemas.microsoft.com/office/powerpoint/2010/main" val="35320559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a:t>Zasady uczestniczenia w zajęciach.</a:t>
            </a:r>
            <a:br>
              <a:rPr lang="pl-PL" dirty="0"/>
            </a:br>
            <a:r>
              <a:rPr lang="pl-PL" dirty="0"/>
              <a:t>Zaliczanie przedmiotu</a:t>
            </a:r>
          </a:p>
        </p:txBody>
      </p:sp>
      <p:sp>
        <p:nvSpPr>
          <p:cNvPr id="3" name="Symbol zastępczy zawartości 2"/>
          <p:cNvSpPr>
            <a:spLocks noGrp="1"/>
          </p:cNvSpPr>
          <p:nvPr>
            <p:ph idx="1"/>
          </p:nvPr>
        </p:nvSpPr>
        <p:spPr>
          <a:xfrm>
            <a:off x="251520" y="1556792"/>
            <a:ext cx="8892480" cy="5184576"/>
          </a:xfrm>
        </p:spPr>
        <p:txBody>
          <a:bodyPr>
            <a:normAutofit/>
          </a:bodyPr>
          <a:lstStyle/>
          <a:p>
            <a:pPr marL="0" indent="0" algn="just">
              <a:buNone/>
            </a:pPr>
            <a:endParaRPr lang="pl-PL" sz="36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buNone/>
            </a:pPr>
            <a:r>
              <a:rPr lang="pl-PL" sz="3600" dirty="0">
                <a:effectLst/>
                <a:latin typeface="Calibri" panose="020F0502020204030204" pitchFamily="34" charset="0"/>
                <a:ea typeface="Calibri" panose="020F0502020204030204" pitchFamily="34" charset="0"/>
                <a:cs typeface="Times New Roman" panose="02020603050405020304" pitchFamily="18" charset="0"/>
              </a:rPr>
              <a:t>W każdym czasie mogą się odbywać krótkie kartkówki niezapowiedziane, w szczególności na początku zajęć – z materiału omówionego ma poprzednich zajęciach. Prowadzący może też na początku zajęć odpytać studentów z materiału omawianego na poprzednich zajęciach.</a:t>
            </a:r>
          </a:p>
          <a:p>
            <a:pPr marL="0" indent="0">
              <a:buNone/>
            </a:pPr>
            <a:endParaRPr lang="pl-PL" dirty="0">
              <a:latin typeface="Times New Roman" pitchFamily="18" charset="0"/>
              <a:cs typeface="Times New Roman" pitchFamily="18" charset="0"/>
            </a:endParaRPr>
          </a:p>
          <a:p>
            <a:pPr marL="457200" lvl="1" indent="0">
              <a:buNone/>
            </a:pPr>
            <a:endParaRPr lang="pl-PL" dirty="0">
              <a:latin typeface="Times New Roman" pitchFamily="18" charset="0"/>
              <a:cs typeface="Times New Roman" pitchFamily="18" charset="0"/>
            </a:endParaRPr>
          </a:p>
          <a:p>
            <a:pPr marL="457200" lvl="1" indent="0">
              <a:buNone/>
            </a:pPr>
            <a:endParaRPr lang="pl-PL" dirty="0">
              <a:latin typeface="Times New Roman" pitchFamily="18" charset="0"/>
              <a:cs typeface="Times New Roman" pitchFamily="18" charset="0"/>
            </a:endParaRPr>
          </a:p>
          <a:p>
            <a:pPr lvl="1"/>
            <a:endParaRPr lang="pl-PL" dirty="0">
              <a:latin typeface="Times New Roman" pitchFamily="18" charset="0"/>
              <a:cs typeface="Times New Roman" pitchFamily="18" charset="0"/>
            </a:endParaRPr>
          </a:p>
        </p:txBody>
      </p:sp>
    </p:spTree>
    <p:extLst>
      <p:ext uri="{BB962C8B-B14F-4D97-AF65-F5344CB8AC3E}">
        <p14:creationId xmlns:p14="http://schemas.microsoft.com/office/powerpoint/2010/main" val="14195794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a:t>Zasady uczestniczenia w zajęciach.</a:t>
            </a:r>
            <a:br>
              <a:rPr lang="pl-PL" dirty="0"/>
            </a:br>
            <a:r>
              <a:rPr lang="pl-PL" dirty="0"/>
              <a:t>Zaliczanie przedmiotu</a:t>
            </a:r>
          </a:p>
        </p:txBody>
      </p:sp>
      <p:sp>
        <p:nvSpPr>
          <p:cNvPr id="3" name="Symbol zastępczy zawartości 2"/>
          <p:cNvSpPr>
            <a:spLocks noGrp="1"/>
          </p:cNvSpPr>
          <p:nvPr>
            <p:ph idx="1"/>
          </p:nvPr>
        </p:nvSpPr>
        <p:spPr>
          <a:xfrm>
            <a:off x="251520" y="1556792"/>
            <a:ext cx="8892480" cy="5184576"/>
          </a:xfrm>
        </p:spPr>
        <p:txBody>
          <a:bodyPr>
            <a:normAutofit/>
          </a:bodyPr>
          <a:lstStyle/>
          <a:p>
            <a:pPr marL="0" lvl="0" indent="0" algn="just">
              <a:lnSpc>
                <a:spcPct val="115000"/>
              </a:lnSpc>
              <a:spcAft>
                <a:spcPts val="1000"/>
              </a:spcAft>
              <a:buNone/>
              <a:tabLst>
                <a:tab pos="630555" algn="l"/>
              </a:tabLst>
            </a:pPr>
            <a:endParaRPr lang="pl-PL" sz="4400" dirty="0">
              <a:latin typeface="Calibri" panose="020F0502020204030204" pitchFamily="34" charset="0"/>
              <a:ea typeface="Calibri" panose="020F0502020204030204" pitchFamily="34" charset="0"/>
              <a:cs typeface="Times New Roman" panose="02020603050405020304" pitchFamily="18" charset="0"/>
            </a:endParaRPr>
          </a:p>
          <a:p>
            <a:pPr marL="0" lvl="0" indent="0" algn="just">
              <a:lnSpc>
                <a:spcPct val="115000"/>
              </a:lnSpc>
              <a:spcAft>
                <a:spcPts val="1000"/>
              </a:spcAft>
              <a:buNone/>
              <a:tabLst>
                <a:tab pos="630555" algn="l"/>
              </a:tabLst>
            </a:pPr>
            <a:r>
              <a:rPr lang="pl-PL" sz="2400" dirty="0">
                <a:effectLst/>
                <a:latin typeface="Calibri" panose="020F0502020204030204" pitchFamily="34" charset="0"/>
                <a:ea typeface="Calibri" panose="020F0502020204030204" pitchFamily="34" charset="0"/>
                <a:cs typeface="Times New Roman" panose="02020603050405020304" pitchFamily="18" charset="0"/>
              </a:rPr>
              <a:t>Prowadzący może zlecać wykonanie określonych zadań na kolejne zajęcia, w szczególności polegających na zapoznaniu się z określonym materiałem lub lekturze opracowań o charakterze naukowym (np. artykułów, glos). Wykonywanie tych zajęć będzie brane pod uwagę przy ocenie za aktywność na zajęciach. </a:t>
            </a:r>
          </a:p>
          <a:p>
            <a:pPr marL="0" indent="0">
              <a:buNone/>
            </a:pPr>
            <a:endParaRPr lang="pl-PL" sz="4000" dirty="0">
              <a:latin typeface="Times New Roman" pitchFamily="18" charset="0"/>
              <a:cs typeface="Times New Roman" pitchFamily="18" charset="0"/>
            </a:endParaRPr>
          </a:p>
          <a:p>
            <a:pPr marL="457200" lvl="1" indent="0">
              <a:buNone/>
            </a:pPr>
            <a:endParaRPr lang="pl-PL" sz="3600" dirty="0">
              <a:latin typeface="Times New Roman" pitchFamily="18" charset="0"/>
              <a:cs typeface="Times New Roman" pitchFamily="18" charset="0"/>
            </a:endParaRPr>
          </a:p>
          <a:p>
            <a:pPr marL="457200" lvl="1" indent="0">
              <a:buNone/>
            </a:pPr>
            <a:endParaRPr lang="pl-PL" sz="3600" dirty="0">
              <a:latin typeface="Times New Roman" pitchFamily="18" charset="0"/>
              <a:cs typeface="Times New Roman" pitchFamily="18" charset="0"/>
            </a:endParaRPr>
          </a:p>
          <a:p>
            <a:pPr lvl="1"/>
            <a:endParaRPr lang="pl-PL" sz="3600" dirty="0">
              <a:latin typeface="Times New Roman" pitchFamily="18" charset="0"/>
              <a:cs typeface="Times New Roman" pitchFamily="18" charset="0"/>
            </a:endParaRPr>
          </a:p>
        </p:txBody>
      </p:sp>
    </p:spTree>
    <p:extLst>
      <p:ext uri="{BB962C8B-B14F-4D97-AF65-F5344CB8AC3E}">
        <p14:creationId xmlns:p14="http://schemas.microsoft.com/office/powerpoint/2010/main" val="672708928"/>
      </p:ext>
    </p:extLst>
  </p:cSld>
  <p:clrMapOvr>
    <a:masterClrMapping/>
  </p:clrMapOvr>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2550</TotalTime>
  <Words>4474</Words>
  <Application>Microsoft Office PowerPoint</Application>
  <PresentationFormat>Pokaz na ekranie (4:3)</PresentationFormat>
  <Paragraphs>330</Paragraphs>
  <Slides>60</Slides>
  <Notes>0</Notes>
  <HiddenSlides>0</HiddenSlides>
  <MMClips>0</MMClips>
  <ScaleCrop>false</ScaleCrop>
  <HeadingPairs>
    <vt:vector size="6" baseType="variant">
      <vt:variant>
        <vt:lpstr>Używane czcionki</vt:lpstr>
      </vt:variant>
      <vt:variant>
        <vt:i4>8</vt:i4>
      </vt:variant>
      <vt:variant>
        <vt:lpstr>Motyw</vt:lpstr>
      </vt:variant>
      <vt:variant>
        <vt:i4>1</vt:i4>
      </vt:variant>
      <vt:variant>
        <vt:lpstr>Tytuły slajdów</vt:lpstr>
      </vt:variant>
      <vt:variant>
        <vt:i4>60</vt:i4>
      </vt:variant>
    </vt:vector>
  </HeadingPairs>
  <TitlesOfParts>
    <vt:vector size="69" baseType="lpstr">
      <vt:lpstr>Arabic Typesetting</vt:lpstr>
      <vt:lpstr>Arial</vt:lpstr>
      <vt:lpstr>Arial Narrow</vt:lpstr>
      <vt:lpstr>Baskerville Old Face</vt:lpstr>
      <vt:lpstr>Calibri</vt:lpstr>
      <vt:lpstr>Times New Roman</vt:lpstr>
      <vt:lpstr>Tw Cen MT Condensed Extra Bold</vt:lpstr>
      <vt:lpstr>Wingdings</vt:lpstr>
      <vt:lpstr>Motyw pakietu Office</vt:lpstr>
      <vt:lpstr>Postępowanie karne – wprowadzanie</vt:lpstr>
      <vt:lpstr>Zasady uczestniczenia w zajęciach. Zaliczanie przedmiotu</vt:lpstr>
      <vt:lpstr>Naukowe Koło Postępowania Karnego</vt:lpstr>
      <vt:lpstr>Podręczniki i inne materiały do nauki</vt:lpstr>
      <vt:lpstr>Zasady uczestniczenia w zajęciach. Zaliczanie przedmiotu</vt:lpstr>
      <vt:lpstr>Zasady uczestniczenia w zajęciach. Zaliczanie przedmiotu</vt:lpstr>
      <vt:lpstr>Zasady uczestniczenia w zajęciach. Zaliczanie przedmiotu</vt:lpstr>
      <vt:lpstr>Zasady uczestniczenia w zajęciach. Zaliczanie przedmiotu</vt:lpstr>
      <vt:lpstr>Zasady uczestniczenia w zajęciach. Zaliczanie przedmiotu</vt:lpstr>
      <vt:lpstr>Zasady uczestniczenia w zajęciach. Zaliczanie przedmiotu</vt:lpstr>
      <vt:lpstr>OBECNOŚCI</vt:lpstr>
      <vt:lpstr>KONKURS Z POSTĘPOWANIA KARNEGO</vt:lpstr>
      <vt:lpstr>AKTY PRAWNE</vt:lpstr>
      <vt:lpstr>EWENTUALNA ZMIANA FORMY ZAJĘĆ NA ZDALNĄ</vt:lpstr>
      <vt:lpstr>PROCES KARNY</vt:lpstr>
      <vt:lpstr>PRZEDMIOT PROCESU KARNEGO</vt:lpstr>
      <vt:lpstr>Odpowiedzialność karna opiera się na dwóch podstawach:  faktycznej i normatywnej</vt:lpstr>
      <vt:lpstr>Podstawowe pojęcie procesu karnego</vt:lpstr>
      <vt:lpstr>Podstawowe pojęcia procesu karnego </vt:lpstr>
      <vt:lpstr>Zjawisko proceduralizacji prawa</vt:lpstr>
      <vt:lpstr>USTAWOWE CELE PROCESU KARNEGO - ART. 2 § 1 KPK</vt:lpstr>
      <vt:lpstr>CELE PROCESU KARNEGO - ART. 2 § 1 KPK</vt:lpstr>
      <vt:lpstr>Dyrektywa trafnej represji karnej</vt:lpstr>
      <vt:lpstr>DOKTRYNALNE CELE PROCESU KARNEGO - S. WALTOŚ</vt:lpstr>
      <vt:lpstr>CELE PROCESU KARNEGO</vt:lpstr>
      <vt:lpstr>Odmiany procesu karnego </vt:lpstr>
      <vt:lpstr>Postępowanie zwyczajne i postępowania szczególne   TRYBY PROCESU KARNEGO </vt:lpstr>
      <vt:lpstr>Postępowanie zwyczajne i postępowania szczególne </vt:lpstr>
      <vt:lpstr>STADIA PROCESU</vt:lpstr>
      <vt:lpstr>Przebieg procesu karnego</vt:lpstr>
      <vt:lpstr>POSTĘPOWANIE PRZYGOTOWAWCZE</vt:lpstr>
      <vt:lpstr>POSTĘPOWANIE PRZYGOTOWAWCZE</vt:lpstr>
      <vt:lpstr>POSTĘPOWANIE JURYSDYKCYJNE</vt:lpstr>
      <vt:lpstr>Układ sali sądowej</vt:lpstr>
      <vt:lpstr>PROCES INKWIZYCYJNY</vt:lpstr>
      <vt:lpstr>PROCES KONTRADYKTORYJNY</vt:lpstr>
      <vt:lpstr>ŹRÓDŁA PRAWA KARNEGO PROCESOWEGO</vt:lpstr>
      <vt:lpstr>TRYBY ŚCIGANIA</vt:lpstr>
      <vt:lpstr>TRYB PUBLICZNOSKARGOWY</vt:lpstr>
      <vt:lpstr>TRYB PRYWATNOSKARGOWY</vt:lpstr>
      <vt:lpstr>Przestępstwa ścigane z oskarżenia publicznego</vt:lpstr>
      <vt:lpstr>Przestępstwa ścigane z oskarżenia publicznego</vt:lpstr>
      <vt:lpstr>WNIOSEK O ŚCIGANIE</vt:lpstr>
      <vt:lpstr>Uzyskanie wniosku</vt:lpstr>
      <vt:lpstr>Przestępstwa ścigane z oskarżenia prywatnego</vt:lpstr>
      <vt:lpstr>SĄDY W POLSCE</vt:lpstr>
      <vt:lpstr>KONSTYTUCJA RP</vt:lpstr>
      <vt:lpstr>KONSTYTUCJA RP</vt:lpstr>
      <vt:lpstr>PROKURATURY W POLSCE</vt:lpstr>
      <vt:lpstr>PROKURATURY W POLSCE</vt:lpstr>
      <vt:lpstr>ZASADA PRAWA A ZASADA PROCESOWA - ZASADA PRAWA</vt:lpstr>
      <vt:lpstr>ZASADA PRAWA A ZASADA PROCESOWA - ZASADA PROCESOWA</vt:lpstr>
      <vt:lpstr>ZASADY PRAWA A NORMY PRAWNE</vt:lpstr>
      <vt:lpstr>ZASADY PROCESOWE</vt:lpstr>
      <vt:lpstr>ZASADY NACZELNE WG PROF. WALTOSIA</vt:lpstr>
      <vt:lpstr>ZASADY NACZELNE WG PROF. WALTOSIA</vt:lpstr>
      <vt:lpstr>PODZIAŁ ZASAD PROCESOWYCH</vt:lpstr>
      <vt:lpstr>ZASADA PRAWDY MATERIALNEJ</vt:lpstr>
      <vt:lpstr>ZASADA KONTRADYKTORYJNOŚCI</vt:lpstr>
      <vt:lpstr>Następne zajęcia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PROCES KARNY</dc:title>
  <dc:creator>MATI</dc:creator>
  <cp:lastModifiedBy>Karol Jarząbek</cp:lastModifiedBy>
  <cp:revision>82</cp:revision>
  <dcterms:created xsi:type="dcterms:W3CDTF">2017-10-01T08:36:13Z</dcterms:created>
  <dcterms:modified xsi:type="dcterms:W3CDTF">2021-10-08T10:10:18Z</dcterms:modified>
</cp:coreProperties>
</file>