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8"/>
  </p:notesMasterIdLst>
  <p:sldIdLst>
    <p:sldId id="496" r:id="rId2"/>
    <p:sldId id="399" r:id="rId3"/>
    <p:sldId id="400" r:id="rId4"/>
    <p:sldId id="401" r:id="rId5"/>
    <p:sldId id="487" r:id="rId6"/>
    <p:sldId id="402" r:id="rId7"/>
    <p:sldId id="264" r:id="rId8"/>
    <p:sldId id="266" r:id="rId9"/>
    <p:sldId id="267" r:id="rId10"/>
    <p:sldId id="268" r:id="rId11"/>
    <p:sldId id="272" r:id="rId12"/>
    <p:sldId id="278" r:id="rId13"/>
    <p:sldId id="270" r:id="rId14"/>
    <p:sldId id="274" r:id="rId15"/>
    <p:sldId id="275" r:id="rId16"/>
    <p:sldId id="279" r:id="rId17"/>
    <p:sldId id="280" r:id="rId18"/>
    <p:sldId id="281" r:id="rId19"/>
    <p:sldId id="282" r:id="rId20"/>
    <p:sldId id="283" r:id="rId21"/>
    <p:sldId id="284" r:id="rId22"/>
    <p:sldId id="285" r:id="rId23"/>
    <p:sldId id="286" r:id="rId24"/>
    <p:sldId id="287" r:id="rId25"/>
    <p:sldId id="288" r:id="rId26"/>
    <p:sldId id="293" r:id="rId27"/>
    <p:sldId id="489" r:id="rId28"/>
    <p:sldId id="294" r:id="rId29"/>
    <p:sldId id="290" r:id="rId30"/>
    <p:sldId id="295" r:id="rId31"/>
    <p:sldId id="292" r:id="rId32"/>
    <p:sldId id="296" r:id="rId33"/>
    <p:sldId id="499" r:id="rId34"/>
    <p:sldId id="498" r:id="rId35"/>
    <p:sldId id="500" r:id="rId36"/>
    <p:sldId id="297" r:id="rId37"/>
    <p:sldId id="299" r:id="rId38"/>
    <p:sldId id="356" r:id="rId39"/>
    <p:sldId id="357" r:id="rId40"/>
    <p:sldId id="300" r:id="rId41"/>
    <p:sldId id="353" r:id="rId42"/>
    <p:sldId id="298" r:id="rId43"/>
    <p:sldId id="448" r:id="rId44"/>
    <p:sldId id="449" r:id="rId45"/>
    <p:sldId id="450" r:id="rId46"/>
    <p:sldId id="451" r:id="rId47"/>
    <p:sldId id="452" r:id="rId48"/>
    <p:sldId id="453" r:id="rId49"/>
    <p:sldId id="454" r:id="rId50"/>
    <p:sldId id="455" r:id="rId51"/>
    <p:sldId id="456" r:id="rId52"/>
    <p:sldId id="457" r:id="rId53"/>
    <p:sldId id="458" r:id="rId54"/>
    <p:sldId id="459" r:id="rId55"/>
    <p:sldId id="460" r:id="rId56"/>
    <p:sldId id="461" r:id="rId57"/>
    <p:sldId id="462" r:id="rId58"/>
    <p:sldId id="463" r:id="rId59"/>
    <p:sldId id="464" r:id="rId60"/>
    <p:sldId id="465" r:id="rId61"/>
    <p:sldId id="466" r:id="rId62"/>
    <p:sldId id="467" r:id="rId63"/>
    <p:sldId id="468" r:id="rId64"/>
    <p:sldId id="469" r:id="rId65"/>
    <p:sldId id="470" r:id="rId66"/>
    <p:sldId id="471" r:id="rId67"/>
    <p:sldId id="472" r:id="rId68"/>
    <p:sldId id="473" r:id="rId69"/>
    <p:sldId id="474" r:id="rId70"/>
    <p:sldId id="475" r:id="rId71"/>
    <p:sldId id="486" r:id="rId72"/>
    <p:sldId id="476" r:id="rId73"/>
    <p:sldId id="477" r:id="rId74"/>
    <p:sldId id="318" r:id="rId75"/>
    <p:sldId id="319" r:id="rId76"/>
    <p:sldId id="320" r:id="rId77"/>
    <p:sldId id="321" r:id="rId78"/>
    <p:sldId id="322" r:id="rId79"/>
    <p:sldId id="323" r:id="rId80"/>
    <p:sldId id="328" r:id="rId81"/>
    <p:sldId id="329" r:id="rId82"/>
    <p:sldId id="409" r:id="rId83"/>
    <p:sldId id="403" r:id="rId84"/>
    <p:sldId id="404" r:id="rId85"/>
    <p:sldId id="405" r:id="rId86"/>
    <p:sldId id="406" r:id="rId87"/>
    <p:sldId id="407" r:id="rId88"/>
    <p:sldId id="408" r:id="rId89"/>
    <p:sldId id="410" r:id="rId90"/>
    <p:sldId id="411" r:id="rId91"/>
    <p:sldId id="412" r:id="rId92"/>
    <p:sldId id="413" r:id="rId93"/>
    <p:sldId id="414" r:id="rId94"/>
    <p:sldId id="415" r:id="rId95"/>
    <p:sldId id="416" r:id="rId96"/>
    <p:sldId id="417" r:id="rId97"/>
    <p:sldId id="418" r:id="rId98"/>
    <p:sldId id="419" r:id="rId99"/>
    <p:sldId id="420" r:id="rId100"/>
    <p:sldId id="421" r:id="rId101"/>
    <p:sldId id="497" r:id="rId102"/>
    <p:sldId id="331" r:id="rId103"/>
    <p:sldId id="332" r:id="rId104"/>
    <p:sldId id="333" r:id="rId105"/>
    <p:sldId id="334" r:id="rId106"/>
    <p:sldId id="335" r:id="rId107"/>
    <p:sldId id="490" r:id="rId108"/>
    <p:sldId id="479" r:id="rId109"/>
    <p:sldId id="491" r:id="rId110"/>
    <p:sldId id="336" r:id="rId111"/>
    <p:sldId id="337" r:id="rId112"/>
    <p:sldId id="338" r:id="rId113"/>
    <p:sldId id="339" r:id="rId114"/>
    <p:sldId id="424" r:id="rId115"/>
    <p:sldId id="425" r:id="rId116"/>
    <p:sldId id="426" r:id="rId117"/>
    <p:sldId id="427" r:id="rId118"/>
    <p:sldId id="428" r:id="rId119"/>
    <p:sldId id="429" r:id="rId120"/>
    <p:sldId id="430" r:id="rId121"/>
    <p:sldId id="431" r:id="rId122"/>
    <p:sldId id="432" r:id="rId123"/>
    <p:sldId id="433" r:id="rId124"/>
    <p:sldId id="434" r:id="rId125"/>
    <p:sldId id="435" r:id="rId126"/>
    <p:sldId id="436" r:id="rId127"/>
    <p:sldId id="437" r:id="rId128"/>
    <p:sldId id="395" r:id="rId129"/>
    <p:sldId id="396" r:id="rId130"/>
    <p:sldId id="397" r:id="rId131"/>
    <p:sldId id="438" r:id="rId132"/>
    <p:sldId id="439" r:id="rId133"/>
    <p:sldId id="440" r:id="rId134"/>
    <p:sldId id="386" r:id="rId135"/>
    <p:sldId id="441" r:id="rId136"/>
    <p:sldId id="442" r:id="rId137"/>
    <p:sldId id="443" r:id="rId138"/>
    <p:sldId id="388" r:id="rId139"/>
    <p:sldId id="389" r:id="rId140"/>
    <p:sldId id="390" r:id="rId141"/>
    <p:sldId id="391" r:id="rId142"/>
    <p:sldId id="392" r:id="rId143"/>
    <p:sldId id="446" r:id="rId144"/>
    <p:sldId id="393" r:id="rId145"/>
    <p:sldId id="444" r:id="rId146"/>
    <p:sldId id="445" r:id="rId14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60"/>
  </p:normalViewPr>
  <p:slideViewPr>
    <p:cSldViewPr>
      <p:cViewPr varScale="1">
        <p:scale>
          <a:sx n="62" d="100"/>
          <a:sy n="62" d="100"/>
        </p:scale>
        <p:origin x="1376"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presProps" Target="presProps.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072448-983E-469C-96FB-615F4B5D47D2}"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72BA3307-A5ED-4B82-995C-DE77B8F7EBA7}">
      <dgm:prSet phldrT="[Text]"/>
      <dgm:spPr>
        <a:solidFill>
          <a:schemeClr val="bg2">
            <a:lumMod val="10000"/>
          </a:schemeClr>
        </a:solidFill>
      </dgm:spPr>
      <dgm:t>
        <a:bodyPr/>
        <a:lstStyle/>
        <a:p>
          <a:r>
            <a:rPr lang="pl-PL" dirty="0"/>
            <a:t>Prokurator</a:t>
          </a:r>
        </a:p>
      </dgm:t>
    </dgm:pt>
    <dgm:pt modelId="{762DDFCC-601B-48DE-8265-A143DB70AD48}" type="parTrans" cxnId="{4F15051F-EF12-4974-BC73-3D222A99B832}">
      <dgm:prSet/>
      <dgm:spPr/>
      <dgm:t>
        <a:bodyPr/>
        <a:lstStyle/>
        <a:p>
          <a:endParaRPr lang="pl-PL"/>
        </a:p>
      </dgm:t>
    </dgm:pt>
    <dgm:pt modelId="{3F318275-2CA6-41F8-9DB4-080CF7A4B45D}" type="sibTrans" cxnId="{4F15051F-EF12-4974-BC73-3D222A99B832}">
      <dgm:prSet/>
      <dgm:spPr/>
      <dgm:t>
        <a:bodyPr/>
        <a:lstStyle/>
        <a:p>
          <a:endParaRPr lang="pl-PL"/>
        </a:p>
      </dgm:t>
    </dgm:pt>
    <dgm:pt modelId="{60A5283A-7CF0-4DAD-8E01-CBE3D1B379CC}">
      <dgm:prSet phldrT="[Text]"/>
      <dgm:spPr>
        <a:solidFill>
          <a:srgbClr val="FF0000"/>
        </a:solidFill>
      </dgm:spPr>
      <dgm:t>
        <a:bodyPr/>
        <a:lstStyle/>
        <a:p>
          <a:r>
            <a:rPr lang="pl-PL" dirty="0"/>
            <a:t>Organ postępowania przygotowawczego</a:t>
          </a:r>
        </a:p>
      </dgm:t>
    </dgm:pt>
    <dgm:pt modelId="{1F053215-2E57-45CA-A61F-B322F24ABB7A}" type="parTrans" cxnId="{328165B7-F777-4CE1-BF9C-3F2729448C5E}">
      <dgm:prSet/>
      <dgm:spPr/>
      <dgm:t>
        <a:bodyPr/>
        <a:lstStyle/>
        <a:p>
          <a:endParaRPr lang="pl-PL"/>
        </a:p>
      </dgm:t>
    </dgm:pt>
    <dgm:pt modelId="{E74BB218-435B-483A-BC76-2F2331E68297}" type="sibTrans" cxnId="{328165B7-F777-4CE1-BF9C-3F2729448C5E}">
      <dgm:prSet/>
      <dgm:spPr/>
      <dgm:t>
        <a:bodyPr/>
        <a:lstStyle/>
        <a:p>
          <a:endParaRPr lang="pl-PL"/>
        </a:p>
      </dgm:t>
    </dgm:pt>
    <dgm:pt modelId="{B1D3ECA0-8207-436E-A147-C5FAA933B4A8}">
      <dgm:prSet phldrT="[Text]"/>
      <dgm:spPr>
        <a:solidFill>
          <a:srgbClr val="FF0000"/>
        </a:solidFill>
      </dgm:spPr>
      <dgm:t>
        <a:bodyPr/>
        <a:lstStyle/>
        <a:p>
          <a:r>
            <a:rPr lang="pl-PL" dirty="0"/>
            <a:t>Rzecznik interesu społecznego</a:t>
          </a:r>
        </a:p>
      </dgm:t>
    </dgm:pt>
    <dgm:pt modelId="{DAA373B6-AC60-41B6-8742-C658898E4922}" type="parTrans" cxnId="{B5523107-AE60-4EEF-B1A9-7B8A7FFB4160}">
      <dgm:prSet/>
      <dgm:spPr/>
      <dgm:t>
        <a:bodyPr/>
        <a:lstStyle/>
        <a:p>
          <a:endParaRPr lang="pl-PL"/>
        </a:p>
      </dgm:t>
    </dgm:pt>
    <dgm:pt modelId="{95F1B686-900A-4A7B-B58F-775F937F6DA5}" type="sibTrans" cxnId="{B5523107-AE60-4EEF-B1A9-7B8A7FFB4160}">
      <dgm:prSet/>
      <dgm:spPr/>
      <dgm:t>
        <a:bodyPr/>
        <a:lstStyle/>
        <a:p>
          <a:endParaRPr lang="pl-PL"/>
        </a:p>
      </dgm:t>
    </dgm:pt>
    <dgm:pt modelId="{30D91371-F6CE-4DCC-9FB4-869E648CDC4B}">
      <dgm:prSet phldrT="[Text]"/>
      <dgm:spPr>
        <a:solidFill>
          <a:srgbClr val="FF0000"/>
        </a:solidFill>
      </dgm:spPr>
      <dgm:t>
        <a:bodyPr/>
        <a:lstStyle/>
        <a:p>
          <a:r>
            <a:rPr lang="pl-PL" dirty="0"/>
            <a:t>Oskarżyciel publiczny</a:t>
          </a:r>
        </a:p>
      </dgm:t>
    </dgm:pt>
    <dgm:pt modelId="{74DEC9DF-292B-4698-BB18-1568C4D38796}" type="parTrans" cxnId="{555FFED4-80FD-4835-8DE4-75A14D555309}">
      <dgm:prSet/>
      <dgm:spPr/>
      <dgm:t>
        <a:bodyPr/>
        <a:lstStyle/>
        <a:p>
          <a:endParaRPr lang="pl-PL"/>
        </a:p>
      </dgm:t>
    </dgm:pt>
    <dgm:pt modelId="{408B346B-09E5-4AF1-BCE5-828FBD3ED3F0}" type="sibTrans" cxnId="{555FFED4-80FD-4835-8DE4-75A14D555309}">
      <dgm:prSet/>
      <dgm:spPr/>
      <dgm:t>
        <a:bodyPr/>
        <a:lstStyle/>
        <a:p>
          <a:endParaRPr lang="pl-PL"/>
        </a:p>
      </dgm:t>
    </dgm:pt>
    <dgm:pt modelId="{CBABFFE8-BCEB-4FEC-937A-16282520974A}" type="pres">
      <dgm:prSet presAssocID="{55072448-983E-469C-96FB-615F4B5D47D2}" presName="composite" presStyleCnt="0">
        <dgm:presLayoutVars>
          <dgm:chMax val="1"/>
          <dgm:dir/>
          <dgm:resizeHandles val="exact"/>
        </dgm:presLayoutVars>
      </dgm:prSet>
      <dgm:spPr/>
    </dgm:pt>
    <dgm:pt modelId="{5B0F055D-A843-43F5-87A4-F568E5EE1F8A}" type="pres">
      <dgm:prSet presAssocID="{72BA3307-A5ED-4B82-995C-DE77B8F7EBA7}" presName="roof" presStyleLbl="dkBgShp" presStyleIdx="0" presStyleCnt="2"/>
      <dgm:spPr/>
    </dgm:pt>
    <dgm:pt modelId="{216F0496-9558-459B-B9C7-29F935E40CC5}" type="pres">
      <dgm:prSet presAssocID="{72BA3307-A5ED-4B82-995C-DE77B8F7EBA7}" presName="pillars" presStyleCnt="0"/>
      <dgm:spPr/>
    </dgm:pt>
    <dgm:pt modelId="{B5C5E892-AA55-43DA-BAB7-167EAE8D50AA}" type="pres">
      <dgm:prSet presAssocID="{72BA3307-A5ED-4B82-995C-DE77B8F7EBA7}" presName="pillar1" presStyleLbl="node1" presStyleIdx="0" presStyleCnt="3">
        <dgm:presLayoutVars>
          <dgm:bulletEnabled val="1"/>
        </dgm:presLayoutVars>
      </dgm:prSet>
      <dgm:spPr/>
    </dgm:pt>
    <dgm:pt modelId="{1F005497-C478-4B27-8DCB-8CB41AF97BF9}" type="pres">
      <dgm:prSet presAssocID="{B1D3ECA0-8207-436E-A147-C5FAA933B4A8}" presName="pillarX" presStyleLbl="node1" presStyleIdx="1" presStyleCnt="3">
        <dgm:presLayoutVars>
          <dgm:bulletEnabled val="1"/>
        </dgm:presLayoutVars>
      </dgm:prSet>
      <dgm:spPr/>
    </dgm:pt>
    <dgm:pt modelId="{6447A299-B2C1-4D3C-B7D5-36DBBE0A1CB7}" type="pres">
      <dgm:prSet presAssocID="{30D91371-F6CE-4DCC-9FB4-869E648CDC4B}" presName="pillarX" presStyleLbl="node1" presStyleIdx="2" presStyleCnt="3">
        <dgm:presLayoutVars>
          <dgm:bulletEnabled val="1"/>
        </dgm:presLayoutVars>
      </dgm:prSet>
      <dgm:spPr/>
    </dgm:pt>
    <dgm:pt modelId="{2FE78649-AF93-44A5-B727-F212B64E1F7A}" type="pres">
      <dgm:prSet presAssocID="{72BA3307-A5ED-4B82-995C-DE77B8F7EBA7}" presName="base" presStyleLbl="dkBgShp" presStyleIdx="1" presStyleCnt="2"/>
      <dgm:spPr>
        <a:solidFill>
          <a:srgbClr val="FF0000"/>
        </a:solidFill>
      </dgm:spPr>
    </dgm:pt>
  </dgm:ptLst>
  <dgm:cxnLst>
    <dgm:cxn modelId="{B5523107-AE60-4EEF-B1A9-7B8A7FFB4160}" srcId="{72BA3307-A5ED-4B82-995C-DE77B8F7EBA7}" destId="{B1D3ECA0-8207-436E-A147-C5FAA933B4A8}" srcOrd="1" destOrd="0" parTransId="{DAA373B6-AC60-41B6-8742-C658898E4922}" sibTransId="{95F1B686-900A-4A7B-B58F-775F937F6DA5}"/>
    <dgm:cxn modelId="{4F15051F-EF12-4974-BC73-3D222A99B832}" srcId="{55072448-983E-469C-96FB-615F4B5D47D2}" destId="{72BA3307-A5ED-4B82-995C-DE77B8F7EBA7}" srcOrd="0" destOrd="0" parTransId="{762DDFCC-601B-48DE-8265-A143DB70AD48}" sibTransId="{3F318275-2CA6-41F8-9DB4-080CF7A4B45D}"/>
    <dgm:cxn modelId="{4CBB2B8A-DD3C-4B67-A376-09C8D76618A0}" type="presOf" srcId="{60A5283A-7CF0-4DAD-8E01-CBE3D1B379CC}" destId="{B5C5E892-AA55-43DA-BAB7-167EAE8D50AA}" srcOrd="0" destOrd="0" presId="urn:microsoft.com/office/officeart/2005/8/layout/hList3"/>
    <dgm:cxn modelId="{328165B7-F777-4CE1-BF9C-3F2729448C5E}" srcId="{72BA3307-A5ED-4B82-995C-DE77B8F7EBA7}" destId="{60A5283A-7CF0-4DAD-8E01-CBE3D1B379CC}" srcOrd="0" destOrd="0" parTransId="{1F053215-2E57-45CA-A61F-B322F24ABB7A}" sibTransId="{E74BB218-435B-483A-BC76-2F2331E68297}"/>
    <dgm:cxn modelId="{93B560D1-68D0-45AE-A843-DF6AF53291FE}" type="presOf" srcId="{30D91371-F6CE-4DCC-9FB4-869E648CDC4B}" destId="{6447A299-B2C1-4D3C-B7D5-36DBBE0A1CB7}" srcOrd="0" destOrd="0" presId="urn:microsoft.com/office/officeart/2005/8/layout/hList3"/>
    <dgm:cxn modelId="{555FFED4-80FD-4835-8DE4-75A14D555309}" srcId="{72BA3307-A5ED-4B82-995C-DE77B8F7EBA7}" destId="{30D91371-F6CE-4DCC-9FB4-869E648CDC4B}" srcOrd="2" destOrd="0" parTransId="{74DEC9DF-292B-4698-BB18-1568C4D38796}" sibTransId="{408B346B-09E5-4AF1-BCE5-828FBD3ED3F0}"/>
    <dgm:cxn modelId="{40AFE5E3-4000-48FF-91B6-FEA42E4C57A6}" type="presOf" srcId="{55072448-983E-469C-96FB-615F4B5D47D2}" destId="{CBABFFE8-BCEB-4FEC-937A-16282520974A}" srcOrd="0" destOrd="0" presId="urn:microsoft.com/office/officeart/2005/8/layout/hList3"/>
    <dgm:cxn modelId="{852A68E6-0BD2-4A49-8341-BFBEF71635B7}" type="presOf" srcId="{B1D3ECA0-8207-436E-A147-C5FAA933B4A8}" destId="{1F005497-C478-4B27-8DCB-8CB41AF97BF9}" srcOrd="0" destOrd="0" presId="urn:microsoft.com/office/officeart/2005/8/layout/hList3"/>
    <dgm:cxn modelId="{256163EC-BBC3-4758-9161-E93F30ABE39D}" type="presOf" srcId="{72BA3307-A5ED-4B82-995C-DE77B8F7EBA7}" destId="{5B0F055D-A843-43F5-87A4-F568E5EE1F8A}" srcOrd="0" destOrd="0" presId="urn:microsoft.com/office/officeart/2005/8/layout/hList3"/>
    <dgm:cxn modelId="{14437650-C62C-4897-9439-5774CA91E965}" type="presParOf" srcId="{CBABFFE8-BCEB-4FEC-937A-16282520974A}" destId="{5B0F055D-A843-43F5-87A4-F568E5EE1F8A}" srcOrd="0" destOrd="0" presId="urn:microsoft.com/office/officeart/2005/8/layout/hList3"/>
    <dgm:cxn modelId="{B83DF542-EDD1-4207-9A2B-F48F65E3F047}" type="presParOf" srcId="{CBABFFE8-BCEB-4FEC-937A-16282520974A}" destId="{216F0496-9558-459B-B9C7-29F935E40CC5}" srcOrd="1" destOrd="0" presId="urn:microsoft.com/office/officeart/2005/8/layout/hList3"/>
    <dgm:cxn modelId="{AF9C64E8-E363-4996-A0FE-A58457640601}" type="presParOf" srcId="{216F0496-9558-459B-B9C7-29F935E40CC5}" destId="{B5C5E892-AA55-43DA-BAB7-167EAE8D50AA}" srcOrd="0" destOrd="0" presId="urn:microsoft.com/office/officeart/2005/8/layout/hList3"/>
    <dgm:cxn modelId="{7D97D136-CCB4-4480-A3B8-BF2A8411160C}" type="presParOf" srcId="{216F0496-9558-459B-B9C7-29F935E40CC5}" destId="{1F005497-C478-4B27-8DCB-8CB41AF97BF9}" srcOrd="1" destOrd="0" presId="urn:microsoft.com/office/officeart/2005/8/layout/hList3"/>
    <dgm:cxn modelId="{B0A7D647-DCCB-4954-A964-84900BD9AFC8}" type="presParOf" srcId="{216F0496-9558-459B-B9C7-29F935E40CC5}" destId="{6447A299-B2C1-4D3C-B7D5-36DBBE0A1CB7}" srcOrd="2" destOrd="0" presId="urn:microsoft.com/office/officeart/2005/8/layout/hList3"/>
    <dgm:cxn modelId="{9AED2F06-5D3F-45D3-BD96-75BF1A65F4BF}" type="presParOf" srcId="{CBABFFE8-BCEB-4FEC-937A-16282520974A}" destId="{2FE78649-AF93-44A5-B727-F212B64E1F7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D8D913-5B88-4C37-AF07-0D82994D2C7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l-PL"/>
        </a:p>
      </dgm:t>
    </dgm:pt>
    <dgm:pt modelId="{D03B3DC0-21C6-4482-9E56-DB448D84C1B5}">
      <dgm:prSet phldrT="[Text]"/>
      <dgm:spPr/>
      <dgm:t>
        <a:bodyPr/>
        <a:lstStyle/>
        <a:p>
          <a:r>
            <a:rPr lang="pl-PL" b="1" dirty="0"/>
            <a:t>OSKARŻYCIEL</a:t>
          </a:r>
        </a:p>
      </dgm:t>
    </dgm:pt>
    <dgm:pt modelId="{2E2FBAAE-C180-464E-9376-33926B1E2EB0}" type="parTrans" cxnId="{828C62EA-E83D-4D6D-9392-51E6A8EFC853}">
      <dgm:prSet/>
      <dgm:spPr/>
      <dgm:t>
        <a:bodyPr/>
        <a:lstStyle/>
        <a:p>
          <a:endParaRPr lang="pl-PL"/>
        </a:p>
      </dgm:t>
    </dgm:pt>
    <dgm:pt modelId="{CD22029C-24A4-41C7-9563-9785A1208DD0}" type="sibTrans" cxnId="{828C62EA-E83D-4D6D-9392-51E6A8EFC853}">
      <dgm:prSet/>
      <dgm:spPr/>
      <dgm:t>
        <a:bodyPr/>
        <a:lstStyle/>
        <a:p>
          <a:endParaRPr lang="pl-PL"/>
        </a:p>
      </dgm:t>
    </dgm:pt>
    <dgm:pt modelId="{645A82DE-37B7-4042-9E8A-7D81568580E0}">
      <dgm:prSet phldrT="[Text]"/>
      <dgm:spPr/>
      <dgm:t>
        <a:bodyPr/>
        <a:lstStyle/>
        <a:p>
          <a:r>
            <a:rPr lang="pl-PL" dirty="0"/>
            <a:t>PUBLICZNY</a:t>
          </a:r>
        </a:p>
      </dgm:t>
    </dgm:pt>
    <dgm:pt modelId="{CF6C112B-5A1B-4CF0-8D18-8BB28206E513}" type="parTrans" cxnId="{EE091D90-5D2A-4A99-98F1-210F9D468E8D}">
      <dgm:prSet/>
      <dgm:spPr/>
      <dgm:t>
        <a:bodyPr/>
        <a:lstStyle/>
        <a:p>
          <a:endParaRPr lang="pl-PL"/>
        </a:p>
      </dgm:t>
    </dgm:pt>
    <dgm:pt modelId="{846D2A79-5801-47B3-8A3F-9DE3CF4728DB}" type="sibTrans" cxnId="{EE091D90-5D2A-4A99-98F1-210F9D468E8D}">
      <dgm:prSet/>
      <dgm:spPr/>
      <dgm:t>
        <a:bodyPr/>
        <a:lstStyle/>
        <a:p>
          <a:endParaRPr lang="pl-PL"/>
        </a:p>
      </dgm:t>
    </dgm:pt>
    <dgm:pt modelId="{81D8C9CF-3F70-4A8E-BAE4-648D2D414B2F}">
      <dgm:prSet phldrT="[Text]"/>
      <dgm:spPr/>
      <dgm:t>
        <a:bodyPr/>
        <a:lstStyle/>
        <a:p>
          <a:r>
            <a:rPr lang="pl-PL" dirty="0"/>
            <a:t>POSIŁKOWY</a:t>
          </a:r>
        </a:p>
      </dgm:t>
    </dgm:pt>
    <dgm:pt modelId="{69C1943B-3747-4039-96A1-207DC959EEFD}" type="parTrans" cxnId="{8327CDC5-40B6-4B0A-9B5B-FFAE99DFB7BF}">
      <dgm:prSet/>
      <dgm:spPr/>
      <dgm:t>
        <a:bodyPr/>
        <a:lstStyle/>
        <a:p>
          <a:endParaRPr lang="pl-PL"/>
        </a:p>
      </dgm:t>
    </dgm:pt>
    <dgm:pt modelId="{B06184F9-8BD7-4B83-A124-4093AD24454F}" type="sibTrans" cxnId="{8327CDC5-40B6-4B0A-9B5B-FFAE99DFB7BF}">
      <dgm:prSet/>
      <dgm:spPr/>
      <dgm:t>
        <a:bodyPr/>
        <a:lstStyle/>
        <a:p>
          <a:endParaRPr lang="pl-PL"/>
        </a:p>
      </dgm:t>
    </dgm:pt>
    <dgm:pt modelId="{522CAA5A-92E5-4EA1-8599-E3E86AB752DD}">
      <dgm:prSet phldrT="[Text]"/>
      <dgm:spPr/>
      <dgm:t>
        <a:bodyPr/>
        <a:lstStyle/>
        <a:p>
          <a:r>
            <a:rPr lang="pl-PL" dirty="0"/>
            <a:t>PRYWATNY</a:t>
          </a:r>
        </a:p>
      </dgm:t>
    </dgm:pt>
    <dgm:pt modelId="{F1DA8A1D-E9D2-4B5C-98B2-21186D917FD2}" type="parTrans" cxnId="{516F8997-6C84-4853-8F8C-DFAF595713E5}">
      <dgm:prSet/>
      <dgm:spPr/>
      <dgm:t>
        <a:bodyPr/>
        <a:lstStyle/>
        <a:p>
          <a:endParaRPr lang="pl-PL"/>
        </a:p>
      </dgm:t>
    </dgm:pt>
    <dgm:pt modelId="{F439AAF9-491A-4F0C-B792-23D7A96E6AD2}" type="sibTrans" cxnId="{516F8997-6C84-4853-8F8C-DFAF595713E5}">
      <dgm:prSet/>
      <dgm:spPr/>
      <dgm:t>
        <a:bodyPr/>
        <a:lstStyle/>
        <a:p>
          <a:endParaRPr lang="pl-PL"/>
        </a:p>
      </dgm:t>
    </dgm:pt>
    <dgm:pt modelId="{1D1D86A2-18A8-432E-B3F0-474113747634}" type="pres">
      <dgm:prSet presAssocID="{F1D8D913-5B88-4C37-AF07-0D82994D2C76}" presName="diagram" presStyleCnt="0">
        <dgm:presLayoutVars>
          <dgm:chPref val="1"/>
          <dgm:dir/>
          <dgm:animOne val="branch"/>
          <dgm:animLvl val="lvl"/>
          <dgm:resizeHandles val="exact"/>
        </dgm:presLayoutVars>
      </dgm:prSet>
      <dgm:spPr/>
    </dgm:pt>
    <dgm:pt modelId="{AE9814CF-339E-4633-BA1A-3FABE034CA70}" type="pres">
      <dgm:prSet presAssocID="{D03B3DC0-21C6-4482-9E56-DB448D84C1B5}" presName="root1" presStyleCnt="0"/>
      <dgm:spPr/>
    </dgm:pt>
    <dgm:pt modelId="{F0ABB39D-A395-46F3-9855-ABBC8A5A9269}" type="pres">
      <dgm:prSet presAssocID="{D03B3DC0-21C6-4482-9E56-DB448D84C1B5}" presName="LevelOneTextNode" presStyleLbl="node0" presStyleIdx="0" presStyleCnt="1" custLinFactNeighborX="-33637" custLinFactNeighborY="1895">
        <dgm:presLayoutVars>
          <dgm:chPref val="3"/>
        </dgm:presLayoutVars>
      </dgm:prSet>
      <dgm:spPr/>
    </dgm:pt>
    <dgm:pt modelId="{22823C5A-3AC5-4A9B-9E80-E251E9CDD643}" type="pres">
      <dgm:prSet presAssocID="{D03B3DC0-21C6-4482-9E56-DB448D84C1B5}" presName="level2hierChild" presStyleCnt="0"/>
      <dgm:spPr/>
    </dgm:pt>
    <dgm:pt modelId="{696C574F-2FAF-4F6E-9A18-2EB3FDB40FC1}" type="pres">
      <dgm:prSet presAssocID="{CF6C112B-5A1B-4CF0-8D18-8BB28206E513}" presName="conn2-1" presStyleLbl="parChTrans1D2" presStyleIdx="0" presStyleCnt="3"/>
      <dgm:spPr/>
    </dgm:pt>
    <dgm:pt modelId="{FD3AE330-B660-4CFB-9498-020E5B4C50F9}" type="pres">
      <dgm:prSet presAssocID="{CF6C112B-5A1B-4CF0-8D18-8BB28206E513}" presName="connTx" presStyleLbl="parChTrans1D2" presStyleIdx="0" presStyleCnt="3"/>
      <dgm:spPr/>
    </dgm:pt>
    <dgm:pt modelId="{C56DEEDD-3CB8-47FD-BA92-1FB876D7B1F7}" type="pres">
      <dgm:prSet presAssocID="{645A82DE-37B7-4042-9E8A-7D81568580E0}" presName="root2" presStyleCnt="0"/>
      <dgm:spPr/>
    </dgm:pt>
    <dgm:pt modelId="{7DFE301B-157E-4C52-9076-19044195C47F}" type="pres">
      <dgm:prSet presAssocID="{645A82DE-37B7-4042-9E8A-7D81568580E0}" presName="LevelTwoTextNode" presStyleLbl="node2" presStyleIdx="0" presStyleCnt="3" custLinFactNeighborX="-41948" custLinFactNeighborY="11544">
        <dgm:presLayoutVars>
          <dgm:chPref val="3"/>
        </dgm:presLayoutVars>
      </dgm:prSet>
      <dgm:spPr/>
    </dgm:pt>
    <dgm:pt modelId="{425872E5-A001-4D53-AF8F-F49C671030C4}" type="pres">
      <dgm:prSet presAssocID="{645A82DE-37B7-4042-9E8A-7D81568580E0}" presName="level3hierChild" presStyleCnt="0"/>
      <dgm:spPr/>
    </dgm:pt>
    <dgm:pt modelId="{B43C18C3-8FF1-45DF-BF20-3017B568A641}" type="pres">
      <dgm:prSet presAssocID="{69C1943B-3747-4039-96A1-207DC959EEFD}" presName="conn2-1" presStyleLbl="parChTrans1D2" presStyleIdx="1" presStyleCnt="3"/>
      <dgm:spPr/>
    </dgm:pt>
    <dgm:pt modelId="{3958FF55-7C70-4ABC-8598-2836421C029E}" type="pres">
      <dgm:prSet presAssocID="{69C1943B-3747-4039-96A1-207DC959EEFD}" presName="connTx" presStyleLbl="parChTrans1D2" presStyleIdx="1" presStyleCnt="3"/>
      <dgm:spPr/>
    </dgm:pt>
    <dgm:pt modelId="{5AD742DB-3179-4487-8E8D-A71E3C6BA9CC}" type="pres">
      <dgm:prSet presAssocID="{81D8C9CF-3F70-4A8E-BAE4-648D2D414B2F}" presName="root2" presStyleCnt="0"/>
      <dgm:spPr/>
    </dgm:pt>
    <dgm:pt modelId="{F3871BEB-2571-4CE8-8C7A-25B34C5B1948}" type="pres">
      <dgm:prSet presAssocID="{81D8C9CF-3F70-4A8E-BAE4-648D2D414B2F}" presName="LevelTwoTextNode" presStyleLbl="node2" presStyleIdx="1" presStyleCnt="3" custLinFactNeighborX="-41271" custLinFactNeighborY="3210">
        <dgm:presLayoutVars>
          <dgm:chPref val="3"/>
        </dgm:presLayoutVars>
      </dgm:prSet>
      <dgm:spPr/>
    </dgm:pt>
    <dgm:pt modelId="{C507B0E1-97E5-401E-9945-F6D0FF9EA21A}" type="pres">
      <dgm:prSet presAssocID="{81D8C9CF-3F70-4A8E-BAE4-648D2D414B2F}" presName="level3hierChild" presStyleCnt="0"/>
      <dgm:spPr/>
    </dgm:pt>
    <dgm:pt modelId="{C71FEFAE-D9C5-4F67-921D-DC1A5B64C724}" type="pres">
      <dgm:prSet presAssocID="{F1DA8A1D-E9D2-4B5C-98B2-21186D917FD2}" presName="conn2-1" presStyleLbl="parChTrans1D2" presStyleIdx="2" presStyleCnt="3"/>
      <dgm:spPr/>
    </dgm:pt>
    <dgm:pt modelId="{B23459BD-6686-432B-80F0-8D2012A77300}" type="pres">
      <dgm:prSet presAssocID="{F1DA8A1D-E9D2-4B5C-98B2-21186D917FD2}" presName="connTx" presStyleLbl="parChTrans1D2" presStyleIdx="2" presStyleCnt="3"/>
      <dgm:spPr/>
    </dgm:pt>
    <dgm:pt modelId="{880AC556-0A28-42A6-8635-36976F14285F}" type="pres">
      <dgm:prSet presAssocID="{522CAA5A-92E5-4EA1-8599-E3E86AB752DD}" presName="root2" presStyleCnt="0"/>
      <dgm:spPr/>
    </dgm:pt>
    <dgm:pt modelId="{20056DB1-97BB-4BCE-8F47-FF7A460D3A3E}" type="pres">
      <dgm:prSet presAssocID="{522CAA5A-92E5-4EA1-8599-E3E86AB752DD}" presName="LevelTwoTextNode" presStyleLbl="node2" presStyleIdx="2" presStyleCnt="3" custLinFactNeighborX="-41361" custLinFactNeighborY="318">
        <dgm:presLayoutVars>
          <dgm:chPref val="3"/>
        </dgm:presLayoutVars>
      </dgm:prSet>
      <dgm:spPr/>
    </dgm:pt>
    <dgm:pt modelId="{3E250B64-8BE2-445A-986A-B60E9EBADF4A}" type="pres">
      <dgm:prSet presAssocID="{522CAA5A-92E5-4EA1-8599-E3E86AB752DD}" presName="level3hierChild" presStyleCnt="0"/>
      <dgm:spPr/>
    </dgm:pt>
  </dgm:ptLst>
  <dgm:cxnLst>
    <dgm:cxn modelId="{89220003-59DB-4F5A-B7FF-1E587DF0C1AB}" type="presOf" srcId="{CF6C112B-5A1B-4CF0-8D18-8BB28206E513}" destId="{FD3AE330-B660-4CFB-9498-020E5B4C50F9}" srcOrd="1" destOrd="0" presId="urn:microsoft.com/office/officeart/2005/8/layout/hierarchy2"/>
    <dgm:cxn modelId="{C716BA2E-0B35-4360-A2E9-B7BB2CE4D0DE}" type="presOf" srcId="{645A82DE-37B7-4042-9E8A-7D81568580E0}" destId="{7DFE301B-157E-4C52-9076-19044195C47F}" srcOrd="0" destOrd="0" presId="urn:microsoft.com/office/officeart/2005/8/layout/hierarchy2"/>
    <dgm:cxn modelId="{7C1EF448-916E-4AD3-B215-971F7E3FED67}" type="presOf" srcId="{81D8C9CF-3F70-4A8E-BAE4-648D2D414B2F}" destId="{F3871BEB-2571-4CE8-8C7A-25B34C5B1948}" srcOrd="0" destOrd="0" presId="urn:microsoft.com/office/officeart/2005/8/layout/hierarchy2"/>
    <dgm:cxn modelId="{EBD87449-FF4D-483E-B56B-2C54FEA8CF45}" type="presOf" srcId="{F1DA8A1D-E9D2-4B5C-98B2-21186D917FD2}" destId="{B23459BD-6686-432B-80F0-8D2012A77300}" srcOrd="1" destOrd="0" presId="urn:microsoft.com/office/officeart/2005/8/layout/hierarchy2"/>
    <dgm:cxn modelId="{0419D652-6BE1-4F6B-808E-52DB4B16D29A}" type="presOf" srcId="{CF6C112B-5A1B-4CF0-8D18-8BB28206E513}" destId="{696C574F-2FAF-4F6E-9A18-2EB3FDB40FC1}" srcOrd="0" destOrd="0" presId="urn:microsoft.com/office/officeart/2005/8/layout/hierarchy2"/>
    <dgm:cxn modelId="{1A95A88E-1445-4CE3-AC7A-28255EF8355E}" type="presOf" srcId="{69C1943B-3747-4039-96A1-207DC959EEFD}" destId="{3958FF55-7C70-4ABC-8598-2836421C029E}" srcOrd="1" destOrd="0" presId="urn:microsoft.com/office/officeart/2005/8/layout/hierarchy2"/>
    <dgm:cxn modelId="{ED7E578F-3244-4DC1-890E-9DB79E3207E2}" type="presOf" srcId="{522CAA5A-92E5-4EA1-8599-E3E86AB752DD}" destId="{20056DB1-97BB-4BCE-8F47-FF7A460D3A3E}" srcOrd="0" destOrd="0" presId="urn:microsoft.com/office/officeart/2005/8/layout/hierarchy2"/>
    <dgm:cxn modelId="{EE091D90-5D2A-4A99-98F1-210F9D468E8D}" srcId="{D03B3DC0-21C6-4482-9E56-DB448D84C1B5}" destId="{645A82DE-37B7-4042-9E8A-7D81568580E0}" srcOrd="0" destOrd="0" parTransId="{CF6C112B-5A1B-4CF0-8D18-8BB28206E513}" sibTransId="{846D2A79-5801-47B3-8A3F-9DE3CF4728DB}"/>
    <dgm:cxn modelId="{360B9294-11D7-413F-A02B-B3DE63FEAC6E}" type="presOf" srcId="{F1D8D913-5B88-4C37-AF07-0D82994D2C76}" destId="{1D1D86A2-18A8-432E-B3F0-474113747634}" srcOrd="0" destOrd="0" presId="urn:microsoft.com/office/officeart/2005/8/layout/hierarchy2"/>
    <dgm:cxn modelId="{516F8997-6C84-4853-8F8C-DFAF595713E5}" srcId="{D03B3DC0-21C6-4482-9E56-DB448D84C1B5}" destId="{522CAA5A-92E5-4EA1-8599-E3E86AB752DD}" srcOrd="2" destOrd="0" parTransId="{F1DA8A1D-E9D2-4B5C-98B2-21186D917FD2}" sibTransId="{F439AAF9-491A-4F0C-B792-23D7A96E6AD2}"/>
    <dgm:cxn modelId="{38CD4D9A-7FB6-4806-AA14-292B3CE1E8F0}" type="presOf" srcId="{D03B3DC0-21C6-4482-9E56-DB448D84C1B5}" destId="{F0ABB39D-A395-46F3-9855-ABBC8A5A9269}" srcOrd="0" destOrd="0" presId="urn:microsoft.com/office/officeart/2005/8/layout/hierarchy2"/>
    <dgm:cxn modelId="{8327CDC5-40B6-4B0A-9B5B-FFAE99DFB7BF}" srcId="{D03B3DC0-21C6-4482-9E56-DB448D84C1B5}" destId="{81D8C9CF-3F70-4A8E-BAE4-648D2D414B2F}" srcOrd="1" destOrd="0" parTransId="{69C1943B-3747-4039-96A1-207DC959EEFD}" sibTransId="{B06184F9-8BD7-4B83-A124-4093AD24454F}"/>
    <dgm:cxn modelId="{ECB0FCE9-5DA1-42AE-9D00-E4CBAB4024DE}" type="presOf" srcId="{69C1943B-3747-4039-96A1-207DC959EEFD}" destId="{B43C18C3-8FF1-45DF-BF20-3017B568A641}" srcOrd="0" destOrd="0" presId="urn:microsoft.com/office/officeart/2005/8/layout/hierarchy2"/>
    <dgm:cxn modelId="{828C62EA-E83D-4D6D-9392-51E6A8EFC853}" srcId="{F1D8D913-5B88-4C37-AF07-0D82994D2C76}" destId="{D03B3DC0-21C6-4482-9E56-DB448D84C1B5}" srcOrd="0" destOrd="0" parTransId="{2E2FBAAE-C180-464E-9376-33926B1E2EB0}" sibTransId="{CD22029C-24A4-41C7-9563-9785A1208DD0}"/>
    <dgm:cxn modelId="{376D21F9-84E5-4670-A20B-3FB8A32D73B3}" type="presOf" srcId="{F1DA8A1D-E9D2-4B5C-98B2-21186D917FD2}" destId="{C71FEFAE-D9C5-4F67-921D-DC1A5B64C724}" srcOrd="0" destOrd="0" presId="urn:microsoft.com/office/officeart/2005/8/layout/hierarchy2"/>
    <dgm:cxn modelId="{DA1F311B-3391-44E9-BBB6-1713287BF334}" type="presParOf" srcId="{1D1D86A2-18A8-432E-B3F0-474113747634}" destId="{AE9814CF-339E-4633-BA1A-3FABE034CA70}" srcOrd="0" destOrd="0" presId="urn:microsoft.com/office/officeart/2005/8/layout/hierarchy2"/>
    <dgm:cxn modelId="{2D089E6A-6DBC-402B-BE51-84A68606C29B}" type="presParOf" srcId="{AE9814CF-339E-4633-BA1A-3FABE034CA70}" destId="{F0ABB39D-A395-46F3-9855-ABBC8A5A9269}" srcOrd="0" destOrd="0" presId="urn:microsoft.com/office/officeart/2005/8/layout/hierarchy2"/>
    <dgm:cxn modelId="{5CB903A3-E3F6-49B2-837B-66DD5AE8C4E3}" type="presParOf" srcId="{AE9814CF-339E-4633-BA1A-3FABE034CA70}" destId="{22823C5A-3AC5-4A9B-9E80-E251E9CDD643}" srcOrd="1" destOrd="0" presId="urn:microsoft.com/office/officeart/2005/8/layout/hierarchy2"/>
    <dgm:cxn modelId="{4A3326EC-2BF7-4190-A737-DFC002A3C09B}" type="presParOf" srcId="{22823C5A-3AC5-4A9B-9E80-E251E9CDD643}" destId="{696C574F-2FAF-4F6E-9A18-2EB3FDB40FC1}" srcOrd="0" destOrd="0" presId="urn:microsoft.com/office/officeart/2005/8/layout/hierarchy2"/>
    <dgm:cxn modelId="{59EFA793-38BD-47AA-BF6F-643DB54262D9}" type="presParOf" srcId="{696C574F-2FAF-4F6E-9A18-2EB3FDB40FC1}" destId="{FD3AE330-B660-4CFB-9498-020E5B4C50F9}" srcOrd="0" destOrd="0" presId="urn:microsoft.com/office/officeart/2005/8/layout/hierarchy2"/>
    <dgm:cxn modelId="{5278C859-523A-4D03-9510-475C8E08623E}" type="presParOf" srcId="{22823C5A-3AC5-4A9B-9E80-E251E9CDD643}" destId="{C56DEEDD-3CB8-47FD-BA92-1FB876D7B1F7}" srcOrd="1" destOrd="0" presId="urn:microsoft.com/office/officeart/2005/8/layout/hierarchy2"/>
    <dgm:cxn modelId="{1EABD10A-CB6E-4244-9F85-4B80D0A5F227}" type="presParOf" srcId="{C56DEEDD-3CB8-47FD-BA92-1FB876D7B1F7}" destId="{7DFE301B-157E-4C52-9076-19044195C47F}" srcOrd="0" destOrd="0" presId="urn:microsoft.com/office/officeart/2005/8/layout/hierarchy2"/>
    <dgm:cxn modelId="{F360B0FA-FE0F-4C72-BD9B-1F1438803242}" type="presParOf" srcId="{C56DEEDD-3CB8-47FD-BA92-1FB876D7B1F7}" destId="{425872E5-A001-4D53-AF8F-F49C671030C4}" srcOrd="1" destOrd="0" presId="urn:microsoft.com/office/officeart/2005/8/layout/hierarchy2"/>
    <dgm:cxn modelId="{5A17FFD0-8738-4801-8A06-B40EFCDA5119}" type="presParOf" srcId="{22823C5A-3AC5-4A9B-9E80-E251E9CDD643}" destId="{B43C18C3-8FF1-45DF-BF20-3017B568A641}" srcOrd="2" destOrd="0" presId="urn:microsoft.com/office/officeart/2005/8/layout/hierarchy2"/>
    <dgm:cxn modelId="{5CC6DADF-FFF3-486D-8338-25B5F965D703}" type="presParOf" srcId="{B43C18C3-8FF1-45DF-BF20-3017B568A641}" destId="{3958FF55-7C70-4ABC-8598-2836421C029E}" srcOrd="0" destOrd="0" presId="urn:microsoft.com/office/officeart/2005/8/layout/hierarchy2"/>
    <dgm:cxn modelId="{2E2320C3-6DC4-453E-A24D-D81010230BF4}" type="presParOf" srcId="{22823C5A-3AC5-4A9B-9E80-E251E9CDD643}" destId="{5AD742DB-3179-4487-8E8D-A71E3C6BA9CC}" srcOrd="3" destOrd="0" presId="urn:microsoft.com/office/officeart/2005/8/layout/hierarchy2"/>
    <dgm:cxn modelId="{098593FE-3DAB-452E-857D-9C8A2854865C}" type="presParOf" srcId="{5AD742DB-3179-4487-8E8D-A71E3C6BA9CC}" destId="{F3871BEB-2571-4CE8-8C7A-25B34C5B1948}" srcOrd="0" destOrd="0" presId="urn:microsoft.com/office/officeart/2005/8/layout/hierarchy2"/>
    <dgm:cxn modelId="{8AD6F1C2-2E0A-4A41-962D-684FB40DD40E}" type="presParOf" srcId="{5AD742DB-3179-4487-8E8D-A71E3C6BA9CC}" destId="{C507B0E1-97E5-401E-9945-F6D0FF9EA21A}" srcOrd="1" destOrd="0" presId="urn:microsoft.com/office/officeart/2005/8/layout/hierarchy2"/>
    <dgm:cxn modelId="{BD08F7E4-0F38-41EC-8B31-FEF30725F949}" type="presParOf" srcId="{22823C5A-3AC5-4A9B-9E80-E251E9CDD643}" destId="{C71FEFAE-D9C5-4F67-921D-DC1A5B64C724}" srcOrd="4" destOrd="0" presId="urn:microsoft.com/office/officeart/2005/8/layout/hierarchy2"/>
    <dgm:cxn modelId="{05E20FC7-4ED7-4B63-B322-E0BAAC7D0D69}" type="presParOf" srcId="{C71FEFAE-D9C5-4F67-921D-DC1A5B64C724}" destId="{B23459BD-6686-432B-80F0-8D2012A77300}" srcOrd="0" destOrd="0" presId="urn:microsoft.com/office/officeart/2005/8/layout/hierarchy2"/>
    <dgm:cxn modelId="{2EF01F41-7F7E-4F3D-A59F-367E70FC6682}" type="presParOf" srcId="{22823C5A-3AC5-4A9B-9E80-E251E9CDD643}" destId="{880AC556-0A28-42A6-8635-36976F14285F}" srcOrd="5" destOrd="0" presId="urn:microsoft.com/office/officeart/2005/8/layout/hierarchy2"/>
    <dgm:cxn modelId="{335501FC-3BCB-4A8E-AA54-38B7E6AB983D}" type="presParOf" srcId="{880AC556-0A28-42A6-8635-36976F14285F}" destId="{20056DB1-97BB-4BCE-8F47-FF7A460D3A3E}" srcOrd="0" destOrd="0" presId="urn:microsoft.com/office/officeart/2005/8/layout/hierarchy2"/>
    <dgm:cxn modelId="{46699199-634D-4AE2-AE9A-ABCBB6F3C3C1}" type="presParOf" srcId="{880AC556-0A28-42A6-8635-36976F14285F}" destId="{3E250B64-8BE2-445A-986A-B60E9EBADF4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F8BCD3-2829-4FDC-A68D-ED2A73C9A4DD}" type="doc">
      <dgm:prSet loTypeId="urn:microsoft.com/office/officeart/2005/8/layout/process1" loCatId="process" qsTypeId="urn:microsoft.com/office/officeart/2005/8/quickstyle/simple1" qsCatId="simple" csTypeId="urn:microsoft.com/office/officeart/2005/8/colors/colorful1" csCatId="colorful" phldr="1"/>
      <dgm:spPr/>
    </dgm:pt>
    <dgm:pt modelId="{696E7029-E90D-49DC-AB08-6861A871C612}">
      <dgm:prSet phldrT="[Tekst]"/>
      <dgm:spPr/>
      <dgm:t>
        <a:bodyPr/>
        <a:lstStyle/>
        <a:p>
          <a:r>
            <a:rPr lang="pl-PL" dirty="0"/>
            <a:t>osoba podejrzana</a:t>
          </a:r>
        </a:p>
      </dgm:t>
    </dgm:pt>
    <dgm:pt modelId="{5CED4C7F-7BF6-45FE-AC3E-B16AB9D320E6}" type="parTrans" cxnId="{F5E03990-BF08-47B6-8966-C238DF8A50E9}">
      <dgm:prSet/>
      <dgm:spPr/>
      <dgm:t>
        <a:bodyPr/>
        <a:lstStyle/>
        <a:p>
          <a:endParaRPr lang="pl-PL"/>
        </a:p>
      </dgm:t>
    </dgm:pt>
    <dgm:pt modelId="{62B2E5B9-E64B-4A3A-A4E8-561CF7502259}" type="sibTrans" cxnId="{F5E03990-BF08-47B6-8966-C238DF8A50E9}">
      <dgm:prSet/>
      <dgm:spPr/>
      <dgm:t>
        <a:bodyPr/>
        <a:lstStyle/>
        <a:p>
          <a:endParaRPr lang="pl-PL"/>
        </a:p>
      </dgm:t>
    </dgm:pt>
    <dgm:pt modelId="{697FE558-2522-4734-B25C-1C5E2097EF63}">
      <dgm:prSet phldrT="[Tekst]"/>
      <dgm:spPr/>
      <dgm:t>
        <a:bodyPr/>
        <a:lstStyle/>
        <a:p>
          <a:r>
            <a:rPr lang="pl-PL" dirty="0"/>
            <a:t>podejrzany</a:t>
          </a:r>
        </a:p>
      </dgm:t>
    </dgm:pt>
    <dgm:pt modelId="{5C64E35F-7B6E-40A6-B857-F8A561051782}" type="parTrans" cxnId="{C42D6A23-A669-4982-8950-79804AB0362D}">
      <dgm:prSet/>
      <dgm:spPr/>
      <dgm:t>
        <a:bodyPr/>
        <a:lstStyle/>
        <a:p>
          <a:endParaRPr lang="pl-PL"/>
        </a:p>
      </dgm:t>
    </dgm:pt>
    <dgm:pt modelId="{271C1098-F6A1-4850-8AA1-6403FBA01AE6}" type="sibTrans" cxnId="{C42D6A23-A669-4982-8950-79804AB0362D}">
      <dgm:prSet/>
      <dgm:spPr/>
      <dgm:t>
        <a:bodyPr/>
        <a:lstStyle/>
        <a:p>
          <a:endParaRPr lang="pl-PL"/>
        </a:p>
      </dgm:t>
    </dgm:pt>
    <dgm:pt modelId="{51EE96BE-17B0-4900-83A9-9C31F89E2A6A}">
      <dgm:prSet phldrT="[Tekst]"/>
      <dgm:spPr/>
      <dgm:t>
        <a:bodyPr/>
        <a:lstStyle/>
        <a:p>
          <a:r>
            <a:rPr lang="pl-PL" dirty="0"/>
            <a:t>oskarżony </a:t>
          </a:r>
        </a:p>
      </dgm:t>
    </dgm:pt>
    <dgm:pt modelId="{9C4A90AD-E63D-40D5-8A25-000E70E287C2}" type="parTrans" cxnId="{B075D557-149D-4CFE-9A8E-18E2C4C9A888}">
      <dgm:prSet/>
      <dgm:spPr/>
      <dgm:t>
        <a:bodyPr/>
        <a:lstStyle/>
        <a:p>
          <a:endParaRPr lang="pl-PL"/>
        </a:p>
      </dgm:t>
    </dgm:pt>
    <dgm:pt modelId="{AE2982FD-DA70-43B0-9CCC-0CEBFC064F90}" type="sibTrans" cxnId="{B075D557-149D-4CFE-9A8E-18E2C4C9A888}">
      <dgm:prSet/>
      <dgm:spPr/>
      <dgm:t>
        <a:bodyPr/>
        <a:lstStyle/>
        <a:p>
          <a:endParaRPr lang="pl-PL"/>
        </a:p>
      </dgm:t>
    </dgm:pt>
    <dgm:pt modelId="{246A69D3-2B0C-418C-82AD-66729FA32B77}" type="pres">
      <dgm:prSet presAssocID="{60F8BCD3-2829-4FDC-A68D-ED2A73C9A4DD}" presName="Name0" presStyleCnt="0">
        <dgm:presLayoutVars>
          <dgm:dir/>
          <dgm:resizeHandles val="exact"/>
        </dgm:presLayoutVars>
      </dgm:prSet>
      <dgm:spPr/>
    </dgm:pt>
    <dgm:pt modelId="{625D5423-8780-4362-B896-E0779E017ED4}" type="pres">
      <dgm:prSet presAssocID="{696E7029-E90D-49DC-AB08-6861A871C612}" presName="node" presStyleLbl="node1" presStyleIdx="0" presStyleCnt="3" custScaleX="61746" custScaleY="55180">
        <dgm:presLayoutVars>
          <dgm:bulletEnabled val="1"/>
        </dgm:presLayoutVars>
      </dgm:prSet>
      <dgm:spPr/>
    </dgm:pt>
    <dgm:pt modelId="{3A3CD4FB-7025-48F8-8843-C573FDB240AB}" type="pres">
      <dgm:prSet presAssocID="{62B2E5B9-E64B-4A3A-A4E8-561CF7502259}" presName="sibTrans" presStyleLbl="sibTrans2D1" presStyleIdx="0" presStyleCnt="2"/>
      <dgm:spPr/>
    </dgm:pt>
    <dgm:pt modelId="{0AE22E0F-E7A8-423E-BF5A-8409B2048A8D}" type="pres">
      <dgm:prSet presAssocID="{62B2E5B9-E64B-4A3A-A4E8-561CF7502259}" presName="connectorText" presStyleLbl="sibTrans2D1" presStyleIdx="0" presStyleCnt="2"/>
      <dgm:spPr/>
    </dgm:pt>
    <dgm:pt modelId="{2FBF3C6A-8A86-4ED1-805D-29C3331B9636}" type="pres">
      <dgm:prSet presAssocID="{697FE558-2522-4734-B25C-1C5E2097EF63}" presName="node" presStyleLbl="node1" presStyleIdx="1" presStyleCnt="3" custScaleX="61746" custScaleY="55180">
        <dgm:presLayoutVars>
          <dgm:bulletEnabled val="1"/>
        </dgm:presLayoutVars>
      </dgm:prSet>
      <dgm:spPr/>
    </dgm:pt>
    <dgm:pt modelId="{17234832-0262-4783-B24B-0D5B4EA7AF1A}" type="pres">
      <dgm:prSet presAssocID="{271C1098-F6A1-4850-8AA1-6403FBA01AE6}" presName="sibTrans" presStyleLbl="sibTrans2D1" presStyleIdx="1" presStyleCnt="2"/>
      <dgm:spPr/>
    </dgm:pt>
    <dgm:pt modelId="{908740A1-D74A-4668-A418-B832B9CC1DD5}" type="pres">
      <dgm:prSet presAssocID="{271C1098-F6A1-4850-8AA1-6403FBA01AE6}" presName="connectorText" presStyleLbl="sibTrans2D1" presStyleIdx="1" presStyleCnt="2"/>
      <dgm:spPr/>
    </dgm:pt>
    <dgm:pt modelId="{00189F8B-D5F3-4022-BC48-B9BC4A89A1C0}" type="pres">
      <dgm:prSet presAssocID="{51EE96BE-17B0-4900-83A9-9C31F89E2A6A}" presName="node" presStyleLbl="node1" presStyleIdx="2" presStyleCnt="3" custScaleX="61746" custScaleY="55180">
        <dgm:presLayoutVars>
          <dgm:bulletEnabled val="1"/>
        </dgm:presLayoutVars>
      </dgm:prSet>
      <dgm:spPr/>
    </dgm:pt>
  </dgm:ptLst>
  <dgm:cxnLst>
    <dgm:cxn modelId="{56A8BC12-BDF5-4AF1-B4B5-D72050AC4D98}" type="presOf" srcId="{696E7029-E90D-49DC-AB08-6861A871C612}" destId="{625D5423-8780-4362-B896-E0779E017ED4}" srcOrd="0" destOrd="0" presId="urn:microsoft.com/office/officeart/2005/8/layout/process1"/>
    <dgm:cxn modelId="{C42D6A23-A669-4982-8950-79804AB0362D}" srcId="{60F8BCD3-2829-4FDC-A68D-ED2A73C9A4DD}" destId="{697FE558-2522-4734-B25C-1C5E2097EF63}" srcOrd="1" destOrd="0" parTransId="{5C64E35F-7B6E-40A6-B857-F8A561051782}" sibTransId="{271C1098-F6A1-4850-8AA1-6403FBA01AE6}"/>
    <dgm:cxn modelId="{1897CC33-EAB8-49E3-96F4-77207D2C9961}" type="presOf" srcId="{51EE96BE-17B0-4900-83A9-9C31F89E2A6A}" destId="{00189F8B-D5F3-4022-BC48-B9BC4A89A1C0}" srcOrd="0" destOrd="0" presId="urn:microsoft.com/office/officeart/2005/8/layout/process1"/>
    <dgm:cxn modelId="{9AEA7E34-5AC7-4D9A-86C7-2E95234365EB}" type="presOf" srcId="{62B2E5B9-E64B-4A3A-A4E8-561CF7502259}" destId="{0AE22E0F-E7A8-423E-BF5A-8409B2048A8D}" srcOrd="1" destOrd="0" presId="urn:microsoft.com/office/officeart/2005/8/layout/process1"/>
    <dgm:cxn modelId="{A1E8DB65-8048-4842-BC9D-2E9FFC4E3C74}" type="presOf" srcId="{60F8BCD3-2829-4FDC-A68D-ED2A73C9A4DD}" destId="{246A69D3-2B0C-418C-82AD-66729FA32B77}" srcOrd="0" destOrd="0" presId="urn:microsoft.com/office/officeart/2005/8/layout/process1"/>
    <dgm:cxn modelId="{61C88D6F-5FCE-4928-8176-16202B0B8B61}" type="presOf" srcId="{271C1098-F6A1-4850-8AA1-6403FBA01AE6}" destId="{908740A1-D74A-4668-A418-B832B9CC1DD5}" srcOrd="1" destOrd="0" presId="urn:microsoft.com/office/officeart/2005/8/layout/process1"/>
    <dgm:cxn modelId="{B075D557-149D-4CFE-9A8E-18E2C4C9A888}" srcId="{60F8BCD3-2829-4FDC-A68D-ED2A73C9A4DD}" destId="{51EE96BE-17B0-4900-83A9-9C31F89E2A6A}" srcOrd="2" destOrd="0" parTransId="{9C4A90AD-E63D-40D5-8A25-000E70E287C2}" sibTransId="{AE2982FD-DA70-43B0-9CCC-0CEBFC064F90}"/>
    <dgm:cxn modelId="{F5E03990-BF08-47B6-8966-C238DF8A50E9}" srcId="{60F8BCD3-2829-4FDC-A68D-ED2A73C9A4DD}" destId="{696E7029-E90D-49DC-AB08-6861A871C612}" srcOrd="0" destOrd="0" parTransId="{5CED4C7F-7BF6-45FE-AC3E-B16AB9D320E6}" sibTransId="{62B2E5B9-E64B-4A3A-A4E8-561CF7502259}"/>
    <dgm:cxn modelId="{4EA891B8-8E65-4D4B-9896-1FF6732347F9}" type="presOf" srcId="{271C1098-F6A1-4850-8AA1-6403FBA01AE6}" destId="{17234832-0262-4783-B24B-0D5B4EA7AF1A}" srcOrd="0" destOrd="0" presId="urn:microsoft.com/office/officeart/2005/8/layout/process1"/>
    <dgm:cxn modelId="{4DC100FD-7A12-438D-91B6-CEEECBF5BE29}" type="presOf" srcId="{62B2E5B9-E64B-4A3A-A4E8-561CF7502259}" destId="{3A3CD4FB-7025-48F8-8843-C573FDB240AB}" srcOrd="0" destOrd="0" presId="urn:microsoft.com/office/officeart/2005/8/layout/process1"/>
    <dgm:cxn modelId="{EA08ECFF-7CEC-4178-8AC2-2A11FAD4351E}" type="presOf" srcId="{697FE558-2522-4734-B25C-1C5E2097EF63}" destId="{2FBF3C6A-8A86-4ED1-805D-29C3331B9636}" srcOrd="0" destOrd="0" presId="urn:microsoft.com/office/officeart/2005/8/layout/process1"/>
    <dgm:cxn modelId="{FF70805A-B972-44DE-922E-2F2F7E606431}" type="presParOf" srcId="{246A69D3-2B0C-418C-82AD-66729FA32B77}" destId="{625D5423-8780-4362-B896-E0779E017ED4}" srcOrd="0" destOrd="0" presId="urn:microsoft.com/office/officeart/2005/8/layout/process1"/>
    <dgm:cxn modelId="{EB775206-00CD-486F-89F7-FBF355C88353}" type="presParOf" srcId="{246A69D3-2B0C-418C-82AD-66729FA32B77}" destId="{3A3CD4FB-7025-48F8-8843-C573FDB240AB}" srcOrd="1" destOrd="0" presId="urn:microsoft.com/office/officeart/2005/8/layout/process1"/>
    <dgm:cxn modelId="{9D9ABDB7-8B12-4EC1-B4F1-AA0359E8E826}" type="presParOf" srcId="{3A3CD4FB-7025-48F8-8843-C573FDB240AB}" destId="{0AE22E0F-E7A8-423E-BF5A-8409B2048A8D}" srcOrd="0" destOrd="0" presId="urn:microsoft.com/office/officeart/2005/8/layout/process1"/>
    <dgm:cxn modelId="{2A24D308-CE72-4BD7-9125-782F73989EB7}" type="presParOf" srcId="{246A69D3-2B0C-418C-82AD-66729FA32B77}" destId="{2FBF3C6A-8A86-4ED1-805D-29C3331B9636}" srcOrd="2" destOrd="0" presId="urn:microsoft.com/office/officeart/2005/8/layout/process1"/>
    <dgm:cxn modelId="{175D9924-2A7F-4823-B369-AAF2D36BA550}" type="presParOf" srcId="{246A69D3-2B0C-418C-82AD-66729FA32B77}" destId="{17234832-0262-4783-B24B-0D5B4EA7AF1A}" srcOrd="3" destOrd="0" presId="urn:microsoft.com/office/officeart/2005/8/layout/process1"/>
    <dgm:cxn modelId="{D7982CC3-9EB0-454D-B865-12AE1020ECAD}" type="presParOf" srcId="{17234832-0262-4783-B24B-0D5B4EA7AF1A}" destId="{908740A1-D74A-4668-A418-B832B9CC1DD5}" srcOrd="0" destOrd="0" presId="urn:microsoft.com/office/officeart/2005/8/layout/process1"/>
    <dgm:cxn modelId="{20109FF1-E57A-4980-B1D4-3FA292AD4CF9}" type="presParOf" srcId="{246A69D3-2B0C-418C-82AD-66729FA32B77}" destId="{00189F8B-D5F3-4022-BC48-B9BC4A89A1C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5CBA8A3-CF58-4F5C-9688-18695D33400A}" type="doc">
      <dgm:prSet loTypeId="urn:microsoft.com/office/officeart/2005/8/layout/process2" loCatId="process" qsTypeId="urn:microsoft.com/office/officeart/2005/8/quickstyle/simple1" qsCatId="simple" csTypeId="urn:microsoft.com/office/officeart/2005/8/colors/accent1_2" csCatId="accent1" phldr="1"/>
      <dgm:spPr/>
    </dgm:pt>
    <dgm:pt modelId="{1956023F-9E93-48A7-8D45-00945E0BD909}">
      <dgm:prSet phldrT="[Tekst]"/>
      <dgm:spPr/>
      <dgm:t>
        <a:bodyPr/>
        <a:lstStyle/>
        <a:p>
          <a:r>
            <a:rPr lang="pl-PL" dirty="0"/>
            <a:t>Wydanie postanowienia o umorzeniu postępowania przygotowawczego </a:t>
          </a:r>
        </a:p>
      </dgm:t>
    </dgm:pt>
    <dgm:pt modelId="{11F8ECD0-8517-455D-AE32-E19E56EAC585}" type="parTrans" cxnId="{C561785B-321F-41B5-8CC7-0BAC24B68F0E}">
      <dgm:prSet/>
      <dgm:spPr/>
      <dgm:t>
        <a:bodyPr/>
        <a:lstStyle/>
        <a:p>
          <a:endParaRPr lang="pl-PL"/>
        </a:p>
      </dgm:t>
    </dgm:pt>
    <dgm:pt modelId="{10D1A227-0B2C-4D60-87A7-8175D17D9B0A}" type="sibTrans" cxnId="{C561785B-321F-41B5-8CC7-0BAC24B68F0E}">
      <dgm:prSet/>
      <dgm:spPr/>
      <dgm:t>
        <a:bodyPr/>
        <a:lstStyle/>
        <a:p>
          <a:endParaRPr lang="pl-PL"/>
        </a:p>
      </dgm:t>
    </dgm:pt>
    <dgm:pt modelId="{5572C557-1F5A-4496-AF4F-1C8B12D9046A}">
      <dgm:prSet phldrT="[Tekst]"/>
      <dgm:spPr/>
      <dgm:t>
        <a:bodyPr/>
        <a:lstStyle/>
        <a:p>
          <a:r>
            <a:rPr lang="pl-PL" dirty="0"/>
            <a:t>Złożenie zażalenia przez pokrzywdzonego na postanowienia o umorzeniu postępowania przygotowawczego do sądu właściwego do rozpoznania sprawy (art. 306 § 1a § 1a k.p.k. w zw. z art. 465 § 2 k.p.k.</a:t>
          </a:r>
        </a:p>
      </dgm:t>
    </dgm:pt>
    <dgm:pt modelId="{932CFD61-5C80-43B5-93AC-6D710C92197C}" type="parTrans" cxnId="{E4FACC65-0AE8-4A83-BFD3-5F9C505DFC91}">
      <dgm:prSet/>
      <dgm:spPr/>
      <dgm:t>
        <a:bodyPr/>
        <a:lstStyle/>
        <a:p>
          <a:endParaRPr lang="pl-PL"/>
        </a:p>
      </dgm:t>
    </dgm:pt>
    <dgm:pt modelId="{C592BADF-BB6B-4716-A32A-C7549A0A1E48}" type="sibTrans" cxnId="{E4FACC65-0AE8-4A83-BFD3-5F9C505DFC91}">
      <dgm:prSet/>
      <dgm:spPr/>
      <dgm:t>
        <a:bodyPr/>
        <a:lstStyle/>
        <a:p>
          <a:endParaRPr lang="pl-PL"/>
        </a:p>
      </dgm:t>
    </dgm:pt>
    <dgm:pt modelId="{765659A2-E1EB-4CB0-B260-9EADF999E86C}">
      <dgm:prSet phldrT="[Tekst]"/>
      <dgm:spPr/>
      <dgm:t>
        <a:bodyPr/>
        <a:lstStyle/>
        <a:p>
          <a:r>
            <a:rPr lang="pl-PL" dirty="0"/>
            <a:t>Uchylenie zaskarżonego postanowienia o umorzeniu postępowania przygotowawczego przez sąd i przekazanie sprawy do ponownego rozpoznania ze wskazaniem powodów uchylenia (art. 330 § 1 k.p.k.)</a:t>
          </a:r>
        </a:p>
      </dgm:t>
    </dgm:pt>
    <dgm:pt modelId="{D519C7E1-4453-46C4-B3DF-6907ACE3B5EC}" type="parTrans" cxnId="{069AFDDC-F1F4-4285-AC0C-2EDBCFD0338A}">
      <dgm:prSet/>
      <dgm:spPr/>
      <dgm:t>
        <a:bodyPr/>
        <a:lstStyle/>
        <a:p>
          <a:endParaRPr lang="pl-PL"/>
        </a:p>
      </dgm:t>
    </dgm:pt>
    <dgm:pt modelId="{8220F9CC-C6CA-4A72-B434-32F899D2B156}" type="sibTrans" cxnId="{069AFDDC-F1F4-4285-AC0C-2EDBCFD0338A}">
      <dgm:prSet/>
      <dgm:spPr/>
      <dgm:t>
        <a:bodyPr/>
        <a:lstStyle/>
        <a:p>
          <a:endParaRPr lang="pl-PL"/>
        </a:p>
      </dgm:t>
    </dgm:pt>
    <dgm:pt modelId="{8DEF1226-46BE-4424-BBAE-F64EF1BA4A16}" type="pres">
      <dgm:prSet presAssocID="{E5CBA8A3-CF58-4F5C-9688-18695D33400A}" presName="linearFlow" presStyleCnt="0">
        <dgm:presLayoutVars>
          <dgm:resizeHandles val="exact"/>
        </dgm:presLayoutVars>
      </dgm:prSet>
      <dgm:spPr/>
    </dgm:pt>
    <dgm:pt modelId="{63C8C6AD-58E4-4E4A-8ED6-6751B59DE6A9}" type="pres">
      <dgm:prSet presAssocID="{1956023F-9E93-48A7-8D45-00945E0BD909}" presName="node" presStyleLbl="node1" presStyleIdx="0" presStyleCnt="3" custLinFactNeighborY="-2436">
        <dgm:presLayoutVars>
          <dgm:bulletEnabled val="1"/>
        </dgm:presLayoutVars>
      </dgm:prSet>
      <dgm:spPr/>
    </dgm:pt>
    <dgm:pt modelId="{D3528830-0CE9-4290-9D7B-9926CF5F959C}" type="pres">
      <dgm:prSet presAssocID="{10D1A227-0B2C-4D60-87A7-8175D17D9B0A}" presName="sibTrans" presStyleLbl="sibTrans2D1" presStyleIdx="0" presStyleCnt="2"/>
      <dgm:spPr/>
    </dgm:pt>
    <dgm:pt modelId="{17D5DCCF-B203-410C-AAE1-9D0F1C8FAF42}" type="pres">
      <dgm:prSet presAssocID="{10D1A227-0B2C-4D60-87A7-8175D17D9B0A}" presName="connectorText" presStyleLbl="sibTrans2D1" presStyleIdx="0" presStyleCnt="2"/>
      <dgm:spPr/>
    </dgm:pt>
    <dgm:pt modelId="{AD2B6D2D-7928-40D4-A97E-9A5F5150C426}" type="pres">
      <dgm:prSet presAssocID="{5572C557-1F5A-4496-AF4F-1C8B12D9046A}" presName="node" presStyleLbl="node1" presStyleIdx="1" presStyleCnt="3" custLinFactNeighborX="0" custLinFactNeighborY="-76744">
        <dgm:presLayoutVars>
          <dgm:bulletEnabled val="1"/>
        </dgm:presLayoutVars>
      </dgm:prSet>
      <dgm:spPr/>
    </dgm:pt>
    <dgm:pt modelId="{D7808161-97E5-4BA5-AD09-1D6EE6C4C024}" type="pres">
      <dgm:prSet presAssocID="{C592BADF-BB6B-4716-A32A-C7549A0A1E48}" presName="sibTrans" presStyleLbl="sibTrans2D1" presStyleIdx="1" presStyleCnt="2"/>
      <dgm:spPr/>
    </dgm:pt>
    <dgm:pt modelId="{C6399596-7482-4D8A-990F-CD2E00D419FC}" type="pres">
      <dgm:prSet presAssocID="{C592BADF-BB6B-4716-A32A-C7549A0A1E48}" presName="connectorText" presStyleLbl="sibTrans2D1" presStyleIdx="1" presStyleCnt="2"/>
      <dgm:spPr/>
    </dgm:pt>
    <dgm:pt modelId="{19637331-4D7F-44C1-8E74-9EDF7467F387}" type="pres">
      <dgm:prSet presAssocID="{765659A2-E1EB-4CB0-B260-9EADF999E86C}" presName="node" presStyleLbl="node1" presStyleIdx="2" presStyleCnt="3" custLinFactY="-26744" custLinFactNeighborX="0" custLinFactNeighborY="-100000">
        <dgm:presLayoutVars>
          <dgm:bulletEnabled val="1"/>
        </dgm:presLayoutVars>
      </dgm:prSet>
      <dgm:spPr/>
    </dgm:pt>
  </dgm:ptLst>
  <dgm:cxnLst>
    <dgm:cxn modelId="{336C7301-4A57-4920-9FDE-A1FFC8E4E9CE}" type="presOf" srcId="{765659A2-E1EB-4CB0-B260-9EADF999E86C}" destId="{19637331-4D7F-44C1-8E74-9EDF7467F387}" srcOrd="0" destOrd="0" presId="urn:microsoft.com/office/officeart/2005/8/layout/process2"/>
    <dgm:cxn modelId="{82231B3B-A7EA-448A-96CD-30A78E9E78D4}" type="presOf" srcId="{10D1A227-0B2C-4D60-87A7-8175D17D9B0A}" destId="{D3528830-0CE9-4290-9D7B-9926CF5F959C}" srcOrd="0" destOrd="0" presId="urn:microsoft.com/office/officeart/2005/8/layout/process2"/>
    <dgm:cxn modelId="{53414B3B-1236-47DF-B397-D16A68241D50}" type="presOf" srcId="{10D1A227-0B2C-4D60-87A7-8175D17D9B0A}" destId="{17D5DCCF-B203-410C-AAE1-9D0F1C8FAF42}" srcOrd="1" destOrd="0" presId="urn:microsoft.com/office/officeart/2005/8/layout/process2"/>
    <dgm:cxn modelId="{C561785B-321F-41B5-8CC7-0BAC24B68F0E}" srcId="{E5CBA8A3-CF58-4F5C-9688-18695D33400A}" destId="{1956023F-9E93-48A7-8D45-00945E0BD909}" srcOrd="0" destOrd="0" parTransId="{11F8ECD0-8517-455D-AE32-E19E56EAC585}" sibTransId="{10D1A227-0B2C-4D60-87A7-8175D17D9B0A}"/>
    <dgm:cxn modelId="{89E5B262-BB89-4CC4-8B6F-B7C79901CA31}" type="presOf" srcId="{5572C557-1F5A-4496-AF4F-1C8B12D9046A}" destId="{AD2B6D2D-7928-40D4-A97E-9A5F5150C426}" srcOrd="0" destOrd="0" presId="urn:microsoft.com/office/officeart/2005/8/layout/process2"/>
    <dgm:cxn modelId="{E4FACC65-0AE8-4A83-BFD3-5F9C505DFC91}" srcId="{E5CBA8A3-CF58-4F5C-9688-18695D33400A}" destId="{5572C557-1F5A-4496-AF4F-1C8B12D9046A}" srcOrd="1" destOrd="0" parTransId="{932CFD61-5C80-43B5-93AC-6D710C92197C}" sibTransId="{C592BADF-BB6B-4716-A32A-C7549A0A1E48}"/>
    <dgm:cxn modelId="{647D3748-32B3-47B5-8F6E-89A8459682F5}" type="presOf" srcId="{1956023F-9E93-48A7-8D45-00945E0BD909}" destId="{63C8C6AD-58E4-4E4A-8ED6-6751B59DE6A9}" srcOrd="0" destOrd="0" presId="urn:microsoft.com/office/officeart/2005/8/layout/process2"/>
    <dgm:cxn modelId="{B1CBA285-6BC8-4471-9C60-21A12A72BC16}" type="presOf" srcId="{E5CBA8A3-CF58-4F5C-9688-18695D33400A}" destId="{8DEF1226-46BE-4424-BBAE-F64EF1BA4A16}" srcOrd="0" destOrd="0" presId="urn:microsoft.com/office/officeart/2005/8/layout/process2"/>
    <dgm:cxn modelId="{2E79B5B6-DD36-48E6-8D71-93BE0AA78622}" type="presOf" srcId="{C592BADF-BB6B-4716-A32A-C7549A0A1E48}" destId="{D7808161-97E5-4BA5-AD09-1D6EE6C4C024}" srcOrd="0" destOrd="0" presId="urn:microsoft.com/office/officeart/2005/8/layout/process2"/>
    <dgm:cxn modelId="{069AFDDC-F1F4-4285-AC0C-2EDBCFD0338A}" srcId="{E5CBA8A3-CF58-4F5C-9688-18695D33400A}" destId="{765659A2-E1EB-4CB0-B260-9EADF999E86C}" srcOrd="2" destOrd="0" parTransId="{D519C7E1-4453-46C4-B3DF-6907ACE3B5EC}" sibTransId="{8220F9CC-C6CA-4A72-B434-32F899D2B156}"/>
    <dgm:cxn modelId="{C63D44FF-21FE-4BC5-8F9D-4EAF203EBDF6}" type="presOf" srcId="{C592BADF-BB6B-4716-A32A-C7549A0A1E48}" destId="{C6399596-7482-4D8A-990F-CD2E00D419FC}" srcOrd="1" destOrd="0" presId="urn:microsoft.com/office/officeart/2005/8/layout/process2"/>
    <dgm:cxn modelId="{3BB866AF-9124-49AE-B4E8-509E4FF0D2BF}" type="presParOf" srcId="{8DEF1226-46BE-4424-BBAE-F64EF1BA4A16}" destId="{63C8C6AD-58E4-4E4A-8ED6-6751B59DE6A9}" srcOrd="0" destOrd="0" presId="urn:microsoft.com/office/officeart/2005/8/layout/process2"/>
    <dgm:cxn modelId="{7DEB9040-0D49-4DCC-971E-4536EE0EE537}" type="presParOf" srcId="{8DEF1226-46BE-4424-BBAE-F64EF1BA4A16}" destId="{D3528830-0CE9-4290-9D7B-9926CF5F959C}" srcOrd="1" destOrd="0" presId="urn:microsoft.com/office/officeart/2005/8/layout/process2"/>
    <dgm:cxn modelId="{81788763-D897-448B-8A17-55B4786F1A69}" type="presParOf" srcId="{D3528830-0CE9-4290-9D7B-9926CF5F959C}" destId="{17D5DCCF-B203-410C-AAE1-9D0F1C8FAF42}" srcOrd="0" destOrd="0" presId="urn:microsoft.com/office/officeart/2005/8/layout/process2"/>
    <dgm:cxn modelId="{2E082873-D4B0-43F0-9CDF-E9B6926E476D}" type="presParOf" srcId="{8DEF1226-46BE-4424-BBAE-F64EF1BA4A16}" destId="{AD2B6D2D-7928-40D4-A97E-9A5F5150C426}" srcOrd="2" destOrd="0" presId="urn:microsoft.com/office/officeart/2005/8/layout/process2"/>
    <dgm:cxn modelId="{FC821FCB-7D7A-417E-9FFF-355D1BAE6E2B}" type="presParOf" srcId="{8DEF1226-46BE-4424-BBAE-F64EF1BA4A16}" destId="{D7808161-97E5-4BA5-AD09-1D6EE6C4C024}" srcOrd="3" destOrd="0" presId="urn:microsoft.com/office/officeart/2005/8/layout/process2"/>
    <dgm:cxn modelId="{68DFCA13-DBE3-4B71-9CC8-F1468AD1917A}" type="presParOf" srcId="{D7808161-97E5-4BA5-AD09-1D6EE6C4C024}" destId="{C6399596-7482-4D8A-990F-CD2E00D419FC}" srcOrd="0" destOrd="0" presId="urn:microsoft.com/office/officeart/2005/8/layout/process2"/>
    <dgm:cxn modelId="{43B49FAF-938A-48F1-A5A4-D3B35826E225}" type="presParOf" srcId="{8DEF1226-46BE-4424-BBAE-F64EF1BA4A16}" destId="{19637331-4D7F-44C1-8E74-9EDF7467F387}"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C35A05F-BEE3-4D80-9205-E50A470390B7}" type="doc">
      <dgm:prSet loTypeId="urn:microsoft.com/office/officeart/2005/8/layout/process2" loCatId="process" qsTypeId="urn:microsoft.com/office/officeart/2005/8/quickstyle/simple1" qsCatId="simple" csTypeId="urn:microsoft.com/office/officeart/2005/8/colors/accent1_2" csCatId="accent1" phldr="1"/>
      <dgm:spPr/>
    </dgm:pt>
    <dgm:pt modelId="{AFE5188C-F7C0-4CFB-BBBD-10610615CEF0}">
      <dgm:prSet phldrT="[Tekst]" custT="1"/>
      <dgm:spPr/>
      <dgm:t>
        <a:bodyPr/>
        <a:lstStyle/>
        <a:p>
          <a:r>
            <a:rPr lang="pl-PL" sz="1100" dirty="0"/>
            <a:t>Przeprowadzenie postępowania zgodnie ze wskazaniem sądu co do okoliczności, które należy wyjaśnić i czynności, które należy przeprowadzić</a:t>
          </a:r>
        </a:p>
      </dgm:t>
    </dgm:pt>
    <dgm:pt modelId="{73C0D59F-787A-44CF-B5A7-F79E62742D61}" type="parTrans" cxnId="{73CC70B7-CECC-4AB0-91CB-53995FB383BF}">
      <dgm:prSet/>
      <dgm:spPr/>
      <dgm:t>
        <a:bodyPr/>
        <a:lstStyle/>
        <a:p>
          <a:endParaRPr lang="pl-PL"/>
        </a:p>
      </dgm:t>
    </dgm:pt>
    <dgm:pt modelId="{433F74A7-1EA1-43C5-93D8-26D1973A6DDA}" type="sibTrans" cxnId="{73CC70B7-CECC-4AB0-91CB-53995FB383BF}">
      <dgm:prSet/>
      <dgm:spPr/>
      <dgm:t>
        <a:bodyPr/>
        <a:lstStyle/>
        <a:p>
          <a:endParaRPr lang="pl-PL"/>
        </a:p>
      </dgm:t>
    </dgm:pt>
    <dgm:pt modelId="{B8202D22-B6CF-4294-9B5C-4BEF2999BCC9}">
      <dgm:prSet phldrT="[Tekst]" custT="1"/>
      <dgm:spPr/>
      <dgm:t>
        <a:bodyPr/>
        <a:lstStyle/>
        <a:p>
          <a:r>
            <a:rPr lang="pl-PL" sz="1100" dirty="0"/>
            <a:t>Ponowne wydanie postanowienia o umorzeniu postępowania z pouczeniem co do możliwości zaskarżenia tej decyzji do prokuratora nadrzędnego (art. 330 § 2 k.p.k.)</a:t>
          </a:r>
        </a:p>
      </dgm:t>
    </dgm:pt>
    <dgm:pt modelId="{7866CB47-E602-4C1A-980A-F262FE297120}" type="parTrans" cxnId="{4B2F2B61-C989-4E3F-811E-0E18A77482E3}">
      <dgm:prSet/>
      <dgm:spPr/>
      <dgm:t>
        <a:bodyPr/>
        <a:lstStyle/>
        <a:p>
          <a:endParaRPr lang="pl-PL"/>
        </a:p>
      </dgm:t>
    </dgm:pt>
    <dgm:pt modelId="{1B460E6E-CDD3-447C-913E-A7E63B791659}" type="sibTrans" cxnId="{4B2F2B61-C989-4E3F-811E-0E18A77482E3}">
      <dgm:prSet/>
      <dgm:spPr/>
      <dgm:t>
        <a:bodyPr/>
        <a:lstStyle/>
        <a:p>
          <a:endParaRPr lang="pl-PL"/>
        </a:p>
      </dgm:t>
    </dgm:pt>
    <dgm:pt modelId="{316A7B63-4310-443A-8CA8-346CEAD70F8D}">
      <dgm:prSet phldrT="[Tekst]" custT="1"/>
      <dgm:spPr/>
      <dgm:t>
        <a:bodyPr/>
        <a:lstStyle/>
        <a:p>
          <a:r>
            <a:rPr lang="pl-PL" sz="1100" dirty="0"/>
            <a:t>Złożenie przez pokrzywdzonego zażalenia na to postanowienie do prokuratora nadrzędnego, który po rozpoznaniu zażalenia na drugie umorzenie utrzymuje zaskarżone postanowienie w mocy (art. 330 § 2 k.p.k.)</a:t>
          </a:r>
        </a:p>
      </dgm:t>
    </dgm:pt>
    <dgm:pt modelId="{29C97E05-D059-4820-8F36-C069DE5EB05E}" type="parTrans" cxnId="{17F178FA-358C-4FC3-AF57-BDA8B34E5B0D}">
      <dgm:prSet/>
      <dgm:spPr/>
      <dgm:t>
        <a:bodyPr/>
        <a:lstStyle/>
        <a:p>
          <a:endParaRPr lang="pl-PL"/>
        </a:p>
      </dgm:t>
    </dgm:pt>
    <dgm:pt modelId="{BC63D0FA-E87D-4539-8404-FCE8DC45C623}" type="sibTrans" cxnId="{17F178FA-358C-4FC3-AF57-BDA8B34E5B0D}">
      <dgm:prSet/>
      <dgm:spPr/>
      <dgm:t>
        <a:bodyPr/>
        <a:lstStyle/>
        <a:p>
          <a:endParaRPr lang="pl-PL"/>
        </a:p>
      </dgm:t>
    </dgm:pt>
    <dgm:pt modelId="{9FD5B21D-5B33-40A8-95F6-48D04374791A}" type="pres">
      <dgm:prSet presAssocID="{AC35A05F-BEE3-4D80-9205-E50A470390B7}" presName="linearFlow" presStyleCnt="0">
        <dgm:presLayoutVars>
          <dgm:resizeHandles val="exact"/>
        </dgm:presLayoutVars>
      </dgm:prSet>
      <dgm:spPr/>
    </dgm:pt>
    <dgm:pt modelId="{408DB883-C45A-4E1C-8365-75A3C2C9E48E}" type="pres">
      <dgm:prSet presAssocID="{AFE5188C-F7C0-4CFB-BBBD-10610615CEF0}" presName="node" presStyleLbl="node1" presStyleIdx="0" presStyleCnt="3" custLinFactNeighborX="0" custLinFactNeighborY="7643">
        <dgm:presLayoutVars>
          <dgm:bulletEnabled val="1"/>
        </dgm:presLayoutVars>
      </dgm:prSet>
      <dgm:spPr/>
    </dgm:pt>
    <dgm:pt modelId="{855A8E81-01D3-4269-B9A6-35A78F469816}" type="pres">
      <dgm:prSet presAssocID="{433F74A7-1EA1-43C5-93D8-26D1973A6DDA}" presName="sibTrans" presStyleLbl="sibTrans2D1" presStyleIdx="0" presStyleCnt="2" custScaleX="19677" custScaleY="44019" custLinFactNeighborX="13589" custLinFactNeighborY="-19309"/>
      <dgm:spPr/>
    </dgm:pt>
    <dgm:pt modelId="{4E7616FC-801E-475E-849A-C04E5E027870}" type="pres">
      <dgm:prSet presAssocID="{433F74A7-1EA1-43C5-93D8-26D1973A6DDA}" presName="connectorText" presStyleLbl="sibTrans2D1" presStyleIdx="0" presStyleCnt="2"/>
      <dgm:spPr/>
    </dgm:pt>
    <dgm:pt modelId="{D1D4F9A6-A088-436D-A9BD-D843D71909F2}" type="pres">
      <dgm:prSet presAssocID="{B8202D22-B6CF-4294-9B5C-4BEF2999BCC9}" presName="node" presStyleLbl="node1" presStyleIdx="1" presStyleCnt="3" custScaleX="102625" custScaleY="134731" custLinFactNeighborX="0" custLinFactNeighborY="-75019">
        <dgm:presLayoutVars>
          <dgm:bulletEnabled val="1"/>
        </dgm:presLayoutVars>
      </dgm:prSet>
      <dgm:spPr/>
    </dgm:pt>
    <dgm:pt modelId="{A0097791-B761-4A98-B5E5-27D14186EE05}" type="pres">
      <dgm:prSet presAssocID="{1B460E6E-CDD3-447C-913E-A7E63B791659}" presName="sibTrans" presStyleLbl="sibTrans2D1" presStyleIdx="1" presStyleCnt="2"/>
      <dgm:spPr/>
    </dgm:pt>
    <dgm:pt modelId="{936244C5-9C00-45A6-8837-CD3EDD67F157}" type="pres">
      <dgm:prSet presAssocID="{1B460E6E-CDD3-447C-913E-A7E63B791659}" presName="connectorText" presStyleLbl="sibTrans2D1" presStyleIdx="1" presStyleCnt="2"/>
      <dgm:spPr/>
    </dgm:pt>
    <dgm:pt modelId="{922C0F31-2375-4570-8D50-CC0DB1FE3310}" type="pres">
      <dgm:prSet presAssocID="{316A7B63-4310-443A-8CA8-346CEAD70F8D}" presName="node" presStyleLbl="node1" presStyleIdx="2" presStyleCnt="3" custScaleX="105547" custScaleY="115160" custLinFactY="-25006" custLinFactNeighborX="0" custLinFactNeighborY="-100000">
        <dgm:presLayoutVars>
          <dgm:bulletEnabled val="1"/>
        </dgm:presLayoutVars>
      </dgm:prSet>
      <dgm:spPr/>
    </dgm:pt>
  </dgm:ptLst>
  <dgm:cxnLst>
    <dgm:cxn modelId="{63D9735E-ECCF-4C6B-BD80-DCDEA7652E6D}" type="presOf" srcId="{433F74A7-1EA1-43C5-93D8-26D1973A6DDA}" destId="{855A8E81-01D3-4269-B9A6-35A78F469816}" srcOrd="0" destOrd="0" presId="urn:microsoft.com/office/officeart/2005/8/layout/process2"/>
    <dgm:cxn modelId="{0312455F-C6A6-4462-AF48-54D0E9C6CCA4}" type="presOf" srcId="{AC35A05F-BEE3-4D80-9205-E50A470390B7}" destId="{9FD5B21D-5B33-40A8-95F6-48D04374791A}" srcOrd="0" destOrd="0" presId="urn:microsoft.com/office/officeart/2005/8/layout/process2"/>
    <dgm:cxn modelId="{4B2F2B61-C989-4E3F-811E-0E18A77482E3}" srcId="{AC35A05F-BEE3-4D80-9205-E50A470390B7}" destId="{B8202D22-B6CF-4294-9B5C-4BEF2999BCC9}" srcOrd="1" destOrd="0" parTransId="{7866CB47-E602-4C1A-980A-F262FE297120}" sibTransId="{1B460E6E-CDD3-447C-913E-A7E63B791659}"/>
    <dgm:cxn modelId="{C9C90242-EC8E-4C0A-A879-B101F39F2AFC}" type="presOf" srcId="{AFE5188C-F7C0-4CFB-BBBD-10610615CEF0}" destId="{408DB883-C45A-4E1C-8365-75A3C2C9E48E}" srcOrd="0" destOrd="0" presId="urn:microsoft.com/office/officeart/2005/8/layout/process2"/>
    <dgm:cxn modelId="{1A2A9E48-358F-42B0-A90A-15D72972EFD8}" type="presOf" srcId="{1B460E6E-CDD3-447C-913E-A7E63B791659}" destId="{A0097791-B761-4A98-B5E5-27D14186EE05}" srcOrd="0" destOrd="0" presId="urn:microsoft.com/office/officeart/2005/8/layout/process2"/>
    <dgm:cxn modelId="{3CC0F380-BA1B-4F12-9C82-7E60AD0A9F3E}" type="presOf" srcId="{316A7B63-4310-443A-8CA8-346CEAD70F8D}" destId="{922C0F31-2375-4570-8D50-CC0DB1FE3310}" srcOrd="0" destOrd="0" presId="urn:microsoft.com/office/officeart/2005/8/layout/process2"/>
    <dgm:cxn modelId="{873E6DA9-2391-4EEF-B98E-292F948E31E0}" type="presOf" srcId="{B8202D22-B6CF-4294-9B5C-4BEF2999BCC9}" destId="{D1D4F9A6-A088-436D-A9BD-D843D71909F2}" srcOrd="0" destOrd="0" presId="urn:microsoft.com/office/officeart/2005/8/layout/process2"/>
    <dgm:cxn modelId="{73CC70B7-CECC-4AB0-91CB-53995FB383BF}" srcId="{AC35A05F-BEE3-4D80-9205-E50A470390B7}" destId="{AFE5188C-F7C0-4CFB-BBBD-10610615CEF0}" srcOrd="0" destOrd="0" parTransId="{73C0D59F-787A-44CF-B5A7-F79E62742D61}" sibTransId="{433F74A7-1EA1-43C5-93D8-26D1973A6DDA}"/>
    <dgm:cxn modelId="{8CC633F2-9133-4D3D-8E87-688FA905DCBD}" type="presOf" srcId="{433F74A7-1EA1-43C5-93D8-26D1973A6DDA}" destId="{4E7616FC-801E-475E-849A-C04E5E027870}" srcOrd="1" destOrd="0" presId="urn:microsoft.com/office/officeart/2005/8/layout/process2"/>
    <dgm:cxn modelId="{F3D39FF3-C228-4417-95BE-CDA73D99F9C3}" type="presOf" srcId="{1B460E6E-CDD3-447C-913E-A7E63B791659}" destId="{936244C5-9C00-45A6-8837-CD3EDD67F157}" srcOrd="1" destOrd="0" presId="urn:microsoft.com/office/officeart/2005/8/layout/process2"/>
    <dgm:cxn modelId="{17F178FA-358C-4FC3-AF57-BDA8B34E5B0D}" srcId="{AC35A05F-BEE3-4D80-9205-E50A470390B7}" destId="{316A7B63-4310-443A-8CA8-346CEAD70F8D}" srcOrd="2" destOrd="0" parTransId="{29C97E05-D059-4820-8F36-C069DE5EB05E}" sibTransId="{BC63D0FA-E87D-4539-8404-FCE8DC45C623}"/>
    <dgm:cxn modelId="{BC2850A0-8EDE-4A61-AFF0-1A9176EC8026}" type="presParOf" srcId="{9FD5B21D-5B33-40A8-95F6-48D04374791A}" destId="{408DB883-C45A-4E1C-8365-75A3C2C9E48E}" srcOrd="0" destOrd="0" presId="urn:microsoft.com/office/officeart/2005/8/layout/process2"/>
    <dgm:cxn modelId="{B8831173-0B7C-4B42-ABC9-CB053B3F32B8}" type="presParOf" srcId="{9FD5B21D-5B33-40A8-95F6-48D04374791A}" destId="{855A8E81-01D3-4269-B9A6-35A78F469816}" srcOrd="1" destOrd="0" presId="urn:microsoft.com/office/officeart/2005/8/layout/process2"/>
    <dgm:cxn modelId="{9E12FEB0-F279-4083-80B2-4CC10A1E67FE}" type="presParOf" srcId="{855A8E81-01D3-4269-B9A6-35A78F469816}" destId="{4E7616FC-801E-475E-849A-C04E5E027870}" srcOrd="0" destOrd="0" presId="urn:microsoft.com/office/officeart/2005/8/layout/process2"/>
    <dgm:cxn modelId="{2C475E78-FF1F-41B4-885E-1B49245271E1}" type="presParOf" srcId="{9FD5B21D-5B33-40A8-95F6-48D04374791A}" destId="{D1D4F9A6-A088-436D-A9BD-D843D71909F2}" srcOrd="2" destOrd="0" presId="urn:microsoft.com/office/officeart/2005/8/layout/process2"/>
    <dgm:cxn modelId="{17A7F267-4EE0-47D0-8E41-6D4972050B40}" type="presParOf" srcId="{9FD5B21D-5B33-40A8-95F6-48D04374791A}" destId="{A0097791-B761-4A98-B5E5-27D14186EE05}" srcOrd="3" destOrd="0" presId="urn:microsoft.com/office/officeart/2005/8/layout/process2"/>
    <dgm:cxn modelId="{7C4A4F31-926E-4BCF-BF8C-A6201AF43E9A}" type="presParOf" srcId="{A0097791-B761-4A98-B5E5-27D14186EE05}" destId="{936244C5-9C00-45A6-8837-CD3EDD67F157}" srcOrd="0" destOrd="0" presId="urn:microsoft.com/office/officeart/2005/8/layout/process2"/>
    <dgm:cxn modelId="{17C893E0-F109-4E5A-800B-E386F3A3D770}" type="presParOf" srcId="{9FD5B21D-5B33-40A8-95F6-48D04374791A}" destId="{922C0F31-2375-4570-8D50-CC0DB1FE3310}" srcOrd="4"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9E396E6-28D6-4768-AA4B-379313E844FF}"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pl-PL"/>
        </a:p>
      </dgm:t>
    </dgm:pt>
    <dgm:pt modelId="{1B41C73C-7C9D-48A2-AED9-9FF4E65BF5B6}">
      <dgm:prSet phldrT="[Tekst]"/>
      <dgm:spPr/>
      <dgm:t>
        <a:bodyPr/>
        <a:lstStyle/>
        <a:p>
          <a:r>
            <a:rPr lang="pl-PL" dirty="0"/>
            <a:t>oskarżyciel publiczny</a:t>
          </a:r>
        </a:p>
      </dgm:t>
    </dgm:pt>
    <dgm:pt modelId="{C3470253-89A7-4267-96D5-66981533F60C}" type="parTrans" cxnId="{B6030E57-769A-4C4E-A3D2-497816F437B9}">
      <dgm:prSet/>
      <dgm:spPr/>
      <dgm:t>
        <a:bodyPr/>
        <a:lstStyle/>
        <a:p>
          <a:endParaRPr lang="pl-PL"/>
        </a:p>
      </dgm:t>
    </dgm:pt>
    <dgm:pt modelId="{5D92C195-59B3-4EDD-AC6D-9515EC2B6754}" type="sibTrans" cxnId="{B6030E57-769A-4C4E-A3D2-497816F437B9}">
      <dgm:prSet/>
      <dgm:spPr/>
      <dgm:t>
        <a:bodyPr/>
        <a:lstStyle/>
        <a:p>
          <a:endParaRPr lang="pl-PL"/>
        </a:p>
      </dgm:t>
    </dgm:pt>
    <dgm:pt modelId="{42AED4C3-6039-4986-9F8A-1A85255F6C82}">
      <dgm:prSet phldrT="[Tekst]"/>
      <dgm:spPr/>
      <dgm:t>
        <a:bodyPr/>
        <a:lstStyle/>
        <a:p>
          <a:r>
            <a:rPr lang="pl-PL" dirty="0"/>
            <a:t>zastępuje go inny oskarżyciel publiczny (np. inny prokurator)</a:t>
          </a:r>
        </a:p>
      </dgm:t>
    </dgm:pt>
    <dgm:pt modelId="{75B50996-376E-489E-BF69-3F244D023EDC}" type="parTrans" cxnId="{761B83E6-1F8C-4316-838F-20D64FC34778}">
      <dgm:prSet/>
      <dgm:spPr/>
      <dgm:t>
        <a:bodyPr/>
        <a:lstStyle/>
        <a:p>
          <a:endParaRPr lang="pl-PL"/>
        </a:p>
      </dgm:t>
    </dgm:pt>
    <dgm:pt modelId="{A968CCFB-6B65-417F-A98F-0F6D94F8D20E}" type="sibTrans" cxnId="{761B83E6-1F8C-4316-838F-20D64FC34778}">
      <dgm:prSet/>
      <dgm:spPr/>
      <dgm:t>
        <a:bodyPr/>
        <a:lstStyle/>
        <a:p>
          <a:endParaRPr lang="pl-PL"/>
        </a:p>
      </dgm:t>
    </dgm:pt>
    <dgm:pt modelId="{A60D71A2-C4AB-49F6-B512-1591C4D598A7}">
      <dgm:prSet phldrT="[Tekst]"/>
      <dgm:spPr/>
      <dgm:t>
        <a:bodyPr/>
        <a:lstStyle/>
        <a:p>
          <a:r>
            <a:rPr lang="pl-PL" dirty="0"/>
            <a:t>oskarżyciel posiłkowy uboczny</a:t>
          </a:r>
        </a:p>
      </dgm:t>
    </dgm:pt>
    <dgm:pt modelId="{29830D49-7FEB-4013-907D-5A7C16F3355E}" type="parTrans" cxnId="{CE46F0BC-9E61-43C7-97EF-1E8C8BB8BD3E}">
      <dgm:prSet/>
      <dgm:spPr/>
      <dgm:t>
        <a:bodyPr/>
        <a:lstStyle/>
        <a:p>
          <a:endParaRPr lang="pl-PL"/>
        </a:p>
      </dgm:t>
    </dgm:pt>
    <dgm:pt modelId="{002ED68F-C474-456D-B4AC-36B5C901BEEF}" type="sibTrans" cxnId="{CE46F0BC-9E61-43C7-97EF-1E8C8BB8BD3E}">
      <dgm:prSet/>
      <dgm:spPr/>
      <dgm:t>
        <a:bodyPr/>
        <a:lstStyle/>
        <a:p>
          <a:endParaRPr lang="pl-PL"/>
        </a:p>
      </dgm:t>
    </dgm:pt>
    <dgm:pt modelId="{306B090E-5667-45A4-BBD9-5BAC2CC5EB3D}">
      <dgm:prSet phldrT="[Tekst]"/>
      <dgm:spPr/>
      <dgm:t>
        <a:bodyPr/>
        <a:lstStyle/>
        <a:p>
          <a:r>
            <a:rPr lang="pl-PL" dirty="0"/>
            <a:t>Śmierć oskarżyciela posiłkowego nie tamuje biegu postępowania; osoby najbliższe lub osoby pozostające na jego utrzymaniu mogą przystąpić do postępowania w charakterze oskarżyciela posiłkowego w każdym stadium postępowania (art. 58 § 1)</a:t>
          </a:r>
        </a:p>
      </dgm:t>
    </dgm:pt>
    <dgm:pt modelId="{C2251573-CE80-46E3-BD22-46D6934CF95D}" type="parTrans" cxnId="{2220A8D6-FFEF-41DD-9C8B-DF98BFE87480}">
      <dgm:prSet/>
      <dgm:spPr/>
      <dgm:t>
        <a:bodyPr/>
        <a:lstStyle/>
        <a:p>
          <a:endParaRPr lang="pl-PL"/>
        </a:p>
      </dgm:t>
    </dgm:pt>
    <dgm:pt modelId="{6A69B0AE-6BD3-4C41-9344-EC80C60DD6E4}" type="sibTrans" cxnId="{2220A8D6-FFEF-41DD-9C8B-DF98BFE87480}">
      <dgm:prSet/>
      <dgm:spPr/>
      <dgm:t>
        <a:bodyPr/>
        <a:lstStyle/>
        <a:p>
          <a:endParaRPr lang="pl-PL"/>
        </a:p>
      </dgm:t>
    </dgm:pt>
    <dgm:pt modelId="{1E1E7FB9-066A-4B42-986E-3DCE4F2B89A8}">
      <dgm:prSet phldrT="[Tekst]"/>
      <dgm:spPr/>
      <dgm:t>
        <a:bodyPr/>
        <a:lstStyle/>
        <a:p>
          <a:r>
            <a:rPr lang="pl-PL" dirty="0"/>
            <a:t>oskarżyciel posiłkowy subsydiarny</a:t>
          </a:r>
        </a:p>
      </dgm:t>
    </dgm:pt>
    <dgm:pt modelId="{E25AB68E-385E-491B-94B0-FEBB025AC926}" type="parTrans" cxnId="{CB826398-7EBD-4158-AD31-A902E86FB6E8}">
      <dgm:prSet/>
      <dgm:spPr/>
      <dgm:t>
        <a:bodyPr/>
        <a:lstStyle/>
        <a:p>
          <a:endParaRPr lang="pl-PL"/>
        </a:p>
      </dgm:t>
    </dgm:pt>
    <dgm:pt modelId="{BF29C1B9-3BF6-45DF-8E51-532A64811297}" type="sibTrans" cxnId="{CB826398-7EBD-4158-AD31-A902E86FB6E8}">
      <dgm:prSet/>
      <dgm:spPr/>
      <dgm:t>
        <a:bodyPr/>
        <a:lstStyle/>
        <a:p>
          <a:endParaRPr lang="pl-PL"/>
        </a:p>
      </dgm:t>
    </dgm:pt>
    <dgm:pt modelId="{0B4255EE-3552-43EC-8C17-AD7D443ACA66}">
      <dgm:prSet phldrT="[Tekst]"/>
      <dgm:spPr/>
      <dgm:t>
        <a:bodyPr/>
        <a:lstStyle/>
        <a:p>
          <a:r>
            <a:rPr lang="pl-PL" dirty="0"/>
            <a:t>oskarżyciel prywatny</a:t>
          </a:r>
        </a:p>
      </dgm:t>
    </dgm:pt>
    <dgm:pt modelId="{C2F65347-2526-4400-AA1B-0C0EFDF62DEA}" type="parTrans" cxnId="{D5CC16BB-E458-45E3-8219-B85721559DBF}">
      <dgm:prSet/>
      <dgm:spPr/>
      <dgm:t>
        <a:bodyPr/>
        <a:lstStyle/>
        <a:p>
          <a:endParaRPr lang="pl-PL"/>
        </a:p>
      </dgm:t>
    </dgm:pt>
    <dgm:pt modelId="{BA643144-2329-45A2-95FF-055FEB3C8D0E}" type="sibTrans" cxnId="{D5CC16BB-E458-45E3-8219-B85721559DBF}">
      <dgm:prSet/>
      <dgm:spPr/>
      <dgm:t>
        <a:bodyPr/>
        <a:lstStyle/>
        <a:p>
          <a:endParaRPr lang="pl-PL"/>
        </a:p>
      </dgm:t>
    </dgm:pt>
    <dgm:pt modelId="{A8CD97A8-2F03-4C3E-9580-5BD5BA4C72EE}">
      <dgm:prSet phldrT="[Tekst]"/>
      <dgm:spPr/>
      <dgm:t>
        <a:bodyPr/>
        <a:lstStyle/>
        <a:p>
          <a:r>
            <a:rPr lang="pl-PL" dirty="0"/>
            <a:t>Umorzenie postępowania (art. 17 § 1 pkt. 5), chyba że chodzi o kasację (art. 529) czy wznowienie postępowania (545). Osoby najbliższe mogą po śmierci oskarżonego dochodzić roszczeń z rozdziału 58 k.p.k.</a:t>
          </a:r>
        </a:p>
      </dgm:t>
    </dgm:pt>
    <dgm:pt modelId="{594C274A-2EED-40FA-9714-7699FA1960DB}" type="parTrans" cxnId="{8257C6B0-114A-4C3A-884F-66ACEDAB7003}">
      <dgm:prSet/>
      <dgm:spPr/>
      <dgm:t>
        <a:bodyPr/>
        <a:lstStyle/>
        <a:p>
          <a:endParaRPr lang="pl-PL"/>
        </a:p>
      </dgm:t>
    </dgm:pt>
    <dgm:pt modelId="{10BFBC3D-651B-449D-BC6E-E5BA172C9142}" type="sibTrans" cxnId="{8257C6B0-114A-4C3A-884F-66ACEDAB7003}">
      <dgm:prSet/>
      <dgm:spPr/>
      <dgm:t>
        <a:bodyPr/>
        <a:lstStyle/>
        <a:p>
          <a:endParaRPr lang="pl-PL"/>
        </a:p>
      </dgm:t>
    </dgm:pt>
    <dgm:pt modelId="{E3E9ED83-B59F-4889-81E9-8419FD465FAE}">
      <dgm:prSet phldrT="[Tekst]"/>
      <dgm:spPr/>
      <dgm:t>
        <a:bodyPr/>
        <a:lstStyle/>
        <a:p>
          <a:r>
            <a:rPr lang="pl-PL" dirty="0"/>
            <a:t>pokrzywdzony (strona w postępowaniu przygotowawczym)</a:t>
          </a:r>
        </a:p>
      </dgm:t>
    </dgm:pt>
    <dgm:pt modelId="{D600CBF1-FB68-481C-B15B-C3B16EC80F77}" type="parTrans" cxnId="{806B87C7-3F95-43CE-87E5-E8AEAC1D7099}">
      <dgm:prSet/>
      <dgm:spPr/>
      <dgm:t>
        <a:bodyPr/>
        <a:lstStyle/>
        <a:p>
          <a:endParaRPr lang="pl-PL"/>
        </a:p>
      </dgm:t>
    </dgm:pt>
    <dgm:pt modelId="{0D7560D1-DE85-4529-AE93-A67B2A4E05C5}" type="sibTrans" cxnId="{806B87C7-3F95-43CE-87E5-E8AEAC1D7099}">
      <dgm:prSet/>
      <dgm:spPr/>
      <dgm:t>
        <a:bodyPr/>
        <a:lstStyle/>
        <a:p>
          <a:endParaRPr lang="pl-PL"/>
        </a:p>
      </dgm:t>
    </dgm:pt>
    <dgm:pt modelId="{A7721DF9-2AE1-40A2-9F17-EF881821B12F}">
      <dgm:prSet phldrT="[Tekst]"/>
      <dgm:spPr/>
      <dgm:t>
        <a:bodyPr/>
        <a:lstStyle/>
        <a:p>
          <a:r>
            <a:rPr lang="pl-PL" dirty="0"/>
            <a:t>oskarżony </a:t>
          </a:r>
        </a:p>
      </dgm:t>
    </dgm:pt>
    <dgm:pt modelId="{93E97F96-8FB6-4B69-9C12-1BA4B95F4E20}" type="parTrans" cxnId="{89FE2743-FA79-4F8C-A3B9-60D91D780B63}">
      <dgm:prSet/>
      <dgm:spPr/>
      <dgm:t>
        <a:bodyPr/>
        <a:lstStyle/>
        <a:p>
          <a:endParaRPr lang="pl-PL"/>
        </a:p>
      </dgm:t>
    </dgm:pt>
    <dgm:pt modelId="{CB5982A4-56F7-4C72-B98B-291D455FEAF4}" type="sibTrans" cxnId="{89FE2743-FA79-4F8C-A3B9-60D91D780B63}">
      <dgm:prSet/>
      <dgm:spPr/>
      <dgm:t>
        <a:bodyPr/>
        <a:lstStyle/>
        <a:p>
          <a:endParaRPr lang="pl-PL"/>
        </a:p>
      </dgm:t>
    </dgm:pt>
    <dgm:pt modelId="{0713EE0C-4A39-4616-8D08-6428C7A4CEE4}">
      <dgm:prSet/>
      <dgm:spPr/>
      <dgm:t>
        <a:bodyPr/>
        <a:lstStyle/>
        <a:p>
          <a:r>
            <a:rPr lang="pl-PL" dirty="0"/>
            <a:t>Postępowanie zawiesza się (sąd lub referendarz sądowy), a osoby najbliższe lub osoby pozostające na utrzymaniu zmarłego mogą wstąpić w jego prawa. Jeżeli w terminie zawitym 3 miesięcy osoba uprawniona nie wstąpi w prawa zmarłego, sąd lub referendarz sądowy umarza postępowanie.(art. 58 § 2 w zw. z art. 61)</a:t>
          </a:r>
        </a:p>
      </dgm:t>
    </dgm:pt>
    <dgm:pt modelId="{B9DBC406-99F1-4556-AA1F-38C324E5FBC8}" type="parTrans" cxnId="{25320E3A-5FF9-4AB9-928A-A57B0CE416E4}">
      <dgm:prSet/>
      <dgm:spPr/>
      <dgm:t>
        <a:bodyPr/>
        <a:lstStyle/>
        <a:p>
          <a:endParaRPr lang="pl-PL"/>
        </a:p>
      </dgm:t>
    </dgm:pt>
    <dgm:pt modelId="{6B59ED78-D7A7-4531-9C74-623312E36327}" type="sibTrans" cxnId="{25320E3A-5FF9-4AB9-928A-A57B0CE416E4}">
      <dgm:prSet/>
      <dgm:spPr/>
      <dgm:t>
        <a:bodyPr/>
        <a:lstStyle/>
        <a:p>
          <a:endParaRPr lang="pl-PL"/>
        </a:p>
      </dgm:t>
    </dgm:pt>
    <dgm:pt modelId="{252DB4C2-2EE6-4516-83C8-FDCA63BAFCA8}">
      <dgm:prSet phldrT="[Tekst]"/>
      <dgm:spPr/>
      <dgm:t>
        <a:bodyPr/>
        <a:lstStyle/>
        <a:p>
          <a:r>
            <a:rPr lang="pl-PL" dirty="0"/>
            <a:t>Postępowanie zawiesza się (sąd lub referendarz sądowy), a osoby najbliższe lub osoby pozostające na utrzymaniu zmarłego mogą wstąpić w jego prawa. Jeżeli w terminie zawitym 3 miesięcy osoba uprawniona nie wstąpi w prawa zmarłego, sąd lub referendarz sądowy umarza postępowanie.(art. 61)</a:t>
          </a:r>
        </a:p>
      </dgm:t>
    </dgm:pt>
    <dgm:pt modelId="{AEE8389D-79F2-462F-B52C-9EC1419A1AD7}" type="parTrans" cxnId="{85A95C7F-DCF7-41AD-8F6F-7EFF06033642}">
      <dgm:prSet/>
      <dgm:spPr/>
      <dgm:t>
        <a:bodyPr/>
        <a:lstStyle/>
        <a:p>
          <a:endParaRPr lang="pl-PL"/>
        </a:p>
      </dgm:t>
    </dgm:pt>
    <dgm:pt modelId="{B34C5AF3-2F6F-4E5B-917E-6CF13B909F5A}" type="sibTrans" cxnId="{85A95C7F-DCF7-41AD-8F6F-7EFF06033642}">
      <dgm:prSet/>
      <dgm:spPr/>
      <dgm:t>
        <a:bodyPr/>
        <a:lstStyle/>
        <a:p>
          <a:endParaRPr lang="pl-PL"/>
        </a:p>
      </dgm:t>
    </dgm:pt>
    <dgm:pt modelId="{FD06B2DE-6F5A-4163-BB7E-B92514F97068}">
      <dgm:prSet phldrT="[Tekst]"/>
      <dgm:spPr/>
      <dgm:t>
        <a:bodyPr/>
        <a:lstStyle/>
        <a:p>
          <a:r>
            <a:rPr lang="pl-PL" dirty="0"/>
            <a:t>W razie śmierci pokrzywdzonego prawa, które by mu przysługiwały, mogą wykonywać osoby najbliższe lub osoby pozostające na jego utrzymaniu, a w wypadku ich braku lub nieujawnienia - prokurator, działając z urzędu (art. 52)</a:t>
          </a:r>
        </a:p>
      </dgm:t>
    </dgm:pt>
    <dgm:pt modelId="{4255BE9F-2432-46EA-9FD2-36DAB763C0A6}" type="parTrans" cxnId="{CDC2EFBA-1593-4DD2-B464-C30978E326FC}">
      <dgm:prSet/>
      <dgm:spPr/>
      <dgm:t>
        <a:bodyPr/>
        <a:lstStyle/>
        <a:p>
          <a:endParaRPr lang="pl-PL"/>
        </a:p>
      </dgm:t>
    </dgm:pt>
    <dgm:pt modelId="{014B6D9A-4CC8-49F0-A196-BFF90E3312AD}" type="sibTrans" cxnId="{CDC2EFBA-1593-4DD2-B464-C30978E326FC}">
      <dgm:prSet/>
      <dgm:spPr/>
      <dgm:t>
        <a:bodyPr/>
        <a:lstStyle/>
        <a:p>
          <a:endParaRPr lang="pl-PL"/>
        </a:p>
      </dgm:t>
    </dgm:pt>
    <dgm:pt modelId="{FBA4ABB0-6985-435E-9894-E42D85429F5A}" type="pres">
      <dgm:prSet presAssocID="{29E396E6-28D6-4768-AA4B-379313E844FF}" presName="Name0" presStyleCnt="0">
        <dgm:presLayoutVars>
          <dgm:dir/>
          <dgm:animLvl val="lvl"/>
          <dgm:resizeHandles val="exact"/>
        </dgm:presLayoutVars>
      </dgm:prSet>
      <dgm:spPr/>
    </dgm:pt>
    <dgm:pt modelId="{EE212EF2-D0D6-4A88-BEAA-BC165E0946FB}" type="pres">
      <dgm:prSet presAssocID="{1B41C73C-7C9D-48A2-AED9-9FF4E65BF5B6}" presName="linNode" presStyleCnt="0"/>
      <dgm:spPr/>
    </dgm:pt>
    <dgm:pt modelId="{952E360A-D167-47D3-9220-C2670B9BAA32}" type="pres">
      <dgm:prSet presAssocID="{1B41C73C-7C9D-48A2-AED9-9FF4E65BF5B6}" presName="parentText" presStyleLbl="node1" presStyleIdx="0" presStyleCnt="6">
        <dgm:presLayoutVars>
          <dgm:chMax val="1"/>
          <dgm:bulletEnabled val="1"/>
        </dgm:presLayoutVars>
      </dgm:prSet>
      <dgm:spPr/>
    </dgm:pt>
    <dgm:pt modelId="{BA39C08B-5E12-4342-9A28-32D8F5621F2E}" type="pres">
      <dgm:prSet presAssocID="{1B41C73C-7C9D-48A2-AED9-9FF4E65BF5B6}" presName="descendantText" presStyleLbl="alignAccFollowNode1" presStyleIdx="0" presStyleCnt="6" custScaleY="127093">
        <dgm:presLayoutVars>
          <dgm:bulletEnabled val="1"/>
        </dgm:presLayoutVars>
      </dgm:prSet>
      <dgm:spPr/>
    </dgm:pt>
    <dgm:pt modelId="{E4991DFB-4615-47EE-8AC8-4B457EF39CC5}" type="pres">
      <dgm:prSet presAssocID="{5D92C195-59B3-4EDD-AC6D-9515EC2B6754}" presName="sp" presStyleCnt="0"/>
      <dgm:spPr/>
    </dgm:pt>
    <dgm:pt modelId="{FC30CE30-6292-45B9-AEF1-825F999FF7AF}" type="pres">
      <dgm:prSet presAssocID="{A60D71A2-C4AB-49F6-B512-1591C4D598A7}" presName="linNode" presStyleCnt="0"/>
      <dgm:spPr/>
    </dgm:pt>
    <dgm:pt modelId="{C3370891-27EE-45D1-A282-8A6AFD627E74}" type="pres">
      <dgm:prSet presAssocID="{A60D71A2-C4AB-49F6-B512-1591C4D598A7}" presName="parentText" presStyleLbl="node1" presStyleIdx="1" presStyleCnt="6">
        <dgm:presLayoutVars>
          <dgm:chMax val="1"/>
          <dgm:bulletEnabled val="1"/>
        </dgm:presLayoutVars>
      </dgm:prSet>
      <dgm:spPr/>
    </dgm:pt>
    <dgm:pt modelId="{3AE30FC6-8938-4446-BF64-4396A08C9841}" type="pres">
      <dgm:prSet presAssocID="{A60D71A2-C4AB-49F6-B512-1591C4D598A7}" presName="descendantText" presStyleLbl="alignAccFollowNode1" presStyleIdx="1" presStyleCnt="6" custScaleY="126984">
        <dgm:presLayoutVars>
          <dgm:bulletEnabled val="1"/>
        </dgm:presLayoutVars>
      </dgm:prSet>
      <dgm:spPr/>
    </dgm:pt>
    <dgm:pt modelId="{17A58145-DD77-40B7-90DB-06594B4950DE}" type="pres">
      <dgm:prSet presAssocID="{002ED68F-C474-456D-B4AC-36B5C901BEEF}" presName="sp" presStyleCnt="0"/>
      <dgm:spPr/>
    </dgm:pt>
    <dgm:pt modelId="{584173DF-D2DE-4E38-9447-BC8410E7F4BB}" type="pres">
      <dgm:prSet presAssocID="{1E1E7FB9-066A-4B42-986E-3DCE4F2B89A8}" presName="linNode" presStyleCnt="0"/>
      <dgm:spPr/>
    </dgm:pt>
    <dgm:pt modelId="{D6D33757-3DE3-405E-97DB-8F578082288F}" type="pres">
      <dgm:prSet presAssocID="{1E1E7FB9-066A-4B42-986E-3DCE4F2B89A8}" presName="parentText" presStyleLbl="node1" presStyleIdx="2" presStyleCnt="6">
        <dgm:presLayoutVars>
          <dgm:chMax val="1"/>
          <dgm:bulletEnabled val="1"/>
        </dgm:presLayoutVars>
      </dgm:prSet>
      <dgm:spPr/>
    </dgm:pt>
    <dgm:pt modelId="{20884F0C-830F-4F3E-8598-C228285D1273}" type="pres">
      <dgm:prSet presAssocID="{1E1E7FB9-066A-4B42-986E-3DCE4F2B89A8}" presName="descendantText" presStyleLbl="alignAccFollowNode1" presStyleIdx="2" presStyleCnt="6" custScaleY="123455">
        <dgm:presLayoutVars>
          <dgm:bulletEnabled val="1"/>
        </dgm:presLayoutVars>
      </dgm:prSet>
      <dgm:spPr/>
    </dgm:pt>
    <dgm:pt modelId="{802E800F-B6F3-4C63-88C0-1BBE7C474118}" type="pres">
      <dgm:prSet presAssocID="{BF29C1B9-3BF6-45DF-8E51-532A64811297}" presName="sp" presStyleCnt="0"/>
      <dgm:spPr/>
    </dgm:pt>
    <dgm:pt modelId="{7B41F7C2-062F-4CDF-98CF-A213AB922870}" type="pres">
      <dgm:prSet presAssocID="{0B4255EE-3552-43EC-8C17-AD7D443ACA66}" presName="linNode" presStyleCnt="0"/>
      <dgm:spPr/>
    </dgm:pt>
    <dgm:pt modelId="{2F878DBE-C8D6-460F-AC41-E302C4C1C058}" type="pres">
      <dgm:prSet presAssocID="{0B4255EE-3552-43EC-8C17-AD7D443ACA66}" presName="parentText" presStyleLbl="node1" presStyleIdx="3" presStyleCnt="6">
        <dgm:presLayoutVars>
          <dgm:chMax val="1"/>
          <dgm:bulletEnabled val="1"/>
        </dgm:presLayoutVars>
      </dgm:prSet>
      <dgm:spPr/>
    </dgm:pt>
    <dgm:pt modelId="{F43C93DF-8A1D-4ABE-9E2D-D8D86C015D73}" type="pres">
      <dgm:prSet presAssocID="{0B4255EE-3552-43EC-8C17-AD7D443ACA66}" presName="descendantText" presStyleLbl="alignAccFollowNode1" presStyleIdx="3" presStyleCnt="6" custScaleY="134143">
        <dgm:presLayoutVars>
          <dgm:bulletEnabled val="1"/>
        </dgm:presLayoutVars>
      </dgm:prSet>
      <dgm:spPr/>
    </dgm:pt>
    <dgm:pt modelId="{A4E4BB35-B7EB-413C-9A45-7A9ED8B41E57}" type="pres">
      <dgm:prSet presAssocID="{BA643144-2329-45A2-95FF-055FEB3C8D0E}" presName="sp" presStyleCnt="0"/>
      <dgm:spPr/>
    </dgm:pt>
    <dgm:pt modelId="{B98D762E-F3FA-47C7-B3FF-891720C794A0}" type="pres">
      <dgm:prSet presAssocID="{E3E9ED83-B59F-4889-81E9-8419FD465FAE}" presName="linNode" presStyleCnt="0"/>
      <dgm:spPr/>
    </dgm:pt>
    <dgm:pt modelId="{488C0088-78B7-4C5A-B3FD-17D65164F817}" type="pres">
      <dgm:prSet presAssocID="{E3E9ED83-B59F-4889-81E9-8419FD465FAE}" presName="parentText" presStyleLbl="node1" presStyleIdx="4" presStyleCnt="6">
        <dgm:presLayoutVars>
          <dgm:chMax val="1"/>
          <dgm:bulletEnabled val="1"/>
        </dgm:presLayoutVars>
      </dgm:prSet>
      <dgm:spPr/>
    </dgm:pt>
    <dgm:pt modelId="{36851043-EA35-4E34-B3B0-5B031226CA1B}" type="pres">
      <dgm:prSet presAssocID="{E3E9ED83-B59F-4889-81E9-8419FD465FAE}" presName="descendantText" presStyleLbl="alignAccFollowNode1" presStyleIdx="4" presStyleCnt="6" custScaleY="137523">
        <dgm:presLayoutVars>
          <dgm:bulletEnabled val="1"/>
        </dgm:presLayoutVars>
      </dgm:prSet>
      <dgm:spPr/>
    </dgm:pt>
    <dgm:pt modelId="{B0F907D5-16B3-4DA2-B854-7B37E480C5D6}" type="pres">
      <dgm:prSet presAssocID="{0D7560D1-DE85-4529-AE93-A67B2A4E05C5}" presName="sp" presStyleCnt="0"/>
      <dgm:spPr/>
    </dgm:pt>
    <dgm:pt modelId="{19F88179-4476-41DA-B975-2510650F8501}" type="pres">
      <dgm:prSet presAssocID="{A7721DF9-2AE1-40A2-9F17-EF881821B12F}" presName="linNode" presStyleCnt="0"/>
      <dgm:spPr/>
    </dgm:pt>
    <dgm:pt modelId="{E074C536-2330-43D2-A116-2AF0481864F4}" type="pres">
      <dgm:prSet presAssocID="{A7721DF9-2AE1-40A2-9F17-EF881821B12F}" presName="parentText" presStyleLbl="node1" presStyleIdx="5" presStyleCnt="6">
        <dgm:presLayoutVars>
          <dgm:chMax val="1"/>
          <dgm:bulletEnabled val="1"/>
        </dgm:presLayoutVars>
      </dgm:prSet>
      <dgm:spPr/>
    </dgm:pt>
    <dgm:pt modelId="{48E04464-05F3-4184-8524-051A303668DE}" type="pres">
      <dgm:prSet presAssocID="{A7721DF9-2AE1-40A2-9F17-EF881821B12F}" presName="descendantText" presStyleLbl="alignAccFollowNode1" presStyleIdx="5" presStyleCnt="6">
        <dgm:presLayoutVars>
          <dgm:bulletEnabled val="1"/>
        </dgm:presLayoutVars>
      </dgm:prSet>
      <dgm:spPr/>
    </dgm:pt>
  </dgm:ptLst>
  <dgm:cxnLst>
    <dgm:cxn modelId="{484E2303-0B65-415E-BFD3-78D66898A940}" type="presOf" srcId="{42AED4C3-6039-4986-9F8A-1A85255F6C82}" destId="{BA39C08B-5E12-4342-9A28-32D8F5621F2E}" srcOrd="0" destOrd="0" presId="urn:microsoft.com/office/officeart/2005/8/layout/vList5"/>
    <dgm:cxn modelId="{139C670F-F3A3-4AB3-80CA-EA8BE0ABE48D}" type="presOf" srcId="{1B41C73C-7C9D-48A2-AED9-9FF4E65BF5B6}" destId="{952E360A-D167-47D3-9220-C2670B9BAA32}" srcOrd="0" destOrd="0" presId="urn:microsoft.com/office/officeart/2005/8/layout/vList5"/>
    <dgm:cxn modelId="{D4F0FA26-FA33-420A-87FE-44210462813A}" type="presOf" srcId="{A7721DF9-2AE1-40A2-9F17-EF881821B12F}" destId="{E074C536-2330-43D2-A116-2AF0481864F4}" srcOrd="0" destOrd="0" presId="urn:microsoft.com/office/officeart/2005/8/layout/vList5"/>
    <dgm:cxn modelId="{25320E3A-5FF9-4AB9-928A-A57B0CE416E4}" srcId="{1E1E7FB9-066A-4B42-986E-3DCE4F2B89A8}" destId="{0713EE0C-4A39-4616-8D08-6428C7A4CEE4}" srcOrd="0" destOrd="0" parTransId="{B9DBC406-99F1-4556-AA1F-38C324E5FBC8}" sibTransId="{6B59ED78-D7A7-4531-9C74-623312E36327}"/>
    <dgm:cxn modelId="{89FE2743-FA79-4F8C-A3B9-60D91D780B63}" srcId="{29E396E6-28D6-4768-AA4B-379313E844FF}" destId="{A7721DF9-2AE1-40A2-9F17-EF881821B12F}" srcOrd="5" destOrd="0" parTransId="{93E97F96-8FB6-4B69-9C12-1BA4B95F4E20}" sibTransId="{CB5982A4-56F7-4C72-B98B-291D455FEAF4}"/>
    <dgm:cxn modelId="{9B1A5563-BCDF-45A6-A001-6471E171B642}" type="presOf" srcId="{29E396E6-28D6-4768-AA4B-379313E844FF}" destId="{FBA4ABB0-6985-435E-9894-E42D85429F5A}" srcOrd="0" destOrd="0" presId="urn:microsoft.com/office/officeart/2005/8/layout/vList5"/>
    <dgm:cxn modelId="{E48F9D44-7ACF-4A39-82E2-8F406536C712}" type="presOf" srcId="{306B090E-5667-45A4-BBD9-5BAC2CC5EB3D}" destId="{3AE30FC6-8938-4446-BF64-4396A08C9841}" srcOrd="0" destOrd="0" presId="urn:microsoft.com/office/officeart/2005/8/layout/vList5"/>
    <dgm:cxn modelId="{549BCF67-477D-4CAC-9C75-7430F4222FC6}" type="presOf" srcId="{1E1E7FB9-066A-4B42-986E-3DCE4F2B89A8}" destId="{D6D33757-3DE3-405E-97DB-8F578082288F}" srcOrd="0" destOrd="0" presId="urn:microsoft.com/office/officeart/2005/8/layout/vList5"/>
    <dgm:cxn modelId="{91CA4E70-408B-4072-92B4-F325A220B64C}" type="presOf" srcId="{A8CD97A8-2F03-4C3E-9580-5BD5BA4C72EE}" destId="{48E04464-05F3-4184-8524-051A303668DE}" srcOrd="0" destOrd="0" presId="urn:microsoft.com/office/officeart/2005/8/layout/vList5"/>
    <dgm:cxn modelId="{B6030E57-769A-4C4E-A3D2-497816F437B9}" srcId="{29E396E6-28D6-4768-AA4B-379313E844FF}" destId="{1B41C73C-7C9D-48A2-AED9-9FF4E65BF5B6}" srcOrd="0" destOrd="0" parTransId="{C3470253-89A7-4267-96D5-66981533F60C}" sibTransId="{5D92C195-59B3-4EDD-AC6D-9515EC2B6754}"/>
    <dgm:cxn modelId="{85A95C7F-DCF7-41AD-8F6F-7EFF06033642}" srcId="{0B4255EE-3552-43EC-8C17-AD7D443ACA66}" destId="{252DB4C2-2EE6-4516-83C8-FDCA63BAFCA8}" srcOrd="0" destOrd="0" parTransId="{AEE8389D-79F2-462F-B52C-9EC1419A1AD7}" sibTransId="{B34C5AF3-2F6F-4E5B-917E-6CF13B909F5A}"/>
    <dgm:cxn modelId="{CB826398-7EBD-4158-AD31-A902E86FB6E8}" srcId="{29E396E6-28D6-4768-AA4B-379313E844FF}" destId="{1E1E7FB9-066A-4B42-986E-3DCE4F2B89A8}" srcOrd="2" destOrd="0" parTransId="{E25AB68E-385E-491B-94B0-FEBB025AC926}" sibTransId="{BF29C1B9-3BF6-45DF-8E51-532A64811297}"/>
    <dgm:cxn modelId="{1E90099A-DA7A-471B-8B30-A51ACA1BC1A5}" type="presOf" srcId="{0B4255EE-3552-43EC-8C17-AD7D443ACA66}" destId="{2F878DBE-C8D6-460F-AC41-E302C4C1C058}" srcOrd="0" destOrd="0" presId="urn:microsoft.com/office/officeart/2005/8/layout/vList5"/>
    <dgm:cxn modelId="{BF9EA89B-690C-4B44-A9E1-7BBDAE71F323}" type="presOf" srcId="{E3E9ED83-B59F-4889-81E9-8419FD465FAE}" destId="{488C0088-78B7-4C5A-B3FD-17D65164F817}" srcOrd="0" destOrd="0" presId="urn:microsoft.com/office/officeart/2005/8/layout/vList5"/>
    <dgm:cxn modelId="{F81B8F9E-E72A-4D24-B8A9-8E32B3F68E24}" type="presOf" srcId="{A60D71A2-C4AB-49F6-B512-1591C4D598A7}" destId="{C3370891-27EE-45D1-A282-8A6AFD627E74}" srcOrd="0" destOrd="0" presId="urn:microsoft.com/office/officeart/2005/8/layout/vList5"/>
    <dgm:cxn modelId="{8257C6B0-114A-4C3A-884F-66ACEDAB7003}" srcId="{A7721DF9-2AE1-40A2-9F17-EF881821B12F}" destId="{A8CD97A8-2F03-4C3E-9580-5BD5BA4C72EE}" srcOrd="0" destOrd="0" parTransId="{594C274A-2EED-40FA-9714-7699FA1960DB}" sibTransId="{10BFBC3D-651B-449D-BC6E-E5BA172C9142}"/>
    <dgm:cxn modelId="{CDC2EFBA-1593-4DD2-B464-C30978E326FC}" srcId="{E3E9ED83-B59F-4889-81E9-8419FD465FAE}" destId="{FD06B2DE-6F5A-4163-BB7E-B92514F97068}" srcOrd="0" destOrd="0" parTransId="{4255BE9F-2432-46EA-9FD2-36DAB763C0A6}" sibTransId="{014B6D9A-4CC8-49F0-A196-BFF90E3312AD}"/>
    <dgm:cxn modelId="{D5CC16BB-E458-45E3-8219-B85721559DBF}" srcId="{29E396E6-28D6-4768-AA4B-379313E844FF}" destId="{0B4255EE-3552-43EC-8C17-AD7D443ACA66}" srcOrd="3" destOrd="0" parTransId="{C2F65347-2526-4400-AA1B-0C0EFDF62DEA}" sibTransId="{BA643144-2329-45A2-95FF-055FEB3C8D0E}"/>
    <dgm:cxn modelId="{CE46F0BC-9E61-43C7-97EF-1E8C8BB8BD3E}" srcId="{29E396E6-28D6-4768-AA4B-379313E844FF}" destId="{A60D71A2-C4AB-49F6-B512-1591C4D598A7}" srcOrd="1" destOrd="0" parTransId="{29830D49-7FEB-4013-907D-5A7C16F3355E}" sibTransId="{002ED68F-C474-456D-B4AC-36B5C901BEEF}"/>
    <dgm:cxn modelId="{806B87C7-3F95-43CE-87E5-E8AEAC1D7099}" srcId="{29E396E6-28D6-4768-AA4B-379313E844FF}" destId="{E3E9ED83-B59F-4889-81E9-8419FD465FAE}" srcOrd="4" destOrd="0" parTransId="{D600CBF1-FB68-481C-B15B-C3B16EC80F77}" sibTransId="{0D7560D1-DE85-4529-AE93-A67B2A4E05C5}"/>
    <dgm:cxn modelId="{283D2BC9-38FE-4582-B0FF-7B6F47E10B83}" type="presOf" srcId="{252DB4C2-2EE6-4516-83C8-FDCA63BAFCA8}" destId="{F43C93DF-8A1D-4ABE-9E2D-D8D86C015D73}" srcOrd="0" destOrd="0" presId="urn:microsoft.com/office/officeart/2005/8/layout/vList5"/>
    <dgm:cxn modelId="{97415BD1-72AE-45B8-8419-5CC865BB3105}" type="presOf" srcId="{FD06B2DE-6F5A-4163-BB7E-B92514F97068}" destId="{36851043-EA35-4E34-B3B0-5B031226CA1B}" srcOrd="0" destOrd="0" presId="urn:microsoft.com/office/officeart/2005/8/layout/vList5"/>
    <dgm:cxn modelId="{2220A8D6-FFEF-41DD-9C8B-DF98BFE87480}" srcId="{A60D71A2-C4AB-49F6-B512-1591C4D598A7}" destId="{306B090E-5667-45A4-BBD9-5BAC2CC5EB3D}" srcOrd="0" destOrd="0" parTransId="{C2251573-CE80-46E3-BD22-46D6934CF95D}" sibTransId="{6A69B0AE-6BD3-4C41-9344-EC80C60DD6E4}"/>
    <dgm:cxn modelId="{761B83E6-1F8C-4316-838F-20D64FC34778}" srcId="{1B41C73C-7C9D-48A2-AED9-9FF4E65BF5B6}" destId="{42AED4C3-6039-4986-9F8A-1A85255F6C82}" srcOrd="0" destOrd="0" parTransId="{75B50996-376E-489E-BF69-3F244D023EDC}" sibTransId="{A968CCFB-6B65-417F-A98F-0F6D94F8D20E}"/>
    <dgm:cxn modelId="{FD7CE1F6-398E-4EBF-9CCA-FE9F86165901}" type="presOf" srcId="{0713EE0C-4A39-4616-8D08-6428C7A4CEE4}" destId="{20884F0C-830F-4F3E-8598-C228285D1273}" srcOrd="0" destOrd="0" presId="urn:microsoft.com/office/officeart/2005/8/layout/vList5"/>
    <dgm:cxn modelId="{38BD933F-81E4-4CA9-9B50-F299E602DEFC}" type="presParOf" srcId="{FBA4ABB0-6985-435E-9894-E42D85429F5A}" destId="{EE212EF2-D0D6-4A88-BEAA-BC165E0946FB}" srcOrd="0" destOrd="0" presId="urn:microsoft.com/office/officeart/2005/8/layout/vList5"/>
    <dgm:cxn modelId="{00A10CF8-6D7C-4CE5-9A7D-984E425C646D}" type="presParOf" srcId="{EE212EF2-D0D6-4A88-BEAA-BC165E0946FB}" destId="{952E360A-D167-47D3-9220-C2670B9BAA32}" srcOrd="0" destOrd="0" presId="urn:microsoft.com/office/officeart/2005/8/layout/vList5"/>
    <dgm:cxn modelId="{580A62ED-CBA7-465E-9B2B-022598CAB667}" type="presParOf" srcId="{EE212EF2-D0D6-4A88-BEAA-BC165E0946FB}" destId="{BA39C08B-5E12-4342-9A28-32D8F5621F2E}" srcOrd="1" destOrd="0" presId="urn:microsoft.com/office/officeart/2005/8/layout/vList5"/>
    <dgm:cxn modelId="{A040FDE9-38D5-4EB3-B029-B6B219A4B772}" type="presParOf" srcId="{FBA4ABB0-6985-435E-9894-E42D85429F5A}" destId="{E4991DFB-4615-47EE-8AC8-4B457EF39CC5}" srcOrd="1" destOrd="0" presId="urn:microsoft.com/office/officeart/2005/8/layout/vList5"/>
    <dgm:cxn modelId="{C257F33C-9889-4F5F-9FE7-AEA878C0568D}" type="presParOf" srcId="{FBA4ABB0-6985-435E-9894-E42D85429F5A}" destId="{FC30CE30-6292-45B9-AEF1-825F999FF7AF}" srcOrd="2" destOrd="0" presId="urn:microsoft.com/office/officeart/2005/8/layout/vList5"/>
    <dgm:cxn modelId="{801CA369-4DA2-4D08-8881-150C30AB1EE6}" type="presParOf" srcId="{FC30CE30-6292-45B9-AEF1-825F999FF7AF}" destId="{C3370891-27EE-45D1-A282-8A6AFD627E74}" srcOrd="0" destOrd="0" presId="urn:microsoft.com/office/officeart/2005/8/layout/vList5"/>
    <dgm:cxn modelId="{0C550C87-A506-4426-A545-DC75D350CB83}" type="presParOf" srcId="{FC30CE30-6292-45B9-AEF1-825F999FF7AF}" destId="{3AE30FC6-8938-4446-BF64-4396A08C9841}" srcOrd="1" destOrd="0" presId="urn:microsoft.com/office/officeart/2005/8/layout/vList5"/>
    <dgm:cxn modelId="{9E663278-06AA-401C-BB8D-C26F1E9489A7}" type="presParOf" srcId="{FBA4ABB0-6985-435E-9894-E42D85429F5A}" destId="{17A58145-DD77-40B7-90DB-06594B4950DE}" srcOrd="3" destOrd="0" presId="urn:microsoft.com/office/officeart/2005/8/layout/vList5"/>
    <dgm:cxn modelId="{A665778F-CBAA-43F1-83A0-8E831FEA83F6}" type="presParOf" srcId="{FBA4ABB0-6985-435E-9894-E42D85429F5A}" destId="{584173DF-D2DE-4E38-9447-BC8410E7F4BB}" srcOrd="4" destOrd="0" presId="urn:microsoft.com/office/officeart/2005/8/layout/vList5"/>
    <dgm:cxn modelId="{C1BAA0EC-CB37-4568-859B-5134799DC39A}" type="presParOf" srcId="{584173DF-D2DE-4E38-9447-BC8410E7F4BB}" destId="{D6D33757-3DE3-405E-97DB-8F578082288F}" srcOrd="0" destOrd="0" presId="urn:microsoft.com/office/officeart/2005/8/layout/vList5"/>
    <dgm:cxn modelId="{C1A89386-B529-4803-81A6-AD02FF084AA3}" type="presParOf" srcId="{584173DF-D2DE-4E38-9447-BC8410E7F4BB}" destId="{20884F0C-830F-4F3E-8598-C228285D1273}" srcOrd="1" destOrd="0" presId="urn:microsoft.com/office/officeart/2005/8/layout/vList5"/>
    <dgm:cxn modelId="{85BF0FCD-5255-4387-8954-D4E4907C7C67}" type="presParOf" srcId="{FBA4ABB0-6985-435E-9894-E42D85429F5A}" destId="{802E800F-B6F3-4C63-88C0-1BBE7C474118}" srcOrd="5" destOrd="0" presId="urn:microsoft.com/office/officeart/2005/8/layout/vList5"/>
    <dgm:cxn modelId="{FC3701A4-A780-4B21-AC48-256FAF4DAC3D}" type="presParOf" srcId="{FBA4ABB0-6985-435E-9894-E42D85429F5A}" destId="{7B41F7C2-062F-4CDF-98CF-A213AB922870}" srcOrd="6" destOrd="0" presId="urn:microsoft.com/office/officeart/2005/8/layout/vList5"/>
    <dgm:cxn modelId="{2D75ABBA-1AF5-4AA6-BBFB-C3EE18584F69}" type="presParOf" srcId="{7B41F7C2-062F-4CDF-98CF-A213AB922870}" destId="{2F878DBE-C8D6-460F-AC41-E302C4C1C058}" srcOrd="0" destOrd="0" presId="urn:microsoft.com/office/officeart/2005/8/layout/vList5"/>
    <dgm:cxn modelId="{047543F7-9932-4744-B0B7-9BE60A692193}" type="presParOf" srcId="{7B41F7C2-062F-4CDF-98CF-A213AB922870}" destId="{F43C93DF-8A1D-4ABE-9E2D-D8D86C015D73}" srcOrd="1" destOrd="0" presId="urn:microsoft.com/office/officeart/2005/8/layout/vList5"/>
    <dgm:cxn modelId="{8DD1B41E-A1BC-43C8-9029-C1520BDD7D36}" type="presParOf" srcId="{FBA4ABB0-6985-435E-9894-E42D85429F5A}" destId="{A4E4BB35-B7EB-413C-9A45-7A9ED8B41E57}" srcOrd="7" destOrd="0" presId="urn:microsoft.com/office/officeart/2005/8/layout/vList5"/>
    <dgm:cxn modelId="{8EC8B38F-1D1F-417D-8B56-421C127AD704}" type="presParOf" srcId="{FBA4ABB0-6985-435E-9894-E42D85429F5A}" destId="{B98D762E-F3FA-47C7-B3FF-891720C794A0}" srcOrd="8" destOrd="0" presId="urn:microsoft.com/office/officeart/2005/8/layout/vList5"/>
    <dgm:cxn modelId="{9ECBF841-EB79-473C-B853-8B36594EACE8}" type="presParOf" srcId="{B98D762E-F3FA-47C7-B3FF-891720C794A0}" destId="{488C0088-78B7-4C5A-B3FD-17D65164F817}" srcOrd="0" destOrd="0" presId="urn:microsoft.com/office/officeart/2005/8/layout/vList5"/>
    <dgm:cxn modelId="{83EF963B-8259-45CC-9530-A7D990ABE3B2}" type="presParOf" srcId="{B98D762E-F3FA-47C7-B3FF-891720C794A0}" destId="{36851043-EA35-4E34-B3B0-5B031226CA1B}" srcOrd="1" destOrd="0" presId="urn:microsoft.com/office/officeart/2005/8/layout/vList5"/>
    <dgm:cxn modelId="{6FC4E12E-0B6B-4C98-A484-7F8DF91CEB6C}" type="presParOf" srcId="{FBA4ABB0-6985-435E-9894-E42D85429F5A}" destId="{B0F907D5-16B3-4DA2-B854-7B37E480C5D6}" srcOrd="9" destOrd="0" presId="urn:microsoft.com/office/officeart/2005/8/layout/vList5"/>
    <dgm:cxn modelId="{55724A10-430F-4F00-9518-23343069DF22}" type="presParOf" srcId="{FBA4ABB0-6985-435E-9894-E42D85429F5A}" destId="{19F88179-4476-41DA-B975-2510650F8501}" srcOrd="10" destOrd="0" presId="urn:microsoft.com/office/officeart/2005/8/layout/vList5"/>
    <dgm:cxn modelId="{FEAF1C9B-9C2D-490D-899D-5AF794E10B0B}" type="presParOf" srcId="{19F88179-4476-41DA-B975-2510650F8501}" destId="{E074C536-2330-43D2-A116-2AF0481864F4}" srcOrd="0" destOrd="0" presId="urn:microsoft.com/office/officeart/2005/8/layout/vList5"/>
    <dgm:cxn modelId="{2364CE88-FD98-404E-A94E-444B8A5065D7}" type="presParOf" srcId="{19F88179-4476-41DA-B975-2510650F8501}" destId="{48E04464-05F3-4184-8524-051A303668D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C9CEA46-27F5-4831-BF70-2FDF73A68A8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8FC1FA0A-F4C5-4846-A59C-7F4A35205133}">
      <dgm:prSet phldrT="[Tekst]"/>
      <dgm:spPr/>
      <dgm:t>
        <a:bodyPr/>
        <a:lstStyle/>
        <a:p>
          <a:r>
            <a:rPr lang="pl-PL" dirty="0"/>
            <a:t>obrona obligatoryjna</a:t>
          </a:r>
        </a:p>
      </dgm:t>
    </dgm:pt>
    <dgm:pt modelId="{B53C6403-CB4F-4878-A6C6-BD7C073F8235}" type="parTrans" cxnId="{8D29CF08-10E4-47D6-BBA3-14FAADCB29F9}">
      <dgm:prSet/>
      <dgm:spPr/>
      <dgm:t>
        <a:bodyPr/>
        <a:lstStyle/>
        <a:p>
          <a:endParaRPr lang="pl-PL"/>
        </a:p>
      </dgm:t>
    </dgm:pt>
    <dgm:pt modelId="{73ED3CD0-0AD9-47C1-9F1D-7D7568FEF939}" type="sibTrans" cxnId="{8D29CF08-10E4-47D6-BBA3-14FAADCB29F9}">
      <dgm:prSet/>
      <dgm:spPr/>
      <dgm:t>
        <a:bodyPr/>
        <a:lstStyle/>
        <a:p>
          <a:endParaRPr lang="pl-PL"/>
        </a:p>
      </dgm:t>
    </dgm:pt>
    <dgm:pt modelId="{1A29EB63-98FF-4CB8-92A3-5A01035F9829}">
      <dgm:prSet phldrT="[Tekst]"/>
      <dgm:spPr/>
      <dgm:t>
        <a:bodyPr/>
        <a:lstStyle/>
        <a:p>
          <a:r>
            <a:rPr lang="pl-PL" dirty="0"/>
            <a:t>ze względów podmiotowych</a:t>
          </a:r>
        </a:p>
      </dgm:t>
    </dgm:pt>
    <dgm:pt modelId="{98F5C4F6-9DCA-4033-B4F6-CBD07C6F26EE}" type="parTrans" cxnId="{68FA02C8-6A79-45A3-9897-D54C18440960}">
      <dgm:prSet/>
      <dgm:spPr/>
      <dgm:t>
        <a:bodyPr/>
        <a:lstStyle/>
        <a:p>
          <a:endParaRPr lang="pl-PL"/>
        </a:p>
      </dgm:t>
    </dgm:pt>
    <dgm:pt modelId="{F02E1A81-722D-4C80-B170-CB4349F043EC}" type="sibTrans" cxnId="{68FA02C8-6A79-45A3-9897-D54C18440960}">
      <dgm:prSet/>
      <dgm:spPr/>
      <dgm:t>
        <a:bodyPr/>
        <a:lstStyle/>
        <a:p>
          <a:endParaRPr lang="pl-PL"/>
        </a:p>
      </dgm:t>
    </dgm:pt>
    <dgm:pt modelId="{E9F6AD53-5EA0-4934-BAD4-045E1EF4346E}">
      <dgm:prSet phldrT="[Tekst]"/>
      <dgm:spPr/>
      <dgm:t>
        <a:bodyPr/>
        <a:lstStyle/>
        <a:p>
          <a:r>
            <a:rPr lang="pl-PL" dirty="0"/>
            <a:t>ze względów przedmiotowych </a:t>
          </a:r>
        </a:p>
      </dgm:t>
    </dgm:pt>
    <dgm:pt modelId="{9E199805-0595-4C6D-B73D-1589B782766C}" type="parTrans" cxnId="{C4F2645C-80C6-41C9-AC64-3C8899495162}">
      <dgm:prSet/>
      <dgm:spPr/>
      <dgm:t>
        <a:bodyPr/>
        <a:lstStyle/>
        <a:p>
          <a:endParaRPr lang="pl-PL"/>
        </a:p>
      </dgm:t>
    </dgm:pt>
    <dgm:pt modelId="{3827956F-CAB9-40CA-B02E-E9F7E69E43F6}" type="sibTrans" cxnId="{C4F2645C-80C6-41C9-AC64-3C8899495162}">
      <dgm:prSet/>
      <dgm:spPr/>
      <dgm:t>
        <a:bodyPr/>
        <a:lstStyle/>
        <a:p>
          <a:endParaRPr lang="pl-PL"/>
        </a:p>
      </dgm:t>
    </dgm:pt>
    <dgm:pt modelId="{B20D205C-D9EC-4D4A-B096-474791F9A3FD}" type="pres">
      <dgm:prSet presAssocID="{7C9CEA46-27F5-4831-BF70-2FDF73A68A88}" presName="hierChild1" presStyleCnt="0">
        <dgm:presLayoutVars>
          <dgm:chPref val="1"/>
          <dgm:dir/>
          <dgm:animOne val="branch"/>
          <dgm:animLvl val="lvl"/>
          <dgm:resizeHandles/>
        </dgm:presLayoutVars>
      </dgm:prSet>
      <dgm:spPr/>
    </dgm:pt>
    <dgm:pt modelId="{7B47CBB5-3AE5-4300-AC2C-B4AB4006C6D6}" type="pres">
      <dgm:prSet presAssocID="{8FC1FA0A-F4C5-4846-A59C-7F4A35205133}" presName="hierRoot1" presStyleCnt="0"/>
      <dgm:spPr/>
    </dgm:pt>
    <dgm:pt modelId="{277CB5F6-68D7-4183-8EED-397D16BFF4E0}" type="pres">
      <dgm:prSet presAssocID="{8FC1FA0A-F4C5-4846-A59C-7F4A35205133}" presName="composite" presStyleCnt="0"/>
      <dgm:spPr/>
    </dgm:pt>
    <dgm:pt modelId="{35D568D3-FC3C-4A25-9DC7-902626877E45}" type="pres">
      <dgm:prSet presAssocID="{8FC1FA0A-F4C5-4846-A59C-7F4A35205133}" presName="background" presStyleLbl="node0" presStyleIdx="0" presStyleCnt="1"/>
      <dgm:spPr/>
    </dgm:pt>
    <dgm:pt modelId="{5A449D1D-AE48-45F3-B6DE-CBFA04EBAD0D}" type="pres">
      <dgm:prSet presAssocID="{8FC1FA0A-F4C5-4846-A59C-7F4A35205133}" presName="text" presStyleLbl="fgAcc0" presStyleIdx="0" presStyleCnt="1" custLinFactNeighborX="-5556" custLinFactNeighborY="-2597">
        <dgm:presLayoutVars>
          <dgm:chPref val="3"/>
        </dgm:presLayoutVars>
      </dgm:prSet>
      <dgm:spPr/>
    </dgm:pt>
    <dgm:pt modelId="{A0198ADB-63B5-4953-A571-E5B3AF1CE15D}" type="pres">
      <dgm:prSet presAssocID="{8FC1FA0A-F4C5-4846-A59C-7F4A35205133}" presName="hierChild2" presStyleCnt="0"/>
      <dgm:spPr/>
    </dgm:pt>
    <dgm:pt modelId="{83D49FEB-0960-4CF0-8F38-8397E86DC2E5}" type="pres">
      <dgm:prSet presAssocID="{98F5C4F6-9DCA-4033-B4F6-CBD07C6F26EE}" presName="Name10" presStyleLbl="parChTrans1D2" presStyleIdx="0" presStyleCnt="2"/>
      <dgm:spPr/>
    </dgm:pt>
    <dgm:pt modelId="{44D3C1BC-3CD1-42BD-9551-9877C7552139}" type="pres">
      <dgm:prSet presAssocID="{1A29EB63-98FF-4CB8-92A3-5A01035F9829}" presName="hierRoot2" presStyleCnt="0"/>
      <dgm:spPr/>
    </dgm:pt>
    <dgm:pt modelId="{5183E682-8F70-49D7-B104-359C9E470BAA}" type="pres">
      <dgm:prSet presAssocID="{1A29EB63-98FF-4CB8-92A3-5A01035F9829}" presName="composite2" presStyleCnt="0"/>
      <dgm:spPr/>
    </dgm:pt>
    <dgm:pt modelId="{C85DC752-A770-4E91-9B41-BF9C2879C4C4}" type="pres">
      <dgm:prSet presAssocID="{1A29EB63-98FF-4CB8-92A3-5A01035F9829}" presName="background2" presStyleLbl="node2" presStyleIdx="0" presStyleCnt="2"/>
      <dgm:spPr/>
    </dgm:pt>
    <dgm:pt modelId="{24BF5698-E00F-4075-B8F7-8EEB34295ECE}" type="pres">
      <dgm:prSet presAssocID="{1A29EB63-98FF-4CB8-92A3-5A01035F9829}" presName="text2" presStyleLbl="fgAcc2" presStyleIdx="0" presStyleCnt="2" custLinFactNeighborX="-38119" custLinFactNeighborY="2001">
        <dgm:presLayoutVars>
          <dgm:chPref val="3"/>
        </dgm:presLayoutVars>
      </dgm:prSet>
      <dgm:spPr/>
    </dgm:pt>
    <dgm:pt modelId="{B4A248BE-35C0-4273-A3DE-58AF8681B699}" type="pres">
      <dgm:prSet presAssocID="{1A29EB63-98FF-4CB8-92A3-5A01035F9829}" presName="hierChild3" presStyleCnt="0"/>
      <dgm:spPr/>
    </dgm:pt>
    <dgm:pt modelId="{68C08D3C-2657-4ED9-ABEE-C2449C546A75}" type="pres">
      <dgm:prSet presAssocID="{9E199805-0595-4C6D-B73D-1589B782766C}" presName="Name10" presStyleLbl="parChTrans1D2" presStyleIdx="1" presStyleCnt="2"/>
      <dgm:spPr/>
    </dgm:pt>
    <dgm:pt modelId="{AB674334-D715-4998-BBE7-2B8EA914CF15}" type="pres">
      <dgm:prSet presAssocID="{E9F6AD53-5EA0-4934-BAD4-045E1EF4346E}" presName="hierRoot2" presStyleCnt="0"/>
      <dgm:spPr/>
    </dgm:pt>
    <dgm:pt modelId="{C94C0972-7CAF-448E-A6DD-A2CE315A8B16}" type="pres">
      <dgm:prSet presAssocID="{E9F6AD53-5EA0-4934-BAD4-045E1EF4346E}" presName="composite2" presStyleCnt="0"/>
      <dgm:spPr/>
    </dgm:pt>
    <dgm:pt modelId="{7E91BE73-58BE-4F12-9E2C-24EC7B72559D}" type="pres">
      <dgm:prSet presAssocID="{E9F6AD53-5EA0-4934-BAD4-045E1EF4346E}" presName="background2" presStyleLbl="node2" presStyleIdx="1" presStyleCnt="2"/>
      <dgm:spPr/>
    </dgm:pt>
    <dgm:pt modelId="{078A5542-84B5-4E57-A9AE-A31B8A722CB9}" type="pres">
      <dgm:prSet presAssocID="{E9F6AD53-5EA0-4934-BAD4-045E1EF4346E}" presName="text2" presStyleLbl="fgAcc2" presStyleIdx="1" presStyleCnt="2" custLinFactNeighborX="28398" custLinFactNeighborY="5190">
        <dgm:presLayoutVars>
          <dgm:chPref val="3"/>
        </dgm:presLayoutVars>
      </dgm:prSet>
      <dgm:spPr/>
    </dgm:pt>
    <dgm:pt modelId="{9C0518BC-ACBC-4556-990E-8AF5F1A14CFA}" type="pres">
      <dgm:prSet presAssocID="{E9F6AD53-5EA0-4934-BAD4-045E1EF4346E}" presName="hierChild3" presStyleCnt="0"/>
      <dgm:spPr/>
    </dgm:pt>
  </dgm:ptLst>
  <dgm:cxnLst>
    <dgm:cxn modelId="{91FC9804-5B6B-496F-8650-EFDE4DFD1739}" type="presOf" srcId="{7C9CEA46-27F5-4831-BF70-2FDF73A68A88}" destId="{B20D205C-D9EC-4D4A-B096-474791F9A3FD}" srcOrd="0" destOrd="0" presId="urn:microsoft.com/office/officeart/2005/8/layout/hierarchy1"/>
    <dgm:cxn modelId="{8D29CF08-10E4-47D6-BBA3-14FAADCB29F9}" srcId="{7C9CEA46-27F5-4831-BF70-2FDF73A68A88}" destId="{8FC1FA0A-F4C5-4846-A59C-7F4A35205133}" srcOrd="0" destOrd="0" parTransId="{B53C6403-CB4F-4878-A6C6-BD7C073F8235}" sibTransId="{73ED3CD0-0AD9-47C1-9F1D-7D7568FEF939}"/>
    <dgm:cxn modelId="{C0FF510A-5954-4A29-A0F1-27541AA82415}" type="presOf" srcId="{E9F6AD53-5EA0-4934-BAD4-045E1EF4346E}" destId="{078A5542-84B5-4E57-A9AE-A31B8A722CB9}" srcOrd="0" destOrd="0" presId="urn:microsoft.com/office/officeart/2005/8/layout/hierarchy1"/>
    <dgm:cxn modelId="{C4F2645C-80C6-41C9-AC64-3C8899495162}" srcId="{8FC1FA0A-F4C5-4846-A59C-7F4A35205133}" destId="{E9F6AD53-5EA0-4934-BAD4-045E1EF4346E}" srcOrd="1" destOrd="0" parTransId="{9E199805-0595-4C6D-B73D-1589B782766C}" sibTransId="{3827956F-CAB9-40CA-B02E-E9F7E69E43F6}"/>
    <dgm:cxn modelId="{CDAB2F6C-5C7C-46BD-9D64-7248D2146D6F}" type="presOf" srcId="{98F5C4F6-9DCA-4033-B4F6-CBD07C6F26EE}" destId="{83D49FEB-0960-4CF0-8F38-8397E86DC2E5}" srcOrd="0" destOrd="0" presId="urn:microsoft.com/office/officeart/2005/8/layout/hierarchy1"/>
    <dgm:cxn modelId="{F1ACB7B8-B641-4970-8D52-8594695BB298}" type="presOf" srcId="{9E199805-0595-4C6D-B73D-1589B782766C}" destId="{68C08D3C-2657-4ED9-ABEE-C2449C546A75}" srcOrd="0" destOrd="0" presId="urn:microsoft.com/office/officeart/2005/8/layout/hierarchy1"/>
    <dgm:cxn modelId="{68FA02C8-6A79-45A3-9897-D54C18440960}" srcId="{8FC1FA0A-F4C5-4846-A59C-7F4A35205133}" destId="{1A29EB63-98FF-4CB8-92A3-5A01035F9829}" srcOrd="0" destOrd="0" parTransId="{98F5C4F6-9DCA-4033-B4F6-CBD07C6F26EE}" sibTransId="{F02E1A81-722D-4C80-B170-CB4349F043EC}"/>
    <dgm:cxn modelId="{6DC555CC-780F-4595-8893-1CE85D6DD990}" type="presOf" srcId="{8FC1FA0A-F4C5-4846-A59C-7F4A35205133}" destId="{5A449D1D-AE48-45F3-B6DE-CBFA04EBAD0D}" srcOrd="0" destOrd="0" presId="urn:microsoft.com/office/officeart/2005/8/layout/hierarchy1"/>
    <dgm:cxn modelId="{4E6801DF-B6EC-49B3-928F-7FCA8F6E5D26}" type="presOf" srcId="{1A29EB63-98FF-4CB8-92A3-5A01035F9829}" destId="{24BF5698-E00F-4075-B8F7-8EEB34295ECE}" srcOrd="0" destOrd="0" presId="urn:microsoft.com/office/officeart/2005/8/layout/hierarchy1"/>
    <dgm:cxn modelId="{84468F37-9751-4787-9405-4AB74D3E2DDE}" type="presParOf" srcId="{B20D205C-D9EC-4D4A-B096-474791F9A3FD}" destId="{7B47CBB5-3AE5-4300-AC2C-B4AB4006C6D6}" srcOrd="0" destOrd="0" presId="urn:microsoft.com/office/officeart/2005/8/layout/hierarchy1"/>
    <dgm:cxn modelId="{0FD74B3D-C5B4-477E-BF8C-0C517F01E41F}" type="presParOf" srcId="{7B47CBB5-3AE5-4300-AC2C-B4AB4006C6D6}" destId="{277CB5F6-68D7-4183-8EED-397D16BFF4E0}" srcOrd="0" destOrd="0" presId="urn:microsoft.com/office/officeart/2005/8/layout/hierarchy1"/>
    <dgm:cxn modelId="{6F662670-A3D3-4D06-81AD-616063F6A9F0}" type="presParOf" srcId="{277CB5F6-68D7-4183-8EED-397D16BFF4E0}" destId="{35D568D3-FC3C-4A25-9DC7-902626877E45}" srcOrd="0" destOrd="0" presId="urn:microsoft.com/office/officeart/2005/8/layout/hierarchy1"/>
    <dgm:cxn modelId="{8307FEDD-A5F5-4047-BB81-69E089CA3EEC}" type="presParOf" srcId="{277CB5F6-68D7-4183-8EED-397D16BFF4E0}" destId="{5A449D1D-AE48-45F3-B6DE-CBFA04EBAD0D}" srcOrd="1" destOrd="0" presId="urn:microsoft.com/office/officeart/2005/8/layout/hierarchy1"/>
    <dgm:cxn modelId="{841C481E-2039-4ACA-B079-B5DFD07DF092}" type="presParOf" srcId="{7B47CBB5-3AE5-4300-AC2C-B4AB4006C6D6}" destId="{A0198ADB-63B5-4953-A571-E5B3AF1CE15D}" srcOrd="1" destOrd="0" presId="urn:microsoft.com/office/officeart/2005/8/layout/hierarchy1"/>
    <dgm:cxn modelId="{0357D837-1A95-4B11-A233-8A927A9AE33F}" type="presParOf" srcId="{A0198ADB-63B5-4953-A571-E5B3AF1CE15D}" destId="{83D49FEB-0960-4CF0-8F38-8397E86DC2E5}" srcOrd="0" destOrd="0" presId="urn:microsoft.com/office/officeart/2005/8/layout/hierarchy1"/>
    <dgm:cxn modelId="{B4E4382E-AA7D-48D9-8D61-20CE38EBB9F1}" type="presParOf" srcId="{A0198ADB-63B5-4953-A571-E5B3AF1CE15D}" destId="{44D3C1BC-3CD1-42BD-9551-9877C7552139}" srcOrd="1" destOrd="0" presId="urn:microsoft.com/office/officeart/2005/8/layout/hierarchy1"/>
    <dgm:cxn modelId="{C30D0981-E51C-4680-80EF-54F57937A966}" type="presParOf" srcId="{44D3C1BC-3CD1-42BD-9551-9877C7552139}" destId="{5183E682-8F70-49D7-B104-359C9E470BAA}" srcOrd="0" destOrd="0" presId="urn:microsoft.com/office/officeart/2005/8/layout/hierarchy1"/>
    <dgm:cxn modelId="{F8A8821E-5EEA-4FD6-A6A0-0D911603971F}" type="presParOf" srcId="{5183E682-8F70-49D7-B104-359C9E470BAA}" destId="{C85DC752-A770-4E91-9B41-BF9C2879C4C4}" srcOrd="0" destOrd="0" presId="urn:microsoft.com/office/officeart/2005/8/layout/hierarchy1"/>
    <dgm:cxn modelId="{D02B6543-D4EF-46BA-B3ED-AD596B282060}" type="presParOf" srcId="{5183E682-8F70-49D7-B104-359C9E470BAA}" destId="{24BF5698-E00F-4075-B8F7-8EEB34295ECE}" srcOrd="1" destOrd="0" presId="urn:microsoft.com/office/officeart/2005/8/layout/hierarchy1"/>
    <dgm:cxn modelId="{F0FCFF78-2E4C-4174-B70D-511465AAB960}" type="presParOf" srcId="{44D3C1BC-3CD1-42BD-9551-9877C7552139}" destId="{B4A248BE-35C0-4273-A3DE-58AF8681B699}" srcOrd="1" destOrd="0" presId="urn:microsoft.com/office/officeart/2005/8/layout/hierarchy1"/>
    <dgm:cxn modelId="{A59BBAEC-23E5-4938-801B-0E511E883A71}" type="presParOf" srcId="{A0198ADB-63B5-4953-A571-E5B3AF1CE15D}" destId="{68C08D3C-2657-4ED9-ABEE-C2449C546A75}" srcOrd="2" destOrd="0" presId="urn:microsoft.com/office/officeart/2005/8/layout/hierarchy1"/>
    <dgm:cxn modelId="{E5982D89-7A76-4344-A318-6288FAA6567B}" type="presParOf" srcId="{A0198ADB-63B5-4953-A571-E5B3AF1CE15D}" destId="{AB674334-D715-4998-BBE7-2B8EA914CF15}" srcOrd="3" destOrd="0" presId="urn:microsoft.com/office/officeart/2005/8/layout/hierarchy1"/>
    <dgm:cxn modelId="{D77CCB6F-DB39-452D-BEBE-69139995F60A}" type="presParOf" srcId="{AB674334-D715-4998-BBE7-2B8EA914CF15}" destId="{C94C0972-7CAF-448E-A6DD-A2CE315A8B16}" srcOrd="0" destOrd="0" presId="urn:microsoft.com/office/officeart/2005/8/layout/hierarchy1"/>
    <dgm:cxn modelId="{FE223420-1C80-40CA-85FD-CE513C1E153A}" type="presParOf" srcId="{C94C0972-7CAF-448E-A6DD-A2CE315A8B16}" destId="{7E91BE73-58BE-4F12-9E2C-24EC7B72559D}" srcOrd="0" destOrd="0" presId="urn:microsoft.com/office/officeart/2005/8/layout/hierarchy1"/>
    <dgm:cxn modelId="{F880601E-840F-4778-BA6F-3CCB9D87B3AA}" type="presParOf" srcId="{C94C0972-7CAF-448E-A6DD-A2CE315A8B16}" destId="{078A5542-84B5-4E57-A9AE-A31B8A722CB9}" srcOrd="1" destOrd="0" presId="urn:microsoft.com/office/officeart/2005/8/layout/hierarchy1"/>
    <dgm:cxn modelId="{7A5C0EBC-D6D9-488C-B594-623C3D5ED2C5}" type="presParOf" srcId="{AB674334-D715-4998-BBE7-2B8EA914CF15}" destId="{9C0518BC-ACBC-4556-990E-8AF5F1A14CF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6A9A75B-58D7-409C-9CA7-699E024C6ED4}" type="doc">
      <dgm:prSet loTypeId="urn:microsoft.com/office/officeart/2005/8/layout/cycle6" loCatId="cycle" qsTypeId="urn:microsoft.com/office/officeart/2005/8/quickstyle/simple1" qsCatId="simple" csTypeId="urn:microsoft.com/office/officeart/2005/8/colors/colorful1" csCatId="colorful" phldr="1"/>
      <dgm:spPr/>
      <dgm:t>
        <a:bodyPr/>
        <a:lstStyle/>
        <a:p>
          <a:endParaRPr lang="pl-PL"/>
        </a:p>
      </dgm:t>
    </dgm:pt>
    <dgm:pt modelId="{3E6E52D0-0D99-42D3-BAA2-AA8E991D1AF6}">
      <dgm:prSet phldrT="[Tekst]"/>
      <dgm:spPr/>
      <dgm:t>
        <a:bodyPr/>
        <a:lstStyle/>
        <a:p>
          <a:r>
            <a:rPr lang="pl-PL" dirty="0"/>
            <a:t>Rzecznik Praw Obywatelskich </a:t>
          </a:r>
        </a:p>
      </dgm:t>
    </dgm:pt>
    <dgm:pt modelId="{57E072AE-3579-4E0B-A3D2-CFDD4524F318}" type="parTrans" cxnId="{DCBFF9E5-A2CC-4E11-A8D2-0D3603DCF983}">
      <dgm:prSet/>
      <dgm:spPr/>
      <dgm:t>
        <a:bodyPr/>
        <a:lstStyle/>
        <a:p>
          <a:endParaRPr lang="pl-PL"/>
        </a:p>
      </dgm:t>
    </dgm:pt>
    <dgm:pt modelId="{2E11F2EF-52D8-4EF5-92DE-8657574C6DAE}" type="sibTrans" cxnId="{DCBFF9E5-A2CC-4E11-A8D2-0D3603DCF983}">
      <dgm:prSet/>
      <dgm:spPr/>
      <dgm:t>
        <a:bodyPr/>
        <a:lstStyle/>
        <a:p>
          <a:endParaRPr lang="pl-PL"/>
        </a:p>
      </dgm:t>
    </dgm:pt>
    <dgm:pt modelId="{9E933AFE-AD16-46B0-A324-77F7BB746799}">
      <dgm:prSet phldrT="[Tekst]"/>
      <dgm:spPr/>
      <dgm:t>
        <a:bodyPr/>
        <a:lstStyle/>
        <a:p>
          <a:r>
            <a:rPr lang="pl-PL" dirty="0"/>
            <a:t>Rzecznik Praw Dziecka </a:t>
          </a:r>
        </a:p>
      </dgm:t>
    </dgm:pt>
    <dgm:pt modelId="{F937176F-5EDE-4F5B-B312-B8E10D12BB90}" type="parTrans" cxnId="{9FE6DB76-C0D1-423C-8117-CE054B5262C0}">
      <dgm:prSet/>
      <dgm:spPr/>
      <dgm:t>
        <a:bodyPr/>
        <a:lstStyle/>
        <a:p>
          <a:endParaRPr lang="pl-PL"/>
        </a:p>
      </dgm:t>
    </dgm:pt>
    <dgm:pt modelId="{EE32C984-E36B-438B-8CAB-B7A7673F4A0E}" type="sibTrans" cxnId="{9FE6DB76-C0D1-423C-8117-CE054B5262C0}">
      <dgm:prSet/>
      <dgm:spPr/>
      <dgm:t>
        <a:bodyPr/>
        <a:lstStyle/>
        <a:p>
          <a:endParaRPr lang="pl-PL"/>
        </a:p>
      </dgm:t>
    </dgm:pt>
    <dgm:pt modelId="{7FCCD15B-1392-43E1-8D73-8013B7F03050}">
      <dgm:prSet phldrT="[Tekst]"/>
      <dgm:spPr/>
      <dgm:t>
        <a:bodyPr/>
        <a:lstStyle/>
        <a:p>
          <a:r>
            <a:rPr lang="pl-PL" dirty="0"/>
            <a:t>prokurator </a:t>
          </a:r>
        </a:p>
      </dgm:t>
    </dgm:pt>
    <dgm:pt modelId="{402FC906-6A38-4DAB-9DD3-BC08DF08DA05}" type="parTrans" cxnId="{6FEA4047-F939-4964-8658-C5B692A414E5}">
      <dgm:prSet/>
      <dgm:spPr/>
      <dgm:t>
        <a:bodyPr/>
        <a:lstStyle/>
        <a:p>
          <a:endParaRPr lang="pl-PL"/>
        </a:p>
      </dgm:t>
    </dgm:pt>
    <dgm:pt modelId="{CCF6F5D8-F90B-4A46-A946-058E4403F51C}" type="sibTrans" cxnId="{6FEA4047-F939-4964-8658-C5B692A414E5}">
      <dgm:prSet/>
      <dgm:spPr/>
      <dgm:t>
        <a:bodyPr/>
        <a:lstStyle/>
        <a:p>
          <a:endParaRPr lang="pl-PL"/>
        </a:p>
      </dgm:t>
    </dgm:pt>
    <dgm:pt modelId="{39B8BCF1-489C-4CB3-B52D-34774A47B94A}">
      <dgm:prSet phldrT="[Tekst]"/>
      <dgm:spPr/>
      <dgm:t>
        <a:bodyPr/>
        <a:lstStyle/>
        <a:p>
          <a:r>
            <a:rPr lang="pl-PL" dirty="0"/>
            <a:t>przedstawiciel społeczny </a:t>
          </a:r>
        </a:p>
      </dgm:t>
    </dgm:pt>
    <dgm:pt modelId="{F132649E-29A6-4682-9EC2-BE75C57323E3}" type="parTrans" cxnId="{AE4AA200-B498-4706-82B8-B4BC59302766}">
      <dgm:prSet/>
      <dgm:spPr/>
      <dgm:t>
        <a:bodyPr/>
        <a:lstStyle/>
        <a:p>
          <a:endParaRPr lang="pl-PL"/>
        </a:p>
      </dgm:t>
    </dgm:pt>
    <dgm:pt modelId="{5C99122D-D7F7-4DFE-BFB8-A6BF1DB16D4E}" type="sibTrans" cxnId="{AE4AA200-B498-4706-82B8-B4BC59302766}">
      <dgm:prSet/>
      <dgm:spPr/>
      <dgm:t>
        <a:bodyPr/>
        <a:lstStyle/>
        <a:p>
          <a:endParaRPr lang="pl-PL"/>
        </a:p>
      </dgm:t>
    </dgm:pt>
    <dgm:pt modelId="{D41D3DD3-5AEC-432A-BD2B-8B32C13B4D6E}">
      <dgm:prSet phldrT="[Tekst]"/>
      <dgm:spPr/>
      <dgm:t>
        <a:bodyPr/>
        <a:lstStyle/>
        <a:p>
          <a:r>
            <a:rPr lang="pl-PL" dirty="0"/>
            <a:t>podmiot uprawniony do wniesienia kasacji z art. 521 </a:t>
          </a:r>
        </a:p>
      </dgm:t>
    </dgm:pt>
    <dgm:pt modelId="{B7A6334A-BC22-4DB8-AE3F-BF6398364847}" type="parTrans" cxnId="{B8D6DDED-A4A6-4378-83F3-8D67C46A6B30}">
      <dgm:prSet/>
      <dgm:spPr/>
      <dgm:t>
        <a:bodyPr/>
        <a:lstStyle/>
        <a:p>
          <a:endParaRPr lang="pl-PL"/>
        </a:p>
      </dgm:t>
    </dgm:pt>
    <dgm:pt modelId="{0B307068-AD0C-4ACD-9F21-81DF79691EAA}" type="sibTrans" cxnId="{B8D6DDED-A4A6-4378-83F3-8D67C46A6B30}">
      <dgm:prSet/>
      <dgm:spPr/>
      <dgm:t>
        <a:bodyPr/>
        <a:lstStyle/>
        <a:p>
          <a:endParaRPr lang="pl-PL"/>
        </a:p>
      </dgm:t>
    </dgm:pt>
    <dgm:pt modelId="{081C9C7B-9F5E-4FA4-A3F3-8DBB282F3B7B}" type="pres">
      <dgm:prSet presAssocID="{06A9A75B-58D7-409C-9CA7-699E024C6ED4}" presName="cycle" presStyleCnt="0">
        <dgm:presLayoutVars>
          <dgm:dir/>
          <dgm:resizeHandles val="exact"/>
        </dgm:presLayoutVars>
      </dgm:prSet>
      <dgm:spPr/>
    </dgm:pt>
    <dgm:pt modelId="{E315F0C7-E393-42B2-911F-636937C53691}" type="pres">
      <dgm:prSet presAssocID="{3E6E52D0-0D99-42D3-BAA2-AA8E991D1AF6}" presName="node" presStyleLbl="node1" presStyleIdx="0" presStyleCnt="5">
        <dgm:presLayoutVars>
          <dgm:bulletEnabled val="1"/>
        </dgm:presLayoutVars>
      </dgm:prSet>
      <dgm:spPr/>
    </dgm:pt>
    <dgm:pt modelId="{B2DF3AE7-B8ED-4272-9648-AB17C9873098}" type="pres">
      <dgm:prSet presAssocID="{3E6E52D0-0D99-42D3-BAA2-AA8E991D1AF6}" presName="spNode" presStyleCnt="0"/>
      <dgm:spPr/>
    </dgm:pt>
    <dgm:pt modelId="{F6272CBC-0D7A-434B-AC78-C95608B41294}" type="pres">
      <dgm:prSet presAssocID="{2E11F2EF-52D8-4EF5-92DE-8657574C6DAE}" presName="sibTrans" presStyleLbl="sibTrans1D1" presStyleIdx="0" presStyleCnt="5"/>
      <dgm:spPr/>
    </dgm:pt>
    <dgm:pt modelId="{5E910553-A436-4EB9-BE81-89FBFF1042E0}" type="pres">
      <dgm:prSet presAssocID="{9E933AFE-AD16-46B0-A324-77F7BB746799}" presName="node" presStyleLbl="node1" presStyleIdx="1" presStyleCnt="5">
        <dgm:presLayoutVars>
          <dgm:bulletEnabled val="1"/>
        </dgm:presLayoutVars>
      </dgm:prSet>
      <dgm:spPr/>
    </dgm:pt>
    <dgm:pt modelId="{C5EA862A-02B9-4525-ACF1-05B362D1F390}" type="pres">
      <dgm:prSet presAssocID="{9E933AFE-AD16-46B0-A324-77F7BB746799}" presName="spNode" presStyleCnt="0"/>
      <dgm:spPr/>
    </dgm:pt>
    <dgm:pt modelId="{D8078843-A793-431B-83AC-9A7769103481}" type="pres">
      <dgm:prSet presAssocID="{EE32C984-E36B-438B-8CAB-B7A7673F4A0E}" presName="sibTrans" presStyleLbl="sibTrans1D1" presStyleIdx="1" presStyleCnt="5"/>
      <dgm:spPr/>
    </dgm:pt>
    <dgm:pt modelId="{DD79C95D-1157-42C6-AFA3-079C1866DDCB}" type="pres">
      <dgm:prSet presAssocID="{7FCCD15B-1392-43E1-8D73-8013B7F03050}" presName="node" presStyleLbl="node1" presStyleIdx="2" presStyleCnt="5">
        <dgm:presLayoutVars>
          <dgm:bulletEnabled val="1"/>
        </dgm:presLayoutVars>
      </dgm:prSet>
      <dgm:spPr/>
    </dgm:pt>
    <dgm:pt modelId="{1DD03C74-3E55-45B2-B892-8CEEA0DE4126}" type="pres">
      <dgm:prSet presAssocID="{7FCCD15B-1392-43E1-8D73-8013B7F03050}" presName="spNode" presStyleCnt="0"/>
      <dgm:spPr/>
    </dgm:pt>
    <dgm:pt modelId="{A5FA912F-8E69-4218-9C69-654C44B46979}" type="pres">
      <dgm:prSet presAssocID="{CCF6F5D8-F90B-4A46-A946-058E4403F51C}" presName="sibTrans" presStyleLbl="sibTrans1D1" presStyleIdx="2" presStyleCnt="5"/>
      <dgm:spPr/>
    </dgm:pt>
    <dgm:pt modelId="{8D388D54-E14B-4090-A373-1729265AC735}" type="pres">
      <dgm:prSet presAssocID="{39B8BCF1-489C-4CB3-B52D-34774A47B94A}" presName="node" presStyleLbl="node1" presStyleIdx="3" presStyleCnt="5">
        <dgm:presLayoutVars>
          <dgm:bulletEnabled val="1"/>
        </dgm:presLayoutVars>
      </dgm:prSet>
      <dgm:spPr/>
    </dgm:pt>
    <dgm:pt modelId="{27F7880A-9FED-4995-A15F-B652D8B31CDA}" type="pres">
      <dgm:prSet presAssocID="{39B8BCF1-489C-4CB3-B52D-34774A47B94A}" presName="spNode" presStyleCnt="0"/>
      <dgm:spPr/>
    </dgm:pt>
    <dgm:pt modelId="{B69016C2-AC49-4E23-BA0C-5C1D8F20B8B6}" type="pres">
      <dgm:prSet presAssocID="{5C99122D-D7F7-4DFE-BFB8-A6BF1DB16D4E}" presName="sibTrans" presStyleLbl="sibTrans1D1" presStyleIdx="3" presStyleCnt="5"/>
      <dgm:spPr/>
    </dgm:pt>
    <dgm:pt modelId="{AED1B301-80B2-4693-8599-D907F6A3D9E1}" type="pres">
      <dgm:prSet presAssocID="{D41D3DD3-5AEC-432A-BD2B-8B32C13B4D6E}" presName="node" presStyleLbl="node1" presStyleIdx="4" presStyleCnt="5">
        <dgm:presLayoutVars>
          <dgm:bulletEnabled val="1"/>
        </dgm:presLayoutVars>
      </dgm:prSet>
      <dgm:spPr/>
    </dgm:pt>
    <dgm:pt modelId="{CB254B1C-1AA6-4C91-94AE-7F42C033D416}" type="pres">
      <dgm:prSet presAssocID="{D41D3DD3-5AEC-432A-BD2B-8B32C13B4D6E}" presName="spNode" presStyleCnt="0"/>
      <dgm:spPr/>
    </dgm:pt>
    <dgm:pt modelId="{099AF94A-69C6-48C7-8463-0C6BEECCA636}" type="pres">
      <dgm:prSet presAssocID="{0B307068-AD0C-4ACD-9F21-81DF79691EAA}" presName="sibTrans" presStyleLbl="sibTrans1D1" presStyleIdx="4" presStyleCnt="5"/>
      <dgm:spPr/>
    </dgm:pt>
  </dgm:ptLst>
  <dgm:cxnLst>
    <dgm:cxn modelId="{AE4AA200-B498-4706-82B8-B4BC59302766}" srcId="{06A9A75B-58D7-409C-9CA7-699E024C6ED4}" destId="{39B8BCF1-489C-4CB3-B52D-34774A47B94A}" srcOrd="3" destOrd="0" parTransId="{F132649E-29A6-4682-9EC2-BE75C57323E3}" sibTransId="{5C99122D-D7F7-4DFE-BFB8-A6BF1DB16D4E}"/>
    <dgm:cxn modelId="{C63B350E-54CB-4752-97DB-D6CC0716E854}" type="presOf" srcId="{3E6E52D0-0D99-42D3-BAA2-AA8E991D1AF6}" destId="{E315F0C7-E393-42B2-911F-636937C53691}" srcOrd="0" destOrd="0" presId="urn:microsoft.com/office/officeart/2005/8/layout/cycle6"/>
    <dgm:cxn modelId="{31BAFF26-8E25-479E-B886-408332D7CD03}" type="presOf" srcId="{CCF6F5D8-F90B-4A46-A946-058E4403F51C}" destId="{A5FA912F-8E69-4218-9C69-654C44B46979}" srcOrd="0" destOrd="0" presId="urn:microsoft.com/office/officeart/2005/8/layout/cycle6"/>
    <dgm:cxn modelId="{68A7E261-D3B2-4278-AB0F-10351371F1F1}" type="presOf" srcId="{0B307068-AD0C-4ACD-9F21-81DF79691EAA}" destId="{099AF94A-69C6-48C7-8463-0C6BEECCA636}" srcOrd="0" destOrd="0" presId="urn:microsoft.com/office/officeart/2005/8/layout/cycle6"/>
    <dgm:cxn modelId="{6FEA4047-F939-4964-8658-C5B692A414E5}" srcId="{06A9A75B-58D7-409C-9CA7-699E024C6ED4}" destId="{7FCCD15B-1392-43E1-8D73-8013B7F03050}" srcOrd="2" destOrd="0" parTransId="{402FC906-6A38-4DAB-9DD3-BC08DF08DA05}" sibTransId="{CCF6F5D8-F90B-4A46-A946-058E4403F51C}"/>
    <dgm:cxn modelId="{1FCCF748-132A-4FA8-BD74-B8F97489FF3D}" type="presOf" srcId="{06A9A75B-58D7-409C-9CA7-699E024C6ED4}" destId="{081C9C7B-9F5E-4FA4-A3F3-8DBB282F3B7B}" srcOrd="0" destOrd="0" presId="urn:microsoft.com/office/officeart/2005/8/layout/cycle6"/>
    <dgm:cxn modelId="{E6B94F71-7796-4ED7-8A3E-9D2C8807EF5A}" type="presOf" srcId="{D41D3DD3-5AEC-432A-BD2B-8B32C13B4D6E}" destId="{AED1B301-80B2-4693-8599-D907F6A3D9E1}" srcOrd="0" destOrd="0" presId="urn:microsoft.com/office/officeart/2005/8/layout/cycle6"/>
    <dgm:cxn modelId="{9FE6DB76-C0D1-423C-8117-CE054B5262C0}" srcId="{06A9A75B-58D7-409C-9CA7-699E024C6ED4}" destId="{9E933AFE-AD16-46B0-A324-77F7BB746799}" srcOrd="1" destOrd="0" parTransId="{F937176F-5EDE-4F5B-B312-B8E10D12BB90}" sibTransId="{EE32C984-E36B-438B-8CAB-B7A7673F4A0E}"/>
    <dgm:cxn modelId="{C2584292-E25C-47D7-97FB-8A870126CA74}" type="presOf" srcId="{5C99122D-D7F7-4DFE-BFB8-A6BF1DB16D4E}" destId="{B69016C2-AC49-4E23-BA0C-5C1D8F20B8B6}" srcOrd="0" destOrd="0" presId="urn:microsoft.com/office/officeart/2005/8/layout/cycle6"/>
    <dgm:cxn modelId="{7DFB9E94-824B-4722-AFEA-70B9ADAFD4B2}" type="presOf" srcId="{EE32C984-E36B-438B-8CAB-B7A7673F4A0E}" destId="{D8078843-A793-431B-83AC-9A7769103481}" srcOrd="0" destOrd="0" presId="urn:microsoft.com/office/officeart/2005/8/layout/cycle6"/>
    <dgm:cxn modelId="{BF71AAC3-9DEF-42F7-8838-F353F23118A6}" type="presOf" srcId="{9E933AFE-AD16-46B0-A324-77F7BB746799}" destId="{5E910553-A436-4EB9-BE81-89FBFF1042E0}" srcOrd="0" destOrd="0" presId="urn:microsoft.com/office/officeart/2005/8/layout/cycle6"/>
    <dgm:cxn modelId="{5510D9C8-A0EF-43F8-9577-9A9DFE570E6A}" type="presOf" srcId="{2E11F2EF-52D8-4EF5-92DE-8657574C6DAE}" destId="{F6272CBC-0D7A-434B-AC78-C95608B41294}" srcOrd="0" destOrd="0" presId="urn:microsoft.com/office/officeart/2005/8/layout/cycle6"/>
    <dgm:cxn modelId="{FBE8C7C9-55C6-427B-8F4F-4D64D74D703F}" type="presOf" srcId="{39B8BCF1-489C-4CB3-B52D-34774A47B94A}" destId="{8D388D54-E14B-4090-A373-1729265AC735}" srcOrd="0" destOrd="0" presId="urn:microsoft.com/office/officeart/2005/8/layout/cycle6"/>
    <dgm:cxn modelId="{DCBFF9E5-A2CC-4E11-A8D2-0D3603DCF983}" srcId="{06A9A75B-58D7-409C-9CA7-699E024C6ED4}" destId="{3E6E52D0-0D99-42D3-BAA2-AA8E991D1AF6}" srcOrd="0" destOrd="0" parTransId="{57E072AE-3579-4E0B-A3D2-CFDD4524F318}" sibTransId="{2E11F2EF-52D8-4EF5-92DE-8657574C6DAE}"/>
    <dgm:cxn modelId="{B8D6DDED-A4A6-4378-83F3-8D67C46A6B30}" srcId="{06A9A75B-58D7-409C-9CA7-699E024C6ED4}" destId="{D41D3DD3-5AEC-432A-BD2B-8B32C13B4D6E}" srcOrd="4" destOrd="0" parTransId="{B7A6334A-BC22-4DB8-AE3F-BF6398364847}" sibTransId="{0B307068-AD0C-4ACD-9F21-81DF79691EAA}"/>
    <dgm:cxn modelId="{D65FF5F4-37C8-4EBA-8839-4218342CC52D}" type="presOf" srcId="{7FCCD15B-1392-43E1-8D73-8013B7F03050}" destId="{DD79C95D-1157-42C6-AFA3-079C1866DDCB}" srcOrd="0" destOrd="0" presId="urn:microsoft.com/office/officeart/2005/8/layout/cycle6"/>
    <dgm:cxn modelId="{7CCB4053-FFE3-41C8-BA3B-1F2828F77E82}" type="presParOf" srcId="{081C9C7B-9F5E-4FA4-A3F3-8DBB282F3B7B}" destId="{E315F0C7-E393-42B2-911F-636937C53691}" srcOrd="0" destOrd="0" presId="urn:microsoft.com/office/officeart/2005/8/layout/cycle6"/>
    <dgm:cxn modelId="{B91929B3-25F1-4B69-8F71-DCBB38EE4DF4}" type="presParOf" srcId="{081C9C7B-9F5E-4FA4-A3F3-8DBB282F3B7B}" destId="{B2DF3AE7-B8ED-4272-9648-AB17C9873098}" srcOrd="1" destOrd="0" presId="urn:microsoft.com/office/officeart/2005/8/layout/cycle6"/>
    <dgm:cxn modelId="{133E498D-DB79-4F91-B816-6ACFFBF3D59A}" type="presParOf" srcId="{081C9C7B-9F5E-4FA4-A3F3-8DBB282F3B7B}" destId="{F6272CBC-0D7A-434B-AC78-C95608B41294}" srcOrd="2" destOrd="0" presId="urn:microsoft.com/office/officeart/2005/8/layout/cycle6"/>
    <dgm:cxn modelId="{3BEC3EDA-CB3B-47B0-AEFE-E34261A5CDC8}" type="presParOf" srcId="{081C9C7B-9F5E-4FA4-A3F3-8DBB282F3B7B}" destId="{5E910553-A436-4EB9-BE81-89FBFF1042E0}" srcOrd="3" destOrd="0" presId="urn:microsoft.com/office/officeart/2005/8/layout/cycle6"/>
    <dgm:cxn modelId="{7432ED4D-542B-4FD8-9105-9CC66BE81EB1}" type="presParOf" srcId="{081C9C7B-9F5E-4FA4-A3F3-8DBB282F3B7B}" destId="{C5EA862A-02B9-4525-ACF1-05B362D1F390}" srcOrd="4" destOrd="0" presId="urn:microsoft.com/office/officeart/2005/8/layout/cycle6"/>
    <dgm:cxn modelId="{B8D27ADF-93BD-48FC-B75F-40A27A31114E}" type="presParOf" srcId="{081C9C7B-9F5E-4FA4-A3F3-8DBB282F3B7B}" destId="{D8078843-A793-431B-83AC-9A7769103481}" srcOrd="5" destOrd="0" presId="urn:microsoft.com/office/officeart/2005/8/layout/cycle6"/>
    <dgm:cxn modelId="{5DA8BA28-0D1F-4CD6-9939-E43F8CF14EC8}" type="presParOf" srcId="{081C9C7B-9F5E-4FA4-A3F3-8DBB282F3B7B}" destId="{DD79C95D-1157-42C6-AFA3-079C1866DDCB}" srcOrd="6" destOrd="0" presId="urn:microsoft.com/office/officeart/2005/8/layout/cycle6"/>
    <dgm:cxn modelId="{9B8D35A4-2F37-4EC3-9F4C-573DD0ACFBD2}" type="presParOf" srcId="{081C9C7B-9F5E-4FA4-A3F3-8DBB282F3B7B}" destId="{1DD03C74-3E55-45B2-B892-8CEEA0DE4126}" srcOrd="7" destOrd="0" presId="urn:microsoft.com/office/officeart/2005/8/layout/cycle6"/>
    <dgm:cxn modelId="{57531A0A-C02B-4D1D-91D8-941808F5358F}" type="presParOf" srcId="{081C9C7B-9F5E-4FA4-A3F3-8DBB282F3B7B}" destId="{A5FA912F-8E69-4218-9C69-654C44B46979}" srcOrd="8" destOrd="0" presId="urn:microsoft.com/office/officeart/2005/8/layout/cycle6"/>
    <dgm:cxn modelId="{CAEA5C9B-77B2-4EBB-9F38-25D4A934FE51}" type="presParOf" srcId="{081C9C7B-9F5E-4FA4-A3F3-8DBB282F3B7B}" destId="{8D388D54-E14B-4090-A373-1729265AC735}" srcOrd="9" destOrd="0" presId="urn:microsoft.com/office/officeart/2005/8/layout/cycle6"/>
    <dgm:cxn modelId="{B44BC501-4A38-4CF7-A0C9-EB89BD086EA6}" type="presParOf" srcId="{081C9C7B-9F5E-4FA4-A3F3-8DBB282F3B7B}" destId="{27F7880A-9FED-4995-A15F-B652D8B31CDA}" srcOrd="10" destOrd="0" presId="urn:microsoft.com/office/officeart/2005/8/layout/cycle6"/>
    <dgm:cxn modelId="{C7E985FB-D8B6-4B52-AE3E-8A534C613D9E}" type="presParOf" srcId="{081C9C7B-9F5E-4FA4-A3F3-8DBB282F3B7B}" destId="{B69016C2-AC49-4E23-BA0C-5C1D8F20B8B6}" srcOrd="11" destOrd="0" presId="urn:microsoft.com/office/officeart/2005/8/layout/cycle6"/>
    <dgm:cxn modelId="{452373DF-40DC-4E10-9351-56F89865BC13}" type="presParOf" srcId="{081C9C7B-9F5E-4FA4-A3F3-8DBB282F3B7B}" destId="{AED1B301-80B2-4693-8599-D907F6A3D9E1}" srcOrd="12" destOrd="0" presId="urn:microsoft.com/office/officeart/2005/8/layout/cycle6"/>
    <dgm:cxn modelId="{45A87DFE-EAB8-488F-BE35-24C3B04F3A28}" type="presParOf" srcId="{081C9C7B-9F5E-4FA4-A3F3-8DBB282F3B7B}" destId="{CB254B1C-1AA6-4C91-94AE-7F42C033D416}" srcOrd="13" destOrd="0" presId="urn:microsoft.com/office/officeart/2005/8/layout/cycle6"/>
    <dgm:cxn modelId="{673A535A-15EF-4CE0-A23E-99ADA5ACF8EC}" type="presParOf" srcId="{081C9C7B-9F5E-4FA4-A3F3-8DBB282F3B7B}" destId="{099AF94A-69C6-48C7-8463-0C6BEECCA636}"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F055D-A843-43F5-87A4-F568E5EE1F8A}">
      <dsp:nvSpPr>
        <dsp:cNvPr id="0" name=""/>
        <dsp:cNvSpPr/>
      </dsp:nvSpPr>
      <dsp:spPr>
        <a:xfrm>
          <a:off x="0" y="0"/>
          <a:ext cx="8291264" cy="1529514"/>
        </a:xfrm>
        <a:prstGeom prst="rect">
          <a:avLst/>
        </a:prstGeom>
        <a:solidFill>
          <a:schemeClr val="bg2">
            <a:lumMod val="1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pl-PL" sz="6500" kern="1200" dirty="0"/>
            <a:t>Prokurator</a:t>
          </a:r>
        </a:p>
      </dsp:txBody>
      <dsp:txXfrm>
        <a:off x="0" y="0"/>
        <a:ext cx="8291264" cy="1529514"/>
      </dsp:txXfrm>
    </dsp:sp>
    <dsp:sp modelId="{B5C5E892-AA55-43DA-BAB7-167EAE8D50AA}">
      <dsp:nvSpPr>
        <dsp:cNvPr id="0" name=""/>
        <dsp:cNvSpPr/>
      </dsp:nvSpPr>
      <dsp:spPr>
        <a:xfrm>
          <a:off x="4048"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Organ postępowania przygotowawczego</a:t>
          </a:r>
        </a:p>
      </dsp:txBody>
      <dsp:txXfrm>
        <a:off x="4048" y="1529514"/>
        <a:ext cx="2761055" cy="3211979"/>
      </dsp:txXfrm>
    </dsp:sp>
    <dsp:sp modelId="{1F005497-C478-4B27-8DCB-8CB41AF97BF9}">
      <dsp:nvSpPr>
        <dsp:cNvPr id="0" name=""/>
        <dsp:cNvSpPr/>
      </dsp:nvSpPr>
      <dsp:spPr>
        <a:xfrm>
          <a:off x="2765104"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Rzecznik interesu społecznego</a:t>
          </a:r>
        </a:p>
      </dsp:txBody>
      <dsp:txXfrm>
        <a:off x="2765104" y="1529514"/>
        <a:ext cx="2761055" cy="3211979"/>
      </dsp:txXfrm>
    </dsp:sp>
    <dsp:sp modelId="{6447A299-B2C1-4D3C-B7D5-36DBBE0A1CB7}">
      <dsp:nvSpPr>
        <dsp:cNvPr id="0" name=""/>
        <dsp:cNvSpPr/>
      </dsp:nvSpPr>
      <dsp:spPr>
        <a:xfrm>
          <a:off x="5526159"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Oskarżyciel publiczny</a:t>
          </a:r>
        </a:p>
      </dsp:txBody>
      <dsp:txXfrm>
        <a:off x="5526159" y="1529514"/>
        <a:ext cx="2761055" cy="3211979"/>
      </dsp:txXfrm>
    </dsp:sp>
    <dsp:sp modelId="{2FE78649-AF93-44A5-B727-F212B64E1F7A}">
      <dsp:nvSpPr>
        <dsp:cNvPr id="0" name=""/>
        <dsp:cNvSpPr/>
      </dsp:nvSpPr>
      <dsp:spPr>
        <a:xfrm>
          <a:off x="0" y="4741493"/>
          <a:ext cx="8291264" cy="356886"/>
        </a:xfrm>
        <a:prstGeom prst="rect">
          <a:avLst/>
        </a:prstGeom>
        <a:solidFill>
          <a:srgbClr val="FF0000"/>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BB39D-A395-46F3-9855-ABBC8A5A9269}">
      <dsp:nvSpPr>
        <dsp:cNvPr id="0" name=""/>
        <dsp:cNvSpPr/>
      </dsp:nvSpPr>
      <dsp:spPr>
        <a:xfrm>
          <a:off x="31640" y="155548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b="1" kern="1200" dirty="0"/>
            <a:t>OSKARŻYCIEL</a:t>
          </a:r>
        </a:p>
      </dsp:txBody>
      <dsp:txXfrm>
        <a:off x="70560" y="1594403"/>
        <a:ext cx="2579826" cy="1250993"/>
      </dsp:txXfrm>
    </dsp:sp>
    <dsp:sp modelId="{696C574F-2FAF-4F6E-9A18-2EB3FDB40FC1}">
      <dsp:nvSpPr>
        <dsp:cNvPr id="0" name=""/>
        <dsp:cNvSpPr/>
      </dsp:nvSpPr>
      <dsp:spPr>
        <a:xfrm rot="18061839">
          <a:off x="2293530" y="1492684"/>
          <a:ext cx="1633741" cy="54492"/>
        </a:xfrm>
        <a:custGeom>
          <a:avLst/>
          <a:gdLst/>
          <a:ahLst/>
          <a:cxnLst/>
          <a:rect l="0" t="0" r="0" b="0"/>
          <a:pathLst>
            <a:path>
              <a:moveTo>
                <a:pt x="0" y="27246"/>
              </a:moveTo>
              <a:lnTo>
                <a:pt x="1633741"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69557" y="1479086"/>
        <a:ext cx="81687" cy="81687"/>
      </dsp:txXfrm>
    </dsp:sp>
    <dsp:sp modelId="{7DFE301B-157E-4C52-9076-19044195C47F}">
      <dsp:nvSpPr>
        <dsp:cNvPr id="0" name=""/>
        <dsp:cNvSpPr/>
      </dsp:nvSpPr>
      <dsp:spPr>
        <a:xfrm>
          <a:off x="3531495" y="15554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PUBLICZNY</a:t>
          </a:r>
        </a:p>
      </dsp:txBody>
      <dsp:txXfrm>
        <a:off x="3570415" y="194463"/>
        <a:ext cx="2579826" cy="1250993"/>
      </dsp:txXfrm>
    </dsp:sp>
    <dsp:sp modelId="{B43C18C3-8FF1-45DF-BF20-3017B568A641}">
      <dsp:nvSpPr>
        <dsp:cNvPr id="0" name=""/>
        <dsp:cNvSpPr/>
      </dsp:nvSpPr>
      <dsp:spPr>
        <a:xfrm rot="69827">
          <a:off x="2689218" y="2201390"/>
          <a:ext cx="860357" cy="54492"/>
        </a:xfrm>
        <a:custGeom>
          <a:avLst/>
          <a:gdLst/>
          <a:ahLst/>
          <a:cxnLst/>
          <a:rect l="0" t="0" r="0" b="0"/>
          <a:pathLst>
            <a:path>
              <a:moveTo>
                <a:pt x="0" y="27246"/>
              </a:moveTo>
              <a:lnTo>
                <a:pt x="860357"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97888" y="2207128"/>
        <a:ext cx="43017" cy="43017"/>
      </dsp:txXfrm>
    </dsp:sp>
    <dsp:sp modelId="{F3871BEB-2571-4CE8-8C7A-25B34C5B1948}">
      <dsp:nvSpPr>
        <dsp:cNvPr id="0" name=""/>
        <dsp:cNvSpPr/>
      </dsp:nvSpPr>
      <dsp:spPr>
        <a:xfrm>
          <a:off x="3549487" y="1572957"/>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POSIŁKOWY</a:t>
          </a:r>
        </a:p>
      </dsp:txBody>
      <dsp:txXfrm>
        <a:off x="3588407" y="1611877"/>
        <a:ext cx="2579826" cy="1250993"/>
      </dsp:txXfrm>
    </dsp:sp>
    <dsp:sp modelId="{C71FEFAE-D9C5-4F67-921D-DC1A5B64C724}">
      <dsp:nvSpPr>
        <dsp:cNvPr id="0" name=""/>
        <dsp:cNvSpPr/>
      </dsp:nvSpPr>
      <dsp:spPr>
        <a:xfrm rot="3619236">
          <a:off x="2252004" y="2945213"/>
          <a:ext cx="1732393" cy="54492"/>
        </a:xfrm>
        <a:custGeom>
          <a:avLst/>
          <a:gdLst/>
          <a:ahLst/>
          <a:cxnLst/>
          <a:rect l="0" t="0" r="0" b="0"/>
          <a:pathLst>
            <a:path>
              <a:moveTo>
                <a:pt x="0" y="27246"/>
              </a:moveTo>
              <a:lnTo>
                <a:pt x="1732393"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l-PL" sz="600" kern="1200"/>
        </a:p>
      </dsp:txBody>
      <dsp:txXfrm>
        <a:off x="3074891" y="2929150"/>
        <a:ext cx="86619" cy="86619"/>
      </dsp:txXfrm>
    </dsp:sp>
    <dsp:sp modelId="{20056DB1-97BB-4BCE-8F47-FF7A460D3A3E}">
      <dsp:nvSpPr>
        <dsp:cNvPr id="0" name=""/>
        <dsp:cNvSpPr/>
      </dsp:nvSpPr>
      <dsp:spPr>
        <a:xfrm>
          <a:off x="3547095" y="306060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PRYWATNY</a:t>
          </a:r>
        </a:p>
      </dsp:txBody>
      <dsp:txXfrm>
        <a:off x="3586015" y="3099523"/>
        <a:ext cx="2579826" cy="12509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D5423-8780-4362-B896-E0779E017ED4}">
      <dsp:nvSpPr>
        <dsp:cNvPr id="0" name=""/>
        <dsp:cNvSpPr/>
      </dsp:nvSpPr>
      <dsp:spPr>
        <a:xfrm>
          <a:off x="800" y="2397922"/>
          <a:ext cx="2105019" cy="112870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osoba podejrzana</a:t>
          </a:r>
        </a:p>
      </dsp:txBody>
      <dsp:txXfrm>
        <a:off x="33859" y="2430981"/>
        <a:ext cx="2038901" cy="1062586"/>
      </dsp:txXfrm>
    </dsp:sp>
    <dsp:sp modelId="{3A3CD4FB-7025-48F8-8843-C573FDB240AB}">
      <dsp:nvSpPr>
        <dsp:cNvPr id="0" name=""/>
        <dsp:cNvSpPr/>
      </dsp:nvSpPr>
      <dsp:spPr>
        <a:xfrm>
          <a:off x="2446736" y="2539538"/>
          <a:ext cx="722741" cy="84547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pl-PL" sz="2300" kern="1200"/>
        </a:p>
      </dsp:txBody>
      <dsp:txXfrm>
        <a:off x="2446736" y="2708632"/>
        <a:ext cx="505919" cy="507283"/>
      </dsp:txXfrm>
    </dsp:sp>
    <dsp:sp modelId="{2FBF3C6A-8A86-4ED1-805D-29C3331B9636}">
      <dsp:nvSpPr>
        <dsp:cNvPr id="0" name=""/>
        <dsp:cNvSpPr/>
      </dsp:nvSpPr>
      <dsp:spPr>
        <a:xfrm>
          <a:off x="3469484" y="2397922"/>
          <a:ext cx="2105019" cy="1128704"/>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podejrzany</a:t>
          </a:r>
        </a:p>
      </dsp:txBody>
      <dsp:txXfrm>
        <a:off x="3502543" y="2430981"/>
        <a:ext cx="2038901" cy="1062586"/>
      </dsp:txXfrm>
    </dsp:sp>
    <dsp:sp modelId="{17234832-0262-4783-B24B-0D5B4EA7AF1A}">
      <dsp:nvSpPr>
        <dsp:cNvPr id="0" name=""/>
        <dsp:cNvSpPr/>
      </dsp:nvSpPr>
      <dsp:spPr>
        <a:xfrm>
          <a:off x="5915419" y="2539538"/>
          <a:ext cx="722741" cy="845471"/>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pl-PL" sz="2300" kern="1200"/>
        </a:p>
      </dsp:txBody>
      <dsp:txXfrm>
        <a:off x="5915419" y="2708632"/>
        <a:ext cx="505919" cy="507283"/>
      </dsp:txXfrm>
    </dsp:sp>
    <dsp:sp modelId="{00189F8B-D5F3-4022-BC48-B9BC4A89A1C0}">
      <dsp:nvSpPr>
        <dsp:cNvPr id="0" name=""/>
        <dsp:cNvSpPr/>
      </dsp:nvSpPr>
      <dsp:spPr>
        <a:xfrm>
          <a:off x="6938167" y="2397922"/>
          <a:ext cx="2105019" cy="112870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oskarżony </a:t>
          </a:r>
        </a:p>
      </dsp:txBody>
      <dsp:txXfrm>
        <a:off x="6971226" y="2430981"/>
        <a:ext cx="2038901" cy="10625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C8C6AD-58E4-4E4A-8ED6-6751B59DE6A9}">
      <dsp:nvSpPr>
        <dsp:cNvPr id="0" name=""/>
        <dsp:cNvSpPr/>
      </dsp:nvSpPr>
      <dsp:spPr>
        <a:xfrm>
          <a:off x="1675085" y="0"/>
          <a:ext cx="2878521" cy="9292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kern="1200" dirty="0"/>
            <a:t>Wydanie postanowienia o umorzeniu postępowania przygotowawczego </a:t>
          </a:r>
        </a:p>
      </dsp:txBody>
      <dsp:txXfrm>
        <a:off x="1702302" y="27217"/>
        <a:ext cx="2824087" cy="874824"/>
      </dsp:txXfrm>
    </dsp:sp>
    <dsp:sp modelId="{D3528830-0CE9-4290-9D7B-9926CF5F959C}">
      <dsp:nvSpPr>
        <dsp:cNvPr id="0" name=""/>
        <dsp:cNvSpPr/>
      </dsp:nvSpPr>
      <dsp:spPr>
        <a:xfrm rot="5400000">
          <a:off x="3073825" y="774202"/>
          <a:ext cx="81040" cy="4181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rot="-5400000">
        <a:off x="2988895" y="942765"/>
        <a:ext cx="250900" cy="56728"/>
      </dsp:txXfrm>
    </dsp:sp>
    <dsp:sp modelId="{AD2B6D2D-7928-40D4-A97E-9A5F5150C426}">
      <dsp:nvSpPr>
        <dsp:cNvPr id="0" name=""/>
        <dsp:cNvSpPr/>
      </dsp:nvSpPr>
      <dsp:spPr>
        <a:xfrm>
          <a:off x="1675085" y="1037312"/>
          <a:ext cx="2878521" cy="9292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kern="1200" dirty="0"/>
            <a:t>Złożenie zażalenia przez pokrzywdzonego na postanowienia o umorzeniu postępowania przygotowawczego do sądu właściwego do rozpoznania sprawy (art. 306 § 1a § 1a k.p.k. w zw. z art. 465 § 2 k.p.k.</a:t>
          </a:r>
        </a:p>
      </dsp:txBody>
      <dsp:txXfrm>
        <a:off x="1702302" y="1064529"/>
        <a:ext cx="2824087" cy="874824"/>
      </dsp:txXfrm>
    </dsp:sp>
    <dsp:sp modelId="{D7808161-97E5-4BA5-AD09-1D6EE6C4C024}">
      <dsp:nvSpPr>
        <dsp:cNvPr id="0" name=""/>
        <dsp:cNvSpPr/>
      </dsp:nvSpPr>
      <dsp:spPr>
        <a:xfrm rot="5400000">
          <a:off x="3073825" y="1811514"/>
          <a:ext cx="81040" cy="4181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rot="-5400000">
        <a:off x="2988895" y="1980077"/>
        <a:ext cx="250900" cy="56728"/>
      </dsp:txXfrm>
    </dsp:sp>
    <dsp:sp modelId="{19637331-4D7F-44C1-8E74-9EDF7467F387}">
      <dsp:nvSpPr>
        <dsp:cNvPr id="0" name=""/>
        <dsp:cNvSpPr/>
      </dsp:nvSpPr>
      <dsp:spPr>
        <a:xfrm>
          <a:off x="1675085" y="2074624"/>
          <a:ext cx="2878521" cy="9292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kern="1200" dirty="0"/>
            <a:t>Uchylenie zaskarżonego postanowienia o umorzeniu postępowania przygotowawczego przez sąd i przekazanie sprawy do ponownego rozpoznania ze wskazaniem powodów uchylenia (art. 330 § 1 k.p.k.)</a:t>
          </a:r>
        </a:p>
      </dsp:txBody>
      <dsp:txXfrm>
        <a:off x="1702302" y="2101841"/>
        <a:ext cx="2824087" cy="8748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8DB883-C45A-4E1C-8365-75A3C2C9E48E}">
      <dsp:nvSpPr>
        <dsp:cNvPr id="0" name=""/>
        <dsp:cNvSpPr/>
      </dsp:nvSpPr>
      <dsp:spPr>
        <a:xfrm>
          <a:off x="814043" y="72007"/>
          <a:ext cx="3196449" cy="7991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kern="1200" dirty="0"/>
            <a:t>Przeprowadzenie postępowania zgodnie ze wskazaniem sądu co do okoliczności, które należy wyjaśnić i czynności, które należy przeprowadzić</a:t>
          </a:r>
        </a:p>
      </dsp:txBody>
      <dsp:txXfrm>
        <a:off x="837448" y="95412"/>
        <a:ext cx="3149639" cy="752302"/>
      </dsp:txXfrm>
    </dsp:sp>
    <dsp:sp modelId="{855A8E81-01D3-4269-B9A6-35A78F469816}">
      <dsp:nvSpPr>
        <dsp:cNvPr id="0" name=""/>
        <dsp:cNvSpPr/>
      </dsp:nvSpPr>
      <dsp:spPr>
        <a:xfrm rot="5400000">
          <a:off x="2413124" y="737757"/>
          <a:ext cx="4492" cy="15829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rot="-5400000">
        <a:off x="2367882" y="814657"/>
        <a:ext cx="94976" cy="3144"/>
      </dsp:txXfrm>
    </dsp:sp>
    <dsp:sp modelId="{D1D4F9A6-A088-436D-A9BD-D843D71909F2}">
      <dsp:nvSpPr>
        <dsp:cNvPr id="0" name=""/>
        <dsp:cNvSpPr/>
      </dsp:nvSpPr>
      <dsp:spPr>
        <a:xfrm>
          <a:off x="772089" y="901558"/>
          <a:ext cx="3280356" cy="10766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kern="1200" dirty="0"/>
            <a:t>Ponowne wydanie postanowienia o umorzeniu postępowania z pouczeniem co do możliwości zaskarżenia tej decyzji do prokuratora nadrzędnego (art. 330 § 2 k.p.k.)</a:t>
          </a:r>
        </a:p>
      </dsp:txBody>
      <dsp:txXfrm>
        <a:off x="803623" y="933092"/>
        <a:ext cx="3217288" cy="1013584"/>
      </dsp:txXfrm>
    </dsp:sp>
    <dsp:sp modelId="{A0097791-B761-4A98-B5E5-27D14186EE05}">
      <dsp:nvSpPr>
        <dsp:cNvPr id="0" name=""/>
        <dsp:cNvSpPr/>
      </dsp:nvSpPr>
      <dsp:spPr>
        <a:xfrm rot="5400000">
          <a:off x="2374799" y="1848368"/>
          <a:ext cx="74937" cy="3596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rot="-5400000">
        <a:off x="2304388" y="1990700"/>
        <a:ext cx="215760" cy="52456"/>
      </dsp:txXfrm>
    </dsp:sp>
    <dsp:sp modelId="{922C0F31-2375-4570-8D50-CC0DB1FE3310}">
      <dsp:nvSpPr>
        <dsp:cNvPr id="0" name=""/>
        <dsp:cNvSpPr/>
      </dsp:nvSpPr>
      <dsp:spPr>
        <a:xfrm>
          <a:off x="725389" y="2078127"/>
          <a:ext cx="3373756" cy="920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kern="1200" dirty="0"/>
            <a:t>Złożenie przez pokrzywdzonego zażalenia na to postanowienie do prokuratora nadrzędnego, który po rozpoznaniu zażalenia na drugie umorzenie utrzymuje zaskarżone postanowienie w mocy (art. 330 § 2 k.p.k.)</a:t>
          </a:r>
        </a:p>
      </dsp:txBody>
      <dsp:txXfrm>
        <a:off x="752342" y="2105080"/>
        <a:ext cx="3319850" cy="86635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39C08B-5E12-4342-9A28-32D8F5621F2E}">
      <dsp:nvSpPr>
        <dsp:cNvPr id="0" name=""/>
        <dsp:cNvSpPr/>
      </dsp:nvSpPr>
      <dsp:spPr>
        <a:xfrm rot="5400000">
          <a:off x="5738838" y="-2451301"/>
          <a:ext cx="933886" cy="5840735"/>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pl-PL" sz="1200" kern="1200" dirty="0"/>
            <a:t>zastępuje go inny oskarżyciel publiczny (np. inny prokurator)</a:t>
          </a:r>
        </a:p>
      </dsp:txBody>
      <dsp:txXfrm rot="-5400000">
        <a:off x="3285414" y="47712"/>
        <a:ext cx="5795146" cy="842708"/>
      </dsp:txXfrm>
    </dsp:sp>
    <dsp:sp modelId="{952E360A-D167-47D3-9220-C2670B9BAA32}">
      <dsp:nvSpPr>
        <dsp:cNvPr id="0" name=""/>
        <dsp:cNvSpPr/>
      </dsp:nvSpPr>
      <dsp:spPr>
        <a:xfrm>
          <a:off x="0" y="9813"/>
          <a:ext cx="3285413" cy="91850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pl-PL" sz="1800" kern="1200" dirty="0"/>
            <a:t>oskarżyciel publiczny</a:t>
          </a:r>
        </a:p>
      </dsp:txBody>
      <dsp:txXfrm>
        <a:off x="44838" y="54651"/>
        <a:ext cx="3195737" cy="828830"/>
      </dsp:txXfrm>
    </dsp:sp>
    <dsp:sp modelId="{3AE30FC6-8938-4446-BF64-4396A08C9841}">
      <dsp:nvSpPr>
        <dsp:cNvPr id="0" name=""/>
        <dsp:cNvSpPr/>
      </dsp:nvSpPr>
      <dsp:spPr>
        <a:xfrm rot="5400000">
          <a:off x="5739239" y="-1471890"/>
          <a:ext cx="933085" cy="5840735"/>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pl-PL" sz="1200" kern="1200" dirty="0"/>
            <a:t>Śmierć oskarżyciela posiłkowego nie tamuje biegu postępowania; osoby najbliższe lub osoby pozostające na jego utrzymaniu mogą przystąpić do postępowania w charakterze oskarżyciela posiłkowego w każdym stadium postępowania (art. 58 § 1)</a:t>
          </a:r>
        </a:p>
      </dsp:txBody>
      <dsp:txXfrm rot="-5400000">
        <a:off x="3285415" y="1027483"/>
        <a:ext cx="5795186" cy="841987"/>
      </dsp:txXfrm>
    </dsp:sp>
    <dsp:sp modelId="{C3370891-27EE-45D1-A282-8A6AFD627E74}">
      <dsp:nvSpPr>
        <dsp:cNvPr id="0" name=""/>
        <dsp:cNvSpPr/>
      </dsp:nvSpPr>
      <dsp:spPr>
        <a:xfrm>
          <a:off x="0" y="989224"/>
          <a:ext cx="3285413" cy="91850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pl-PL" sz="1800" kern="1200" dirty="0"/>
            <a:t>oskarżyciel posiłkowy uboczny</a:t>
          </a:r>
        </a:p>
      </dsp:txBody>
      <dsp:txXfrm>
        <a:off x="44838" y="1034062"/>
        <a:ext cx="3195737" cy="828830"/>
      </dsp:txXfrm>
    </dsp:sp>
    <dsp:sp modelId="{20884F0C-830F-4F3E-8598-C228285D1273}">
      <dsp:nvSpPr>
        <dsp:cNvPr id="0" name=""/>
        <dsp:cNvSpPr/>
      </dsp:nvSpPr>
      <dsp:spPr>
        <a:xfrm rot="5400000">
          <a:off x="5764343" y="-505881"/>
          <a:ext cx="907153" cy="5852160"/>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pl-PL" sz="1200" kern="1200" dirty="0"/>
            <a:t>Postępowanie zawiesza się (sąd lub referendarz sądowy), a osoby najbliższe lub osoby pozostające na utrzymaniu zmarłego mogą wstąpić w jego prawa. Jeżeli w terminie zawitym 3 miesięcy osoba uprawniona nie wstąpi w prawa zmarłego, sąd lub referendarz sądowy umarza postępowanie.(art. 58 § 2 w zw. z art. 61)</a:t>
          </a:r>
        </a:p>
      </dsp:txBody>
      <dsp:txXfrm rot="-5400000">
        <a:off x="3291840" y="2010906"/>
        <a:ext cx="5807876" cy="818585"/>
      </dsp:txXfrm>
    </dsp:sp>
    <dsp:sp modelId="{D6D33757-3DE3-405E-97DB-8F578082288F}">
      <dsp:nvSpPr>
        <dsp:cNvPr id="0" name=""/>
        <dsp:cNvSpPr/>
      </dsp:nvSpPr>
      <dsp:spPr>
        <a:xfrm>
          <a:off x="0" y="1960945"/>
          <a:ext cx="3291840" cy="91850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pl-PL" sz="1800" kern="1200" dirty="0"/>
            <a:t>oskarżyciel posiłkowy subsydiarny</a:t>
          </a:r>
        </a:p>
      </dsp:txBody>
      <dsp:txXfrm>
        <a:off x="44838" y="2005783"/>
        <a:ext cx="3202164" cy="828830"/>
      </dsp:txXfrm>
    </dsp:sp>
    <dsp:sp modelId="{F43C93DF-8A1D-4ABE-9E2D-D8D86C015D73}">
      <dsp:nvSpPr>
        <dsp:cNvPr id="0" name=""/>
        <dsp:cNvSpPr/>
      </dsp:nvSpPr>
      <dsp:spPr>
        <a:xfrm rot="5400000">
          <a:off x="5712936" y="497854"/>
          <a:ext cx="985689" cy="5840735"/>
        </a:xfrm>
        <a:prstGeom prst="round2Same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pl-PL" sz="1200" kern="1200" dirty="0"/>
            <a:t>Postępowanie zawiesza się (sąd lub referendarz sądowy), a osoby najbliższe lub osoby pozostające na utrzymaniu zmarłego mogą wstąpić w jego prawa. Jeżeli w terminie zawitym 3 miesięcy osoba uprawniona nie wstąpi w prawa zmarłego, sąd lub referendarz sądowy umarza postępowanie.(art. 61)</a:t>
          </a:r>
        </a:p>
      </dsp:txBody>
      <dsp:txXfrm rot="-5400000">
        <a:off x="3285414" y="2973494"/>
        <a:ext cx="5792618" cy="889455"/>
      </dsp:txXfrm>
    </dsp:sp>
    <dsp:sp modelId="{2F878DBE-C8D6-460F-AC41-E302C4C1C058}">
      <dsp:nvSpPr>
        <dsp:cNvPr id="0" name=""/>
        <dsp:cNvSpPr/>
      </dsp:nvSpPr>
      <dsp:spPr>
        <a:xfrm>
          <a:off x="0" y="2958968"/>
          <a:ext cx="3285413" cy="918506"/>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pl-PL" sz="1800" kern="1200" dirty="0"/>
            <a:t>oskarżyciel prywatny</a:t>
          </a:r>
        </a:p>
      </dsp:txBody>
      <dsp:txXfrm>
        <a:off x="44838" y="3003806"/>
        <a:ext cx="3195737" cy="828830"/>
      </dsp:txXfrm>
    </dsp:sp>
    <dsp:sp modelId="{36851043-EA35-4E34-B3B0-5B031226CA1B}">
      <dsp:nvSpPr>
        <dsp:cNvPr id="0" name=""/>
        <dsp:cNvSpPr/>
      </dsp:nvSpPr>
      <dsp:spPr>
        <a:xfrm rot="5400000">
          <a:off x="5700518" y="1541887"/>
          <a:ext cx="1010526" cy="5840735"/>
        </a:xfrm>
        <a:prstGeom prst="round2SameRect">
          <a:avLst/>
        </a:prstGeom>
        <a:solidFill>
          <a:schemeClr val="accent6">
            <a:tint val="40000"/>
            <a:alpha val="90000"/>
            <a:hueOff val="0"/>
            <a:satOff val="0"/>
            <a:lumOff val="0"/>
            <a:alphaOff val="0"/>
          </a:schemeClr>
        </a:solidFill>
        <a:ln w="25400" cap="flat" cmpd="sng" algn="ctr">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pl-PL" sz="1200" kern="1200" dirty="0"/>
            <a:t>W razie śmierci pokrzywdzonego prawa, które by mu przysługiwały, mogą wykonywać osoby najbliższe lub osoby pozostające na jego utrzymaniu, a w wypadku ich braku lub nieujawnienia - prokurator, działając z urzędu (art. 52)</a:t>
          </a:r>
        </a:p>
      </dsp:txBody>
      <dsp:txXfrm rot="-5400000">
        <a:off x="3285414" y="4006321"/>
        <a:ext cx="5791405" cy="911866"/>
      </dsp:txXfrm>
    </dsp:sp>
    <dsp:sp modelId="{488C0088-78B7-4C5A-B3FD-17D65164F817}">
      <dsp:nvSpPr>
        <dsp:cNvPr id="0" name=""/>
        <dsp:cNvSpPr/>
      </dsp:nvSpPr>
      <dsp:spPr>
        <a:xfrm>
          <a:off x="0" y="4003002"/>
          <a:ext cx="3285413" cy="918506"/>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pl-PL" sz="1800" kern="1200" dirty="0"/>
            <a:t>pokrzywdzony (strona w postępowaniu przygotowawczym)</a:t>
          </a:r>
        </a:p>
      </dsp:txBody>
      <dsp:txXfrm>
        <a:off x="44838" y="4047840"/>
        <a:ext cx="3195737" cy="828830"/>
      </dsp:txXfrm>
    </dsp:sp>
    <dsp:sp modelId="{48E04464-05F3-4184-8524-051A303668DE}">
      <dsp:nvSpPr>
        <dsp:cNvPr id="0" name=""/>
        <dsp:cNvSpPr/>
      </dsp:nvSpPr>
      <dsp:spPr>
        <a:xfrm rot="5400000">
          <a:off x="5850517" y="2546617"/>
          <a:ext cx="734805" cy="5852160"/>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pl-PL" sz="1200" kern="1200" dirty="0"/>
            <a:t>Umorzenie postępowania (art. 17 § 1 pkt. 5), chyba że chodzi o kasację (art. 529) czy wznowienie postępowania (545). Osoby najbliższe mogą po śmierci oskarżonego dochodzić roszczeń z rozdziału 58 k.p.k.</a:t>
          </a:r>
        </a:p>
      </dsp:txBody>
      <dsp:txXfrm rot="-5400000">
        <a:off x="3291840" y="5141164"/>
        <a:ext cx="5816290" cy="663065"/>
      </dsp:txXfrm>
    </dsp:sp>
    <dsp:sp modelId="{E074C536-2330-43D2-A116-2AF0481864F4}">
      <dsp:nvSpPr>
        <dsp:cNvPr id="0" name=""/>
        <dsp:cNvSpPr/>
      </dsp:nvSpPr>
      <dsp:spPr>
        <a:xfrm>
          <a:off x="0" y="5013443"/>
          <a:ext cx="3291840" cy="91850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pl-PL" sz="1800" kern="1200" dirty="0"/>
            <a:t>oskarżony </a:t>
          </a:r>
        </a:p>
      </dsp:txBody>
      <dsp:txXfrm>
        <a:off x="44838" y="5058281"/>
        <a:ext cx="3202164" cy="82883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C08D3C-2657-4ED9-ABEE-C2449C546A75}">
      <dsp:nvSpPr>
        <dsp:cNvPr id="0" name=""/>
        <dsp:cNvSpPr/>
      </dsp:nvSpPr>
      <dsp:spPr>
        <a:xfrm>
          <a:off x="2675385" y="1391831"/>
          <a:ext cx="1800509" cy="691748"/>
        </a:xfrm>
        <a:custGeom>
          <a:avLst/>
          <a:gdLst/>
          <a:ahLst/>
          <a:cxnLst/>
          <a:rect l="0" t="0" r="0" b="0"/>
          <a:pathLst>
            <a:path>
              <a:moveTo>
                <a:pt x="0" y="0"/>
              </a:moveTo>
              <a:lnTo>
                <a:pt x="0" y="483336"/>
              </a:lnTo>
              <a:lnTo>
                <a:pt x="1800509" y="483336"/>
              </a:lnTo>
              <a:lnTo>
                <a:pt x="1800509" y="6917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D49FEB-0960-4CF0-8F38-8397E86DC2E5}">
      <dsp:nvSpPr>
        <dsp:cNvPr id="0" name=""/>
        <dsp:cNvSpPr/>
      </dsp:nvSpPr>
      <dsp:spPr>
        <a:xfrm>
          <a:off x="874895" y="1391831"/>
          <a:ext cx="1800489" cy="691748"/>
        </a:xfrm>
        <a:custGeom>
          <a:avLst/>
          <a:gdLst/>
          <a:ahLst/>
          <a:cxnLst/>
          <a:rect l="0" t="0" r="0" b="0"/>
          <a:pathLst>
            <a:path>
              <a:moveTo>
                <a:pt x="1800489" y="0"/>
              </a:moveTo>
              <a:lnTo>
                <a:pt x="1800489" y="483336"/>
              </a:lnTo>
              <a:lnTo>
                <a:pt x="0" y="483336"/>
              </a:lnTo>
              <a:lnTo>
                <a:pt x="0" y="6917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D568D3-FC3C-4A25-9DC7-902626877E45}">
      <dsp:nvSpPr>
        <dsp:cNvPr id="0" name=""/>
        <dsp:cNvSpPr/>
      </dsp:nvSpPr>
      <dsp:spPr>
        <a:xfrm>
          <a:off x="1550519" y="-36748"/>
          <a:ext cx="2249732" cy="14285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449D1D-AE48-45F3-B6DE-CBFA04EBAD0D}">
      <dsp:nvSpPr>
        <dsp:cNvPr id="0" name=""/>
        <dsp:cNvSpPr/>
      </dsp:nvSpPr>
      <dsp:spPr>
        <a:xfrm>
          <a:off x="1800489" y="200723"/>
          <a:ext cx="2249732" cy="14285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obrona obligatoryjna</a:t>
          </a:r>
        </a:p>
      </dsp:txBody>
      <dsp:txXfrm>
        <a:off x="1842331" y="242565"/>
        <a:ext cx="2166048" cy="1344895"/>
      </dsp:txXfrm>
    </dsp:sp>
    <dsp:sp modelId="{C85DC752-A770-4E91-9B41-BF9C2879C4C4}">
      <dsp:nvSpPr>
        <dsp:cNvPr id="0" name=""/>
        <dsp:cNvSpPr/>
      </dsp:nvSpPr>
      <dsp:spPr>
        <a:xfrm>
          <a:off x="-249970" y="2083580"/>
          <a:ext cx="2249732" cy="14285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BF5698-E00F-4075-B8F7-8EEB34295ECE}">
      <dsp:nvSpPr>
        <dsp:cNvPr id="0" name=""/>
        <dsp:cNvSpPr/>
      </dsp:nvSpPr>
      <dsp:spPr>
        <a:xfrm>
          <a:off x="0" y="2321052"/>
          <a:ext cx="2249732" cy="14285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ze względów podmiotowych</a:t>
          </a:r>
        </a:p>
      </dsp:txBody>
      <dsp:txXfrm>
        <a:off x="41842" y="2362894"/>
        <a:ext cx="2166048" cy="1344895"/>
      </dsp:txXfrm>
    </dsp:sp>
    <dsp:sp modelId="{7E91BE73-58BE-4F12-9E2C-24EC7B72559D}">
      <dsp:nvSpPr>
        <dsp:cNvPr id="0" name=""/>
        <dsp:cNvSpPr/>
      </dsp:nvSpPr>
      <dsp:spPr>
        <a:xfrm>
          <a:off x="3351029" y="2083580"/>
          <a:ext cx="2249732" cy="14285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8A5542-84B5-4E57-A9AE-A31B8A722CB9}">
      <dsp:nvSpPr>
        <dsp:cNvPr id="0" name=""/>
        <dsp:cNvSpPr/>
      </dsp:nvSpPr>
      <dsp:spPr>
        <a:xfrm>
          <a:off x="3600999" y="2321052"/>
          <a:ext cx="2249732" cy="14285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ze względów przedmiotowych </a:t>
          </a:r>
        </a:p>
      </dsp:txBody>
      <dsp:txXfrm>
        <a:off x="3642841" y="2362894"/>
        <a:ext cx="2166048" cy="134489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15F0C7-E393-42B2-911F-636937C53691}">
      <dsp:nvSpPr>
        <dsp:cNvPr id="0" name=""/>
        <dsp:cNvSpPr/>
      </dsp:nvSpPr>
      <dsp:spPr>
        <a:xfrm>
          <a:off x="1992522" y="166926"/>
          <a:ext cx="1612603" cy="104819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Rzecznik Praw Obywatelskich </a:t>
          </a:r>
        </a:p>
      </dsp:txBody>
      <dsp:txXfrm>
        <a:off x="2043691" y="218095"/>
        <a:ext cx="1510265" cy="945854"/>
      </dsp:txXfrm>
    </dsp:sp>
    <dsp:sp modelId="{F6272CBC-0D7A-434B-AC78-C95608B41294}">
      <dsp:nvSpPr>
        <dsp:cNvPr id="0" name=""/>
        <dsp:cNvSpPr/>
      </dsp:nvSpPr>
      <dsp:spPr>
        <a:xfrm>
          <a:off x="704052" y="691023"/>
          <a:ext cx="4189544" cy="4189544"/>
        </a:xfrm>
        <a:custGeom>
          <a:avLst/>
          <a:gdLst/>
          <a:ahLst/>
          <a:cxnLst/>
          <a:rect l="0" t="0" r="0" b="0"/>
          <a:pathLst>
            <a:path>
              <a:moveTo>
                <a:pt x="2912159" y="166055"/>
              </a:moveTo>
              <a:arcTo wR="2094772" hR="2094772" stAng="17578030" swAng="1962167"/>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E910553-A436-4EB9-BE81-89FBFF1042E0}">
      <dsp:nvSpPr>
        <dsp:cNvPr id="0" name=""/>
        <dsp:cNvSpPr/>
      </dsp:nvSpPr>
      <dsp:spPr>
        <a:xfrm>
          <a:off x="3984769" y="1614378"/>
          <a:ext cx="1612603" cy="1048192"/>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Rzecznik Praw Dziecka </a:t>
          </a:r>
        </a:p>
      </dsp:txBody>
      <dsp:txXfrm>
        <a:off x="4035938" y="1665547"/>
        <a:ext cx="1510265" cy="945854"/>
      </dsp:txXfrm>
    </dsp:sp>
    <dsp:sp modelId="{D8078843-A793-431B-83AC-9A7769103481}">
      <dsp:nvSpPr>
        <dsp:cNvPr id="0" name=""/>
        <dsp:cNvSpPr/>
      </dsp:nvSpPr>
      <dsp:spPr>
        <a:xfrm>
          <a:off x="704052" y="691023"/>
          <a:ext cx="4189544" cy="4189544"/>
        </a:xfrm>
        <a:custGeom>
          <a:avLst/>
          <a:gdLst/>
          <a:ahLst/>
          <a:cxnLst/>
          <a:rect l="0" t="0" r="0" b="0"/>
          <a:pathLst>
            <a:path>
              <a:moveTo>
                <a:pt x="4186663" y="1984941"/>
              </a:moveTo>
              <a:arcTo wR="2094772" hR="2094772" stAng="21419673" swAng="2196786"/>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D79C95D-1157-42C6-AFA3-079C1866DDCB}">
      <dsp:nvSpPr>
        <dsp:cNvPr id="0" name=""/>
        <dsp:cNvSpPr/>
      </dsp:nvSpPr>
      <dsp:spPr>
        <a:xfrm>
          <a:off x="3223798" y="3956405"/>
          <a:ext cx="1612603" cy="1048192"/>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prokurator </a:t>
          </a:r>
        </a:p>
      </dsp:txBody>
      <dsp:txXfrm>
        <a:off x="3274967" y="4007574"/>
        <a:ext cx="1510265" cy="945854"/>
      </dsp:txXfrm>
    </dsp:sp>
    <dsp:sp modelId="{A5FA912F-8E69-4218-9C69-654C44B46979}">
      <dsp:nvSpPr>
        <dsp:cNvPr id="0" name=""/>
        <dsp:cNvSpPr/>
      </dsp:nvSpPr>
      <dsp:spPr>
        <a:xfrm>
          <a:off x="704052" y="691023"/>
          <a:ext cx="4189544" cy="4189544"/>
        </a:xfrm>
        <a:custGeom>
          <a:avLst/>
          <a:gdLst/>
          <a:ahLst/>
          <a:cxnLst/>
          <a:rect l="0" t="0" r="0" b="0"/>
          <a:pathLst>
            <a:path>
              <a:moveTo>
                <a:pt x="2511420" y="4147690"/>
              </a:moveTo>
              <a:arcTo wR="2094772" hR="2094772" stAng="4711645" swAng="1376710"/>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D388D54-E14B-4090-A373-1729265AC735}">
      <dsp:nvSpPr>
        <dsp:cNvPr id="0" name=""/>
        <dsp:cNvSpPr/>
      </dsp:nvSpPr>
      <dsp:spPr>
        <a:xfrm>
          <a:off x="761246" y="3956405"/>
          <a:ext cx="1612603" cy="104819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przedstawiciel społeczny </a:t>
          </a:r>
        </a:p>
      </dsp:txBody>
      <dsp:txXfrm>
        <a:off x="812415" y="4007574"/>
        <a:ext cx="1510265" cy="945854"/>
      </dsp:txXfrm>
    </dsp:sp>
    <dsp:sp modelId="{B69016C2-AC49-4E23-BA0C-5C1D8F20B8B6}">
      <dsp:nvSpPr>
        <dsp:cNvPr id="0" name=""/>
        <dsp:cNvSpPr/>
      </dsp:nvSpPr>
      <dsp:spPr>
        <a:xfrm>
          <a:off x="704052" y="691023"/>
          <a:ext cx="4189544" cy="4189544"/>
        </a:xfrm>
        <a:custGeom>
          <a:avLst/>
          <a:gdLst/>
          <a:ahLst/>
          <a:cxnLst/>
          <a:rect l="0" t="0" r="0" b="0"/>
          <a:pathLst>
            <a:path>
              <a:moveTo>
                <a:pt x="350146" y="3254234"/>
              </a:moveTo>
              <a:arcTo wR="2094772" hR="2094772" stAng="8783541" swAng="2196786"/>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ED1B301-80B2-4693-8599-D907F6A3D9E1}">
      <dsp:nvSpPr>
        <dsp:cNvPr id="0" name=""/>
        <dsp:cNvSpPr/>
      </dsp:nvSpPr>
      <dsp:spPr>
        <a:xfrm>
          <a:off x="275" y="1614378"/>
          <a:ext cx="1612603" cy="1048192"/>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podmiot uprawniony do wniesienia kasacji z art. 521 </a:t>
          </a:r>
        </a:p>
      </dsp:txBody>
      <dsp:txXfrm>
        <a:off x="51444" y="1665547"/>
        <a:ext cx="1510265" cy="945854"/>
      </dsp:txXfrm>
    </dsp:sp>
    <dsp:sp modelId="{099AF94A-69C6-48C7-8463-0C6BEECCA636}">
      <dsp:nvSpPr>
        <dsp:cNvPr id="0" name=""/>
        <dsp:cNvSpPr/>
      </dsp:nvSpPr>
      <dsp:spPr>
        <a:xfrm>
          <a:off x="704052" y="691023"/>
          <a:ext cx="4189544" cy="4189544"/>
        </a:xfrm>
        <a:custGeom>
          <a:avLst/>
          <a:gdLst/>
          <a:ahLst/>
          <a:cxnLst/>
          <a:rect l="0" t="0" r="0" b="0"/>
          <a:pathLst>
            <a:path>
              <a:moveTo>
                <a:pt x="364904" y="913405"/>
              </a:moveTo>
              <a:arcTo wR="2094772" hR="2094772" stAng="12859804" swAng="1962167"/>
            </a:path>
          </a:pathLst>
        </a:custGeom>
        <a:noFill/>
        <a:ln w="9525"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6CCAE7-ADA0-47DE-859B-CD872D3748D6}" type="datetimeFigureOut">
              <a:rPr lang="pl-PL" smtClean="0"/>
              <a:t>18.10.2021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D7E64A-5DC5-4561-932D-6575A0E0622A}" type="slidenum">
              <a:rPr lang="pl-PL" smtClean="0"/>
              <a:t>‹#›</a:t>
            </a:fld>
            <a:endParaRPr lang="pl-PL"/>
          </a:p>
        </p:txBody>
      </p:sp>
    </p:spTree>
    <p:extLst>
      <p:ext uri="{BB962C8B-B14F-4D97-AF65-F5344CB8AC3E}">
        <p14:creationId xmlns:p14="http://schemas.microsoft.com/office/powerpoint/2010/main" val="2620061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3"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4"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38"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CBD7E64A-5DC5-4561-932D-6575A0E0622A}" type="slidenum">
              <a:rPr lang="pl-PL" smtClean="0"/>
              <a:t>104</a:t>
            </a:fld>
            <a:endParaRPr lang="pl-PL"/>
          </a:p>
        </p:txBody>
      </p:sp>
    </p:spTree>
    <p:extLst>
      <p:ext uri="{BB962C8B-B14F-4D97-AF65-F5344CB8AC3E}">
        <p14:creationId xmlns:p14="http://schemas.microsoft.com/office/powerpoint/2010/main" val="986418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0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7" name="Rectangle 1"/>
          <p:cNvSpPr txBox="1">
            <a:spLocks noGrp="1" noRot="1" noChangeAspect="1" noChangeArrowheads="1"/>
          </p:cNvSpPr>
          <p:nvPr>
            <p:ph type="sldImg"/>
          </p:nvPr>
        </p:nvSpPr>
        <p:spPr bwMode="auto">
          <a:xfrm>
            <a:off x="1143000" y="685800"/>
            <a:ext cx="4568825" cy="34258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78" name="Rectangle 2"/>
          <p:cNvSpPr txBox="1">
            <a:spLocks noGrp="1" noChangeArrowheads="1"/>
          </p:cNvSpPr>
          <p:nvPr>
            <p:ph type="body" idx="1"/>
          </p:nvPr>
        </p:nvSpPr>
        <p:spPr bwMode="auto">
          <a:xfrm>
            <a:off x="685800" y="4343400"/>
            <a:ext cx="5483225" cy="41116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1667FA0-9385-44FA-9E29-1F4CBD0CE166}" type="datetimeFigureOut">
              <a:rPr lang="pl-PL" smtClean="0"/>
              <a:t>18.10.2021</a:t>
            </a:fld>
            <a:endParaRPr lang="pl-PL"/>
          </a:p>
        </p:txBody>
      </p:sp>
      <p:sp>
        <p:nvSpPr>
          <p:cNvPr id="19" name="Footer Placeholder 18"/>
          <p:cNvSpPr>
            <a:spLocks noGrp="1"/>
          </p:cNvSpPr>
          <p:nvPr>
            <p:ph type="ftr" sz="quarter" idx="11"/>
          </p:nvPr>
        </p:nvSpPr>
        <p:spPr/>
        <p:txBody>
          <a:bodyPr/>
          <a:lstStyle/>
          <a:p>
            <a:endParaRPr lang="pl-PL"/>
          </a:p>
        </p:txBody>
      </p:sp>
      <p:sp>
        <p:nvSpPr>
          <p:cNvPr id="27" name="Slide Number Placeholder 26"/>
          <p:cNvSpPr>
            <a:spLocks noGrp="1"/>
          </p:cNvSpPr>
          <p:nvPr>
            <p:ph type="sldNum" sz="quarter" idx="12"/>
          </p:nvPr>
        </p:nvSpPr>
        <p:spPr/>
        <p:txBody>
          <a:bodyPr/>
          <a:lstStyle/>
          <a:p>
            <a:fld id="{69AC0F08-6F9D-4E55-913C-0E984C71FC4A}"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18.10.2021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18.10.2021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18.10.2021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1667FA0-9385-44FA-9E29-1F4CBD0CE166}" type="datetimeFigureOut">
              <a:rPr lang="pl-PL" smtClean="0"/>
              <a:t>18.10.2021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t>18.10.2021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1667FA0-9385-44FA-9E29-1F4CBD0CE166}" type="datetimeFigureOut">
              <a:rPr lang="pl-PL" smtClean="0"/>
              <a:t>18.10.2021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1667FA0-9385-44FA-9E29-1F4CBD0CE166}" type="datetimeFigureOut">
              <a:rPr lang="pl-PL" smtClean="0"/>
              <a:t>18.10.2021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667FA0-9385-44FA-9E29-1F4CBD0CE166}" type="datetimeFigureOut">
              <a:rPr lang="pl-PL" smtClean="0"/>
              <a:t>18.10.2021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t>18.10.2021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1667FA0-9385-44FA-9E29-1F4CBD0CE166}" type="datetimeFigureOut">
              <a:rPr lang="pl-PL" smtClean="0"/>
              <a:t>18.10.2021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8077200" y="6356350"/>
            <a:ext cx="609600" cy="365125"/>
          </a:xfrm>
        </p:spPr>
        <p:txBody>
          <a:bodyPr/>
          <a:lstStyle/>
          <a:p>
            <a:fld id="{69AC0F08-6F9D-4E55-913C-0E984C71FC4A}" type="slidenum">
              <a:rPr lang="pl-PL" smtClean="0"/>
              <a:t>‹#›</a:t>
            </a:fld>
            <a:endParaRPr lang="pl-P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667FA0-9385-44FA-9E29-1F4CBD0CE166}" type="datetimeFigureOut">
              <a:rPr lang="pl-PL" smtClean="0"/>
              <a:t>18.10.2021</a:t>
            </a:fld>
            <a:endParaRPr lang="pl-P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AC0F08-6F9D-4E55-913C-0E984C71FC4A}" type="slidenum">
              <a:rPr lang="pl-PL" smtClean="0"/>
              <a:t>‹#›</a:t>
            </a:fld>
            <a:endParaRPr lang="pl-P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10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2DCFC0-E4CF-4D27-A6E0-4E9BA8AC8B62}"/>
              </a:ext>
            </a:extLst>
          </p:cNvPr>
          <p:cNvSpPr>
            <a:spLocks noGrp="1"/>
          </p:cNvSpPr>
          <p:nvPr>
            <p:ph type="ctrTitle"/>
          </p:nvPr>
        </p:nvSpPr>
        <p:spPr>
          <a:xfrm>
            <a:off x="533400" y="1196752"/>
            <a:ext cx="7851648" cy="1828800"/>
          </a:xfrm>
        </p:spPr>
        <p:txBody>
          <a:bodyPr/>
          <a:lstStyle/>
          <a:p>
            <a:r>
              <a:rPr lang="pl-PL" dirty="0"/>
              <a:t>Uczestnicy postępowania</a:t>
            </a:r>
          </a:p>
        </p:txBody>
      </p:sp>
      <p:sp>
        <p:nvSpPr>
          <p:cNvPr id="3" name="Podtytuł 2">
            <a:extLst>
              <a:ext uri="{FF2B5EF4-FFF2-40B4-BE49-F238E27FC236}">
                <a16:creationId xmlns:a16="http://schemas.microsoft.com/office/drawing/2014/main" id="{88B4EAE1-4EB3-466E-855D-1E30FD865B46}"/>
              </a:ext>
            </a:extLst>
          </p:cNvPr>
          <p:cNvSpPr>
            <a:spLocks noGrp="1"/>
          </p:cNvSpPr>
          <p:nvPr>
            <p:ph type="subTitle" idx="1"/>
          </p:nvPr>
        </p:nvSpPr>
        <p:spPr/>
        <p:txBody>
          <a:bodyPr/>
          <a:lstStyle/>
          <a:p>
            <a:endParaRPr lang="pl-PL" dirty="0"/>
          </a:p>
          <a:p>
            <a:r>
              <a:rPr lang="pl-PL" dirty="0"/>
              <a:t>mgr Karol Jarząbek</a:t>
            </a:r>
          </a:p>
        </p:txBody>
      </p:sp>
    </p:spTree>
    <p:extLst>
      <p:ext uri="{BB962C8B-B14F-4D97-AF65-F5344CB8AC3E}">
        <p14:creationId xmlns:p14="http://schemas.microsoft.com/office/powerpoint/2010/main" val="1028411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pl-PL" b="1" dirty="0"/>
              <a:t>Centralne miejsce sądu w procesie karnym</a:t>
            </a:r>
            <a:r>
              <a:rPr lang="pl-PL" dirty="0"/>
              <a:t>, który m.in. </a:t>
            </a:r>
            <a:r>
              <a:rPr lang="pl-PL" b="1" dirty="0"/>
              <a:t>rozstrzyga o odpowiedzialności karnej oskarżonego </a:t>
            </a:r>
            <a:r>
              <a:rPr lang="pl-PL" dirty="0"/>
              <a:t>oraz dokonuje wielu innych czynności związanych z zagwarantowaniem praw i wolności uczestników postępowania.</a:t>
            </a:r>
          </a:p>
          <a:p>
            <a:endParaRPr lang="pl-PL" dirty="0"/>
          </a:p>
          <a:p>
            <a:pPr algn="just"/>
            <a:r>
              <a:rPr lang="pl-PL" b="1" dirty="0"/>
              <a:t>Prawo do sądu </a:t>
            </a:r>
            <a:r>
              <a:rPr lang="pl-PL" dirty="0"/>
              <a:t>to jedno z podstawowych praw człowieka, które jest zagwarantowane nie tylko na gruncie konstytucyjnym, ale także konwencyjnym (art. 6 EKPCz, art. 14 MPPOiP, art. 45 ust. 1 Konstytucji RP). </a:t>
            </a:r>
          </a:p>
        </p:txBody>
      </p:sp>
      <p:sp>
        <p:nvSpPr>
          <p:cNvPr id="3" name="Title 2"/>
          <p:cNvSpPr>
            <a:spLocks noGrp="1"/>
          </p:cNvSpPr>
          <p:nvPr>
            <p:ph type="title"/>
          </p:nvPr>
        </p:nvSpPr>
        <p:spPr/>
        <p:txBody>
          <a:bodyPr>
            <a:normAutofit fontScale="90000"/>
          </a:bodyPr>
          <a:lstStyle/>
          <a:p>
            <a:pPr algn="ctr"/>
            <a:r>
              <a:rPr lang="pl-PL" dirty="0">
                <a:latin typeface="+mn-lt"/>
              </a:rPr>
              <a:t>Sąd jako organ postępowania karnego</a:t>
            </a:r>
          </a:p>
        </p:txBody>
      </p:sp>
    </p:spTree>
    <p:extLst>
      <p:ext uri="{BB962C8B-B14F-4D97-AF65-F5344CB8AC3E}">
        <p14:creationId xmlns:p14="http://schemas.microsoft.com/office/powerpoint/2010/main" val="240950301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69891" y="692696"/>
            <a:ext cx="7962549" cy="5832647"/>
          </a:xfrm>
        </p:spPr>
        <p:txBody>
          <a:bodyPr>
            <a:noAutofit/>
          </a:bodyPr>
          <a:lstStyle/>
          <a:p>
            <a:pPr algn="just"/>
            <a:r>
              <a:rPr lang="pl-PL" sz="2200" dirty="0">
                <a:latin typeface="Times New Roman" panose="02020603050405020304" pitchFamily="18" charset="0"/>
                <a:cs typeface="Times New Roman" panose="02020603050405020304" pitchFamily="18" charset="0"/>
              </a:rPr>
              <a:t>Uchwała (7) SN z 30.09.2010 r., I KZP 10/10</a:t>
            </a:r>
          </a:p>
          <a:p>
            <a:pPr marL="0" indent="0" algn="ctr">
              <a:buNone/>
            </a:pPr>
            <a:r>
              <a:rPr lang="pl-PL" sz="2200" b="1" dirty="0">
                <a:solidFill>
                  <a:srgbClr val="FFC000"/>
                </a:solidFill>
                <a:latin typeface="Times New Roman" panose="02020603050405020304" pitchFamily="18" charset="0"/>
                <a:cs typeface="Times New Roman" panose="02020603050405020304" pitchFamily="18" charset="0"/>
              </a:rPr>
              <a:t>Rodzic małoletniego nie może, działając w charakterze przedstawiciela ustawowego, wykonywać praw tego małoletniego jako pokrzywdzonego w postępowaniu karnym, w tym także w postępowaniu z oskarżenia prywatnego, jeżeli oskarżonym jest drugi z rodziców.</a:t>
            </a:r>
          </a:p>
          <a:p>
            <a:pPr algn="just"/>
            <a:r>
              <a:rPr lang="pl-PL" sz="2200" dirty="0">
                <a:latin typeface="Times New Roman" panose="02020603050405020304" pitchFamily="18" charset="0"/>
                <a:cs typeface="Times New Roman" panose="02020603050405020304" pitchFamily="18" charset="0"/>
              </a:rPr>
              <a:t>Chodzi o zapobieganie ewentualnej kolizji interesów przedstawiciela ustawowego pokrzywdzonego i oskarżonego. SN zwraca uwagę, że </a:t>
            </a:r>
            <a:r>
              <a:rPr lang="pl-PL" sz="2200" i="1" dirty="0">
                <a:latin typeface="Times New Roman" panose="02020603050405020304" pitchFamily="18" charset="0"/>
                <a:cs typeface="Times New Roman" panose="02020603050405020304" pitchFamily="18" charset="0"/>
              </a:rPr>
              <a:t>w wypadku gdy jeden z rodziców dziecka występuje de facto jako przeciwnik procesowy drugiego rodzica, zachodzić musi uzasadniona obawa związana z trudnością dokonania przez niego obiektywnej oceny sytuacji, mającej przede wszystkim na względzie interes dziecka, a nie swój własny. </a:t>
            </a:r>
          </a:p>
          <a:p>
            <a:pPr algn="just"/>
            <a:r>
              <a:rPr lang="pl-PL" sz="2200" dirty="0">
                <a:latin typeface="Times New Roman" panose="02020603050405020304" pitchFamily="18" charset="0"/>
                <a:cs typeface="Times New Roman" panose="02020603050405020304" pitchFamily="18" charset="0"/>
              </a:rPr>
              <a:t>Por. jednak postanowienie SN z 30.03.2016 r. – rodzic </a:t>
            </a:r>
            <a:r>
              <a:rPr lang="pl-PL" sz="2200" b="1" dirty="0">
                <a:latin typeface="Times New Roman" panose="02020603050405020304" pitchFamily="18" charset="0"/>
                <a:cs typeface="Times New Roman" panose="02020603050405020304" pitchFamily="18" charset="0"/>
              </a:rPr>
              <a:t>może być przedstawicielem ustawowym w sprawie przeciwko drugiemu z rodziców w przypadku przestępstwa </a:t>
            </a:r>
            <a:r>
              <a:rPr lang="pl-PL" sz="2200" b="1" dirty="0" err="1">
                <a:latin typeface="Times New Roman" panose="02020603050405020304" pitchFamily="18" charset="0"/>
                <a:cs typeface="Times New Roman" panose="02020603050405020304" pitchFamily="18" charset="0"/>
              </a:rPr>
              <a:t>niealimentacji</a:t>
            </a:r>
            <a:r>
              <a:rPr lang="pl-PL" sz="2200" b="1" dirty="0">
                <a:latin typeface="Times New Roman" panose="02020603050405020304" pitchFamily="18" charset="0"/>
                <a:cs typeface="Times New Roman" panose="02020603050405020304" pitchFamily="18" charset="0"/>
              </a:rPr>
              <a:t> – art. 209 k.k. </a:t>
            </a:r>
          </a:p>
          <a:p>
            <a:pPr marL="0" indent="0">
              <a:buNone/>
            </a:pPr>
            <a:endParaRPr lang="pl-PL"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464204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733C7F-8AB6-4F6D-A0FF-A897B6B5118A}"/>
              </a:ext>
            </a:extLst>
          </p:cNvPr>
          <p:cNvSpPr>
            <a:spLocks noGrp="1"/>
          </p:cNvSpPr>
          <p:nvPr>
            <p:ph type="title"/>
          </p:nvPr>
        </p:nvSpPr>
        <p:spPr/>
        <p:txBody>
          <a:bodyPr>
            <a:normAutofit fontScale="90000"/>
          </a:bodyPr>
          <a:lstStyle/>
          <a:p>
            <a:r>
              <a:rPr lang="pl-PL" dirty="0"/>
              <a:t>Reprezentacja dziecka przez rodzica</a:t>
            </a:r>
          </a:p>
        </p:txBody>
      </p:sp>
      <p:sp>
        <p:nvSpPr>
          <p:cNvPr id="3" name="Symbol zastępczy zawartości 2">
            <a:extLst>
              <a:ext uri="{FF2B5EF4-FFF2-40B4-BE49-F238E27FC236}">
                <a16:creationId xmlns:a16="http://schemas.microsoft.com/office/drawing/2014/main" id="{D658DD0D-B342-48E3-ABC0-A0215B2CC448}"/>
              </a:ext>
            </a:extLst>
          </p:cNvPr>
          <p:cNvSpPr>
            <a:spLocks noGrp="1"/>
          </p:cNvSpPr>
          <p:nvPr>
            <p:ph idx="1"/>
          </p:nvPr>
        </p:nvSpPr>
        <p:spPr/>
        <p:txBody>
          <a:bodyPr>
            <a:normAutofit fontScale="62500" lnSpcReduction="20000"/>
          </a:bodyPr>
          <a:lstStyle/>
          <a:p>
            <a:pPr algn="just"/>
            <a:r>
              <a:rPr lang="pl-PL" sz="3200" b="1" dirty="0"/>
              <a:t>Art.  98. §  1. </a:t>
            </a:r>
            <a:r>
              <a:rPr lang="pl-PL" sz="3200" b="1" dirty="0" err="1"/>
              <a:t>k.r.o</a:t>
            </a:r>
            <a:r>
              <a:rPr lang="pl-PL" sz="3200" b="1" dirty="0"/>
              <a:t>.: </a:t>
            </a:r>
            <a:r>
              <a:rPr lang="pl-PL" sz="3200" dirty="0"/>
              <a:t>Rodzice są przedstawicielami ustawowymi dziecka pozostającego pod ich władzą rodzicielską. Jeżeli dziecko pozostaje pod władzą rodzicielską obojga rodziców, każde z nich może działać samodzielnie jako przedstawiciel ustawowy dziecka.</a:t>
            </a:r>
          </a:p>
          <a:p>
            <a:pPr algn="just"/>
            <a:r>
              <a:rPr lang="pl-PL" sz="3200" dirty="0"/>
              <a:t>§  2.  Jednakże żadne z rodziców nie może reprezentować dziecka:1) przy czynnościach prawnych między dziećmi pozostającymi pod ich władzą rodzicielską;</a:t>
            </a:r>
          </a:p>
          <a:p>
            <a:pPr algn="just"/>
            <a:r>
              <a:rPr lang="pl-PL" sz="3200" dirty="0"/>
              <a:t>2) przy czynnościach prawnych między dzieckiem a jednym z rodziców lub jego małżonkiem, </a:t>
            </a:r>
            <a:r>
              <a:rPr lang="pl-PL" sz="3200" b="1" dirty="0"/>
              <a:t>chyba że czynność prawna polega na bezpłatnym przysporzeniu na rzecz dziecka albo że dotyczy należnych dziecku od drugiego z rodziców środków utrzymania i wychowania.</a:t>
            </a:r>
          </a:p>
          <a:p>
            <a:pPr algn="just"/>
            <a:r>
              <a:rPr lang="pl-PL" sz="3200" dirty="0"/>
              <a:t>§  3.  Przepisy paragrafu poprzedzającego stosuje się odpowiednio w postępowaniu przed sądem lub innym organem państwowym.</a:t>
            </a:r>
          </a:p>
          <a:p>
            <a:endParaRPr lang="pl-PL" dirty="0"/>
          </a:p>
        </p:txBody>
      </p:sp>
    </p:spTree>
    <p:extLst>
      <p:ext uri="{BB962C8B-B14F-4D97-AF65-F5344CB8AC3E}">
        <p14:creationId xmlns:p14="http://schemas.microsoft.com/office/powerpoint/2010/main" val="273388992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just"/>
            <a:r>
              <a:rPr lang="pl-PL" b="1" dirty="0"/>
              <a:t>Oskarżyciel posiłkowy - </a:t>
            </a:r>
            <a:r>
              <a:rPr lang="pl-PL" dirty="0"/>
              <a:t>pokrzywdzony działający jako strona </a:t>
            </a:r>
            <a:r>
              <a:rPr lang="pl-PL" b="1" dirty="0"/>
              <a:t>obok</a:t>
            </a:r>
            <a:r>
              <a:rPr lang="pl-PL" dirty="0"/>
              <a:t> lub </a:t>
            </a:r>
            <a:r>
              <a:rPr lang="pl-PL" b="1" dirty="0"/>
              <a:t>zamiast</a:t>
            </a:r>
            <a:r>
              <a:rPr lang="pl-PL" dirty="0"/>
              <a:t> oskarżyciela publicznego w sprawach o przestępstwa ścigane z oskarżenia publicznego. </a:t>
            </a:r>
          </a:p>
          <a:p>
            <a:pPr algn="just"/>
            <a:endParaRPr lang="pl-PL" b="1" dirty="0"/>
          </a:p>
          <a:p>
            <a:pPr algn="just"/>
            <a:r>
              <a:rPr lang="pl-PL" b="1" dirty="0"/>
              <a:t>Oskarżyciel posiłkowy uboczny - </a:t>
            </a:r>
            <a:r>
              <a:rPr lang="pl-PL" dirty="0"/>
              <a:t>pokrzywdzony, który w toku postępowania sądowego występuje jako strona obok oskarżyciela publicznego (art. 53 k.p.k.)</a:t>
            </a:r>
          </a:p>
          <a:p>
            <a:pPr algn="just"/>
            <a:endParaRPr lang="pl-PL" b="1" dirty="0"/>
          </a:p>
          <a:p>
            <a:pPr algn="just"/>
            <a:r>
              <a:rPr lang="pl-PL" b="1" dirty="0"/>
              <a:t>Oskarżyciel posiłkowy subsydiarny - </a:t>
            </a:r>
            <a:r>
              <a:rPr lang="pl-PL" dirty="0"/>
              <a:t>pokrzywdzony kierujący do sądu subsydiarny akt oskarżenia w sytuacji, gdy dwukrotnie umorzono postępowanie przygotowawcze w jego sprawie na skutek złożonego przez niego zażalenia albo gdy dwukrotnie odmówiono w niej wszczęcia postępowania, </a:t>
            </a:r>
            <a:r>
              <a:rPr lang="pl-PL" dirty="0">
                <a:solidFill>
                  <a:srgbClr val="FF0000"/>
                </a:solidFill>
              </a:rPr>
              <a:t>a następnie po wniesieniu zażalenia do prokuratora nadrzędnego na drugie z kolei postanowienie, decyzja ta została przez niego utrzymana w mocy</a:t>
            </a:r>
            <a:r>
              <a:rPr lang="pl-PL" dirty="0"/>
              <a:t> (art. 55 k.p.k. i 330 § 2 k.p.k.)</a:t>
            </a:r>
            <a:endParaRPr lang="pl-PL" b="1" dirty="0"/>
          </a:p>
        </p:txBody>
      </p:sp>
      <p:sp>
        <p:nvSpPr>
          <p:cNvPr id="3" name="Title 2"/>
          <p:cNvSpPr>
            <a:spLocks noGrp="1"/>
          </p:cNvSpPr>
          <p:nvPr>
            <p:ph type="title"/>
          </p:nvPr>
        </p:nvSpPr>
        <p:spPr>
          <a:xfrm>
            <a:off x="467544" y="260648"/>
            <a:ext cx="8229600" cy="1143000"/>
          </a:xfrm>
        </p:spPr>
        <p:txBody>
          <a:bodyPr>
            <a:normAutofit/>
          </a:bodyPr>
          <a:lstStyle/>
          <a:p>
            <a:pPr algn="ctr"/>
            <a:r>
              <a:rPr lang="pl-PL" sz="3200" b="1" dirty="0"/>
              <a:t>Oskarżyciel posiłkowy</a:t>
            </a:r>
          </a:p>
        </p:txBody>
      </p:sp>
    </p:spTree>
    <p:extLst>
      <p:ext uri="{BB962C8B-B14F-4D97-AF65-F5344CB8AC3E}">
        <p14:creationId xmlns:p14="http://schemas.microsoft.com/office/powerpoint/2010/main" val="222375959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179512" y="2027457"/>
            <a:ext cx="4328220" cy="4797152"/>
          </a:xfrm>
        </p:spPr>
        <p:txBody>
          <a:bodyPr>
            <a:normAutofit fontScale="85000" lnSpcReduction="20000"/>
          </a:bodyPr>
          <a:lstStyle/>
          <a:p>
            <a:r>
              <a:rPr lang="pl-PL" dirty="0"/>
              <a:t>Złożenie </a:t>
            </a:r>
            <a:r>
              <a:rPr lang="pl-PL" b="1" dirty="0"/>
              <a:t>oświadczenia</a:t>
            </a:r>
            <a:r>
              <a:rPr lang="pl-PL" dirty="0"/>
              <a:t>, że będzie działał w charakterze oskarżyciela posiłkowego.</a:t>
            </a:r>
          </a:p>
          <a:p>
            <a:pPr marL="109728" indent="0">
              <a:buNone/>
            </a:pPr>
            <a:endParaRPr lang="pl-PL" dirty="0"/>
          </a:p>
          <a:p>
            <a:r>
              <a:rPr lang="pl-PL" dirty="0"/>
              <a:t>Termin: </a:t>
            </a:r>
            <a:r>
              <a:rPr lang="pl-PL" b="1" dirty="0"/>
              <a:t>do czasu rozpoczęcia przewodu </a:t>
            </a:r>
            <a:r>
              <a:rPr lang="pl-PL" dirty="0"/>
              <a:t>sądowego na pierwszej rozprawie głównej.</a:t>
            </a:r>
          </a:p>
          <a:p>
            <a:pPr marL="109728" indent="0">
              <a:buNone/>
            </a:pPr>
            <a:endParaRPr lang="pl-PL" dirty="0"/>
          </a:p>
          <a:p>
            <a:r>
              <a:rPr lang="pl-PL" b="1" dirty="0"/>
              <a:t>Cofnięcie</a:t>
            </a:r>
            <a:r>
              <a:rPr lang="pl-PL" dirty="0"/>
              <a:t> aktu oskarżenia przez oskarżyciela publicznego→ złożenie oświadczenia w terminie </a:t>
            </a:r>
            <a:r>
              <a:rPr lang="pl-PL" b="1" dirty="0"/>
              <a:t>14 dni od powiadomienia</a:t>
            </a:r>
            <a:r>
              <a:rPr lang="pl-PL" dirty="0"/>
              <a:t> go o cofnięciu (art. 54 § 2 k.p.k.) </a:t>
            </a:r>
          </a:p>
          <a:p>
            <a:endParaRPr lang="pl-PL" dirty="0"/>
          </a:p>
        </p:txBody>
      </p:sp>
      <p:sp>
        <p:nvSpPr>
          <p:cNvPr id="6" name="Content Placeholder 5"/>
          <p:cNvSpPr>
            <a:spLocks noGrp="1"/>
          </p:cNvSpPr>
          <p:nvPr>
            <p:ph sz="quarter" idx="4"/>
          </p:nvPr>
        </p:nvSpPr>
        <p:spPr>
          <a:xfrm>
            <a:off x="4644008" y="2060848"/>
            <a:ext cx="4392488" cy="4797152"/>
          </a:xfrm>
        </p:spPr>
        <p:txBody>
          <a:bodyPr>
            <a:normAutofit fontScale="85000" lnSpcReduction="20000"/>
          </a:bodyPr>
          <a:lstStyle/>
          <a:p>
            <a:pPr algn="just"/>
            <a:r>
              <a:rPr lang="pl-PL" b="1" dirty="0"/>
              <a:t>Dwukrotne uzyskanie decyzji</a:t>
            </a:r>
            <a:r>
              <a:rPr lang="pl-PL" dirty="0"/>
              <a:t> o umorzeniu postępowania przygotowawczego (lub o odmowie wszczęcia), </a:t>
            </a:r>
            <a:r>
              <a:rPr lang="pl-PL" dirty="0">
                <a:solidFill>
                  <a:srgbClr val="FF0000"/>
                </a:solidFill>
              </a:rPr>
              <a:t>a następnie utrzymanie </a:t>
            </a:r>
            <a:r>
              <a:rPr lang="pl-PL" b="1" dirty="0">
                <a:solidFill>
                  <a:srgbClr val="FF0000"/>
                </a:solidFill>
              </a:rPr>
              <a:t>drugiego </a:t>
            </a:r>
            <a:r>
              <a:rPr lang="pl-PL" dirty="0">
                <a:solidFill>
                  <a:srgbClr val="FF0000"/>
                </a:solidFill>
              </a:rPr>
              <a:t>umorzenia (odmowy wszczęcia) w mocy przez prokuratora nadrzędnego</a:t>
            </a:r>
            <a:r>
              <a:rPr lang="pl-PL" dirty="0"/>
              <a:t>.</a:t>
            </a:r>
          </a:p>
          <a:p>
            <a:pPr marL="109728" indent="0" algn="just">
              <a:buNone/>
            </a:pPr>
            <a:endParaRPr lang="pl-PL" dirty="0"/>
          </a:p>
          <a:p>
            <a:pPr algn="just"/>
            <a:r>
              <a:rPr lang="pl-PL" dirty="0"/>
              <a:t>Termin: </a:t>
            </a:r>
            <a:r>
              <a:rPr lang="pl-PL" b="1" dirty="0"/>
              <a:t>miesiąc od doręczenia </a:t>
            </a:r>
            <a:r>
              <a:rPr lang="pl-PL" dirty="0">
                <a:solidFill>
                  <a:srgbClr val="FF0000"/>
                </a:solidFill>
              </a:rPr>
              <a:t>zawiadomienia o utrzymaniu w mocy drugiego postanowienia przez prokuratora nadrzędnego</a:t>
            </a:r>
            <a:r>
              <a:rPr lang="pl-PL" dirty="0"/>
              <a:t>. </a:t>
            </a:r>
          </a:p>
          <a:p>
            <a:pPr algn="just"/>
            <a:r>
              <a:rPr lang="pl-PL" b="1" dirty="0"/>
              <a:t>Przymus adwokacko-radcowski</a:t>
            </a:r>
            <a:r>
              <a:rPr lang="pl-PL" dirty="0"/>
              <a:t>→ sporządzenie i podpisanie subsydiarnego aktu oskarżenia przez profesjonalnego reprezentanta procesowego (art. 55 § 2 k.p.k., </a:t>
            </a:r>
            <a:r>
              <a:rPr lang="pl-PL" dirty="0">
                <a:solidFill>
                  <a:srgbClr val="FF0000"/>
                </a:solidFill>
              </a:rPr>
              <a:t>od 05.10.2019 r. także radca Prokuratorii Generalnej RP</a:t>
            </a:r>
            <a:r>
              <a:rPr lang="pl-PL" dirty="0"/>
              <a:t>).</a:t>
            </a:r>
          </a:p>
        </p:txBody>
      </p:sp>
    </p:spTree>
    <p:extLst>
      <p:ext uri="{BB962C8B-B14F-4D97-AF65-F5344CB8AC3E}">
        <p14:creationId xmlns:p14="http://schemas.microsoft.com/office/powerpoint/2010/main" val="659273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36004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179512" y="1556792"/>
            <a:ext cx="4328220" cy="5760640"/>
          </a:xfrm>
        </p:spPr>
        <p:txBody>
          <a:bodyPr>
            <a:normAutofit fontScale="92500" lnSpcReduction="10000"/>
          </a:bodyPr>
          <a:lstStyle/>
          <a:p>
            <a:pPr algn="just"/>
            <a:r>
              <a:rPr lang="pl-PL" dirty="0"/>
              <a:t>Sąd może </a:t>
            </a:r>
            <a:r>
              <a:rPr lang="pl-PL" b="1" dirty="0"/>
              <a:t>ograniczyć liczbę oskarżycieli posiłkowych </a:t>
            </a:r>
            <a:r>
              <a:rPr lang="pl-PL" dirty="0"/>
              <a:t>występujących w sprawie, jeżeli jest to konieczne dla zabezpieczenia prawidłowego toku postępowania (art. 56 § 1 k.p.k.).</a:t>
            </a:r>
          </a:p>
          <a:p>
            <a:pPr algn="just"/>
            <a:r>
              <a:rPr lang="pl-PL" dirty="0"/>
              <a:t>Na postanowienie o odmowie oskarżycielowi posiłkowemu udziału w postępowaniu sądowym ze względu na zbyt dużą liczbę oskarżycieli </a:t>
            </a:r>
            <a:r>
              <a:rPr lang="pl-PL" b="1" dirty="0"/>
              <a:t>zażalenie nie przysługuje</a:t>
            </a:r>
            <a:r>
              <a:rPr lang="pl-PL" dirty="0"/>
              <a:t>. </a:t>
            </a:r>
          </a:p>
          <a:p>
            <a:pPr algn="just"/>
            <a:r>
              <a:rPr lang="pl-PL" dirty="0"/>
              <a:t>Osobie, której </a:t>
            </a:r>
            <a:r>
              <a:rPr lang="pl-PL" b="1" dirty="0"/>
              <a:t>odmówiono</a:t>
            </a:r>
            <a:r>
              <a:rPr lang="pl-PL" dirty="0"/>
              <a:t>, przysługuje jednak prawo złożenia sądowi </a:t>
            </a:r>
            <a:r>
              <a:rPr lang="pl-PL" b="1" dirty="0"/>
              <a:t>pisma wyrażającego jej stanowisko w terminie 7 dni </a:t>
            </a:r>
            <a:r>
              <a:rPr lang="pl-PL" dirty="0"/>
              <a:t>od doręczenia postanowienia.</a:t>
            </a:r>
          </a:p>
          <a:p>
            <a:pPr algn="just"/>
            <a:r>
              <a:rPr lang="pl-PL" dirty="0">
                <a:solidFill>
                  <a:srgbClr val="FF0000"/>
                </a:solidFill>
              </a:rPr>
              <a:t>Zob. zmiany z dnia 05.10.2019 r. dot. art. 56 k.p.k.</a:t>
            </a:r>
          </a:p>
        </p:txBody>
      </p:sp>
      <p:sp>
        <p:nvSpPr>
          <p:cNvPr id="6" name="Content Placeholder 5"/>
          <p:cNvSpPr>
            <a:spLocks noGrp="1"/>
          </p:cNvSpPr>
          <p:nvPr>
            <p:ph sz="quarter" idx="4"/>
          </p:nvPr>
        </p:nvSpPr>
        <p:spPr>
          <a:xfrm>
            <a:off x="4644008" y="2060848"/>
            <a:ext cx="4392488" cy="4797152"/>
          </a:xfrm>
        </p:spPr>
        <p:txBody>
          <a:bodyPr>
            <a:normAutofit fontScale="92500" lnSpcReduction="10000"/>
          </a:bodyPr>
          <a:lstStyle/>
          <a:p>
            <a:pPr algn="just"/>
            <a:r>
              <a:rPr lang="pl-PL" b="1" dirty="0"/>
              <a:t>Inny pokrzywdzony tym samym czynem </a:t>
            </a:r>
            <a:r>
              <a:rPr lang="pl-PL" dirty="0"/>
              <a:t>może aż do rozpoczęcia przewodu sądowego na rozprawie głównej przyłączyć się do postępowania wszczętego na skutek wniesienia subsydiarnego aktu oskarżenia (art. 55 § 3 k.p.k.).</a:t>
            </a:r>
          </a:p>
          <a:p>
            <a:pPr algn="just"/>
            <a:endParaRPr lang="pl-PL" dirty="0"/>
          </a:p>
          <a:p>
            <a:pPr algn="just"/>
            <a:r>
              <a:rPr lang="pl-PL" dirty="0"/>
              <a:t>Do postępowania wszczętego na skutek wniesienia subsydiarnego aktu oskarżenia </a:t>
            </a:r>
            <a:r>
              <a:rPr lang="pl-PL" b="1" dirty="0"/>
              <a:t>może wstąpić w każdym czasie prokurator</a:t>
            </a:r>
            <a:r>
              <a:rPr lang="pl-PL" dirty="0"/>
              <a:t>, który staje się oskarżycielem publicznym, a oskarżyciel posiłkowy subsydiarny staje się oskarżycielem posiłkowym ubocznym.</a:t>
            </a:r>
          </a:p>
        </p:txBody>
      </p:sp>
    </p:spTree>
    <p:extLst>
      <p:ext uri="{BB962C8B-B14F-4D97-AF65-F5344CB8AC3E}">
        <p14:creationId xmlns:p14="http://schemas.microsoft.com/office/powerpoint/2010/main" val="6979483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0" y="2060848"/>
            <a:ext cx="4579740" cy="4797152"/>
          </a:xfrm>
        </p:spPr>
        <p:txBody>
          <a:bodyPr>
            <a:normAutofit/>
          </a:bodyPr>
          <a:lstStyle/>
          <a:p>
            <a:r>
              <a:rPr lang="pl-PL" b="1" dirty="0"/>
              <a:t>Śmierć </a:t>
            </a:r>
            <a:r>
              <a:rPr lang="pl-PL" dirty="0"/>
              <a:t>oskarżyciela ubocznego:</a:t>
            </a:r>
          </a:p>
          <a:p>
            <a:pPr marL="109728" indent="0">
              <a:buNone/>
            </a:pPr>
            <a:endParaRPr lang="pl-PL" dirty="0"/>
          </a:p>
          <a:p>
            <a:pPr>
              <a:buFont typeface="Arial" pitchFamily="34" charset="0"/>
              <a:buChar char="•"/>
            </a:pPr>
            <a:r>
              <a:rPr lang="pl-PL" b="1" dirty="0"/>
              <a:t>Nie tamuje biegu </a:t>
            </a:r>
            <a:r>
              <a:rPr lang="pl-PL" dirty="0"/>
              <a:t>postępowania (art. 58 § 1 k.p.k.)</a:t>
            </a:r>
          </a:p>
          <a:p>
            <a:pPr>
              <a:buFont typeface="Arial" pitchFamily="34" charset="0"/>
              <a:buChar char="•"/>
            </a:pPr>
            <a:r>
              <a:rPr lang="pl-PL" dirty="0"/>
              <a:t>Osoby najbliższe, a także osoby pozostające na jego otrzymaniu mogą przystąpić do postępowania w charakterze oskarżyciela posiłkowego </a:t>
            </a:r>
            <a:r>
              <a:rPr lang="pl-PL" b="1" dirty="0"/>
              <a:t>w każdym stadium</a:t>
            </a:r>
            <a:r>
              <a:rPr lang="pl-PL" dirty="0"/>
              <a:t> postępowania.</a:t>
            </a:r>
          </a:p>
        </p:txBody>
      </p:sp>
      <p:sp>
        <p:nvSpPr>
          <p:cNvPr id="6" name="Content Placeholder 5"/>
          <p:cNvSpPr>
            <a:spLocks noGrp="1"/>
          </p:cNvSpPr>
          <p:nvPr>
            <p:ph sz="quarter" idx="4"/>
          </p:nvPr>
        </p:nvSpPr>
        <p:spPr>
          <a:xfrm>
            <a:off x="4644008" y="2060848"/>
            <a:ext cx="4392488" cy="4797152"/>
          </a:xfrm>
        </p:spPr>
        <p:txBody>
          <a:bodyPr>
            <a:normAutofit/>
          </a:bodyPr>
          <a:lstStyle/>
          <a:p>
            <a:r>
              <a:rPr lang="pl-PL" dirty="0"/>
              <a:t>Śmierć oskarżyciela subsydiarnego:</a:t>
            </a:r>
          </a:p>
          <a:p>
            <a:pPr algn="just">
              <a:buFont typeface="Arial" pitchFamily="34" charset="0"/>
              <a:buChar char="•"/>
            </a:pPr>
            <a:r>
              <a:rPr lang="pl-PL" dirty="0"/>
              <a:t>Postępowanie </a:t>
            </a:r>
            <a:r>
              <a:rPr lang="pl-PL" b="1" dirty="0"/>
              <a:t>zawiesza się</a:t>
            </a:r>
            <a:r>
              <a:rPr lang="pl-PL" dirty="0"/>
              <a:t> (art. 61 § 1 k.p.k. w zw. z art. 58 § 2 k.p.k.)</a:t>
            </a:r>
          </a:p>
          <a:p>
            <a:pPr algn="just">
              <a:buFont typeface="Arial" pitchFamily="34" charset="0"/>
              <a:buChar char="•"/>
            </a:pPr>
            <a:r>
              <a:rPr lang="pl-PL" dirty="0"/>
              <a:t>Osoby najbliższe lub osoby pozostające na utrzymaniu zmarłego mogą wstąpić w jego prawa w terminie </a:t>
            </a:r>
            <a:r>
              <a:rPr lang="pl-PL" b="1" dirty="0"/>
              <a:t>3 miesiecy od dnia śmierci</a:t>
            </a:r>
            <a:r>
              <a:rPr lang="pl-PL" dirty="0"/>
              <a:t>.</a:t>
            </a:r>
          </a:p>
          <a:p>
            <a:pPr algn="just">
              <a:buFont typeface="Arial" pitchFamily="34" charset="0"/>
              <a:buChar char="•"/>
            </a:pPr>
            <a:r>
              <a:rPr lang="pl-PL" dirty="0"/>
              <a:t>Żadna z osób nie wstąpi→ umorzenie (art. 61 § 2 k.p.k.).</a:t>
            </a:r>
          </a:p>
        </p:txBody>
      </p:sp>
    </p:spTree>
    <p:extLst>
      <p:ext uri="{BB962C8B-B14F-4D97-AF65-F5344CB8AC3E}">
        <p14:creationId xmlns:p14="http://schemas.microsoft.com/office/powerpoint/2010/main" val="283224286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spcBef>
                <a:spcPts val="0"/>
              </a:spcBef>
            </a:pPr>
            <a:r>
              <a:rPr lang="pl-PL" dirty="0"/>
              <a:t>Odstąpienie oskarżyciela posiłkowego od oskarżenia- </a:t>
            </a:r>
            <a:r>
              <a:rPr lang="pl-PL" b="1" dirty="0"/>
              <a:t>art. 57 k.p.k.</a:t>
            </a:r>
          </a:p>
          <a:p>
            <a:pPr algn="just">
              <a:spcBef>
                <a:spcPts val="0"/>
              </a:spcBef>
            </a:pPr>
            <a:endParaRPr lang="pl-PL" dirty="0"/>
          </a:p>
          <a:p>
            <a:pPr algn="just">
              <a:spcBef>
                <a:spcPts val="0"/>
              </a:spcBef>
            </a:pPr>
            <a:r>
              <a:rPr lang="pl-PL" dirty="0"/>
              <a:t>W razie odstąpienia </a:t>
            </a:r>
            <a:r>
              <a:rPr lang="pl-PL" b="1" dirty="0"/>
              <a:t>nie może on ponownie przyłączyć </a:t>
            </a:r>
            <a:r>
              <a:rPr lang="pl-PL" dirty="0"/>
              <a:t>się do postępowania.</a:t>
            </a:r>
          </a:p>
          <a:p>
            <a:pPr algn="just">
              <a:spcBef>
                <a:spcPts val="0"/>
              </a:spcBef>
            </a:pPr>
            <a:r>
              <a:rPr lang="pl-PL" dirty="0"/>
              <a:t>Art. 57 § 1a k.p.k. – nieusprawiedliwione niestawiennictwo oskarżyciela posiłkowego subsydiarnego na rozprawie głównej uważa się za odstąpienie od oskarżenia. </a:t>
            </a:r>
          </a:p>
          <a:p>
            <a:pPr algn="just">
              <a:spcBef>
                <a:spcPts val="0"/>
              </a:spcBef>
            </a:pPr>
            <a:endParaRPr lang="pl-PL" dirty="0"/>
          </a:p>
          <a:p>
            <a:pPr algn="just">
              <a:spcBef>
                <a:spcPts val="0"/>
              </a:spcBef>
            </a:pPr>
            <a:r>
              <a:rPr lang="pl-PL" dirty="0"/>
              <a:t>O odstąpieniu oskarżyciela posiłkowego od oskarżenia w sprawie, w której oskarżyciel publiczny nie bierze udziału </a:t>
            </a:r>
            <a:r>
              <a:rPr lang="pl-PL" b="1" i="1" dirty="0"/>
              <a:t>(a więc subsydiarnego</a:t>
            </a:r>
            <a:r>
              <a:rPr lang="pl-PL" b="1" dirty="0"/>
              <a:t>) </a:t>
            </a:r>
            <a:r>
              <a:rPr lang="pl-PL" b="1" i="1" dirty="0"/>
              <a:t>,</a:t>
            </a:r>
            <a:r>
              <a:rPr lang="pl-PL" dirty="0"/>
              <a:t> </a:t>
            </a:r>
            <a:r>
              <a:rPr lang="pl-PL" b="1" dirty="0"/>
              <a:t>sąd zawiadamia prokuratora</a:t>
            </a:r>
            <a:r>
              <a:rPr lang="pl-PL" dirty="0"/>
              <a:t>. Może on wstąpić do postępowania w terminie </a:t>
            </a:r>
            <a:r>
              <a:rPr lang="pl-PL" b="1" dirty="0"/>
              <a:t>14 dni od doręczenia</a:t>
            </a:r>
            <a:r>
              <a:rPr lang="pl-PL" dirty="0"/>
              <a:t> mu zawiadomienia.</a:t>
            </a:r>
          </a:p>
          <a:p>
            <a:pPr algn="just">
              <a:spcBef>
                <a:spcPts val="0"/>
              </a:spcBef>
            </a:pPr>
            <a:endParaRPr lang="pl-PL" dirty="0"/>
          </a:p>
          <a:p>
            <a:pPr algn="just">
              <a:spcBef>
                <a:spcPts val="0"/>
              </a:spcBef>
            </a:pPr>
            <a:r>
              <a:rPr lang="pl-PL" b="1" dirty="0"/>
              <a:t>Nieprzystąpienie</a:t>
            </a:r>
            <a:r>
              <a:rPr lang="pl-PL" dirty="0"/>
              <a:t> w terminie 14 dni</a:t>
            </a:r>
            <a:r>
              <a:rPr lang="pl-PL" b="1" dirty="0"/>
              <a:t>→ umorzenie</a:t>
            </a:r>
            <a:r>
              <a:rPr lang="pl-PL" dirty="0"/>
              <a:t>.</a:t>
            </a:r>
          </a:p>
        </p:txBody>
      </p:sp>
    </p:spTree>
    <p:extLst>
      <p:ext uri="{BB962C8B-B14F-4D97-AF65-F5344CB8AC3E}">
        <p14:creationId xmlns:p14="http://schemas.microsoft.com/office/powerpoint/2010/main" val="328912397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C0675B7E-4BF5-4F71-A764-AD45091219C4}"/>
              </a:ext>
            </a:extLst>
          </p:cNvPr>
          <p:cNvGraphicFramePr/>
          <p:nvPr>
            <p:extLst>
              <p:ext uri="{D42A27DB-BD31-4B8C-83A1-F6EECF244321}">
                <p14:modId xmlns:p14="http://schemas.microsoft.com/office/powerpoint/2010/main" val="2928009366"/>
              </p:ext>
            </p:extLst>
          </p:nvPr>
        </p:nvGraphicFramePr>
        <p:xfrm>
          <a:off x="1151620" y="0"/>
          <a:ext cx="6228692" cy="3717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a:extLst>
              <a:ext uri="{FF2B5EF4-FFF2-40B4-BE49-F238E27FC236}">
                <a16:creationId xmlns:a16="http://schemas.microsoft.com/office/drawing/2014/main" id="{169084D7-8345-4FD6-B4BB-DA9FBA56A116}"/>
              </a:ext>
            </a:extLst>
          </p:cNvPr>
          <p:cNvGraphicFramePr/>
          <p:nvPr>
            <p:extLst>
              <p:ext uri="{D42A27DB-BD31-4B8C-83A1-F6EECF244321}">
                <p14:modId xmlns:p14="http://schemas.microsoft.com/office/powerpoint/2010/main" val="3159156342"/>
              </p:ext>
            </p:extLst>
          </p:nvPr>
        </p:nvGraphicFramePr>
        <p:xfrm>
          <a:off x="1853698" y="3068960"/>
          <a:ext cx="4824536" cy="3600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pole tekstowe 7">
            <a:extLst>
              <a:ext uri="{FF2B5EF4-FFF2-40B4-BE49-F238E27FC236}">
                <a16:creationId xmlns:a16="http://schemas.microsoft.com/office/drawing/2014/main" id="{5077193A-FB4C-41BA-9FB5-C26F24728EEB}"/>
              </a:ext>
            </a:extLst>
          </p:cNvPr>
          <p:cNvSpPr txBox="1"/>
          <p:nvPr/>
        </p:nvSpPr>
        <p:spPr>
          <a:xfrm>
            <a:off x="2789802" y="6150114"/>
            <a:ext cx="2952328" cy="707886"/>
          </a:xfrm>
          <a:prstGeom prst="rect">
            <a:avLst/>
          </a:prstGeom>
          <a:noFill/>
        </p:spPr>
        <p:txBody>
          <a:bodyPr wrap="square" rtlCol="0">
            <a:spAutoFit/>
          </a:bodyPr>
          <a:lstStyle/>
          <a:p>
            <a:pPr algn="ctr"/>
            <a:r>
              <a:rPr lang="pl-PL" sz="1000" dirty="0">
                <a:solidFill>
                  <a:srgbClr val="FF0000"/>
                </a:solidFill>
              </a:rPr>
              <a:t>Wniesienie subsydiarnego aktu oskarżenia w terminie miesiąca od otrzymania zawiadomienia o decyzji prokuratora nadrzędnego o utrzymaniu w mocy drugiego umorzenia (art. 330 § 2 k.p.k.)</a:t>
            </a:r>
          </a:p>
        </p:txBody>
      </p:sp>
    </p:spTree>
    <p:extLst>
      <p:ext uri="{BB962C8B-B14F-4D97-AF65-F5344CB8AC3E}">
        <p14:creationId xmlns:p14="http://schemas.microsoft.com/office/powerpoint/2010/main" val="90097771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471488" y="983947"/>
            <a:ext cx="8223250" cy="102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bIns="9144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9pPr>
          </a:lstStyle>
          <a:p>
            <a:pPr>
              <a:buClrTx/>
              <a:buFontTx/>
              <a:buNone/>
            </a:pPr>
            <a:r>
              <a:rPr lang="en-US" sz="3200" b="1" dirty="0" err="1">
                <a:solidFill>
                  <a:srgbClr val="FF0000"/>
                </a:solidFill>
                <a:latin typeface="Roboto" charset="0"/>
              </a:rPr>
              <a:t>Skarga</a:t>
            </a:r>
            <a:r>
              <a:rPr lang="en-US" sz="3200" b="1" dirty="0">
                <a:solidFill>
                  <a:srgbClr val="FF0000"/>
                </a:solidFill>
                <a:latin typeface="Roboto" charset="0"/>
              </a:rPr>
              <a:t> </a:t>
            </a:r>
            <a:r>
              <a:rPr lang="en-US" sz="3200" b="1" dirty="0" err="1">
                <a:solidFill>
                  <a:srgbClr val="FF0000"/>
                </a:solidFill>
                <a:latin typeface="Roboto" charset="0"/>
              </a:rPr>
              <a:t>subsydiarna</a:t>
            </a:r>
            <a:r>
              <a:rPr lang="en-US" sz="3200" b="1" dirty="0">
                <a:solidFill>
                  <a:srgbClr val="FF0000"/>
                </a:solidFill>
                <a:latin typeface="Roboto" charset="0"/>
              </a:rPr>
              <a:t> - art. 55</a:t>
            </a:r>
          </a:p>
        </p:txBody>
      </p:sp>
      <p:pic>
        <p:nvPicPr>
          <p:cNvPr id="2253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486" y="1700808"/>
            <a:ext cx="7315200" cy="362261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928332878"/>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3317FD-188E-434A-A1C3-4DCB44F42EA2}"/>
              </a:ext>
            </a:extLst>
          </p:cNvPr>
          <p:cNvSpPr>
            <a:spLocks noGrp="1"/>
          </p:cNvSpPr>
          <p:nvPr>
            <p:ph type="title"/>
          </p:nvPr>
        </p:nvSpPr>
        <p:spPr>
          <a:xfrm>
            <a:off x="395536" y="752856"/>
            <a:ext cx="8229600" cy="1143000"/>
          </a:xfrm>
        </p:spPr>
        <p:txBody>
          <a:bodyPr>
            <a:normAutofit fontScale="90000"/>
          </a:bodyPr>
          <a:lstStyle/>
          <a:p>
            <a:pPr algn="ctr"/>
            <a:r>
              <a:rPr lang="pl-PL" dirty="0"/>
              <a:t>Pojęcie „ponownego wydania postanowienia”</a:t>
            </a:r>
          </a:p>
        </p:txBody>
      </p:sp>
      <p:sp>
        <p:nvSpPr>
          <p:cNvPr id="3" name="Symbol zastępczy zawartości 2">
            <a:extLst>
              <a:ext uri="{FF2B5EF4-FFF2-40B4-BE49-F238E27FC236}">
                <a16:creationId xmlns:a16="http://schemas.microsoft.com/office/drawing/2014/main" id="{A586DA8A-EDC8-4F53-8C39-EC6DC3154E3D}"/>
              </a:ext>
            </a:extLst>
          </p:cNvPr>
          <p:cNvSpPr>
            <a:spLocks noGrp="1"/>
          </p:cNvSpPr>
          <p:nvPr>
            <p:ph idx="1"/>
          </p:nvPr>
        </p:nvSpPr>
        <p:spPr>
          <a:xfrm>
            <a:off x="457200" y="1340768"/>
            <a:ext cx="8229600" cy="4983832"/>
          </a:xfrm>
        </p:spPr>
        <p:txBody>
          <a:bodyPr/>
          <a:lstStyle/>
          <a:p>
            <a:endParaRPr lang="pl-PL" dirty="0"/>
          </a:p>
          <a:p>
            <a:pPr algn="just"/>
            <a:r>
              <a:rPr lang="pl-PL" dirty="0"/>
              <a:t>Aby zaktualizowało się uprawnienie do wniesienia zażalenia do prokuratora nadrzędnego, musi wystąpić </a:t>
            </a:r>
            <a:r>
              <a:rPr lang="pl-PL" b="1" dirty="0"/>
              <a:t>tożsamość </a:t>
            </a:r>
            <a:r>
              <a:rPr lang="pl-PL" dirty="0"/>
              <a:t>decyzji procesowych (dwa umorzenia lub dwie odmowy wszczęcia postępowania). Uprawnienie nie aktualizuje się natomiast, gdy po uchyleniu decyzji o odmowie, prokurator następnie wyda postanowienie o umorzeniu postępowania.</a:t>
            </a:r>
          </a:p>
          <a:p>
            <a:r>
              <a:rPr lang="pl-PL" dirty="0"/>
              <a:t>Wyrok SN z 10.07.2013 r., IV KK 87/13</a:t>
            </a:r>
          </a:p>
        </p:txBody>
      </p:sp>
    </p:spTree>
    <p:extLst>
      <p:ext uri="{BB962C8B-B14F-4D97-AF65-F5344CB8AC3E}">
        <p14:creationId xmlns:p14="http://schemas.microsoft.com/office/powerpoint/2010/main" val="3263509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853440" y="426720"/>
            <a:ext cx="6682740" cy="1112838"/>
          </a:xfrm>
        </p:spPr>
        <p:txBody>
          <a:bodyPr>
            <a:normAutofit fontScale="90000"/>
          </a:bodyPr>
          <a:lstStyle/>
          <a:p>
            <a:pPr algn="ctr"/>
            <a:r>
              <a:rPr lang="pl-PL" dirty="0"/>
              <a:t>Znaczenie procesowe pojęcia „sąd”</a:t>
            </a:r>
          </a:p>
        </p:txBody>
      </p:sp>
      <p:sp>
        <p:nvSpPr>
          <p:cNvPr id="5" name="Symbol zastępczy zawartości 2"/>
          <p:cNvSpPr>
            <a:spLocks noGrp="1"/>
          </p:cNvSpPr>
          <p:nvPr>
            <p:ph idx="1"/>
          </p:nvPr>
        </p:nvSpPr>
        <p:spPr>
          <a:xfrm>
            <a:off x="395536" y="1841553"/>
            <a:ext cx="7992888" cy="4395760"/>
          </a:xfrm>
        </p:spPr>
        <p:txBody>
          <a:bodyPr>
            <a:normAutofit/>
          </a:bodyPr>
          <a:lstStyle/>
          <a:p>
            <a:pPr algn="just"/>
            <a:r>
              <a:rPr lang="pl-PL" sz="2800" b="1" dirty="0"/>
              <a:t>Sąd </a:t>
            </a:r>
            <a:r>
              <a:rPr lang="pl-PL" sz="2800" dirty="0"/>
              <a:t>to </a:t>
            </a:r>
            <a:r>
              <a:rPr lang="pl-PL" sz="2800" u="sng" dirty="0"/>
              <a:t>zespół osób lub osoba wyposażeni w atrybut niezawisłości, powołani do sprawowania wymiaru sprawiedliwości w imieniu Rzeczypospolitej Polskiej oraz w szczególnej procesowej formie.</a:t>
            </a:r>
          </a:p>
          <a:p>
            <a:pPr algn="just"/>
            <a:r>
              <a:rPr lang="pl-PL" sz="2800" dirty="0"/>
              <a:t>Procesowe znaczenie pojęcia „sąd” jest synonimem takich nazw jak „skład orzekający” czy też „sędzia orzekający jednoosobowo”.</a:t>
            </a:r>
          </a:p>
        </p:txBody>
      </p:sp>
    </p:spTree>
    <p:extLst>
      <p:ext uri="{BB962C8B-B14F-4D97-AF65-F5344CB8AC3E}">
        <p14:creationId xmlns:p14="http://schemas.microsoft.com/office/powerpoint/2010/main" val="175729154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Oskarżyciel prywatny - </a:t>
            </a:r>
            <a:r>
              <a:rPr lang="pl-PL" dirty="0"/>
              <a:t>pokrzywdzony, który wnosi i popiera oskarżenie o przestępstwo ścigane z oskarżenia prywatnego.</a:t>
            </a:r>
          </a:p>
          <a:p>
            <a:pPr algn="just"/>
            <a:endParaRPr lang="pl-PL" dirty="0"/>
          </a:p>
          <a:p>
            <a:pPr algn="just"/>
            <a:r>
              <a:rPr lang="pl-PL" dirty="0"/>
              <a:t>Art. 59 § 1 k.p.k.</a:t>
            </a:r>
          </a:p>
          <a:p>
            <a:pPr algn="just"/>
            <a:endParaRPr lang="pl-PL" dirty="0"/>
          </a:p>
          <a:p>
            <a:pPr algn="just"/>
            <a:r>
              <a:rPr lang="pl-PL" dirty="0"/>
              <a:t>Odrębny tryb postępowania: art. 485-499 k.p.k.</a:t>
            </a:r>
          </a:p>
          <a:p>
            <a:pPr algn="just"/>
            <a:endParaRPr lang="pl-PL" dirty="0"/>
          </a:p>
          <a:p>
            <a:pPr algn="just"/>
            <a:endParaRPr lang="pl-PL" dirty="0"/>
          </a:p>
        </p:txBody>
      </p:sp>
      <p:sp>
        <p:nvSpPr>
          <p:cNvPr id="3" name="Title 2"/>
          <p:cNvSpPr>
            <a:spLocks noGrp="1"/>
          </p:cNvSpPr>
          <p:nvPr>
            <p:ph type="title"/>
          </p:nvPr>
        </p:nvSpPr>
        <p:spPr/>
        <p:txBody>
          <a:bodyPr/>
          <a:lstStyle/>
          <a:p>
            <a:pPr algn="ctr"/>
            <a:r>
              <a:rPr lang="pl-PL" dirty="0"/>
              <a:t>Oskarżyciel prywatny</a:t>
            </a:r>
          </a:p>
        </p:txBody>
      </p:sp>
    </p:spTree>
    <p:extLst>
      <p:ext uri="{BB962C8B-B14F-4D97-AF65-F5344CB8AC3E}">
        <p14:creationId xmlns:p14="http://schemas.microsoft.com/office/powerpoint/2010/main" val="185579825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pl-PL" dirty="0"/>
              <a:t>Obecnie temu trybowi postępowania podlegają:</a:t>
            </a:r>
          </a:p>
          <a:p>
            <a:pPr marL="624078" indent="-514350">
              <a:lnSpc>
                <a:spcPct val="120000"/>
              </a:lnSpc>
              <a:buFont typeface="+mj-lt"/>
              <a:buAutoNum type="arabicParenR"/>
            </a:pPr>
            <a:r>
              <a:rPr lang="pl-PL" dirty="0"/>
              <a:t>Zniesławienie (art. 212 § 4 k.k.),</a:t>
            </a:r>
          </a:p>
          <a:p>
            <a:pPr marL="624078" indent="-514350">
              <a:lnSpc>
                <a:spcPct val="120000"/>
              </a:lnSpc>
              <a:buFont typeface="+mj-lt"/>
              <a:buAutoNum type="arabicParenR"/>
            </a:pPr>
            <a:r>
              <a:rPr lang="pl-PL" dirty="0"/>
              <a:t> Zniewaga (art. 216 § 5 k.k.),</a:t>
            </a:r>
          </a:p>
          <a:p>
            <a:pPr marL="624078" indent="-514350">
              <a:lnSpc>
                <a:spcPct val="120000"/>
              </a:lnSpc>
              <a:buFont typeface="+mj-lt"/>
              <a:buAutoNum type="arabicParenR"/>
            </a:pPr>
            <a:r>
              <a:rPr lang="pl-PL" dirty="0"/>
              <a:t>Naruszenie nietykalności cielesnej (art. 217 § 3 k.k.),</a:t>
            </a:r>
          </a:p>
          <a:p>
            <a:pPr marL="624078" indent="-514350">
              <a:lnSpc>
                <a:spcPct val="120000"/>
              </a:lnSpc>
              <a:buFont typeface="+mj-lt"/>
              <a:buAutoNum type="arabicParenR"/>
            </a:pPr>
            <a:r>
              <a:rPr lang="pl-PL" dirty="0"/>
              <a:t>Naruszenie narządów ciała lub rozstrój zdrowia, trwające nie dłużej niż 7 dni, chyba że pokrzywdzonym jest osoba najbliższa zamieszkująca wspólnie ze sprawcą (art. 157 § 2 i 4 k.k.),</a:t>
            </a:r>
          </a:p>
          <a:p>
            <a:pPr marL="624078" indent="-514350">
              <a:lnSpc>
                <a:spcPct val="120000"/>
              </a:lnSpc>
              <a:buFont typeface="+mj-lt"/>
              <a:buAutoNum type="arabicParenR"/>
            </a:pPr>
            <a:r>
              <a:rPr lang="pl-PL" dirty="0"/>
              <a:t>Nieumyślne uszkodzenie ciała inne niż powodujące ciężki uszczerbek na zdrowiu, trwające nie dłużej niż 7 dni, chyba że pokrzywdzonym jest osoba najbliższa zamieszkująca wspólnie ze sprawcą (art. 157 § 3 i 4 k.k.).</a:t>
            </a:r>
          </a:p>
        </p:txBody>
      </p:sp>
      <p:sp>
        <p:nvSpPr>
          <p:cNvPr id="3" name="Title 2"/>
          <p:cNvSpPr>
            <a:spLocks noGrp="1"/>
          </p:cNvSpPr>
          <p:nvPr>
            <p:ph type="title"/>
          </p:nvPr>
        </p:nvSpPr>
        <p:spPr/>
        <p:txBody>
          <a:bodyPr/>
          <a:lstStyle/>
          <a:p>
            <a:pPr algn="ctr"/>
            <a:r>
              <a:rPr lang="pl-PL" dirty="0"/>
              <a:t>Tryb prywatnoskargowy</a:t>
            </a:r>
          </a:p>
        </p:txBody>
      </p:sp>
    </p:spTree>
    <p:extLst>
      <p:ext uri="{BB962C8B-B14F-4D97-AF65-F5344CB8AC3E}">
        <p14:creationId xmlns:p14="http://schemas.microsoft.com/office/powerpoint/2010/main" val="365554601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Śmierć</a:t>
            </a:r>
            <a:r>
              <a:rPr lang="pl-PL" dirty="0"/>
              <a:t> oskarżyciela prywatnego→ art. 61 k.p.k.</a:t>
            </a:r>
          </a:p>
          <a:p>
            <a:pPr marL="109728" indent="0" algn="just">
              <a:buNone/>
            </a:pPr>
            <a:endParaRPr lang="pl-PL" dirty="0"/>
          </a:p>
          <a:p>
            <a:pPr algn="just">
              <a:buFont typeface="Arial" pitchFamily="34" charset="0"/>
              <a:buChar char="•"/>
            </a:pPr>
            <a:r>
              <a:rPr lang="pl-PL" b="1" dirty="0"/>
              <a:t>Zawieszenie</a:t>
            </a:r>
            <a:r>
              <a:rPr lang="pl-PL" dirty="0"/>
              <a:t> postępowania.</a:t>
            </a:r>
          </a:p>
          <a:p>
            <a:pPr algn="just">
              <a:buFont typeface="Arial" pitchFamily="34" charset="0"/>
              <a:buChar char="•"/>
            </a:pPr>
            <a:r>
              <a:rPr lang="pl-PL" dirty="0"/>
              <a:t>Osoby najbliższe lub pozostające na utrzymaniu zmarłego mogą wstąpić w jego prawa.</a:t>
            </a:r>
          </a:p>
          <a:p>
            <a:pPr algn="just">
              <a:buFont typeface="Arial" pitchFamily="34" charset="0"/>
              <a:buChar char="•"/>
            </a:pPr>
            <a:r>
              <a:rPr lang="pl-PL" dirty="0"/>
              <a:t>Termin: </a:t>
            </a:r>
            <a:r>
              <a:rPr lang="pl-PL" b="1" dirty="0"/>
              <a:t>3 miesiące od dnia śmierci</a:t>
            </a:r>
          </a:p>
          <a:p>
            <a:pPr algn="just">
              <a:buFont typeface="Arial" pitchFamily="34" charset="0"/>
              <a:buChar char="•"/>
            </a:pPr>
            <a:r>
              <a:rPr lang="pl-PL" b="1" dirty="0"/>
              <a:t>Niewstąpienie</a:t>
            </a:r>
            <a:r>
              <a:rPr lang="pl-PL" dirty="0"/>
              <a:t> w terminie 3 miesięcy→ </a:t>
            </a:r>
            <a:r>
              <a:rPr lang="pl-PL" b="1" dirty="0"/>
              <a:t>umorzenie</a:t>
            </a:r>
            <a:r>
              <a:rPr lang="pl-PL" dirty="0"/>
              <a:t>.</a:t>
            </a:r>
          </a:p>
        </p:txBody>
      </p:sp>
    </p:spTree>
    <p:extLst>
      <p:ext uri="{BB962C8B-B14F-4D97-AF65-F5344CB8AC3E}">
        <p14:creationId xmlns:p14="http://schemas.microsoft.com/office/powerpoint/2010/main" val="155712162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pl-PL" sz="2300" dirty="0"/>
              <a:t>Zakres przestępstw ściganych z oskarżenia prywatnego jest podyktowany </a:t>
            </a:r>
            <a:r>
              <a:rPr lang="pl-PL" sz="2300" b="1" dirty="0"/>
              <a:t>szczególnym rodzajem dóbr prawnych o ściśle osobistym charakterze</a:t>
            </a:r>
            <a:r>
              <a:rPr lang="pl-PL" sz="2300" dirty="0"/>
              <a:t>.</a:t>
            </a:r>
          </a:p>
          <a:p>
            <a:pPr marL="109728" indent="0">
              <a:buNone/>
            </a:pPr>
            <a:endParaRPr lang="pl-PL" sz="2300" dirty="0"/>
          </a:p>
          <a:p>
            <a:r>
              <a:rPr lang="pl-PL" sz="2300" b="1" dirty="0"/>
              <a:t>Karalność jest uzależniona od woli dysponenta </a:t>
            </a:r>
            <a:r>
              <a:rPr lang="pl-PL" sz="2300" dirty="0"/>
              <a:t>danego dobra i leży przede wszystkim w jego interesie, a tylko pośrednio w interesie społecznym.</a:t>
            </a:r>
          </a:p>
          <a:p>
            <a:endParaRPr lang="pl-PL" sz="2300" dirty="0"/>
          </a:p>
          <a:p>
            <a:r>
              <a:rPr lang="pl-PL" sz="2300" dirty="0"/>
              <a:t>Jeżeli </a:t>
            </a:r>
            <a:r>
              <a:rPr lang="pl-PL" sz="2300" b="1" dirty="0"/>
              <a:t>prokurator zauważa interes społeczny </a:t>
            </a:r>
            <a:r>
              <a:rPr lang="pl-PL" sz="2300" dirty="0"/>
              <a:t>w ściganiu takich przestępstw z urzędu, może wszcząć postępowanie lub wstąpić do postępowania już wszczętego→ </a:t>
            </a:r>
            <a:r>
              <a:rPr lang="pl-PL" sz="2300" b="1" dirty="0"/>
              <a:t>art. 60 k.p.k.</a:t>
            </a:r>
          </a:p>
        </p:txBody>
      </p:sp>
      <p:sp>
        <p:nvSpPr>
          <p:cNvPr id="3" name="Title 2"/>
          <p:cNvSpPr>
            <a:spLocks noGrp="1"/>
          </p:cNvSpPr>
          <p:nvPr>
            <p:ph type="title"/>
          </p:nvPr>
        </p:nvSpPr>
        <p:spPr/>
        <p:txBody>
          <a:bodyPr/>
          <a:lstStyle/>
          <a:p>
            <a:pPr algn="ctr"/>
            <a:r>
              <a:rPr lang="pl-PL" dirty="0"/>
              <a:t>Tryb prywatnoskargowy</a:t>
            </a:r>
          </a:p>
        </p:txBody>
      </p:sp>
    </p:spTree>
    <p:extLst>
      <p:ext uri="{BB962C8B-B14F-4D97-AF65-F5344CB8AC3E}">
        <p14:creationId xmlns:p14="http://schemas.microsoft.com/office/powerpoint/2010/main" val="106782746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9050" y="-459432"/>
            <a:ext cx="9144000" cy="1499616"/>
          </a:xfrm>
        </p:spPr>
        <p:txBody>
          <a:bodyPr>
            <a:normAutofit/>
          </a:bodyPr>
          <a:lstStyle/>
          <a:p>
            <a:pPr algn="ctr"/>
            <a:r>
              <a:rPr lang="pl-PL" sz="4000" dirty="0"/>
              <a:t>Konsekwencje śmierci stron postępowania </a:t>
            </a:r>
          </a:p>
        </p:txBody>
      </p:sp>
      <p:graphicFrame>
        <p:nvGraphicFramePr>
          <p:cNvPr id="5" name="Symbol zastępczy zawartości 3"/>
          <p:cNvGraphicFramePr>
            <a:graphicFrameLocks noGrp="1"/>
          </p:cNvGraphicFramePr>
          <p:nvPr>
            <p:ph idx="1"/>
            <p:extLst>
              <p:ext uri="{D42A27DB-BD31-4B8C-83A1-F6EECF244321}">
                <p14:modId xmlns:p14="http://schemas.microsoft.com/office/powerpoint/2010/main" val="2622562354"/>
              </p:ext>
            </p:extLst>
          </p:nvPr>
        </p:nvGraphicFramePr>
        <p:xfrm>
          <a:off x="0" y="923926"/>
          <a:ext cx="9144000" cy="5934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019154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4583" y="386366"/>
            <a:ext cx="7377969" cy="1466882"/>
          </a:xfrm>
        </p:spPr>
        <p:txBody>
          <a:bodyPr>
            <a:normAutofit fontScale="90000"/>
          </a:bodyPr>
          <a:lstStyle/>
          <a:p>
            <a:pPr algn="ctr"/>
            <a:r>
              <a:rPr lang="pl-PL" dirty="0"/>
              <a:t>REPREZENTANCI STRON PROCESOWYCH</a:t>
            </a:r>
          </a:p>
        </p:txBody>
      </p:sp>
      <p:sp>
        <p:nvSpPr>
          <p:cNvPr id="4" name="Prostokąt 3"/>
          <p:cNvSpPr/>
          <p:nvPr/>
        </p:nvSpPr>
        <p:spPr>
          <a:xfrm>
            <a:off x="560232" y="1997839"/>
            <a:ext cx="8248918" cy="4154984"/>
          </a:xfrm>
          <a:prstGeom prst="rect">
            <a:avLst/>
          </a:prstGeom>
        </p:spPr>
        <p:txBody>
          <a:bodyPr wrap="square">
            <a:spAutoFit/>
          </a:bodyPr>
          <a:lstStyle/>
          <a:p>
            <a:r>
              <a:rPr lang="pl-PL" sz="2800" dirty="0">
                <a:latin typeface="Times New Roman" panose="02020603050405020304" pitchFamily="18" charset="0"/>
                <a:cs typeface="Times New Roman" panose="02020603050405020304" pitchFamily="18" charset="0"/>
              </a:rPr>
              <a:t>Osoby działające </a:t>
            </a:r>
            <a:r>
              <a:rPr lang="pl-PL" sz="2800" b="1" u="sng" dirty="0">
                <a:latin typeface="Times New Roman" panose="02020603050405020304" pitchFamily="18" charset="0"/>
                <a:cs typeface="Times New Roman" panose="02020603050405020304" pitchFamily="18" charset="0"/>
              </a:rPr>
              <a:t>za stronę i w jej imieniu</a:t>
            </a:r>
            <a:r>
              <a:rPr lang="pl-PL" sz="2800" dirty="0">
                <a:latin typeface="Times New Roman" panose="02020603050405020304" pitchFamily="18" charset="0"/>
                <a:cs typeface="Times New Roman" panose="02020603050405020304" pitchFamily="18" charset="0"/>
              </a:rPr>
              <a:t> na mocy odpowiedniego </a:t>
            </a:r>
            <a:r>
              <a:rPr lang="pl-PL" sz="2800" b="1" u="sng" dirty="0">
                <a:solidFill>
                  <a:schemeClr val="accent1"/>
                </a:solidFill>
                <a:latin typeface="Times New Roman" panose="02020603050405020304" pitchFamily="18" charset="0"/>
                <a:cs typeface="Times New Roman" panose="02020603050405020304" pitchFamily="18" charset="0"/>
              </a:rPr>
              <a:t>tytułu prawnego</a:t>
            </a:r>
            <a:r>
              <a:rPr lang="pl-PL" sz="2800" dirty="0">
                <a:latin typeface="Times New Roman" panose="02020603050405020304" pitchFamily="18" charset="0"/>
                <a:cs typeface="Times New Roman" panose="02020603050405020304" pitchFamily="18" charset="0"/>
              </a:rPr>
              <a:t>. </a:t>
            </a:r>
          </a:p>
          <a:p>
            <a:endParaRPr lang="pl-PL" sz="2800" dirty="0">
              <a:latin typeface="Times New Roman" panose="02020603050405020304" pitchFamily="18" charset="0"/>
              <a:cs typeface="Times New Roman" panose="02020603050405020304" pitchFamily="18" charset="0"/>
            </a:endParaRPr>
          </a:p>
          <a:p>
            <a:endParaRPr lang="pl-PL" sz="2800" dirty="0">
              <a:latin typeface="Times New Roman" panose="02020603050405020304" pitchFamily="18" charset="0"/>
              <a:cs typeface="Times New Roman" panose="02020603050405020304" pitchFamily="18" charset="0"/>
            </a:endParaRPr>
          </a:p>
          <a:p>
            <a:r>
              <a:rPr lang="pl-PL" sz="2400" dirty="0">
                <a:latin typeface="Times New Roman" panose="02020603050405020304" pitchFamily="18" charset="0"/>
                <a:cs typeface="Times New Roman" panose="02020603050405020304" pitchFamily="18" charset="0"/>
              </a:rPr>
              <a:t>Reprezentanci stron procesowych to:</a:t>
            </a:r>
          </a:p>
          <a:p>
            <a:pPr lvl="1"/>
            <a:r>
              <a:rPr lang="pl-PL" sz="2400" dirty="0">
                <a:latin typeface="Times New Roman" panose="02020603050405020304" pitchFamily="18" charset="0"/>
                <a:cs typeface="Times New Roman" panose="02020603050405020304" pitchFamily="18" charset="0"/>
              </a:rPr>
              <a:t>1. obrońcy</a:t>
            </a:r>
          </a:p>
          <a:p>
            <a:pPr lvl="1"/>
            <a:r>
              <a:rPr lang="pl-PL" sz="2400" dirty="0">
                <a:latin typeface="Times New Roman" panose="02020603050405020304" pitchFamily="18" charset="0"/>
                <a:cs typeface="Times New Roman" panose="02020603050405020304" pitchFamily="18" charset="0"/>
              </a:rPr>
              <a:t>2. pełnomocnicy </a:t>
            </a:r>
          </a:p>
          <a:p>
            <a:pPr lvl="1"/>
            <a:r>
              <a:rPr lang="pl-PL" sz="2400" dirty="0">
                <a:latin typeface="Times New Roman" panose="02020603050405020304" pitchFamily="18" charset="0"/>
                <a:cs typeface="Times New Roman" panose="02020603050405020304" pitchFamily="18" charset="0"/>
              </a:rPr>
              <a:t>3. przedstawiciele ustawowi</a:t>
            </a:r>
          </a:p>
          <a:p>
            <a:endParaRPr lang="pl-PL" sz="2800" dirty="0">
              <a:latin typeface="Times New Roman" panose="02020603050405020304" pitchFamily="18" charset="0"/>
              <a:cs typeface="Times New Roman" panose="02020603050405020304" pitchFamily="18" charset="0"/>
            </a:endParaRPr>
          </a:p>
          <a:p>
            <a:endParaRPr lang="pl-PL" sz="2800" dirty="0">
              <a:latin typeface="Times New Roman" panose="02020603050405020304" pitchFamily="18" charset="0"/>
              <a:cs typeface="Times New Roman" panose="02020603050405020304" pitchFamily="18" charset="0"/>
            </a:endParaRPr>
          </a:p>
        </p:txBody>
      </p:sp>
      <p:sp>
        <p:nvSpPr>
          <p:cNvPr id="5" name="Nawias klamrowy zamykający 4"/>
          <p:cNvSpPr/>
          <p:nvPr/>
        </p:nvSpPr>
        <p:spPr>
          <a:xfrm rot="5400000">
            <a:off x="6642077" y="2041604"/>
            <a:ext cx="685800" cy="1957388"/>
          </a:xfrm>
          <a:prstGeom prst="rightBrace">
            <a:avLst>
              <a:gd name="adj1" fmla="val 45833"/>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Prostokąt 5"/>
          <p:cNvSpPr/>
          <p:nvPr/>
        </p:nvSpPr>
        <p:spPr>
          <a:xfrm>
            <a:off x="5283557" y="3573590"/>
            <a:ext cx="3419342" cy="3170099"/>
          </a:xfrm>
          <a:prstGeom prst="rect">
            <a:avLst/>
          </a:prstGeom>
        </p:spPr>
        <p:txBody>
          <a:bodyPr wrap="square">
            <a:spAutoFit/>
          </a:bodyPr>
          <a:lstStyle/>
          <a:p>
            <a:pPr marL="342900" indent="-342900">
              <a:buAutoNum type="arabicPeriod"/>
            </a:pPr>
            <a:r>
              <a:rPr lang="pl-PL" sz="2000" dirty="0">
                <a:latin typeface="Times New Roman" panose="02020603050405020304" pitchFamily="18" charset="0"/>
                <a:cs typeface="Times New Roman" panose="02020603050405020304" pitchFamily="18" charset="0"/>
              </a:rPr>
              <a:t>pełnomocnictwo udzielone przez stronę lub jej przedstawiciela ustawowego </a:t>
            </a:r>
          </a:p>
          <a:p>
            <a:pPr marL="342900" indent="-342900">
              <a:buAutoNum type="arabicPeriod"/>
            </a:pPr>
            <a:r>
              <a:rPr lang="pl-PL" sz="2000" dirty="0">
                <a:latin typeface="Times New Roman" panose="02020603050405020304" pitchFamily="18" charset="0"/>
                <a:cs typeface="Times New Roman" panose="02020603050405020304" pitchFamily="18" charset="0"/>
              </a:rPr>
              <a:t>zarządzenie prezesa sądu, referendarza sądowego, (np. art. 81, 378), </a:t>
            </a:r>
          </a:p>
          <a:p>
            <a:pPr marL="342900" indent="-342900">
              <a:buAutoNum type="arabicPeriod"/>
            </a:pPr>
            <a:r>
              <a:rPr lang="pl-PL" sz="2000" dirty="0">
                <a:latin typeface="Times New Roman" panose="02020603050405020304" pitchFamily="18" charset="0"/>
                <a:cs typeface="Times New Roman" panose="02020603050405020304" pitchFamily="18" charset="0"/>
              </a:rPr>
              <a:t>postanowienie sądu (por. 387)</a:t>
            </a:r>
          </a:p>
          <a:p>
            <a:pPr marL="342900" indent="-342900">
              <a:buAutoNum type="arabicPeriod"/>
            </a:pPr>
            <a:r>
              <a:rPr lang="pl-PL" sz="2000" dirty="0">
                <a:latin typeface="Times New Roman" panose="02020603050405020304" pitchFamily="18" charset="0"/>
                <a:cs typeface="Times New Roman" panose="02020603050405020304" pitchFamily="18" charset="0"/>
              </a:rPr>
              <a:t>przepis ustawy  </a:t>
            </a:r>
          </a:p>
        </p:txBody>
      </p:sp>
    </p:spTree>
    <p:extLst>
      <p:ext uri="{BB962C8B-B14F-4D97-AF65-F5344CB8AC3E}">
        <p14:creationId xmlns:p14="http://schemas.microsoft.com/office/powerpoint/2010/main" val="85475470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endParaRPr lang="pl-PL" b="1" dirty="0"/>
          </a:p>
          <a:p>
            <a:pPr algn="just"/>
            <a:r>
              <a:rPr lang="pl-PL" b="1" dirty="0"/>
              <a:t>Obrońca </a:t>
            </a:r>
            <a:r>
              <a:rPr lang="pl-PL" dirty="0"/>
              <a:t>- przedstawiciel procesowy </a:t>
            </a:r>
            <a:r>
              <a:rPr lang="pl-PL" b="1" dirty="0"/>
              <a:t>oskarżonego</a:t>
            </a:r>
            <a:r>
              <a:rPr lang="pl-PL" dirty="0"/>
              <a:t>, reprezentujący go w toku postępowania karnego i działający w jego imieniu i na jego rzecz; obrońcą może być jedynie adwokat lub radca prawny (art. 82 k.p.k.)</a:t>
            </a:r>
          </a:p>
          <a:p>
            <a:pPr algn="just"/>
            <a:endParaRPr lang="pl-PL" dirty="0"/>
          </a:p>
          <a:p>
            <a:pPr marL="109728" indent="0" algn="just">
              <a:buNone/>
            </a:pPr>
            <a:endParaRPr lang="pl-PL" dirty="0"/>
          </a:p>
          <a:p>
            <a:pPr algn="just"/>
            <a:r>
              <a:rPr lang="pl-PL" b="1" dirty="0"/>
              <a:t>Pełnomocnik -</a:t>
            </a:r>
            <a:r>
              <a:rPr lang="pl-PL" dirty="0"/>
              <a:t>reprezentant procesowy (radca prawny lub adwokat) </a:t>
            </a:r>
            <a:r>
              <a:rPr lang="pl-PL" b="1" dirty="0"/>
              <a:t>strony innej niż oskarżony </a:t>
            </a:r>
            <a:r>
              <a:rPr lang="pl-PL" dirty="0"/>
              <a:t>(np. pokrzywdzonego), a także </a:t>
            </a:r>
            <a:r>
              <a:rPr lang="pl-PL" b="1" dirty="0"/>
              <a:t>osoby niebędącej stroną </a:t>
            </a:r>
            <a:r>
              <a:rPr lang="pl-PL" dirty="0"/>
              <a:t>(np. świadka).</a:t>
            </a:r>
          </a:p>
          <a:p>
            <a:pPr algn="just"/>
            <a:endParaRPr lang="pl-PL" dirty="0"/>
          </a:p>
          <a:p>
            <a:pPr algn="just"/>
            <a:r>
              <a:rPr lang="pl-PL" b="1" dirty="0"/>
              <a:t>Przedstawiciele ustawowi</a:t>
            </a:r>
          </a:p>
          <a:p>
            <a:pPr marL="109728" indent="0" algn="just">
              <a:buNone/>
            </a:pPr>
            <a:endParaRPr lang="pl-PL" dirty="0"/>
          </a:p>
        </p:txBody>
      </p:sp>
      <p:sp>
        <p:nvSpPr>
          <p:cNvPr id="3" name="Title 2"/>
          <p:cNvSpPr>
            <a:spLocks noGrp="1"/>
          </p:cNvSpPr>
          <p:nvPr>
            <p:ph type="title"/>
          </p:nvPr>
        </p:nvSpPr>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123022910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pl-PL" b="1" dirty="0"/>
              <a:t>OBROŃCA</a:t>
            </a:r>
          </a:p>
          <a:p>
            <a:pPr algn="just"/>
            <a:endParaRPr lang="pl-PL" b="1" dirty="0"/>
          </a:p>
          <a:p>
            <a:pPr algn="just"/>
            <a:r>
              <a:rPr lang="pl-PL" dirty="0"/>
              <a:t>Art. 83 k.p.k.</a:t>
            </a:r>
          </a:p>
          <a:p>
            <a:pPr algn="just"/>
            <a:r>
              <a:rPr lang="pl-PL" dirty="0"/>
              <a:t>Obrońcę ustanawia </a:t>
            </a:r>
            <a:r>
              <a:rPr lang="pl-PL" b="1" dirty="0"/>
              <a:t>oskarżony!</a:t>
            </a:r>
          </a:p>
          <a:p>
            <a:pPr algn="just"/>
            <a:r>
              <a:rPr lang="pl-PL" dirty="0"/>
              <a:t>Do czasu ustanowienia obrońcy przez </a:t>
            </a:r>
            <a:r>
              <a:rPr lang="pl-PL" b="1" dirty="0"/>
              <a:t>oskarżonego pozbawionego wolności</a:t>
            </a:r>
            <a:r>
              <a:rPr lang="pl-PL" dirty="0"/>
              <a:t>, obrońcę może ustanowić </a:t>
            </a:r>
            <a:r>
              <a:rPr lang="pl-PL" b="1" dirty="0"/>
              <a:t>inna osoba</a:t>
            </a:r>
            <a:r>
              <a:rPr lang="pl-PL" dirty="0"/>
              <a:t>, o czym niezwłocznie zawiadamia się oskarżonego.</a:t>
            </a:r>
          </a:p>
        </p:txBody>
      </p:sp>
      <p:sp>
        <p:nvSpPr>
          <p:cNvPr id="3" name="Title 2"/>
          <p:cNvSpPr>
            <a:spLocks noGrp="1"/>
          </p:cNvSpPr>
          <p:nvPr>
            <p:ph type="title"/>
          </p:nvPr>
        </p:nvSpPr>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2464942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96752"/>
            <a:ext cx="8229600" cy="5188032"/>
          </a:xfrm>
        </p:spPr>
        <p:txBody>
          <a:bodyPr>
            <a:normAutofit fontScale="92500" lnSpcReduction="10000"/>
          </a:bodyPr>
          <a:lstStyle/>
          <a:p>
            <a:pPr algn="just"/>
            <a:r>
              <a:rPr lang="pl-PL" dirty="0"/>
              <a:t>Obrońca może przedsiębrać czynności procesowe </a:t>
            </a:r>
            <a:r>
              <a:rPr lang="pl-PL" b="1" dirty="0"/>
              <a:t>jedynie na korzyść </a:t>
            </a:r>
            <a:r>
              <a:rPr lang="pl-PL" dirty="0"/>
              <a:t>oskarżonego(art. 86 § 1 k.p.k.).</a:t>
            </a:r>
          </a:p>
          <a:p>
            <a:pPr marL="109728" indent="0" algn="just">
              <a:buNone/>
            </a:pPr>
            <a:endParaRPr lang="pl-PL" dirty="0"/>
          </a:p>
          <a:p>
            <a:pPr algn="just"/>
            <a:r>
              <a:rPr lang="pl-PL" b="1" dirty="0"/>
              <a:t>Udział obrońcy </a:t>
            </a:r>
            <a:r>
              <a:rPr lang="pl-PL" dirty="0"/>
              <a:t>w postępowaniu </a:t>
            </a:r>
            <a:r>
              <a:rPr lang="pl-PL" b="1" dirty="0"/>
              <a:t>nie wyłącza osobistego działania w nim oskarżonego </a:t>
            </a:r>
            <a:r>
              <a:rPr lang="pl-PL" dirty="0"/>
              <a:t>(art. 86 § 2 k.p.k.). </a:t>
            </a:r>
          </a:p>
          <a:p>
            <a:pPr algn="just"/>
            <a:endParaRPr lang="pl-PL" dirty="0"/>
          </a:p>
          <a:p>
            <a:pPr algn="just"/>
            <a:r>
              <a:rPr lang="pl-PL" dirty="0"/>
              <a:t>Obrońca </a:t>
            </a:r>
            <a:r>
              <a:rPr lang="pl-PL" b="1" dirty="0"/>
              <a:t>może bronić kilku oskarżonych</a:t>
            </a:r>
            <a:r>
              <a:rPr lang="pl-PL" dirty="0"/>
              <a:t>, jeżeli ich </a:t>
            </a:r>
            <a:r>
              <a:rPr lang="pl-PL" b="1" dirty="0"/>
              <a:t>interesy nie pozostają w sprzeczności </a:t>
            </a:r>
            <a:r>
              <a:rPr lang="pl-PL" dirty="0"/>
              <a:t>(art. 85 §  1 k.p.k.).</a:t>
            </a:r>
          </a:p>
          <a:p>
            <a:pPr algn="just"/>
            <a:endParaRPr lang="pl-PL" dirty="0"/>
          </a:p>
          <a:p>
            <a:pPr algn="just"/>
            <a:r>
              <a:rPr lang="pl-PL" dirty="0"/>
              <a:t>W razie </a:t>
            </a:r>
            <a:r>
              <a:rPr lang="pl-PL" b="1" dirty="0"/>
              <a:t>rażącego naruszenia przez obrońcę jego obowiązków procesowych </a:t>
            </a:r>
            <a:r>
              <a:rPr lang="pl-PL" dirty="0"/>
              <a:t>sąd, a w postępowaniu przygotowawczym prokurator, zawiadamia o tym właściwą </a:t>
            </a:r>
            <a:r>
              <a:rPr lang="pl-PL" b="1" dirty="0"/>
              <a:t>okręgową radę adwokacką </a:t>
            </a:r>
            <a:r>
              <a:rPr lang="pl-PL" dirty="0"/>
              <a:t>(art. 20 § 1 k.p.k.).</a:t>
            </a:r>
          </a:p>
        </p:txBody>
      </p:sp>
      <p:sp>
        <p:nvSpPr>
          <p:cNvPr id="3" name="Title 2"/>
          <p:cNvSpPr>
            <a:spLocks noGrp="1"/>
          </p:cNvSpPr>
          <p:nvPr>
            <p:ph type="title"/>
          </p:nvPr>
        </p:nvSpPr>
        <p:spPr>
          <a:xfrm>
            <a:off x="611560" y="0"/>
            <a:ext cx="8229600" cy="1143000"/>
          </a:xfrm>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6450913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8366" y="-171400"/>
            <a:ext cx="8229600" cy="1143000"/>
          </a:xfrm>
        </p:spPr>
        <p:txBody>
          <a:bodyPr/>
          <a:lstStyle/>
          <a:p>
            <a:pPr algn="ctr"/>
            <a:r>
              <a:rPr lang="pl-PL" b="1" dirty="0"/>
              <a:t>OBROŃCA</a:t>
            </a:r>
          </a:p>
        </p:txBody>
      </p:sp>
      <p:sp>
        <p:nvSpPr>
          <p:cNvPr id="6" name="Symbol zastępczy tekstu 1"/>
          <p:cNvSpPr txBox="1">
            <a:spLocks/>
          </p:cNvSpPr>
          <p:nvPr/>
        </p:nvSpPr>
        <p:spPr>
          <a:xfrm>
            <a:off x="768096" y="2440103"/>
            <a:ext cx="3566160" cy="822960"/>
          </a:xfrm>
          <a:prstGeom prst="rect">
            <a:avLst/>
          </a:prstGeom>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pl-PL" dirty="0"/>
              <a:t>Ze względu na rodzaj tytułu do obrony, obrońcy mogą być: </a:t>
            </a:r>
          </a:p>
        </p:txBody>
      </p:sp>
      <p:sp>
        <p:nvSpPr>
          <p:cNvPr id="7" name="Symbol zastępczy zawartości 4"/>
          <p:cNvSpPr>
            <a:spLocks noGrp="1"/>
          </p:cNvSpPr>
          <p:nvPr>
            <p:ph sz="half" idx="4294967295"/>
          </p:nvPr>
        </p:nvSpPr>
        <p:spPr>
          <a:xfrm>
            <a:off x="768096" y="3263063"/>
            <a:ext cx="3566160" cy="3341572"/>
          </a:xfrm>
          <a:prstGeom prst="rect">
            <a:avLst/>
          </a:prstGeom>
        </p:spPr>
        <p:txBody>
          <a:bodyPr>
            <a:normAutofit fontScale="77500" lnSpcReduction="20000"/>
          </a:bodyPr>
          <a:lstStyle/>
          <a:p>
            <a:pPr algn="just"/>
            <a:r>
              <a:rPr lang="pl-PL" dirty="0"/>
              <a:t>- obrona </a:t>
            </a:r>
            <a:r>
              <a:rPr lang="pl-PL" b="1" dirty="0"/>
              <a:t>z wyboru</a:t>
            </a:r>
            <a:r>
              <a:rPr lang="pl-PL" dirty="0"/>
              <a:t> – tytułem prawnym jest upoważnienie do obrony udzielone adwokatowi (radcy prawnemu) przez oskarżonego lub jego przedstawiciela ustawowego </a:t>
            </a:r>
          </a:p>
          <a:p>
            <a:pPr algn="just"/>
            <a:r>
              <a:rPr lang="pl-PL" dirty="0"/>
              <a:t>- obrona z </a:t>
            </a:r>
            <a:r>
              <a:rPr lang="pl-PL" b="1" dirty="0"/>
              <a:t>urzędu</a:t>
            </a:r>
            <a:r>
              <a:rPr lang="pl-PL" dirty="0"/>
              <a:t> – tytułem prawnym jest zarządzenie prezesa sądu (referendarza sądowego)</a:t>
            </a:r>
          </a:p>
        </p:txBody>
      </p:sp>
      <p:sp>
        <p:nvSpPr>
          <p:cNvPr id="8" name="Symbol zastępczy tekstu 2"/>
          <p:cNvSpPr txBox="1">
            <a:spLocks/>
          </p:cNvSpPr>
          <p:nvPr/>
        </p:nvSpPr>
        <p:spPr>
          <a:xfrm>
            <a:off x="4493166" y="2440103"/>
            <a:ext cx="3566160" cy="822960"/>
          </a:xfrm>
          <a:prstGeom prst="rect">
            <a:avLst/>
          </a:prstGeom>
        </p:spPr>
        <p:txBody>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pl-PL"/>
              <a:t>Ze względu na obowiązek posiadania obrońcy:</a:t>
            </a:r>
            <a:endParaRPr lang="pl-PL" dirty="0"/>
          </a:p>
        </p:txBody>
      </p:sp>
      <p:sp>
        <p:nvSpPr>
          <p:cNvPr id="9" name="Symbol zastępczy zawartości 5"/>
          <p:cNvSpPr>
            <a:spLocks noGrp="1"/>
          </p:cNvSpPr>
          <p:nvPr>
            <p:ph sz="quarter" idx="4294967295"/>
          </p:nvPr>
        </p:nvSpPr>
        <p:spPr>
          <a:xfrm>
            <a:off x="4493166" y="3263063"/>
            <a:ext cx="3566160" cy="3341572"/>
          </a:xfrm>
          <a:prstGeom prst="rect">
            <a:avLst/>
          </a:prstGeom>
        </p:spPr>
        <p:txBody>
          <a:bodyPr>
            <a:normAutofit fontScale="85000" lnSpcReduction="20000"/>
          </a:bodyPr>
          <a:lstStyle/>
          <a:p>
            <a:pPr algn="just"/>
            <a:r>
              <a:rPr lang="pl-PL" dirty="0"/>
              <a:t>obrona </a:t>
            </a:r>
            <a:r>
              <a:rPr lang="pl-PL" b="1" dirty="0"/>
              <a:t>obligatoryjna</a:t>
            </a:r>
            <a:r>
              <a:rPr lang="pl-PL" dirty="0"/>
              <a:t> – oskarżony musi mieć obrońcę w sytuacjach wskazanych w ustawie (art. 79 § 1 i 2 oraz art. 80) </a:t>
            </a:r>
          </a:p>
          <a:p>
            <a:pPr algn="just"/>
            <a:r>
              <a:rPr lang="pl-PL" dirty="0"/>
              <a:t>obrona </a:t>
            </a:r>
            <a:r>
              <a:rPr lang="pl-PL" b="1" dirty="0"/>
              <a:t>fakultatywna</a:t>
            </a:r>
            <a:r>
              <a:rPr lang="pl-PL" dirty="0"/>
              <a:t> – oskarżony sam podejmuje decyzję czy chce korzystać z pomocy obrońcy </a:t>
            </a:r>
          </a:p>
        </p:txBody>
      </p:sp>
      <p:sp>
        <p:nvSpPr>
          <p:cNvPr id="10" name="pole tekstowe 9"/>
          <p:cNvSpPr txBox="1"/>
          <p:nvPr/>
        </p:nvSpPr>
        <p:spPr>
          <a:xfrm>
            <a:off x="768096" y="1592678"/>
            <a:ext cx="8254461" cy="1107996"/>
          </a:xfrm>
          <a:prstGeom prst="rect">
            <a:avLst/>
          </a:prstGeom>
          <a:noFill/>
        </p:spPr>
        <p:txBody>
          <a:bodyPr wrap="square" rtlCol="0">
            <a:spAutoFit/>
          </a:bodyPr>
          <a:lstStyle/>
          <a:p>
            <a:r>
              <a:rPr lang="pl-PL" sz="2400" dirty="0"/>
              <a:t>Prawo do obrony w znaczeniu formalnym to prawo do korzystania z pomocy obrońcy. </a:t>
            </a:r>
          </a:p>
          <a:p>
            <a:endParaRPr lang="pl-PL" dirty="0"/>
          </a:p>
        </p:txBody>
      </p:sp>
    </p:spTree>
    <p:extLst>
      <p:ext uri="{BB962C8B-B14F-4D97-AF65-F5344CB8AC3E}">
        <p14:creationId xmlns:p14="http://schemas.microsoft.com/office/powerpoint/2010/main" val="864109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485900" y="437198"/>
            <a:ext cx="6172200" cy="1143000"/>
          </a:xfrm>
        </p:spPr>
        <p:txBody>
          <a:bodyPr/>
          <a:lstStyle/>
          <a:p>
            <a:pPr algn="ctr"/>
            <a:r>
              <a:rPr lang="pl-PL" dirty="0"/>
              <a:t>Prawo do sądu</a:t>
            </a:r>
          </a:p>
        </p:txBody>
      </p:sp>
      <p:sp>
        <p:nvSpPr>
          <p:cNvPr id="5" name="Symbol zastępczy zawartości 2"/>
          <p:cNvSpPr>
            <a:spLocks noGrp="1"/>
          </p:cNvSpPr>
          <p:nvPr>
            <p:ph idx="1"/>
          </p:nvPr>
        </p:nvSpPr>
        <p:spPr>
          <a:xfrm>
            <a:off x="467544" y="1719354"/>
            <a:ext cx="7929696" cy="4356327"/>
          </a:xfrm>
        </p:spPr>
        <p:txBody>
          <a:bodyPr>
            <a:normAutofit lnSpcReduction="10000"/>
          </a:bodyPr>
          <a:lstStyle/>
          <a:p>
            <a:pPr marL="0" indent="0" algn="ctr">
              <a:buNone/>
            </a:pPr>
            <a:r>
              <a:rPr lang="pl-PL" sz="2400" b="1" dirty="0">
                <a:solidFill>
                  <a:srgbClr val="FF0000"/>
                </a:solidFill>
              </a:rPr>
              <a:t>Art. 45 § 1 Konstytucji RP</a:t>
            </a:r>
          </a:p>
          <a:p>
            <a:pPr marL="0" indent="0" algn="ctr">
              <a:buNone/>
            </a:pPr>
            <a:r>
              <a:rPr lang="pl-PL" sz="4400" dirty="0"/>
              <a:t>Każdy ma prawo do sprawiedliwego i jawnego rozpatrzenia sprawy bez nieuzasadnionej zwłoki przez </a:t>
            </a:r>
            <a:r>
              <a:rPr lang="pl-PL" sz="4400" b="1" dirty="0"/>
              <a:t>właściwy</a:t>
            </a:r>
            <a:r>
              <a:rPr lang="pl-PL" sz="4400" dirty="0"/>
              <a:t>, niezależny, bezstronny i niezawisły sąd</a:t>
            </a:r>
            <a:r>
              <a:rPr lang="pl-PL" sz="4000" dirty="0"/>
              <a:t>.</a:t>
            </a:r>
          </a:p>
        </p:txBody>
      </p:sp>
    </p:spTree>
    <p:extLst>
      <p:ext uri="{BB962C8B-B14F-4D97-AF65-F5344CB8AC3E}">
        <p14:creationId xmlns:p14="http://schemas.microsoft.com/office/powerpoint/2010/main" val="35288145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404664"/>
            <a:ext cx="8229600" cy="1143000"/>
          </a:xfrm>
        </p:spPr>
        <p:txBody>
          <a:bodyPr/>
          <a:lstStyle/>
          <a:p>
            <a:pPr algn="ctr"/>
            <a:r>
              <a:rPr lang="pl-PL" dirty="0"/>
              <a:t>OBROŃCA</a:t>
            </a:r>
          </a:p>
        </p:txBody>
      </p:sp>
      <p:sp>
        <p:nvSpPr>
          <p:cNvPr id="3" name="Symbol zastępczy zawartości 2"/>
          <p:cNvSpPr>
            <a:spLocks noGrp="1"/>
          </p:cNvSpPr>
          <p:nvPr>
            <p:ph idx="1"/>
          </p:nvPr>
        </p:nvSpPr>
        <p:spPr>
          <a:xfrm>
            <a:off x="107504" y="1447612"/>
            <a:ext cx="8856984" cy="5149739"/>
          </a:xfrm>
        </p:spPr>
        <p:txBody>
          <a:bodyPr>
            <a:noAutofit/>
          </a:bodyPr>
          <a:lstStyle/>
          <a:p>
            <a:pPr algn="just"/>
            <a:r>
              <a:rPr lang="pl-PL" sz="1900" dirty="0">
                <a:latin typeface="Times New Roman" panose="02020603050405020304" pitchFamily="18" charset="0"/>
                <a:cs typeface="Times New Roman" panose="02020603050405020304" pitchFamily="18" charset="0"/>
              </a:rPr>
              <a:t>Obrońcą może być jedynie adwokat lub radca prawny (por. art. 82). Oskarżony może mieć </a:t>
            </a:r>
            <a:r>
              <a:rPr lang="pl-PL" sz="1900" b="1" dirty="0">
                <a:latin typeface="Times New Roman" panose="02020603050405020304" pitchFamily="18" charset="0"/>
                <a:cs typeface="Times New Roman" panose="02020603050405020304" pitchFamily="18" charset="0"/>
              </a:rPr>
              <a:t>max. 3 obrońców</a:t>
            </a:r>
            <a:r>
              <a:rPr lang="pl-PL" sz="1900" dirty="0">
                <a:latin typeface="Times New Roman" panose="02020603050405020304" pitchFamily="18" charset="0"/>
                <a:cs typeface="Times New Roman" panose="02020603050405020304" pitchFamily="18" charset="0"/>
              </a:rPr>
              <a:t>. Natomiast jeden obrońca może bronić dowolnej liczby oskarżonych </a:t>
            </a:r>
            <a:r>
              <a:rPr lang="pl-PL" sz="1900" b="1" dirty="0">
                <a:latin typeface="Times New Roman" panose="02020603050405020304" pitchFamily="18" charset="0"/>
                <a:cs typeface="Times New Roman" panose="02020603050405020304" pitchFamily="18" charset="0"/>
              </a:rPr>
              <a:t>o ile interesy tych oskarżonych nie są sprzeczne (art. 85 § 1</a:t>
            </a:r>
            <a:r>
              <a:rPr lang="pl-PL" sz="1900" dirty="0">
                <a:latin typeface="Times New Roman" panose="02020603050405020304" pitchFamily="18" charset="0"/>
                <a:cs typeface="Times New Roman" panose="02020603050405020304" pitchFamily="18" charset="0"/>
              </a:rPr>
              <a:t>)</a:t>
            </a:r>
          </a:p>
          <a:p>
            <a:pPr lvl="1" algn="just"/>
            <a:r>
              <a:rPr lang="pl-PL" sz="1900" dirty="0">
                <a:latin typeface="Times New Roman" panose="02020603050405020304" pitchFamily="18" charset="0"/>
                <a:cs typeface="Times New Roman" panose="02020603050405020304" pitchFamily="18" charset="0"/>
              </a:rPr>
              <a:t>Wyrok SA w Warszawie z dnia 18 września 2012 r., II </a:t>
            </a:r>
            <a:r>
              <a:rPr lang="pl-PL" sz="1900" dirty="0" err="1">
                <a:latin typeface="Times New Roman" panose="02020603050405020304" pitchFamily="18" charset="0"/>
                <a:cs typeface="Times New Roman" panose="02020603050405020304" pitchFamily="18" charset="0"/>
              </a:rPr>
              <a:t>AKa</a:t>
            </a:r>
            <a:r>
              <a:rPr lang="pl-PL" sz="1900" dirty="0">
                <a:latin typeface="Times New Roman" panose="02020603050405020304" pitchFamily="18" charset="0"/>
                <a:cs typeface="Times New Roman" panose="02020603050405020304" pitchFamily="18" charset="0"/>
              </a:rPr>
              <a:t> 191/12 </a:t>
            </a:r>
            <a:r>
              <a:rPr lang="pl-PL" sz="1900" dirty="0">
                <a:latin typeface="Times New Roman" panose="02020603050405020304" pitchFamily="18" charset="0"/>
                <a:cs typeface="Times New Roman" panose="02020603050405020304" pitchFamily="18" charset="0"/>
                <a:sym typeface="Wingdings" panose="05000000000000000000" pitchFamily="2" charset="2"/>
              </a:rPr>
              <a:t> </a:t>
            </a:r>
            <a:r>
              <a:rPr lang="pl-PL" sz="1900" dirty="0">
                <a:latin typeface="Times New Roman" panose="02020603050405020304" pitchFamily="18" charset="0"/>
                <a:cs typeface="Times New Roman" panose="02020603050405020304" pitchFamily="18" charset="0"/>
              </a:rPr>
              <a:t>Sprzeczność interesów oskarżonych zachodzi wtedy, gdy obrona jednego z oskarżonych w sposób nieuchronny naraża dobro drugiego z nich, a więc gdy wyjaśnienia jednego z oskarżonych oraz ich ocena godzi w interes drugiego. Kolizja interesów prowadzi w takiej sytuacji do unicestwienia roli obrońcy w procesie karnym, co stanowi pogwałcenie uprawnień z art. 6 k.p.k. i z reguły musi być traktowane jako mogące mieć wpływ na treść wyroku.</a:t>
            </a:r>
          </a:p>
          <a:p>
            <a:pPr algn="just"/>
            <a:r>
              <a:rPr lang="pl-PL" sz="1900" dirty="0">
                <a:latin typeface="Times New Roman" panose="02020603050405020304" pitchFamily="18" charset="0"/>
                <a:cs typeface="Times New Roman" panose="02020603050405020304" pitchFamily="18" charset="0"/>
              </a:rPr>
              <a:t>Sąd (w postępowaniu przygotowawczym również prezes sądu właściwego do rozpoznania sprawy), stwierdzając sprzeczność interesów, wydaje w tej kwestii postanowienie, w którym jednocześnie:</a:t>
            </a:r>
          </a:p>
          <a:p>
            <a:pPr marL="630936" lvl="1" indent="-457200" algn="just">
              <a:buFont typeface="+mj-lt"/>
              <a:buAutoNum type="arabicPeriod"/>
            </a:pPr>
            <a:r>
              <a:rPr lang="pl-PL" sz="1900" dirty="0">
                <a:latin typeface="Times New Roman" panose="02020603050405020304" pitchFamily="18" charset="0"/>
                <a:cs typeface="Times New Roman" panose="02020603050405020304" pitchFamily="18" charset="0"/>
              </a:rPr>
              <a:t>przy obronie z wyboru wyznacza oskarżonym termin ustanowienia innych obrońców</a:t>
            </a:r>
          </a:p>
          <a:p>
            <a:pPr marL="630936" lvl="1" indent="-457200" algn="just">
              <a:buFont typeface="+mj-lt"/>
              <a:buAutoNum type="arabicPeriod"/>
            </a:pPr>
            <a:r>
              <a:rPr lang="pl-PL" sz="1900" dirty="0">
                <a:latin typeface="Times New Roman" panose="02020603050405020304" pitchFamily="18" charset="0"/>
                <a:cs typeface="Times New Roman" panose="02020603050405020304" pitchFamily="18" charset="0"/>
              </a:rPr>
              <a:t>przy obronie z urzędu wyznacza innego obrońcę.</a:t>
            </a:r>
          </a:p>
          <a:p>
            <a:pPr algn="just"/>
            <a:endParaRPr lang="pl-PL" sz="1900" dirty="0">
              <a:latin typeface="Times New Roman" panose="02020603050405020304" pitchFamily="18" charset="0"/>
              <a:cs typeface="Times New Roman" panose="02020603050405020304" pitchFamily="18" charset="0"/>
            </a:endParaRPr>
          </a:p>
          <a:p>
            <a:pPr marL="0" indent="0">
              <a:buNone/>
            </a:pPr>
            <a:endParaRPr lang="pl-PL"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942275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764704"/>
            <a:ext cx="8130278" cy="5564693"/>
          </a:xfrm>
        </p:spPr>
        <p:txBody>
          <a:bodyPr>
            <a:normAutofit fontScale="92500" lnSpcReduction="10000"/>
          </a:bodyPr>
          <a:lstStyle/>
          <a:p>
            <a:pPr algn="just"/>
            <a:r>
              <a:rPr lang="pl-PL" dirty="0">
                <a:latin typeface="Times New Roman" pitchFamily="18" charset="0"/>
                <a:cs typeface="Times New Roman" pitchFamily="18" charset="0"/>
              </a:rPr>
              <a:t>Obrońca </a:t>
            </a:r>
            <a:r>
              <a:rPr lang="pl-PL" b="1" dirty="0">
                <a:latin typeface="Times New Roman" pitchFamily="18" charset="0"/>
                <a:cs typeface="Times New Roman" pitchFamily="18" charset="0"/>
              </a:rPr>
              <a:t>z wyboru </a:t>
            </a:r>
            <a:r>
              <a:rPr lang="pl-PL" dirty="0">
                <a:latin typeface="Times New Roman" pitchFamily="18" charset="0"/>
                <a:cs typeface="Times New Roman" pitchFamily="18" charset="0"/>
              </a:rPr>
              <a:t>/ </a:t>
            </a:r>
            <a:r>
              <a:rPr lang="pl-PL" b="1" dirty="0">
                <a:latin typeface="Times New Roman" pitchFamily="18" charset="0"/>
                <a:cs typeface="Times New Roman" pitchFamily="18" charset="0"/>
              </a:rPr>
              <a:t>z urzędu</a:t>
            </a:r>
            <a:r>
              <a:rPr lang="pl-PL" dirty="0">
                <a:latin typeface="Times New Roman" pitchFamily="18" charset="0"/>
                <a:cs typeface="Times New Roman" pitchFamily="18" charset="0"/>
              </a:rPr>
              <a:t>,</a:t>
            </a:r>
          </a:p>
          <a:p>
            <a:pPr algn="just"/>
            <a:r>
              <a:rPr lang="pl-PL" dirty="0">
                <a:latin typeface="Times New Roman" pitchFamily="18" charset="0"/>
                <a:cs typeface="Times New Roman" pitchFamily="18" charset="0"/>
              </a:rPr>
              <a:t>Oskarżony ustanawia obrońcę na podstawie </a:t>
            </a:r>
            <a:r>
              <a:rPr lang="pl-PL" b="1" dirty="0">
                <a:latin typeface="Times New Roman" pitchFamily="18" charset="0"/>
                <a:cs typeface="Times New Roman" pitchFamily="18" charset="0"/>
              </a:rPr>
              <a:t>upoważnienia do obrony,</a:t>
            </a:r>
          </a:p>
          <a:p>
            <a:pPr algn="just"/>
            <a:r>
              <a:rPr lang="pl-PL" dirty="0">
                <a:latin typeface="Times New Roman" pitchFamily="18" charset="0"/>
                <a:cs typeface="Times New Roman" pitchFamily="18" charset="0"/>
              </a:rPr>
              <a:t>Obrońcę z urzędu prezes sądy lub referendarz sądowy wyznacza z listy obrońców; przyznanie obrońcy z urzędu wymaga wykazania, że oskarżony nie jest w stanie ponieść kosztów działania pełnomocnika bez uszczerbku dla niezbędnego utrzymania siebie i rodziny (tzw. prawo ubogich),</a:t>
            </a:r>
          </a:p>
          <a:p>
            <a:pPr algn="just"/>
            <a:r>
              <a:rPr lang="pl-PL" dirty="0">
                <a:latin typeface="Times New Roman" pitchFamily="18" charset="0"/>
                <a:cs typeface="Times New Roman" pitchFamily="18" charset="0"/>
              </a:rPr>
              <a:t>Uwaga! Zob. art. 616 § 2 pkt 2, art. 618 § 1 pkt 11 i art. 627 k.p.k.,</a:t>
            </a:r>
          </a:p>
          <a:p>
            <a:pPr algn="just"/>
            <a:r>
              <a:rPr lang="pl-PL" dirty="0">
                <a:latin typeface="Times New Roman" pitchFamily="18" charset="0"/>
                <a:cs typeface="Times New Roman" pitchFamily="18" charset="0"/>
              </a:rPr>
              <a:t>Obowiązek podejmowania czynności procesowych aż do prawomocnego zakończenia postępowania, obowiązek sporządzenia apelacji, gdy domaga się tego oskarżony,</a:t>
            </a:r>
          </a:p>
          <a:p>
            <a:pPr algn="just"/>
            <a:r>
              <a:rPr lang="pl-PL" dirty="0">
                <a:latin typeface="Times New Roman" pitchFamily="18" charset="0"/>
                <a:cs typeface="Times New Roman" pitchFamily="18" charset="0"/>
              </a:rPr>
              <a:t>Możliwość udzielenia </a:t>
            </a:r>
            <a:r>
              <a:rPr lang="pl-PL" b="1" dirty="0">
                <a:latin typeface="Times New Roman" pitchFamily="18" charset="0"/>
                <a:cs typeface="Times New Roman" pitchFamily="18" charset="0"/>
              </a:rPr>
              <a:t>substytucji</a:t>
            </a:r>
          </a:p>
        </p:txBody>
      </p:sp>
    </p:spTree>
    <p:extLst>
      <p:ext uri="{BB962C8B-B14F-4D97-AF65-F5344CB8AC3E}">
        <p14:creationId xmlns:p14="http://schemas.microsoft.com/office/powerpoint/2010/main" val="384769975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12502" y="450762"/>
            <a:ext cx="8607970" cy="5930566"/>
          </a:xfrm>
        </p:spPr>
        <p:txBody>
          <a:bodyPr>
            <a:normAutofit/>
          </a:bodyPr>
          <a:lstStyle/>
          <a:p>
            <a:pPr algn="just"/>
            <a:r>
              <a:rPr lang="pl-PL" sz="2400" dirty="0">
                <a:latin typeface="Times New Roman" panose="02020603050405020304" pitchFamily="18" charset="0"/>
                <a:cs typeface="Times New Roman" panose="02020603050405020304" pitchFamily="18" charset="0"/>
              </a:rPr>
              <a:t>Obrońca może przedsiębrać czynności procesowe </a:t>
            </a:r>
            <a:r>
              <a:rPr lang="pl-PL" sz="2400" b="1" u="sng" dirty="0">
                <a:latin typeface="Times New Roman" panose="02020603050405020304" pitchFamily="18" charset="0"/>
                <a:cs typeface="Times New Roman" panose="02020603050405020304" pitchFamily="18" charset="0"/>
              </a:rPr>
              <a:t>jedynie na korzyść oskarżonego</a:t>
            </a:r>
            <a:r>
              <a:rPr lang="pl-PL" sz="2400" dirty="0">
                <a:latin typeface="Times New Roman" panose="02020603050405020304" pitchFamily="18" charset="0"/>
                <a:cs typeface="Times New Roman" panose="02020603050405020304" pitchFamily="18" charset="0"/>
              </a:rPr>
              <a:t>. Udział obrońcy w postępowaniu nie wyłącza osobistego działania w nim oskarżonego. </a:t>
            </a:r>
          </a:p>
          <a:p>
            <a:pPr algn="just"/>
            <a:r>
              <a:rPr lang="pl-PL" sz="2400" dirty="0">
                <a:latin typeface="Times New Roman" panose="02020603050405020304" pitchFamily="18" charset="0"/>
                <a:cs typeface="Times New Roman" panose="02020603050405020304" pitchFamily="18" charset="0"/>
              </a:rPr>
              <a:t> Z nakazu działania wyłącznie na korzyść wynika też </a:t>
            </a:r>
            <a:r>
              <a:rPr lang="pl-PL" sz="2400" b="1" u="sng" dirty="0">
                <a:solidFill>
                  <a:schemeClr val="accent5"/>
                </a:solidFill>
                <a:latin typeface="Times New Roman" panose="02020603050405020304" pitchFamily="18" charset="0"/>
                <a:cs typeface="Times New Roman" panose="02020603050405020304" pitchFamily="18" charset="0"/>
              </a:rPr>
              <a:t>potrzeba uznania za bezskuteczne czynności obrończych niekorzystnych dla oskarżonego</a:t>
            </a:r>
            <a:r>
              <a:rPr lang="pl-PL" sz="2400" dirty="0">
                <a:latin typeface="Times New Roman" panose="02020603050405020304" pitchFamily="18" charset="0"/>
                <a:cs typeface="Times New Roman" panose="02020603050405020304" pitchFamily="18" charset="0"/>
              </a:rPr>
              <a:t>. </a:t>
            </a:r>
          </a:p>
          <a:p>
            <a:pPr algn="just"/>
            <a:r>
              <a:rPr lang="pl-PL" sz="2400" dirty="0">
                <a:latin typeface="Times New Roman" panose="02020603050405020304" pitchFamily="18" charset="0"/>
                <a:cs typeface="Times New Roman" panose="02020603050405020304" pitchFamily="18" charset="0"/>
              </a:rPr>
              <a:t>Postanowienie SN z dnia 28 lipca 2004 r., V KK 60/04 </a:t>
            </a:r>
            <a:r>
              <a:rPr lang="pl-PL" sz="2400" dirty="0">
                <a:latin typeface="Times New Roman" panose="02020603050405020304" pitchFamily="18" charset="0"/>
                <a:cs typeface="Times New Roman" panose="02020603050405020304" pitchFamily="18" charset="0"/>
                <a:sym typeface="Wingdings" panose="05000000000000000000" pitchFamily="2" charset="2"/>
              </a:rPr>
              <a:t> </a:t>
            </a:r>
            <a:r>
              <a:rPr lang="pl-PL" sz="2400" dirty="0">
                <a:latin typeface="Times New Roman" panose="02020603050405020304" pitchFamily="18" charset="0"/>
                <a:cs typeface="Times New Roman" panose="02020603050405020304" pitchFamily="18" charset="0"/>
              </a:rPr>
              <a:t>Obrońca zawsze winien działać z należytą starannością, niezależnie od tego czy jest obrońcą z wyboru, czy też z urzędu oraz czy obrona ma charakter obligatoryjny.</a:t>
            </a:r>
          </a:p>
          <a:p>
            <a:pPr algn="just"/>
            <a:r>
              <a:rPr lang="pl-PL" sz="2400" dirty="0">
                <a:latin typeface="Times New Roman" panose="02020603050405020304" pitchFamily="18" charset="0"/>
                <a:cs typeface="Times New Roman" panose="02020603050405020304" pitchFamily="18" charset="0"/>
              </a:rPr>
              <a:t>Obrońca może zostać ustanowiony (wyznaczony) do udziału w całym postępowaniu, jego części (np. w postępowaniu kasacyjnym) lub do dokonania określonej czynności (np. sporządzenia apelacji, udziału w przesłuchaniu świadka małoletniego). </a:t>
            </a:r>
          </a:p>
          <a:p>
            <a:pPr marL="0" indent="0">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214405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6" y="260648"/>
            <a:ext cx="7053542" cy="1400530"/>
          </a:xfrm>
        </p:spPr>
        <p:txBody>
          <a:bodyPr/>
          <a:lstStyle/>
          <a:p>
            <a:pPr algn="ctr"/>
            <a:r>
              <a:rPr lang="pl-PL" dirty="0"/>
              <a:t>OBROŃCA Z WYBORU</a:t>
            </a:r>
          </a:p>
        </p:txBody>
      </p:sp>
      <p:sp>
        <p:nvSpPr>
          <p:cNvPr id="3" name="Symbol zastępczy zawartości 2"/>
          <p:cNvSpPr>
            <a:spLocks noGrp="1"/>
          </p:cNvSpPr>
          <p:nvPr>
            <p:ph idx="1"/>
          </p:nvPr>
        </p:nvSpPr>
        <p:spPr>
          <a:xfrm>
            <a:off x="251520" y="1700808"/>
            <a:ext cx="8229600" cy="4389120"/>
          </a:xfrm>
        </p:spPr>
        <p:txBody>
          <a:bodyPr>
            <a:normAutofit fontScale="85000" lnSpcReduction="10000"/>
          </a:bodyPr>
          <a:lstStyle/>
          <a:p>
            <a:pPr algn="just"/>
            <a:r>
              <a:rPr lang="pl-PL" dirty="0"/>
              <a:t>Obrońcę ustanawia oskarżony, ewentualnie przedstawiciel ustawowy.  </a:t>
            </a:r>
          </a:p>
          <a:p>
            <a:pPr algn="just"/>
            <a:r>
              <a:rPr lang="pl-PL" dirty="0"/>
              <a:t>Do czasu ustanowienia obrońcy przez oskarżonego pozbawionego wolności, obrońcę może ustanowić inna osoba, o czym niezwłocznie zawiadamia się oskarżonego </a:t>
            </a:r>
            <a:r>
              <a:rPr lang="pl-PL" dirty="0">
                <a:sym typeface="Wingdings" panose="05000000000000000000" pitchFamily="2" charset="2"/>
              </a:rPr>
              <a:t> tzw. </a:t>
            </a:r>
            <a:r>
              <a:rPr lang="pl-PL" b="1" dirty="0">
                <a:sym typeface="Wingdings" panose="05000000000000000000" pitchFamily="2" charset="2"/>
              </a:rPr>
              <a:t>zastępcze upoważnienie do obrony</a:t>
            </a:r>
            <a:r>
              <a:rPr lang="pl-PL" dirty="0">
                <a:sym typeface="Wingdings" panose="05000000000000000000" pitchFamily="2" charset="2"/>
              </a:rPr>
              <a:t>.</a:t>
            </a:r>
            <a:endParaRPr lang="pl-PL" dirty="0"/>
          </a:p>
          <a:p>
            <a:pPr algn="just"/>
            <a:r>
              <a:rPr lang="pl-PL" dirty="0"/>
              <a:t>Upoważnienie do obrony może być udzielone </a:t>
            </a:r>
            <a:r>
              <a:rPr lang="pl-PL" b="1" dirty="0"/>
              <a:t>na piśmie </a:t>
            </a:r>
            <a:r>
              <a:rPr lang="pl-PL" dirty="0"/>
              <a:t>albo przez </a:t>
            </a:r>
            <a:r>
              <a:rPr lang="pl-PL" b="1" dirty="0"/>
              <a:t>oświadczenie do protokołu </a:t>
            </a:r>
            <a:r>
              <a:rPr lang="pl-PL" dirty="0"/>
              <a:t>organu prowadzącego postępowanie karne.</a:t>
            </a:r>
          </a:p>
          <a:p>
            <a:pPr algn="just"/>
            <a:r>
              <a:rPr lang="pl-PL" dirty="0"/>
              <a:t>Zakres działania - art. 84 § 1 – Ustanowienie obrońcy lub wyznaczenie obrońcy z urzędu </a:t>
            </a:r>
            <a:r>
              <a:rPr lang="pl-PL" b="1" u="sng" dirty="0">
                <a:solidFill>
                  <a:schemeClr val="accent6"/>
                </a:solidFill>
              </a:rPr>
              <a:t>uprawnia</a:t>
            </a:r>
            <a:r>
              <a:rPr lang="pl-PL" dirty="0"/>
              <a:t> go do </a:t>
            </a:r>
            <a:r>
              <a:rPr lang="pl-PL" u="sng" dirty="0"/>
              <a:t>działania w całym postępowaniu, nie wyłączając czynności po uprawomocnieniu się orzeczenia</a:t>
            </a:r>
            <a:r>
              <a:rPr lang="pl-PL" dirty="0"/>
              <a:t>, jeżeli nie zawiera ograniczeń.</a:t>
            </a:r>
          </a:p>
          <a:p>
            <a:pPr algn="just"/>
            <a:endParaRPr lang="pl-PL" dirty="0"/>
          </a:p>
          <a:p>
            <a:pPr algn="just"/>
            <a:endParaRPr lang="pl-PL" dirty="0"/>
          </a:p>
          <a:p>
            <a:pPr marL="0" indent="0">
              <a:buNone/>
            </a:pPr>
            <a:endParaRPr lang="pl-PL" dirty="0"/>
          </a:p>
        </p:txBody>
      </p:sp>
    </p:spTree>
    <p:extLst>
      <p:ext uri="{BB962C8B-B14F-4D97-AF65-F5344CB8AC3E}">
        <p14:creationId xmlns:p14="http://schemas.microsoft.com/office/powerpoint/2010/main" val="19300966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476672"/>
            <a:ext cx="8229600" cy="1143000"/>
          </a:xfrm>
        </p:spPr>
        <p:txBody>
          <a:bodyPr/>
          <a:lstStyle/>
          <a:p>
            <a:pPr algn="ctr"/>
            <a:r>
              <a:rPr lang="pl-PL" dirty="0"/>
              <a:t>OBROŃCA Z URZĘDU</a:t>
            </a:r>
          </a:p>
        </p:txBody>
      </p:sp>
      <p:sp>
        <p:nvSpPr>
          <p:cNvPr id="3" name="Symbol zastępczy zawartości 2"/>
          <p:cNvSpPr>
            <a:spLocks noGrp="1"/>
          </p:cNvSpPr>
          <p:nvPr>
            <p:ph idx="1"/>
          </p:nvPr>
        </p:nvSpPr>
        <p:spPr/>
        <p:txBody>
          <a:bodyPr>
            <a:normAutofit fontScale="92500" lnSpcReduction="20000"/>
          </a:bodyPr>
          <a:lstStyle/>
          <a:p>
            <a:pPr algn="just"/>
            <a:r>
              <a:rPr lang="pl-PL" dirty="0"/>
              <a:t>§ 1. </a:t>
            </a:r>
            <a:r>
              <a:rPr lang="pl-PL" b="1" u="sng" dirty="0">
                <a:solidFill>
                  <a:schemeClr val="accent3"/>
                </a:solidFill>
              </a:rPr>
              <a:t>Oskarżony</a:t>
            </a:r>
            <a:r>
              <a:rPr lang="pl-PL" dirty="0"/>
              <a:t>, który nie ma obrońcy z wyboru, może żądać, aby mu wyznaczono obrońcę z urzędu, </a:t>
            </a:r>
            <a:r>
              <a:rPr lang="pl-PL" b="1" dirty="0">
                <a:solidFill>
                  <a:schemeClr val="accent3"/>
                </a:solidFill>
              </a:rPr>
              <a:t>jeżeli w sposób należyty wykaże, że nie jest w stanie ponieść kosztów obrony bez uszczerbku dla niezbędnego utrzymania siebie i rodziny</a:t>
            </a:r>
            <a:r>
              <a:rPr lang="pl-PL" dirty="0"/>
              <a:t>. </a:t>
            </a:r>
          </a:p>
          <a:p>
            <a:pPr algn="just"/>
            <a:r>
              <a:rPr lang="pl-PL" dirty="0"/>
              <a:t>§1a.Przepis § 1 stosuje się odpowiednio, jeżeli oskarżony żąda wyznaczenia obrońcy z urzędu</a:t>
            </a:r>
            <a:r>
              <a:rPr lang="pl-PL" b="1" u="sng" dirty="0"/>
              <a:t> w celu dokonania określonej czynności procesowej.</a:t>
            </a:r>
          </a:p>
          <a:p>
            <a:pPr algn="just"/>
            <a:r>
              <a:rPr lang="pl-PL" dirty="0"/>
              <a:t>§ 2. Sąd może cofnąć wyznaczenie obrońcy, jeżeli okaże się, że nie istnieją okoliczności, na podstawie których go wyznaczono. Na postanowienie o cofnięciu wyznaczenia obrońcy przysługuje zażalenie do innego równorzędnego składu tego sądu.</a:t>
            </a:r>
          </a:p>
          <a:p>
            <a:pPr algn="just"/>
            <a:endParaRPr lang="pl-PL" dirty="0"/>
          </a:p>
          <a:p>
            <a:pPr algn="just"/>
            <a:endParaRPr lang="pl-PL" dirty="0"/>
          </a:p>
          <a:p>
            <a:pPr marL="0" indent="0">
              <a:buNone/>
            </a:pPr>
            <a:endParaRPr lang="pl-PL" dirty="0"/>
          </a:p>
        </p:txBody>
      </p:sp>
    </p:spTree>
    <p:extLst>
      <p:ext uri="{BB962C8B-B14F-4D97-AF65-F5344CB8AC3E}">
        <p14:creationId xmlns:p14="http://schemas.microsoft.com/office/powerpoint/2010/main" val="197463863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476672"/>
            <a:ext cx="8229600" cy="1143000"/>
          </a:xfrm>
        </p:spPr>
        <p:txBody>
          <a:bodyPr/>
          <a:lstStyle/>
          <a:p>
            <a:pPr algn="ctr"/>
            <a:r>
              <a:rPr lang="pl-PL" dirty="0"/>
              <a:t>OBRONA OBLIGATORYJNA</a:t>
            </a:r>
          </a:p>
        </p:txBody>
      </p:sp>
      <p:sp>
        <p:nvSpPr>
          <p:cNvPr id="3" name="Symbol zastępczy zawartości 2"/>
          <p:cNvSpPr>
            <a:spLocks noGrp="1"/>
          </p:cNvSpPr>
          <p:nvPr>
            <p:ph idx="1"/>
          </p:nvPr>
        </p:nvSpPr>
        <p:spPr>
          <a:xfrm>
            <a:off x="828220" y="1705189"/>
            <a:ext cx="7488196" cy="4676139"/>
          </a:xfrm>
        </p:spPr>
        <p:txBody>
          <a:bodyPr>
            <a:normAutofit fontScale="85000" lnSpcReduction="20000"/>
          </a:bodyPr>
          <a:lstStyle/>
          <a:p>
            <a:pPr marL="0" indent="0" algn="just">
              <a:buNone/>
            </a:pPr>
            <a:r>
              <a:rPr lang="pl-PL" dirty="0">
                <a:latin typeface="Times New Roman" pitchFamily="18" charset="0"/>
                <a:cs typeface="Times New Roman" pitchFamily="18" charset="0"/>
              </a:rPr>
              <a:t>Przesłanki obrony obligatoryjnej zachodzą, gdy oskarżony (podejrzany):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nie ukończył 18 lat,</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jest głuchy, niemy lub niewidomy,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zachodzi uzasadniona wątpliwość co do jego poczytalności w czasie popełnienia czynu (tempore </a:t>
            </a:r>
            <a:r>
              <a:rPr lang="pl-PL" dirty="0" err="1">
                <a:latin typeface="Times New Roman" pitchFamily="18" charset="0"/>
                <a:cs typeface="Times New Roman" pitchFamily="18" charset="0"/>
              </a:rPr>
              <a:t>criminis</a:t>
            </a:r>
            <a:r>
              <a:rPr lang="pl-PL" dirty="0">
                <a:latin typeface="Times New Roman" pitchFamily="18" charset="0"/>
                <a:cs typeface="Times New Roman" pitchFamily="18" charset="0"/>
              </a:rPr>
              <a:t>),</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zachodzi uzasadniona wątpliwość, czy stan jego zdrowia psychicznego pozwala na udział w postępowaniu lub prowadzenie obrony w sposób samodzielny oraz rozsądny,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jest oskarżony o zbrodnię w postępowaniu przed sądem okręgowym.</a:t>
            </a:r>
          </a:p>
          <a:p>
            <a:pPr lvl="1" algn="just">
              <a:buClr>
                <a:srgbClr val="00B050"/>
              </a:buClr>
              <a:buFont typeface="Wingdings 3" panose="05040102010807070707" pitchFamily="18" charset="2"/>
              <a:buChar char=""/>
            </a:pPr>
            <a:endParaRPr lang="pl-PL" dirty="0">
              <a:latin typeface="Times New Roman" pitchFamily="18" charset="0"/>
              <a:cs typeface="Times New Roman" pitchFamily="18" charset="0"/>
            </a:endParaRPr>
          </a:p>
          <a:p>
            <a:pPr marL="0" indent="0" algn="just">
              <a:buNone/>
            </a:pPr>
            <a:r>
              <a:rPr lang="pl-PL" dirty="0">
                <a:latin typeface="Times New Roman" pitchFamily="18" charset="0"/>
                <a:cs typeface="Times New Roman" pitchFamily="18" charset="0"/>
              </a:rPr>
              <a:t>Oskarżony musi mieć obrońcę także wtedy, gdy sąd uzna to za niezbędne ze względu na </a:t>
            </a:r>
            <a:r>
              <a:rPr lang="pl-PL" b="1" dirty="0">
                <a:latin typeface="Times New Roman" pitchFamily="18" charset="0"/>
                <a:cs typeface="Times New Roman" pitchFamily="18" charset="0"/>
              </a:rPr>
              <a:t>inne okoliczności utrudniające obronę.</a:t>
            </a:r>
          </a:p>
          <a:p>
            <a:pPr marL="0" indent="0" algn="just">
              <a:buNone/>
            </a:pPr>
            <a:endParaRPr lang="pl-PL" dirty="0">
              <a:latin typeface="Times New Roman" pitchFamily="18" charset="0"/>
              <a:cs typeface="Times New Roman" pitchFamily="18" charset="0"/>
            </a:endParaRPr>
          </a:p>
        </p:txBody>
      </p:sp>
    </p:spTree>
    <p:extLst>
      <p:ext uri="{BB962C8B-B14F-4D97-AF65-F5344CB8AC3E}">
        <p14:creationId xmlns:p14="http://schemas.microsoft.com/office/powerpoint/2010/main" val="204181509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1787" y="-171400"/>
            <a:ext cx="8182213" cy="836144"/>
          </a:xfrm>
        </p:spPr>
        <p:txBody>
          <a:bodyPr>
            <a:normAutofit/>
          </a:bodyPr>
          <a:lstStyle/>
          <a:p>
            <a:pPr algn="ctr"/>
            <a:r>
              <a:rPr lang="pl-PL" sz="2800" b="1" dirty="0">
                <a:solidFill>
                  <a:srgbClr val="FF0000"/>
                </a:solidFill>
              </a:rPr>
              <a:t>Inne okoliczności utrudniające obronę</a:t>
            </a:r>
          </a:p>
        </p:txBody>
      </p:sp>
      <p:sp>
        <p:nvSpPr>
          <p:cNvPr id="3" name="Symbol zastępczy zawartości 2"/>
          <p:cNvSpPr>
            <a:spLocks noGrp="1"/>
          </p:cNvSpPr>
          <p:nvPr>
            <p:ph idx="1"/>
          </p:nvPr>
        </p:nvSpPr>
        <p:spPr>
          <a:xfrm>
            <a:off x="179512" y="548680"/>
            <a:ext cx="8964488" cy="4467641"/>
          </a:xfrm>
        </p:spPr>
        <p:txBody>
          <a:bodyPr>
            <a:noAutofit/>
          </a:bodyPr>
          <a:lstStyle/>
          <a:p>
            <a:pPr marL="0" indent="0" algn="ctr">
              <a:buNone/>
            </a:pPr>
            <a:r>
              <a:rPr lang="pl-PL" sz="2400" dirty="0">
                <a:latin typeface="Times New Roman" panose="02020603050405020304" pitchFamily="18" charset="0"/>
                <a:cs typeface="Times New Roman" panose="02020603050405020304" pitchFamily="18" charset="0"/>
              </a:rPr>
              <a:t>Postanowienie SN z 25.06.2014 r., II KK 124/14 </a:t>
            </a:r>
          </a:p>
          <a:p>
            <a:pPr algn="just"/>
            <a:r>
              <a:rPr lang="pl-PL" sz="2400" dirty="0">
                <a:latin typeface="Times New Roman" panose="02020603050405020304" pitchFamily="18" charset="0"/>
                <a:cs typeface="Times New Roman" panose="02020603050405020304" pitchFamily="18" charset="0"/>
              </a:rPr>
              <a:t>1. Fakt, iż sprawa jest skomplikowana pod względem faktycznym lub nawet pod względem prawnym, sam przez się nie może zadecydować o przyjęciu przez organ procesowy istnienia przesłanki obrony obligatoryjnej, określonej w art. 79 § 2 k.p.k.</a:t>
            </a:r>
          </a:p>
          <a:p>
            <a:pPr algn="just"/>
            <a:r>
              <a:rPr lang="pl-PL" sz="2400" dirty="0">
                <a:latin typeface="Times New Roman" panose="02020603050405020304" pitchFamily="18" charset="0"/>
                <a:cs typeface="Times New Roman" panose="02020603050405020304" pitchFamily="18" charset="0"/>
              </a:rPr>
              <a:t>2. Decyzja, czy zachodzi przesłanka obrony obligatoryjnej, określona w art. 79 § 2 k.p.k., należy do organu procesowego i powinna być podejmowana w oparciu o kryteria zobiektywizowane, tym niemniej ma ona charakter ocenny, a jednym z istotnych elementów służących do dokonania właściwej oceny jest stanowisko oskarżonego co do możliwości skutecznego prowadzenia obrony osobistej.</a:t>
            </a:r>
          </a:p>
          <a:p>
            <a:pPr algn="just"/>
            <a:r>
              <a:rPr lang="pl-PL" sz="2400" dirty="0">
                <a:latin typeface="Times New Roman" panose="02020603050405020304" pitchFamily="18" charset="0"/>
                <a:cs typeface="Times New Roman" panose="02020603050405020304" pitchFamily="18" charset="0"/>
              </a:rPr>
              <a:t>Chodzi o właściwości osobiste oskarżonego, które nie uniemożliwiają, ale w znaczący sposób utrudniają realizację prawa do obrony materialnej bezpośrednio przez samego oskarżonego, np.: wiek, stan zdrowia, stan psychiczny, nieporadność. </a:t>
            </a:r>
          </a:p>
          <a:p>
            <a:pPr marL="0" indent="0">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519886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542236" y="-6460"/>
            <a:ext cx="7290054" cy="1499616"/>
          </a:xfrm>
        </p:spPr>
        <p:txBody>
          <a:bodyPr/>
          <a:lstStyle/>
          <a:p>
            <a:r>
              <a:rPr lang="pl-PL" dirty="0"/>
              <a:t>Obrona obligatoryjna </a:t>
            </a:r>
          </a:p>
        </p:txBody>
      </p:sp>
      <p:sp>
        <p:nvSpPr>
          <p:cNvPr id="5" name="Symbol zastępczy zawartości 2"/>
          <p:cNvSpPr>
            <a:spLocks noGrp="1"/>
          </p:cNvSpPr>
          <p:nvPr>
            <p:ph idx="1"/>
          </p:nvPr>
        </p:nvSpPr>
        <p:spPr>
          <a:xfrm>
            <a:off x="381731" y="1622530"/>
            <a:ext cx="2796635" cy="4861983"/>
          </a:xfrm>
        </p:spPr>
        <p:txBody>
          <a:bodyPr>
            <a:normAutofit fontScale="70000" lnSpcReduction="20000"/>
          </a:bodyPr>
          <a:lstStyle/>
          <a:p>
            <a:pPr algn="just"/>
            <a:r>
              <a:rPr lang="pl-PL" dirty="0"/>
              <a:t>Od reguły, że oskarżony samodzielnie decyduje, czy chce bronić się samodzielnie czy korzystać z pomocy obrońcy, </a:t>
            </a:r>
            <a:r>
              <a:rPr lang="pl-PL" dirty="0" err="1"/>
              <a:t>kpk</a:t>
            </a:r>
            <a:r>
              <a:rPr lang="pl-PL" dirty="0"/>
              <a:t> wprowadza wyjątek w postaci obrony obligatoryjnej. W sytuacjach wskazanych w art. 79 i 80 oskarżony </a:t>
            </a:r>
            <a:r>
              <a:rPr lang="pl-PL" b="1" dirty="0"/>
              <a:t>musi</a:t>
            </a:r>
            <a:r>
              <a:rPr lang="pl-PL" dirty="0"/>
              <a:t> mieć obrońcę</a:t>
            </a:r>
            <a:r>
              <a:rPr lang="pl-PL" u="sng" dirty="0"/>
              <a:t>. Jeżeli nie ma obrońcy z wyboru, prezes lub referendarz sądowy sądu właściwego do rozpoznania sprawy wyznacza mu obrońcę z urzędu.</a:t>
            </a:r>
          </a:p>
        </p:txBody>
      </p:sp>
      <p:graphicFrame>
        <p:nvGraphicFramePr>
          <p:cNvPr id="6" name="Diagram 5"/>
          <p:cNvGraphicFramePr/>
          <p:nvPr>
            <p:extLst>
              <p:ext uri="{D42A27DB-BD31-4B8C-83A1-F6EECF244321}">
                <p14:modId xmlns:p14="http://schemas.microsoft.com/office/powerpoint/2010/main" val="362772011"/>
              </p:ext>
            </p:extLst>
          </p:nvPr>
        </p:nvGraphicFramePr>
        <p:xfrm>
          <a:off x="3520763" y="1455311"/>
          <a:ext cx="5850732" cy="3749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pole tekstowe 6"/>
          <p:cNvSpPr txBox="1"/>
          <p:nvPr/>
        </p:nvSpPr>
        <p:spPr>
          <a:xfrm>
            <a:off x="3913669" y="5204943"/>
            <a:ext cx="1953816" cy="1477328"/>
          </a:xfrm>
          <a:prstGeom prst="rect">
            <a:avLst/>
          </a:prstGeom>
          <a:noFill/>
        </p:spPr>
        <p:txBody>
          <a:bodyPr wrap="square" rtlCol="0">
            <a:spAutoFit/>
          </a:bodyPr>
          <a:lstStyle/>
          <a:p>
            <a:r>
              <a:rPr lang="pl-PL" dirty="0"/>
              <a:t>okoliczności dotyczące oskarżonego wskazane w art. 79 § 1 i 2 </a:t>
            </a:r>
          </a:p>
        </p:txBody>
      </p:sp>
      <p:sp>
        <p:nvSpPr>
          <p:cNvPr id="8" name="pole tekstowe 7"/>
          <p:cNvSpPr txBox="1"/>
          <p:nvPr/>
        </p:nvSpPr>
        <p:spPr>
          <a:xfrm>
            <a:off x="6914044" y="5331987"/>
            <a:ext cx="1871663" cy="1200329"/>
          </a:xfrm>
          <a:prstGeom prst="rect">
            <a:avLst/>
          </a:prstGeom>
          <a:noFill/>
        </p:spPr>
        <p:txBody>
          <a:bodyPr wrap="square" rtlCol="0">
            <a:spAutoFit/>
          </a:bodyPr>
          <a:lstStyle/>
          <a:p>
            <a:r>
              <a:rPr lang="pl-PL" dirty="0"/>
              <a:t>waga zarzutów, jakie ciążą na oskarżonym – art. 80</a:t>
            </a:r>
          </a:p>
        </p:txBody>
      </p:sp>
    </p:spTree>
    <p:extLst>
      <p:ext uri="{BB962C8B-B14F-4D97-AF65-F5344CB8AC3E}">
        <p14:creationId xmlns:p14="http://schemas.microsoft.com/office/powerpoint/2010/main" val="228312171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Zasada prawa do obrony</a:t>
            </a:r>
            <a:r>
              <a:rPr lang="pl-PL" dirty="0"/>
              <a:t>- dyrektywa, w myśl której oskarżony ma prawo bronić swoich interesów w procesie i korzystać z pomocy obrońcy.</a:t>
            </a:r>
          </a:p>
          <a:p>
            <a:pPr algn="just"/>
            <a:endParaRPr lang="pl-PL" dirty="0"/>
          </a:p>
          <a:p>
            <a:pPr algn="just"/>
            <a:r>
              <a:rPr lang="pl-PL" dirty="0"/>
              <a:t>art. 42 ust. 2 Konstytucji</a:t>
            </a:r>
          </a:p>
          <a:p>
            <a:pPr algn="just"/>
            <a:endParaRPr lang="pl-PL" dirty="0"/>
          </a:p>
          <a:p>
            <a:pPr algn="just"/>
            <a:r>
              <a:rPr lang="pl-PL" dirty="0"/>
              <a:t>Art. 6 k.p.k.</a:t>
            </a:r>
          </a:p>
          <a:p>
            <a:pPr algn="just"/>
            <a:endParaRPr lang="pl-PL" dirty="0"/>
          </a:p>
          <a:p>
            <a:pPr algn="just"/>
            <a:r>
              <a:rPr lang="pl-PL" dirty="0"/>
              <a:t>Art. 6 ust. 3 lit. c EKPCz</a:t>
            </a:r>
          </a:p>
        </p:txBody>
      </p:sp>
      <p:sp>
        <p:nvSpPr>
          <p:cNvPr id="3" name="Title 2"/>
          <p:cNvSpPr>
            <a:spLocks noGrp="1"/>
          </p:cNvSpPr>
          <p:nvPr>
            <p:ph type="title"/>
          </p:nvPr>
        </p:nvSpPr>
        <p:spPr/>
        <p:txBody>
          <a:bodyPr/>
          <a:lstStyle/>
          <a:p>
            <a:pPr algn="ctr"/>
            <a:r>
              <a:rPr lang="pl-PL" dirty="0"/>
              <a:t>Zasada prawa do obrony</a:t>
            </a:r>
          </a:p>
        </p:txBody>
      </p:sp>
    </p:spTree>
    <p:extLst>
      <p:ext uri="{BB962C8B-B14F-4D97-AF65-F5344CB8AC3E}">
        <p14:creationId xmlns:p14="http://schemas.microsoft.com/office/powerpoint/2010/main" val="265795696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Na prawo do obrony składa się zespół uprawnień procesowych pozwalających dokonać czynności zmierzających do odparcia oskarżenia lub złagodzenia odpowiedzialności.</a:t>
            </a:r>
          </a:p>
          <a:p>
            <a:pPr algn="just"/>
            <a:endParaRPr lang="pl-PL" dirty="0"/>
          </a:p>
          <a:p>
            <a:pPr algn="just"/>
            <a:r>
              <a:rPr lang="pl-PL" dirty="0"/>
              <a:t>Art. 6 k.p.k. zapewnia prawo do obrony w znaczeniu materialnym i formalnym, prawo do zachowania biernego oraz aktywnego.</a:t>
            </a:r>
          </a:p>
        </p:txBody>
      </p:sp>
      <p:sp>
        <p:nvSpPr>
          <p:cNvPr id="3" name="Title 2"/>
          <p:cNvSpPr>
            <a:spLocks noGrp="1"/>
          </p:cNvSpPr>
          <p:nvPr>
            <p:ph type="title"/>
          </p:nvPr>
        </p:nvSpPr>
        <p:spPr/>
        <p:txBody>
          <a:bodyPr/>
          <a:lstStyle/>
          <a:p>
            <a:pPr algn="ctr"/>
            <a:r>
              <a:rPr lang="pl-PL" dirty="0"/>
              <a:t>Zasada prawa do obrony</a:t>
            </a:r>
          </a:p>
        </p:txBody>
      </p:sp>
    </p:spTree>
    <p:extLst>
      <p:ext uri="{BB962C8B-B14F-4D97-AF65-F5344CB8AC3E}">
        <p14:creationId xmlns:p14="http://schemas.microsoft.com/office/powerpoint/2010/main" val="1279306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628800"/>
            <a:ext cx="8229600" cy="4896544"/>
          </a:xfrm>
        </p:spPr>
        <p:txBody>
          <a:bodyPr>
            <a:normAutofit fontScale="92500" lnSpcReduction="10000"/>
          </a:bodyPr>
          <a:lstStyle/>
          <a:p>
            <a:r>
              <a:rPr lang="pl-PL" b="1" dirty="0"/>
              <a:t>Art. 10 Konstytucji RP</a:t>
            </a:r>
          </a:p>
          <a:p>
            <a:pPr marL="109728" indent="0">
              <a:buNone/>
            </a:pPr>
            <a:endParaRPr lang="pl-PL" b="1" dirty="0"/>
          </a:p>
          <a:p>
            <a:pPr marL="624078" indent="-514350" algn="just">
              <a:buAutoNum type="arabicPeriod"/>
            </a:pPr>
            <a:r>
              <a:rPr lang="pl-PL" dirty="0"/>
              <a:t>Ustrój Rzeczypospolitej Polskiej opiera się na </a:t>
            </a:r>
            <a:r>
              <a:rPr lang="pl-PL" b="1" dirty="0"/>
              <a:t>podziale i równowadze</a:t>
            </a:r>
            <a:r>
              <a:rPr lang="pl-PL" dirty="0"/>
              <a:t> władzy ustawodawczej, władzy wykonawczej i władzy </a:t>
            </a:r>
            <a:r>
              <a:rPr lang="pl-PL" b="1" dirty="0"/>
              <a:t>sądowniczej</a:t>
            </a:r>
            <a:r>
              <a:rPr lang="pl-PL" dirty="0"/>
              <a:t>.</a:t>
            </a:r>
          </a:p>
          <a:p>
            <a:pPr marL="624078" indent="-514350" algn="just">
              <a:buAutoNum type="arabicPeriod"/>
            </a:pPr>
            <a:endParaRPr lang="pl-PL" dirty="0"/>
          </a:p>
          <a:p>
            <a:pPr marL="624078" indent="-514350" algn="just">
              <a:buFont typeface="Wingdings 3"/>
              <a:buAutoNum type="arabicPeriod"/>
            </a:pPr>
            <a:r>
              <a:rPr lang="pl-PL" dirty="0"/>
              <a:t>Władzę ustawodawczą sprawują Sejm i Senat, władzę wykonawczą Prezydent Rzeczypospolitej Polskiej i Rada Ministrów, a </a:t>
            </a:r>
            <a:r>
              <a:rPr lang="pl-PL" b="1" dirty="0"/>
              <a:t>władzę sądowniczą sądy i trybunały</a:t>
            </a:r>
            <a:r>
              <a:rPr lang="pl-PL" dirty="0"/>
              <a:t>.</a:t>
            </a:r>
          </a:p>
          <a:p>
            <a:pPr marL="109728" indent="0">
              <a:buNone/>
            </a:pPr>
            <a:endParaRPr lang="pl-PL" dirty="0"/>
          </a:p>
          <a:p>
            <a:pPr marL="109728" indent="0">
              <a:buNone/>
            </a:pPr>
            <a:br>
              <a:rPr lang="pl-PL" b="1" dirty="0"/>
            </a:br>
            <a:endParaRPr lang="pl-PL" dirty="0"/>
          </a:p>
        </p:txBody>
      </p:sp>
    </p:spTree>
    <p:extLst>
      <p:ext uri="{BB962C8B-B14F-4D97-AF65-F5344CB8AC3E}">
        <p14:creationId xmlns:p14="http://schemas.microsoft.com/office/powerpoint/2010/main" val="203514431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Zasada prawa do obrony</a:t>
            </a:r>
          </a:p>
        </p:txBody>
      </p:sp>
      <p:sp>
        <p:nvSpPr>
          <p:cNvPr id="5" name="Content Placeholder 4"/>
          <p:cNvSpPr>
            <a:spLocks noGrp="1"/>
          </p:cNvSpPr>
          <p:nvPr>
            <p:ph sz="quarter" idx="2"/>
          </p:nvPr>
        </p:nvSpPr>
        <p:spPr/>
        <p:txBody>
          <a:bodyPr>
            <a:normAutofit/>
          </a:bodyPr>
          <a:lstStyle/>
          <a:p>
            <a:pPr marL="109728" indent="0" algn="ctr">
              <a:buNone/>
            </a:pPr>
            <a:r>
              <a:rPr lang="pl-PL" b="1" dirty="0"/>
              <a:t>OBRONA MATERIALNA</a:t>
            </a:r>
          </a:p>
          <a:p>
            <a:pPr marL="109728" indent="0" algn="ctr">
              <a:buNone/>
            </a:pPr>
            <a:endParaRPr lang="pl-PL" dirty="0"/>
          </a:p>
          <a:p>
            <a:pPr marL="109728" indent="0" algn="ctr">
              <a:buNone/>
            </a:pPr>
            <a:r>
              <a:rPr lang="pl-PL" dirty="0"/>
              <a:t>podejmowanie przez jakąkolwiek osobę wszelkich czynności procesowych w celu ochrony interesów oskarżonego w procesie.</a:t>
            </a:r>
          </a:p>
          <a:p>
            <a:pPr marL="109728" indent="0" algn="ctr">
              <a:buNone/>
            </a:pPr>
            <a:endParaRPr lang="pl-PL" dirty="0"/>
          </a:p>
          <a:p>
            <a:r>
              <a:rPr lang="pl-PL" dirty="0"/>
              <a:t>Art. 74 § 1 k.p.k.</a:t>
            </a:r>
          </a:p>
          <a:p>
            <a:endParaRPr lang="pl-PL" dirty="0"/>
          </a:p>
          <a:p>
            <a:endParaRPr lang="pl-PL" dirty="0"/>
          </a:p>
        </p:txBody>
      </p:sp>
      <p:sp>
        <p:nvSpPr>
          <p:cNvPr id="6" name="Content Placeholder 5"/>
          <p:cNvSpPr>
            <a:spLocks noGrp="1"/>
          </p:cNvSpPr>
          <p:nvPr>
            <p:ph sz="quarter" idx="4"/>
          </p:nvPr>
        </p:nvSpPr>
        <p:spPr/>
        <p:txBody>
          <a:bodyPr>
            <a:normAutofit fontScale="77500" lnSpcReduction="20000"/>
          </a:bodyPr>
          <a:lstStyle/>
          <a:p>
            <a:pPr marL="109728" indent="0" algn="ctr">
              <a:buNone/>
            </a:pPr>
            <a:r>
              <a:rPr lang="pl-PL" b="1" dirty="0"/>
              <a:t>OBRONA FORMALNA</a:t>
            </a:r>
          </a:p>
          <a:p>
            <a:pPr marL="109728" indent="0" algn="ctr">
              <a:buNone/>
            </a:pPr>
            <a:endParaRPr lang="pl-PL" b="1" dirty="0"/>
          </a:p>
          <a:p>
            <a:pPr marL="109728" indent="0" algn="ctr">
              <a:buNone/>
            </a:pPr>
            <a:endParaRPr lang="pl-PL" dirty="0"/>
          </a:p>
          <a:p>
            <a:pPr marL="109728" indent="0" algn="ctr">
              <a:buNone/>
            </a:pPr>
            <a:r>
              <a:rPr lang="pl-PL" dirty="0"/>
              <a:t>korzystanie z pomocy obrońcy przez oskarżonego</a:t>
            </a:r>
          </a:p>
          <a:p>
            <a:pPr marL="109728" indent="0" algn="ctr">
              <a:buNone/>
            </a:pPr>
            <a:endParaRPr lang="pl-PL" dirty="0"/>
          </a:p>
          <a:p>
            <a:r>
              <a:rPr lang="pl-PL" dirty="0"/>
              <a:t>Uprawnienie do wyboru obrońcy (art. 83 § 1 k.p.k.)</a:t>
            </a:r>
          </a:p>
          <a:p>
            <a:endParaRPr lang="pl-PL" dirty="0"/>
          </a:p>
          <a:p>
            <a:r>
              <a:rPr lang="pl-PL" dirty="0"/>
              <a:t>Uprawnienie do korzystania z pomocy obrońcy z urzędu (art. 78-81 k.p.k.)</a:t>
            </a:r>
          </a:p>
          <a:p>
            <a:endParaRPr lang="pl-PL" dirty="0"/>
          </a:p>
          <a:p>
            <a:r>
              <a:rPr lang="pl-PL" dirty="0"/>
              <a:t>Obrona obligatoryjna (art. 79, 80, 451, 548 k.p.k.). </a:t>
            </a:r>
          </a:p>
        </p:txBody>
      </p:sp>
    </p:spTree>
    <p:extLst>
      <p:ext uri="{BB962C8B-B14F-4D97-AF65-F5344CB8AC3E}">
        <p14:creationId xmlns:p14="http://schemas.microsoft.com/office/powerpoint/2010/main" val="222789853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404664"/>
            <a:ext cx="8229600" cy="1143000"/>
          </a:xfrm>
        </p:spPr>
        <p:txBody>
          <a:bodyPr/>
          <a:lstStyle/>
          <a:p>
            <a:pPr algn="ctr"/>
            <a:r>
              <a:rPr lang="pl-PL" dirty="0"/>
              <a:t>PEŁNOMOCNIK</a:t>
            </a:r>
          </a:p>
        </p:txBody>
      </p:sp>
      <p:sp>
        <p:nvSpPr>
          <p:cNvPr id="3" name="Symbol zastępczy zawartości 2"/>
          <p:cNvSpPr>
            <a:spLocks noGrp="1"/>
          </p:cNvSpPr>
          <p:nvPr>
            <p:ph idx="1"/>
          </p:nvPr>
        </p:nvSpPr>
        <p:spPr>
          <a:xfrm>
            <a:off x="251520" y="1730947"/>
            <a:ext cx="7992888" cy="4578373"/>
          </a:xfrm>
        </p:spPr>
        <p:txBody>
          <a:bodyPr>
            <a:noAutofit/>
          </a:bodyPr>
          <a:lstStyle/>
          <a:p>
            <a:pPr algn="just"/>
            <a:r>
              <a:rPr lang="pl-PL" sz="2400" dirty="0">
                <a:latin typeface="Times New Roman" panose="02020603050405020304" pitchFamily="18" charset="0"/>
                <a:cs typeface="Times New Roman" panose="02020603050405020304" pitchFamily="18" charset="0"/>
              </a:rPr>
              <a:t>Reprezentant procesowy strony innej niż oskarżony (np. pokrzywdzonego, oskarżyciela posiłkowego), a także osoby nie będącej stroną (np. świadka),</a:t>
            </a:r>
          </a:p>
          <a:p>
            <a:pPr algn="just"/>
            <a:r>
              <a:rPr lang="pl-PL" sz="2400" dirty="0">
                <a:latin typeface="Times New Roman" panose="02020603050405020304" pitchFamily="18" charset="0"/>
                <a:cs typeface="Times New Roman" panose="02020603050405020304" pitchFamily="18" charset="0"/>
              </a:rPr>
              <a:t>Może nim być adwokat, radca prawny lub Radca Prokuratorii Generalnej RP (art. 88 </a:t>
            </a:r>
            <a:r>
              <a:rPr lang="pl-PL" sz="2400" dirty="0" err="1">
                <a:latin typeface="Times New Roman" panose="02020603050405020304" pitchFamily="18" charset="0"/>
                <a:cs typeface="Times New Roman" panose="02020603050405020304" pitchFamily="18" charset="0"/>
              </a:rPr>
              <a:t>k.</a:t>
            </a:r>
            <a:r>
              <a:rPr lang="pl-PL" sz="2400" err="1">
                <a:latin typeface="Times New Roman" panose="02020603050405020304" pitchFamily="18" charset="0"/>
                <a:cs typeface="Times New Roman" panose="02020603050405020304" pitchFamily="18" charset="0"/>
              </a:rPr>
              <a:t>p</a:t>
            </a:r>
            <a:r>
              <a:rPr lang="pl-PL" sz="2400">
                <a:latin typeface="Times New Roman" panose="02020603050405020304" pitchFamily="18" charset="0"/>
                <a:cs typeface="Times New Roman" panose="02020603050405020304" pitchFamily="18" charset="0"/>
              </a:rPr>
              <a:t>.k.)</a:t>
            </a:r>
            <a:endParaRPr lang="pl-PL" sz="2400" dirty="0">
              <a:latin typeface="Times New Roman" panose="02020603050405020304" pitchFamily="18" charset="0"/>
              <a:cs typeface="Times New Roman" panose="02020603050405020304" pitchFamily="18" charset="0"/>
            </a:endParaRPr>
          </a:p>
          <a:p>
            <a:pPr algn="just"/>
            <a:r>
              <a:rPr lang="pl-PL" sz="2400" dirty="0">
                <a:latin typeface="Times New Roman" panose="02020603050405020304" pitchFamily="18" charset="0"/>
                <a:cs typeface="Times New Roman" panose="02020603050405020304" pitchFamily="18" charset="0"/>
              </a:rPr>
              <a:t>Odpowiednie stosowanie przepisów o obrońcy (odesłanie w art. 88 k.p.k.)</a:t>
            </a:r>
          </a:p>
          <a:p>
            <a:pPr algn="just"/>
            <a:r>
              <a:rPr lang="pl-PL" sz="2400" dirty="0">
                <a:latin typeface="Times New Roman" panose="02020603050405020304" pitchFamily="18" charset="0"/>
                <a:cs typeface="Times New Roman" panose="02020603050405020304" pitchFamily="18" charset="0"/>
              </a:rPr>
              <a:t>Może być wyznaczony z urzędu pod warunkiem wykazania, że wnioskodawca nie jest w stanie ponieść kosztów działania pełnomocnika bez uszczerbku dla niezbędnego utrzymania siebie i rodziny,</a:t>
            </a:r>
          </a:p>
          <a:p>
            <a:pPr algn="just"/>
            <a:r>
              <a:rPr lang="pl-PL" sz="2400" dirty="0">
                <a:latin typeface="Times New Roman" panose="02020603050405020304" pitchFamily="18" charset="0"/>
                <a:cs typeface="Times New Roman" panose="02020603050405020304" pitchFamily="18" charset="0"/>
              </a:rPr>
              <a:t>Działa wyłącznie w granicach swego umocowania i nie jest ograniczony </a:t>
            </a:r>
            <a:r>
              <a:rPr lang="pl-PL" sz="2400" b="1" dirty="0">
                <a:latin typeface="Times New Roman" panose="02020603050405020304" pitchFamily="18" charset="0"/>
                <a:cs typeface="Times New Roman" panose="02020603050405020304" pitchFamily="18" charset="0"/>
              </a:rPr>
              <a:t>kierunkiem</a:t>
            </a:r>
            <a:r>
              <a:rPr lang="pl-PL" sz="2400" dirty="0">
                <a:latin typeface="Times New Roman" panose="02020603050405020304" pitchFamily="18" charset="0"/>
                <a:cs typeface="Times New Roman" panose="02020603050405020304" pitchFamily="18" charset="0"/>
              </a:rPr>
              <a:t> podejmowanych czynności.</a:t>
            </a:r>
          </a:p>
          <a:p>
            <a:pPr marL="0" indent="0" algn="just">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183976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OBROŃCA A PEŁNOMOCNIK</a:t>
            </a:r>
          </a:p>
        </p:txBody>
      </p:sp>
      <p:sp>
        <p:nvSpPr>
          <p:cNvPr id="3" name="Symbol zastępczy zawartości 2"/>
          <p:cNvSpPr>
            <a:spLocks noGrp="1"/>
          </p:cNvSpPr>
          <p:nvPr>
            <p:ph idx="1"/>
          </p:nvPr>
        </p:nvSpPr>
        <p:spPr/>
        <p:txBody>
          <a:bodyPr>
            <a:normAutofit/>
          </a:bodyPr>
          <a:lstStyle/>
          <a:p>
            <a:pPr algn="just"/>
            <a:r>
              <a:rPr lang="pl-PL" dirty="0"/>
              <a:t>Pełnomocnik i obrońca mają </a:t>
            </a:r>
            <a:r>
              <a:rPr lang="pl-PL" b="1" dirty="0"/>
              <a:t>różną pozycję procesową. </a:t>
            </a:r>
          </a:p>
          <a:p>
            <a:pPr algn="just"/>
            <a:r>
              <a:rPr lang="pl-PL" dirty="0"/>
              <a:t>Zaniedbania obrońcy nie mogą negatywnie oddziaływać na oskarżonego. Natomiast strona inna niż oskarżony ponosi ujemne konsekwencje nierzetelnego zachowania pełnomocnika. </a:t>
            </a:r>
          </a:p>
          <a:p>
            <a:pPr algn="just"/>
            <a:r>
              <a:rPr lang="pl-PL" dirty="0"/>
              <a:t>Por. zwłaszcza uchwała SN z 1 października 2013 r., I KZP 6/13 </a:t>
            </a:r>
          </a:p>
          <a:p>
            <a:pPr algn="just"/>
            <a:endParaRPr lang="pl-PL" dirty="0"/>
          </a:p>
          <a:p>
            <a:pPr marL="0" indent="0">
              <a:buNone/>
            </a:pPr>
            <a:endParaRPr lang="pl-PL" dirty="0"/>
          </a:p>
        </p:txBody>
      </p:sp>
    </p:spTree>
    <p:extLst>
      <p:ext uri="{BB962C8B-B14F-4D97-AF65-F5344CB8AC3E}">
        <p14:creationId xmlns:p14="http://schemas.microsoft.com/office/powerpoint/2010/main" val="174023656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0"/>
            <a:ext cx="8507288" cy="634082"/>
          </a:xfrm>
        </p:spPr>
        <p:txBody>
          <a:bodyPr>
            <a:normAutofit/>
          </a:bodyPr>
          <a:lstStyle/>
          <a:p>
            <a:pPr algn="ctr"/>
            <a:r>
              <a:rPr lang="pl-PL" sz="2800" b="1" dirty="0"/>
              <a:t>PRZEDSTAWICIEL USTAWOWY</a:t>
            </a:r>
          </a:p>
        </p:txBody>
      </p:sp>
      <p:sp>
        <p:nvSpPr>
          <p:cNvPr id="3" name="Symbol zastępczy zawartości 2"/>
          <p:cNvSpPr>
            <a:spLocks noGrp="1"/>
          </p:cNvSpPr>
          <p:nvPr>
            <p:ph idx="1"/>
          </p:nvPr>
        </p:nvSpPr>
        <p:spPr>
          <a:xfrm>
            <a:off x="323528" y="620688"/>
            <a:ext cx="8280920" cy="4894992"/>
          </a:xfrm>
        </p:spPr>
        <p:txBody>
          <a:bodyPr>
            <a:noAutofit/>
          </a:bodyPr>
          <a:lstStyle/>
          <a:p>
            <a:pPr algn="just"/>
            <a:r>
              <a:rPr lang="pl-PL" sz="2200" dirty="0">
                <a:latin typeface="Times New Roman" panose="02020603050405020304" pitchFamily="18" charset="0"/>
                <a:cs typeface="Times New Roman" panose="02020603050405020304" pitchFamily="18" charset="0"/>
              </a:rPr>
              <a:t>1. osoby reprezentujące z mocy ustawy pokrzywdzonych małoletnich albo ubezwłasnowolnionych całkowicie lub częściowo</a:t>
            </a:r>
          </a:p>
          <a:p>
            <a:pPr lvl="1" algn="just"/>
            <a:r>
              <a:rPr lang="pl-PL" sz="2200" dirty="0">
                <a:latin typeface="Times New Roman" panose="02020603050405020304" pitchFamily="18" charset="0"/>
                <a:cs typeface="Times New Roman" panose="02020603050405020304" pitchFamily="18" charset="0"/>
              </a:rPr>
              <a:t>przedstawicielami ustawowymi są: </a:t>
            </a:r>
          </a:p>
          <a:p>
            <a:pPr lvl="1" algn="just"/>
            <a:r>
              <a:rPr lang="pl-PL" sz="2200" dirty="0">
                <a:latin typeface="Times New Roman" panose="02020603050405020304" pitchFamily="18" charset="0"/>
                <a:cs typeface="Times New Roman" panose="02020603050405020304" pitchFamily="18" charset="0"/>
              </a:rPr>
              <a:t>rodzicie (art. 98 § 1 </a:t>
            </a:r>
            <a:r>
              <a:rPr lang="pl-PL" sz="2200" dirty="0" err="1">
                <a:latin typeface="Times New Roman" panose="02020603050405020304" pitchFamily="18" charset="0"/>
                <a:cs typeface="Times New Roman" panose="02020603050405020304" pitchFamily="18" charset="0"/>
              </a:rPr>
              <a:t>k.r.o</a:t>
            </a:r>
            <a:r>
              <a:rPr lang="pl-PL" sz="2200" dirty="0">
                <a:latin typeface="Times New Roman" panose="02020603050405020304" pitchFamily="18" charset="0"/>
                <a:cs typeface="Times New Roman" panose="02020603050405020304" pitchFamily="18" charset="0"/>
              </a:rPr>
              <a:t>.)</a:t>
            </a:r>
          </a:p>
          <a:p>
            <a:pPr lvl="1" algn="just"/>
            <a:r>
              <a:rPr lang="pl-PL" sz="2200" dirty="0">
                <a:latin typeface="Times New Roman" panose="02020603050405020304" pitchFamily="18" charset="0"/>
                <a:cs typeface="Times New Roman" panose="02020603050405020304" pitchFamily="18" charset="0"/>
              </a:rPr>
              <a:t>opiekun faktyczny (art. 51 § 2 k.p.k.)</a:t>
            </a:r>
          </a:p>
          <a:p>
            <a:pPr lvl="1" algn="just"/>
            <a:r>
              <a:rPr lang="pl-PL" sz="2200" dirty="0">
                <a:latin typeface="Times New Roman" panose="02020603050405020304" pitchFamily="18" charset="0"/>
                <a:cs typeface="Times New Roman" panose="02020603050405020304" pitchFamily="18" charset="0"/>
              </a:rPr>
              <a:t>opiekun prawny wyznaczony przez sąd opiekuńczy zgodnie z art. 145 i następne </a:t>
            </a:r>
            <a:r>
              <a:rPr lang="pl-PL" sz="2200" dirty="0" err="1">
                <a:latin typeface="Times New Roman" panose="02020603050405020304" pitchFamily="18" charset="0"/>
                <a:cs typeface="Times New Roman" panose="02020603050405020304" pitchFamily="18" charset="0"/>
              </a:rPr>
              <a:t>k.r.o</a:t>
            </a:r>
            <a:r>
              <a:rPr lang="pl-PL" sz="2200" dirty="0">
                <a:latin typeface="Times New Roman" panose="02020603050405020304" pitchFamily="18" charset="0"/>
                <a:cs typeface="Times New Roman" panose="02020603050405020304" pitchFamily="18" charset="0"/>
              </a:rPr>
              <a:t>. </a:t>
            </a:r>
          </a:p>
          <a:p>
            <a:pPr algn="just"/>
            <a:r>
              <a:rPr lang="pl-PL" sz="2200" dirty="0">
                <a:latin typeface="Times New Roman" panose="02020603050405020304" pitchFamily="18" charset="0"/>
                <a:cs typeface="Times New Roman" panose="02020603050405020304" pitchFamily="18" charset="0"/>
              </a:rPr>
              <a:t>2. Osoba pod której pieczą pozostaje pokrzywdzony, który jest osobą nieporadną w szczególności ze względu na wiek lub stan zdrowia. </a:t>
            </a:r>
          </a:p>
          <a:p>
            <a:pPr algn="just"/>
            <a:r>
              <a:rPr lang="pl-PL" sz="2200" dirty="0">
                <a:latin typeface="Times New Roman" panose="02020603050405020304" pitchFamily="18" charset="0"/>
                <a:cs typeface="Times New Roman" panose="02020603050405020304" pitchFamily="18" charset="0"/>
              </a:rPr>
              <a:t>3. Osoby reprezentujące z mocy ustawy oskarżonego nieletniego lub ubezwłasnowolnionego (art. 76 k.p.k.)</a:t>
            </a:r>
          </a:p>
          <a:p>
            <a:pPr marL="459486" lvl="1" algn="just"/>
            <a:r>
              <a:rPr lang="pl-PL" sz="2200" dirty="0">
                <a:latin typeface="Times New Roman" panose="02020603050405020304" pitchFamily="18" charset="0"/>
                <a:cs typeface="Times New Roman" panose="02020603050405020304" pitchFamily="18" charset="0"/>
              </a:rPr>
              <a:t>Jeżeli oskarżony jest nieletni lub ubezwłasnowolniony, jego przedstawiciel ustawowy lub osoba, pod której pieczą oskarżony pozostaje, może podejmować na jego korzyść wszelkie czynności procesowe, a przede wszystkim wnosić środki zaskarżenia, składać wnioski oraz ustanowić obrońcę.</a:t>
            </a:r>
          </a:p>
          <a:p>
            <a:pPr marL="0" indent="0">
              <a:buNone/>
            </a:pPr>
            <a:endParaRPr lang="pl-PL"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377029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Rzecznicy interesu społecznego</a:t>
            </a:r>
          </a:p>
        </p:txBody>
      </p:sp>
      <p:sp>
        <p:nvSpPr>
          <p:cNvPr id="3" name="Content Placeholder 2"/>
          <p:cNvSpPr>
            <a:spLocks noGrp="1"/>
          </p:cNvSpPr>
          <p:nvPr>
            <p:ph idx="1"/>
          </p:nvPr>
        </p:nvSpPr>
        <p:spPr/>
        <p:txBody>
          <a:bodyPr/>
          <a:lstStyle/>
          <a:p>
            <a:r>
              <a:rPr lang="pl-PL" dirty="0"/>
              <a:t>osoba </a:t>
            </a:r>
            <a:r>
              <a:rPr lang="pl-PL" b="1" dirty="0"/>
              <a:t>niezależna od stron </a:t>
            </a:r>
            <a:r>
              <a:rPr lang="pl-PL" dirty="0"/>
              <a:t>procesowych, działająca na rzecz </a:t>
            </a:r>
            <a:r>
              <a:rPr lang="pl-PL" b="1" dirty="0"/>
              <a:t>interesu społecznego</a:t>
            </a:r>
          </a:p>
          <a:p>
            <a:pPr marL="0" indent="0">
              <a:buNone/>
            </a:pPr>
            <a:endParaRPr lang="pl-PL" b="1" dirty="0"/>
          </a:p>
          <a:p>
            <a:r>
              <a:rPr lang="pl-PL" dirty="0"/>
              <a:t>Rzecznik Praw Obywatelskich</a:t>
            </a:r>
          </a:p>
          <a:p>
            <a:r>
              <a:rPr lang="pl-PL" dirty="0"/>
              <a:t>Rzecznik Praw Dziecka</a:t>
            </a:r>
          </a:p>
          <a:p>
            <a:r>
              <a:rPr lang="pl-PL" dirty="0"/>
              <a:t>Przedstawiciel organizacji społecznej- art. 90 k.p.k.</a:t>
            </a:r>
          </a:p>
        </p:txBody>
      </p:sp>
    </p:spTree>
    <p:extLst>
      <p:ext uri="{BB962C8B-B14F-4D97-AF65-F5344CB8AC3E}">
        <p14:creationId xmlns:p14="http://schemas.microsoft.com/office/powerpoint/2010/main" val="363295060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9592" y="0"/>
            <a:ext cx="7271718" cy="1479761"/>
          </a:xfrm>
        </p:spPr>
        <p:txBody>
          <a:bodyPr>
            <a:normAutofit fontScale="90000"/>
          </a:bodyPr>
          <a:lstStyle/>
          <a:p>
            <a:pPr algn="ctr"/>
            <a:r>
              <a:rPr lang="pl-PL" dirty="0"/>
              <a:t>RZECZNICY INTERESU SPOŁECZNEGO</a:t>
            </a:r>
          </a:p>
        </p:txBody>
      </p:sp>
      <p:sp>
        <p:nvSpPr>
          <p:cNvPr id="3" name="Symbol zastępczy zawartości 2"/>
          <p:cNvSpPr>
            <a:spLocks noGrp="1"/>
          </p:cNvSpPr>
          <p:nvPr>
            <p:ph idx="1"/>
          </p:nvPr>
        </p:nvSpPr>
        <p:spPr>
          <a:xfrm>
            <a:off x="457200" y="1600200"/>
            <a:ext cx="8686800" cy="4925144"/>
          </a:xfrm>
        </p:spPr>
        <p:txBody>
          <a:bodyPr>
            <a:noAutofit/>
          </a:bodyPr>
          <a:lstStyle/>
          <a:p>
            <a:r>
              <a:rPr lang="pl-PL" sz="2000" dirty="0">
                <a:latin typeface="Times New Roman" pitchFamily="18" charset="0"/>
                <a:cs typeface="Times New Roman" pitchFamily="18" charset="0"/>
              </a:rPr>
              <a:t>Przedstawiciel organizacji społecznej, który bierze udział w postępowaniu sądowym jeżeli zachodzi potrzeba ochrony interesu społecznego lub ważnego interesu indywidualnego objętego zadaniami statutowymi tej organizacji w szczególności w zakresie ochrony wolności i praw człowieka,</a:t>
            </a:r>
          </a:p>
          <a:p>
            <a:r>
              <a:rPr lang="pl-PL" sz="2000" dirty="0">
                <a:latin typeface="Times New Roman" pitchFamily="18" charset="0"/>
                <a:cs typeface="Times New Roman" pitchFamily="18" charset="0"/>
              </a:rPr>
              <a:t>Przykład: prezes organizacji zajmującej się ochroną praw zwierząt w postępowaniu sądowym w sprawie o przestępstwo z art. 35 ust. 2 ustawy z dnia 21 sierpnia 1997 r. o ochronie praw zwierząt,</a:t>
            </a:r>
          </a:p>
          <a:p>
            <a:r>
              <a:rPr lang="pl-PL" sz="2000" dirty="0">
                <a:latin typeface="Times New Roman" pitchFamily="18" charset="0"/>
                <a:cs typeface="Times New Roman" pitchFamily="18" charset="0"/>
              </a:rPr>
              <a:t>Może zgłosić się do udziału w postępowaniu do rozpoczęcia przewodu na rozprawie głównej,</a:t>
            </a:r>
          </a:p>
          <a:p>
            <a:r>
              <a:rPr lang="pl-PL" sz="2000" dirty="0">
                <a:latin typeface="Times New Roman" pitchFamily="18" charset="0"/>
                <a:cs typeface="Times New Roman" pitchFamily="18" charset="0"/>
              </a:rPr>
              <a:t>Sąd decyduje o dopuszczeniu niezaskarżalnym postanowieniem,</a:t>
            </a:r>
          </a:p>
          <a:p>
            <a:r>
              <a:rPr lang="pl-PL" sz="2000" dirty="0">
                <a:latin typeface="Times New Roman" pitchFamily="18" charset="0"/>
                <a:cs typeface="Times New Roman" pitchFamily="18" charset="0"/>
              </a:rPr>
              <a:t>Prawo uczestniczenia w rozprawie, wypowiadania się i składania oświadczeń na piśmie bez prawa składania wniosków dowodowych i wnoszenia środków odwoławczych.</a:t>
            </a:r>
          </a:p>
          <a:p>
            <a:pPr marL="0" indent="0">
              <a:buNone/>
            </a:pPr>
            <a:endParaRPr lang="pl-PL" sz="2000" dirty="0">
              <a:latin typeface="Times New Roman" pitchFamily="18" charset="0"/>
              <a:cs typeface="Times New Roman" pitchFamily="18" charset="0"/>
            </a:endParaRPr>
          </a:p>
          <a:p>
            <a:endParaRPr lang="pl-PL" sz="2000" dirty="0">
              <a:latin typeface="Times New Roman" pitchFamily="18" charset="0"/>
              <a:cs typeface="Times New Roman" pitchFamily="18" charset="0"/>
            </a:endParaRPr>
          </a:p>
          <a:p>
            <a:pPr marL="0" indent="0">
              <a:buNone/>
            </a:pPr>
            <a:endParaRPr lang="pl-PL" sz="2000" dirty="0">
              <a:latin typeface="Times New Roman" pitchFamily="18" charset="0"/>
              <a:cs typeface="Times New Roman" pitchFamily="18" charset="0"/>
            </a:endParaRPr>
          </a:p>
        </p:txBody>
      </p:sp>
    </p:spTree>
    <p:extLst>
      <p:ext uri="{BB962C8B-B14F-4D97-AF65-F5344CB8AC3E}">
        <p14:creationId xmlns:p14="http://schemas.microsoft.com/office/powerpoint/2010/main" val="65059502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745300" y="0"/>
            <a:ext cx="7920880" cy="787524"/>
          </a:xfrm>
        </p:spPr>
        <p:txBody>
          <a:bodyPr>
            <a:normAutofit/>
          </a:bodyPr>
          <a:lstStyle/>
          <a:p>
            <a:pPr algn="ctr"/>
            <a:r>
              <a:rPr lang="pl-PL" sz="2800" b="1" dirty="0">
                <a:solidFill>
                  <a:srgbClr val="FF0000"/>
                </a:solidFill>
              </a:rPr>
              <a:t>Rzecznicy interesu społecznego </a:t>
            </a:r>
          </a:p>
        </p:txBody>
      </p:sp>
      <p:graphicFrame>
        <p:nvGraphicFramePr>
          <p:cNvPr id="5" name="Symbol zastępczy zawartości 3"/>
          <p:cNvGraphicFramePr>
            <a:graphicFrameLocks noGrp="1"/>
          </p:cNvGraphicFramePr>
          <p:nvPr>
            <p:ph idx="1"/>
            <p:extLst>
              <p:ext uri="{D42A27DB-BD31-4B8C-83A1-F6EECF244321}">
                <p14:modId xmlns:p14="http://schemas.microsoft.com/office/powerpoint/2010/main" val="2691663718"/>
              </p:ext>
            </p:extLst>
          </p:nvPr>
        </p:nvGraphicFramePr>
        <p:xfrm>
          <a:off x="3546351" y="1293393"/>
          <a:ext cx="5597649" cy="52410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trzałka w prawo 5"/>
          <p:cNvSpPr/>
          <p:nvPr/>
        </p:nvSpPr>
        <p:spPr>
          <a:xfrm rot="19428722">
            <a:off x="2978680" y="3914204"/>
            <a:ext cx="1400114" cy="838200"/>
          </a:xfrm>
          <a:prstGeom prst="rightArrow">
            <a:avLst>
              <a:gd name="adj1" fmla="val 10857"/>
              <a:gd name="adj2" fmla="val 56464"/>
            </a:avLst>
          </a:prstGeom>
          <a:solidFill>
            <a:srgbClr val="C00000"/>
          </a:solidFill>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b="1" dirty="0">
              <a:ln w="22225">
                <a:solidFill>
                  <a:schemeClr val="accent2"/>
                </a:solidFill>
                <a:prstDash val="solid"/>
              </a:ln>
              <a:solidFill>
                <a:schemeClr val="accent2">
                  <a:lumMod val="40000"/>
                  <a:lumOff val="60000"/>
                </a:schemeClr>
              </a:solidFill>
            </a:endParaRPr>
          </a:p>
        </p:txBody>
      </p:sp>
      <p:sp>
        <p:nvSpPr>
          <p:cNvPr id="7" name="pole tekstowe 6"/>
          <p:cNvSpPr txBox="1"/>
          <p:nvPr/>
        </p:nvSpPr>
        <p:spPr>
          <a:xfrm>
            <a:off x="-201982" y="612726"/>
            <a:ext cx="3883423" cy="6586418"/>
          </a:xfrm>
          <a:prstGeom prst="rect">
            <a:avLst/>
          </a:prstGeom>
          <a:noFill/>
        </p:spPr>
        <p:txBody>
          <a:bodyPr wrap="square" rtlCol="0">
            <a:spAutoFit/>
          </a:bodyPr>
          <a:lstStyle/>
          <a:p>
            <a:pPr algn="just"/>
            <a:r>
              <a:rPr lang="pl-PL" dirty="0"/>
              <a:t>   Tzw. kasacja nadzwyczajna - art. 521 </a:t>
            </a:r>
          </a:p>
          <a:p>
            <a:pPr lvl="1" algn="just"/>
            <a:r>
              <a:rPr lang="pl-PL" sz="1600" dirty="0"/>
              <a:t>§ 1 </a:t>
            </a:r>
            <a:r>
              <a:rPr lang="pl-PL" sz="1600" b="1" dirty="0"/>
              <a:t>Minister Sprawiedliwości - Prokurator Generalny, a także Rzecznik Praw Obywatelskich </a:t>
            </a:r>
            <a:r>
              <a:rPr lang="pl-PL" sz="1600" dirty="0"/>
              <a:t>może wnieść kasację od każdego prawomocnego orzeczenia sądu kończącego postępowanie..</a:t>
            </a:r>
          </a:p>
          <a:p>
            <a:pPr lvl="1" algn="just"/>
            <a:r>
              <a:rPr lang="pl-PL" sz="1600" dirty="0"/>
              <a:t>§ 2. </a:t>
            </a:r>
            <a:r>
              <a:rPr lang="pl-PL" sz="1600" b="1" dirty="0"/>
              <a:t>Rzecznik Praw Dziecka </a:t>
            </a:r>
            <a:r>
              <a:rPr lang="pl-PL" sz="1600" dirty="0"/>
              <a:t>może wnieść kasację od każdego prawomocnego orzeczenia sądu kończącego postępowanie, jeżeli przez wydanie orzeczenia doszło do naruszenia praw dziecka.</a:t>
            </a:r>
          </a:p>
          <a:p>
            <a:pPr lvl="1" algn="just"/>
            <a:r>
              <a:rPr lang="pl-PL" sz="1600" dirty="0"/>
              <a:t>§ 3. Organy, o których mowa w § 1 i 2, mają prawo żądać do wglądu akt sądowych i prokuratorskich oraz akt innych organów ścigania po zakończeniu postępowania i zapadnięciu rozstrzygnięcia</a:t>
            </a:r>
          </a:p>
          <a:p>
            <a:pPr algn="just"/>
            <a:endParaRPr lang="pl-PL" dirty="0"/>
          </a:p>
          <a:p>
            <a:pPr algn="just"/>
            <a:r>
              <a:rPr lang="pl-PL" dirty="0"/>
              <a:t>   Art. 672a</a:t>
            </a:r>
          </a:p>
          <a:p>
            <a:pPr lvl="1" algn="just"/>
            <a:r>
              <a:rPr lang="pl-PL" sz="1600" dirty="0"/>
              <a:t>Kasację, o której mowa w art. 521, do Izby Wojskowej Sądu Najwyższego może wnieść również </a:t>
            </a:r>
            <a:r>
              <a:rPr lang="pl-PL" sz="1600" b="1" dirty="0"/>
              <a:t>Naczelny Prokurator Wojskowy.</a:t>
            </a:r>
          </a:p>
          <a:p>
            <a:pPr algn="just"/>
            <a:endParaRPr lang="pl-PL" sz="1600" dirty="0"/>
          </a:p>
        </p:txBody>
      </p:sp>
    </p:spTree>
    <p:extLst>
      <p:ext uri="{BB962C8B-B14F-4D97-AF65-F5344CB8AC3E}">
        <p14:creationId xmlns:p14="http://schemas.microsoft.com/office/powerpoint/2010/main" val="260704894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t>OSOBOWE ŹRÓDŁA DOWODOWE</a:t>
            </a:r>
          </a:p>
        </p:txBody>
      </p:sp>
      <p:sp>
        <p:nvSpPr>
          <p:cNvPr id="3" name="Symbol zastępczy zawartości 2"/>
          <p:cNvSpPr>
            <a:spLocks noGrp="1"/>
          </p:cNvSpPr>
          <p:nvPr>
            <p:ph idx="1"/>
          </p:nvPr>
        </p:nvSpPr>
        <p:spPr/>
        <p:txBody>
          <a:bodyPr>
            <a:normAutofit/>
          </a:bodyPr>
          <a:lstStyle/>
          <a:p>
            <a:pPr marL="0" indent="0" algn="just">
              <a:buNone/>
            </a:pPr>
            <a:r>
              <a:rPr lang="pl-PL" i="1" dirty="0">
                <a:solidFill>
                  <a:schemeClr val="accent3"/>
                </a:solidFill>
              </a:rPr>
              <a:t>Osoby wezwane przez organ procesowy do dostarczenia środka dowodowego</a:t>
            </a:r>
          </a:p>
          <a:p>
            <a:pPr algn="just"/>
            <a:r>
              <a:rPr lang="pl-PL" dirty="0"/>
              <a:t>1. oskarżony (podejrzany) – wyjaśnienia </a:t>
            </a:r>
          </a:p>
          <a:p>
            <a:pPr algn="just"/>
            <a:r>
              <a:rPr lang="pl-PL" dirty="0"/>
              <a:t>2. świadek  - zeznania </a:t>
            </a:r>
          </a:p>
          <a:p>
            <a:pPr algn="just"/>
            <a:r>
              <a:rPr lang="pl-PL" dirty="0"/>
              <a:t>3. biegły  - opinia </a:t>
            </a:r>
          </a:p>
          <a:p>
            <a:pPr algn="just"/>
            <a:r>
              <a:rPr lang="pl-PL" dirty="0"/>
              <a:t>4. osoba poddana badaniom lub oględzinom (oskarżony, podejrzany, osoba podejrzana, pokrzywdzony, świadek)</a:t>
            </a:r>
          </a:p>
          <a:p>
            <a:pPr algn="just"/>
            <a:r>
              <a:rPr lang="pl-PL" dirty="0"/>
              <a:t>5. zawodowy kurator sądowy – wywiad środowiskowy </a:t>
            </a:r>
          </a:p>
          <a:p>
            <a:pPr marL="0" indent="0">
              <a:buNone/>
            </a:pPr>
            <a:endParaRPr lang="pl-PL" dirty="0"/>
          </a:p>
        </p:txBody>
      </p:sp>
    </p:spTree>
    <p:extLst>
      <p:ext uri="{BB962C8B-B14F-4D97-AF65-F5344CB8AC3E}">
        <p14:creationId xmlns:p14="http://schemas.microsoft.com/office/powerpoint/2010/main" val="262109916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pl-PL" dirty="0"/>
              <a:t>Pomocnicy organów procesowych</a:t>
            </a:r>
          </a:p>
        </p:txBody>
      </p:sp>
      <p:sp>
        <p:nvSpPr>
          <p:cNvPr id="3" name="Content Placeholder 2"/>
          <p:cNvSpPr>
            <a:spLocks noGrp="1"/>
          </p:cNvSpPr>
          <p:nvPr>
            <p:ph idx="1"/>
          </p:nvPr>
        </p:nvSpPr>
        <p:spPr>
          <a:xfrm>
            <a:off x="457200" y="1935480"/>
            <a:ext cx="8229600" cy="3941792"/>
          </a:xfrm>
        </p:spPr>
        <p:txBody>
          <a:bodyPr/>
          <a:lstStyle/>
          <a:p>
            <a:r>
              <a:rPr lang="pl-PL" dirty="0"/>
              <a:t>osoba ułatwiająca organowi procesowemu wykonywanie jego funkcji</a:t>
            </a:r>
          </a:p>
          <a:p>
            <a:r>
              <a:rPr lang="pl-PL" dirty="0"/>
              <a:t>specjaliści</a:t>
            </a:r>
          </a:p>
          <a:p>
            <a:r>
              <a:rPr lang="pl-PL" dirty="0"/>
              <a:t>protokolanci</a:t>
            </a:r>
          </a:p>
          <a:p>
            <a:r>
              <a:rPr lang="pl-PL" dirty="0"/>
              <a:t>stenografowie</a:t>
            </a:r>
          </a:p>
          <a:p>
            <a:r>
              <a:rPr lang="pl-PL" dirty="0"/>
              <a:t>tłumacze</a:t>
            </a:r>
          </a:p>
          <a:p>
            <a:r>
              <a:rPr lang="pl-PL" dirty="0"/>
              <a:t>konwojenci</a:t>
            </a:r>
          </a:p>
        </p:txBody>
      </p:sp>
    </p:spTree>
    <p:extLst>
      <p:ext uri="{BB962C8B-B14F-4D97-AF65-F5344CB8AC3E}">
        <p14:creationId xmlns:p14="http://schemas.microsoft.com/office/powerpoint/2010/main" val="50499059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lstStyle/>
          <a:p>
            <a:pPr algn="ctr"/>
            <a:r>
              <a:rPr lang="pl-PL" dirty="0"/>
              <a:t>Podmiot zobowiązany z art. 91a </a:t>
            </a:r>
          </a:p>
        </p:txBody>
      </p:sp>
      <p:sp>
        <p:nvSpPr>
          <p:cNvPr id="3" name="Content Placeholder 2"/>
          <p:cNvSpPr>
            <a:spLocks noGrp="1"/>
          </p:cNvSpPr>
          <p:nvPr>
            <p:ph idx="1"/>
          </p:nvPr>
        </p:nvSpPr>
        <p:spPr>
          <a:xfrm>
            <a:off x="457200" y="1556792"/>
            <a:ext cx="8229600" cy="4968552"/>
          </a:xfrm>
        </p:spPr>
        <p:txBody>
          <a:bodyPr>
            <a:normAutofit fontScale="85000" lnSpcReduction="20000"/>
          </a:bodyPr>
          <a:lstStyle/>
          <a:p>
            <a:pPr algn="just"/>
            <a:r>
              <a:rPr lang="pl-PL" dirty="0"/>
              <a:t>osoba fizyczna, osoba prawna lub jednostka organizacyjna niemająca osobowości prawnej, której odrębne przepisy przyznają osobowość prawną,</a:t>
            </a:r>
          </a:p>
          <a:p>
            <a:pPr marL="0" indent="0" algn="just">
              <a:buNone/>
            </a:pPr>
            <a:endParaRPr lang="pl-PL" dirty="0"/>
          </a:p>
          <a:p>
            <a:pPr algn="just"/>
            <a:r>
              <a:rPr lang="pl-PL" dirty="0"/>
              <a:t>która </a:t>
            </a:r>
            <a:r>
              <a:rPr lang="pl-PL" b="1" dirty="0"/>
              <a:t>uzyskała korzyść majątkową lub świadczenie </a:t>
            </a:r>
            <a:r>
              <a:rPr lang="pl-PL" dirty="0"/>
              <a:t>z art. 405-407 kc, 410 kc lub 412 kc od:</a:t>
            </a:r>
          </a:p>
          <a:p>
            <a:pPr algn="just">
              <a:buFontTx/>
              <a:buChar char="-"/>
            </a:pPr>
            <a:r>
              <a:rPr lang="pl-PL" dirty="0"/>
              <a:t>Skarbu Państwa, </a:t>
            </a:r>
          </a:p>
          <a:p>
            <a:pPr algn="just">
              <a:buFontTx/>
              <a:buChar char="-"/>
            </a:pPr>
            <a:r>
              <a:rPr lang="pl-PL" dirty="0"/>
              <a:t>jednostki samorządowej, państwowej lub samorządowej jednostki organizacyjnej</a:t>
            </a:r>
          </a:p>
          <a:p>
            <a:pPr algn="just">
              <a:buFontTx/>
              <a:buChar char="-"/>
            </a:pPr>
            <a:r>
              <a:rPr lang="pl-PL" dirty="0"/>
              <a:t>podmiotu, dla którego organ samorządu jest organem założycielskim</a:t>
            </a:r>
          </a:p>
          <a:p>
            <a:pPr algn="just">
              <a:buFontTx/>
              <a:buChar char="-"/>
            </a:pPr>
            <a:r>
              <a:rPr lang="pl-PL" dirty="0"/>
              <a:t>spółki prawa handlowego z większościowym udziałem SP lub jednostki samorządowej</a:t>
            </a:r>
          </a:p>
          <a:p>
            <a:pPr marL="0" indent="0" algn="just">
              <a:buNone/>
            </a:pPr>
            <a:endParaRPr lang="pl-PL" dirty="0"/>
          </a:p>
          <a:p>
            <a:pPr algn="just"/>
            <a:r>
              <a:rPr lang="pl-PL" dirty="0"/>
              <a:t>korzyść została uzyskana </a:t>
            </a:r>
            <a:r>
              <a:rPr lang="pl-PL" b="1" dirty="0"/>
              <a:t>w związku z popełnieniem czynu zabronionego</a:t>
            </a:r>
          </a:p>
        </p:txBody>
      </p:sp>
    </p:spTree>
    <p:extLst>
      <p:ext uri="{BB962C8B-B14F-4D97-AF65-F5344CB8AC3E}">
        <p14:creationId xmlns:p14="http://schemas.microsoft.com/office/powerpoint/2010/main" val="3483901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268760"/>
            <a:ext cx="8229600" cy="5044016"/>
          </a:xfrm>
        </p:spPr>
        <p:txBody>
          <a:bodyPr>
            <a:normAutofit fontScale="77500" lnSpcReduction="20000"/>
          </a:bodyPr>
          <a:lstStyle/>
          <a:p>
            <a:pPr algn="just"/>
            <a:r>
              <a:rPr lang="pl-PL" b="1" dirty="0"/>
              <a:t>Art. 173 Konstytucji RP</a:t>
            </a:r>
          </a:p>
          <a:p>
            <a:pPr marL="109728" indent="0" algn="just">
              <a:buNone/>
            </a:pPr>
            <a:r>
              <a:rPr lang="pl-PL" dirty="0"/>
              <a:t>Sądy i Trybunały są władzą </a:t>
            </a:r>
            <a:r>
              <a:rPr lang="pl-PL" b="1" dirty="0"/>
              <a:t>odrębną i niezależną </a:t>
            </a:r>
            <a:r>
              <a:rPr lang="pl-PL" dirty="0"/>
              <a:t>od innych władz.</a:t>
            </a:r>
          </a:p>
          <a:p>
            <a:pPr marL="109728" indent="0" algn="just">
              <a:buNone/>
            </a:pPr>
            <a:endParaRPr lang="pl-PL" dirty="0"/>
          </a:p>
          <a:p>
            <a:pPr algn="just"/>
            <a:r>
              <a:rPr lang="pl-PL" b="1" dirty="0"/>
              <a:t>Art. 178 ust. 1 Konstytucji RP</a:t>
            </a:r>
          </a:p>
          <a:p>
            <a:pPr marL="109728" indent="0" algn="just">
              <a:buNone/>
            </a:pPr>
            <a:r>
              <a:rPr lang="pl-PL" dirty="0"/>
              <a:t>Sędziowie w sprawowaniu swojego urzędu są </a:t>
            </a:r>
            <a:r>
              <a:rPr lang="pl-PL" b="1" dirty="0"/>
              <a:t>niezawiśli</a:t>
            </a:r>
            <a:r>
              <a:rPr lang="pl-PL" dirty="0"/>
              <a:t> i podlegają tylko Konstytucji oraz ustawom.</a:t>
            </a:r>
          </a:p>
          <a:p>
            <a:pPr marL="109728" indent="0" algn="just">
              <a:buNone/>
            </a:pPr>
            <a:endParaRPr lang="pl-PL" dirty="0"/>
          </a:p>
          <a:p>
            <a:pPr algn="just"/>
            <a:r>
              <a:rPr lang="pl-PL" b="1" dirty="0"/>
              <a:t>Art. 175 ust. 1 Konstytucji RP</a:t>
            </a:r>
          </a:p>
          <a:p>
            <a:pPr marL="109728" indent="0" algn="just">
              <a:buNone/>
            </a:pPr>
            <a:r>
              <a:rPr lang="pl-PL" dirty="0"/>
              <a:t>Wymiar sprawiedliwości w Rzeczypospolitej Polskiej sprawują Sąd Najwyższy, </a:t>
            </a:r>
            <a:r>
              <a:rPr lang="pl-PL" b="1" dirty="0"/>
              <a:t>sądy powszechne</a:t>
            </a:r>
            <a:r>
              <a:rPr lang="pl-PL" dirty="0"/>
              <a:t>, sądy administracyjne oraz sądy wojskowe.</a:t>
            </a:r>
          </a:p>
          <a:p>
            <a:pPr marL="109728" indent="0" algn="just">
              <a:buNone/>
            </a:pPr>
            <a:endParaRPr lang="pl-PL" dirty="0"/>
          </a:p>
          <a:p>
            <a:pPr algn="just"/>
            <a:r>
              <a:rPr lang="pl-PL" b="1" dirty="0"/>
              <a:t>Art. 177 Konstytucji RP</a:t>
            </a:r>
          </a:p>
          <a:p>
            <a:pPr marL="109728" indent="0" algn="just">
              <a:buNone/>
            </a:pPr>
            <a:r>
              <a:rPr lang="pl-PL" b="1" dirty="0"/>
              <a:t>Sądy powszechne</a:t>
            </a:r>
            <a:r>
              <a:rPr lang="pl-PL" dirty="0"/>
              <a:t> sprawują wymiar sprawiedliwości we wszystkich sprawach z wyjątkiem spraw ustawowo zastrzeżonych dla właściwości innych sądów.</a:t>
            </a:r>
          </a:p>
          <a:p>
            <a:pPr marL="109728" indent="0">
              <a:buNone/>
            </a:pPr>
            <a:endParaRPr lang="pl-PL" dirty="0"/>
          </a:p>
          <a:p>
            <a:endParaRPr lang="pl-PL" dirty="0"/>
          </a:p>
          <a:p>
            <a:pPr marL="109728" indent="0">
              <a:buNone/>
            </a:pPr>
            <a:endParaRPr lang="pl-PL" dirty="0"/>
          </a:p>
          <a:p>
            <a:endParaRPr lang="pl-PL" dirty="0"/>
          </a:p>
        </p:txBody>
      </p:sp>
    </p:spTree>
    <p:extLst>
      <p:ext uri="{BB962C8B-B14F-4D97-AF65-F5344CB8AC3E}">
        <p14:creationId xmlns:p14="http://schemas.microsoft.com/office/powerpoint/2010/main" val="143124105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Podmiot zobowiązany z art. 91a</a:t>
            </a:r>
          </a:p>
        </p:txBody>
      </p:sp>
      <p:sp>
        <p:nvSpPr>
          <p:cNvPr id="3" name="Content Placeholder 2"/>
          <p:cNvSpPr>
            <a:spLocks noGrp="1"/>
          </p:cNvSpPr>
          <p:nvPr>
            <p:ph idx="1"/>
          </p:nvPr>
        </p:nvSpPr>
        <p:spPr/>
        <p:txBody>
          <a:bodyPr/>
          <a:lstStyle/>
          <a:p>
            <a:r>
              <a:rPr lang="pl-PL" dirty="0"/>
              <a:t>wniosek prokuratora</a:t>
            </a:r>
          </a:p>
          <a:p>
            <a:r>
              <a:rPr lang="pl-PL" dirty="0"/>
              <a:t>sąd zobowiązuje ją do:</a:t>
            </a:r>
          </a:p>
          <a:p>
            <a:pPr>
              <a:buFontTx/>
              <a:buChar char="-"/>
            </a:pPr>
            <a:r>
              <a:rPr lang="pl-PL" dirty="0"/>
              <a:t>zwrotu korzyści lub jej równowartości uprawnionemu podmiotowi; lub</a:t>
            </a:r>
          </a:p>
          <a:p>
            <a:pPr>
              <a:buFontTx/>
              <a:buChar char="-"/>
            </a:pPr>
            <a:r>
              <a:rPr lang="pl-PL" dirty="0"/>
              <a:t> orzeka przepadek świadczenia lub jego równowartości na rzecz SP</a:t>
            </a:r>
          </a:p>
          <a:p>
            <a:r>
              <a:rPr lang="pl-PL" dirty="0"/>
              <a:t> stosuje w tym wypadku przepisy prawa cywilnego</a:t>
            </a:r>
          </a:p>
        </p:txBody>
      </p:sp>
    </p:spTree>
    <p:extLst>
      <p:ext uri="{BB962C8B-B14F-4D97-AF65-F5344CB8AC3E}">
        <p14:creationId xmlns:p14="http://schemas.microsoft.com/office/powerpoint/2010/main" val="18169830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Podmiot zobowiązany z art. 91a</a:t>
            </a:r>
          </a:p>
        </p:txBody>
      </p:sp>
      <p:sp>
        <p:nvSpPr>
          <p:cNvPr id="3" name="Content Placeholder 2"/>
          <p:cNvSpPr>
            <a:spLocks noGrp="1"/>
          </p:cNvSpPr>
          <p:nvPr>
            <p:ph idx="1"/>
          </p:nvPr>
        </p:nvSpPr>
        <p:spPr/>
        <p:txBody>
          <a:bodyPr>
            <a:normAutofit fontScale="92500" lnSpcReduction="10000"/>
          </a:bodyPr>
          <a:lstStyle/>
          <a:p>
            <a:r>
              <a:rPr lang="pl-PL" dirty="0"/>
              <a:t>jest przesłuchiwany w postępowaniu karnym w charakterze </a:t>
            </a:r>
            <a:r>
              <a:rPr lang="pl-PL" b="1" dirty="0"/>
              <a:t>świadka</a:t>
            </a:r>
          </a:p>
          <a:p>
            <a:pPr marL="0" indent="0">
              <a:buNone/>
            </a:pPr>
            <a:r>
              <a:rPr lang="pl-PL" b="1" dirty="0"/>
              <a:t>Uprawnienia:</a:t>
            </a:r>
          </a:p>
          <a:p>
            <a:r>
              <a:rPr lang="pl-PL" b="1" dirty="0"/>
              <a:t>może odmówić złożenia zeznań!</a:t>
            </a:r>
          </a:p>
          <a:p>
            <a:r>
              <a:rPr lang="pl-PL" dirty="0"/>
              <a:t>prawo do pomocy tłumacza</a:t>
            </a:r>
          </a:p>
          <a:p>
            <a:r>
              <a:rPr lang="pl-PL" dirty="0"/>
              <a:t>prawo do pomocy pełnomocnika</a:t>
            </a:r>
          </a:p>
          <a:p>
            <a:r>
              <a:rPr lang="pl-PL" dirty="0"/>
              <a:t>prawo dostępu do akt postępowania</a:t>
            </a:r>
          </a:p>
          <a:p>
            <a:r>
              <a:rPr lang="pl-PL" dirty="0"/>
              <a:t>inicjatywa  dowodowa</a:t>
            </a:r>
          </a:p>
          <a:p>
            <a:r>
              <a:rPr lang="pl-PL" dirty="0"/>
              <a:t>prawo zadawania pytań osobie przesłuchiwanej</a:t>
            </a:r>
          </a:p>
          <a:p>
            <a:r>
              <a:rPr lang="pl-PL" dirty="0"/>
              <a:t>prawo zabierania głosu końcowego przed obrońcą oskarżonego i oskarżonym</a:t>
            </a:r>
          </a:p>
          <a:p>
            <a:endParaRPr lang="pl-PL" b="1" dirty="0"/>
          </a:p>
        </p:txBody>
      </p:sp>
    </p:spTree>
    <p:extLst>
      <p:ext uri="{BB962C8B-B14F-4D97-AF65-F5344CB8AC3E}">
        <p14:creationId xmlns:p14="http://schemas.microsoft.com/office/powerpoint/2010/main" val="15508949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Podmiot zobowiązany z art. 91a</a:t>
            </a:r>
          </a:p>
        </p:txBody>
      </p:sp>
      <p:sp>
        <p:nvSpPr>
          <p:cNvPr id="3" name="Content Placeholder 2"/>
          <p:cNvSpPr>
            <a:spLocks noGrp="1"/>
          </p:cNvSpPr>
          <p:nvPr>
            <p:ph idx="1"/>
          </p:nvPr>
        </p:nvSpPr>
        <p:spPr/>
        <p:txBody>
          <a:bodyPr/>
          <a:lstStyle/>
          <a:p>
            <a:pPr marL="0" indent="0">
              <a:buNone/>
            </a:pPr>
            <a:r>
              <a:rPr lang="pl-PL" b="1" dirty="0"/>
              <a:t>Obowiązki:</a:t>
            </a:r>
          </a:p>
          <a:p>
            <a:r>
              <a:rPr lang="pl-PL" dirty="0"/>
              <a:t>obowiązek stawiennictwa na wezwanie organu</a:t>
            </a:r>
          </a:p>
          <a:p>
            <a:r>
              <a:rPr lang="pl-PL" dirty="0"/>
              <a:t>obowiązek zawiadamiania o każdej zmianie miejsca swojego zamieszkania lub pobytu trwającego dłużej niż 7 dni, także z powodu pozbawienia wolności w innej sprawie , oraz o każdej zmianie danych umożliwiających kontaktowanie z art. 213 § 1 k.p.k.</a:t>
            </a:r>
          </a:p>
        </p:txBody>
      </p:sp>
    </p:spTree>
    <p:extLst>
      <p:ext uri="{BB962C8B-B14F-4D97-AF65-F5344CB8AC3E}">
        <p14:creationId xmlns:p14="http://schemas.microsoft.com/office/powerpoint/2010/main" val="116257596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Grp="1" noChangeArrowheads="1"/>
          </p:cNvSpPr>
          <p:nvPr>
            <p:ph type="title" idx="4294967295"/>
          </p:nvPr>
        </p:nvSpPr>
        <p:spPr>
          <a:xfrm>
            <a:off x="1619672" y="19050"/>
            <a:ext cx="6624736" cy="1177702"/>
          </a:xfrm>
          <a:ln/>
        </p:spPr>
        <p:txBody>
          <a:bodyPr>
            <a:no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800" b="1" dirty="0"/>
              <a:t>Podmiot zobowiązany (art. 91a k.p.k.)		Właściciel przedsiębiorstwa (art. 91b)</a:t>
            </a:r>
          </a:p>
        </p:txBody>
      </p:sp>
      <p:sp>
        <p:nvSpPr>
          <p:cNvPr id="29698" name="Rectangle 2"/>
          <p:cNvSpPr>
            <a:spLocks noGrp="1" noChangeArrowheads="1"/>
          </p:cNvSpPr>
          <p:nvPr>
            <p:ph type="body" idx="4294967295"/>
          </p:nvPr>
        </p:nvSpPr>
        <p:spPr>
          <a:xfrm>
            <a:off x="539552" y="1700808"/>
            <a:ext cx="4320480" cy="4032448"/>
          </a:xfrm>
          <a:ln/>
        </p:spPr>
        <p:txBody>
          <a:bodyPr>
            <a:noAutofit/>
          </a:bodyPr>
          <a:lstStyle/>
          <a:p>
            <a:pPr marL="558800" indent="-557213">
              <a:buSzPct val="45000"/>
              <a:buFont typeface="Wingdings" charset="2"/>
              <a:buChar char=""/>
              <a:tabLst>
                <a:tab pos="5588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pl-PL" sz="1800" dirty="0">
                <a:latin typeface="Times New Roman" pitchFamily="18" charset="0"/>
                <a:cs typeface="Times New Roman" pitchFamily="18" charset="0"/>
              </a:rPr>
              <a:t>osoba fizyczna, prawna, ułomna osoba prawna</a:t>
            </a:r>
          </a:p>
          <a:p>
            <a:pPr marL="558800" indent="-557213">
              <a:buSzPct val="45000"/>
              <a:buFont typeface="Wingdings" charset="2"/>
              <a:buChar char=""/>
              <a:tabLst>
                <a:tab pos="5588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pl-PL" sz="1800" dirty="0">
                <a:latin typeface="Times New Roman" pitchFamily="18" charset="0"/>
                <a:cs typeface="Times New Roman" pitchFamily="18" charset="0"/>
              </a:rPr>
              <a:t>przesłanka: uzyskanie korzyści majątkowej lub bezpodstawne wzbogacenie się kosztem podmiotów państwowych lub samorządowych</a:t>
            </a:r>
          </a:p>
          <a:p>
            <a:pPr marL="558800" indent="-557213">
              <a:buSzPct val="45000"/>
              <a:buFont typeface="Wingdings" charset="2"/>
              <a:buChar char=""/>
              <a:tabLst>
                <a:tab pos="5588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pl-PL" sz="1800" dirty="0">
                <a:latin typeface="Times New Roman" pitchFamily="18" charset="0"/>
                <a:cs typeface="Times New Roman" pitchFamily="18" charset="0"/>
              </a:rPr>
              <a:t>przesłuchanie w charakterze świadka</a:t>
            </a:r>
          </a:p>
          <a:p>
            <a:pPr marL="558800" indent="-557213">
              <a:buSzPct val="45000"/>
              <a:buFont typeface="Wingdings" charset="2"/>
              <a:buChar char=""/>
              <a:tabLst>
                <a:tab pos="5588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pl-PL" sz="1800" dirty="0">
                <a:latin typeface="Times New Roman" pitchFamily="18" charset="0"/>
                <a:cs typeface="Times New Roman" pitchFamily="18" charset="0"/>
              </a:rPr>
              <a:t>prawo do odmowy zeznań</a:t>
            </a:r>
          </a:p>
          <a:p>
            <a:pPr marL="558800" indent="-557213">
              <a:buSzPct val="45000"/>
              <a:buFont typeface="Wingdings" charset="2"/>
              <a:buChar char=""/>
              <a:tabLst>
                <a:tab pos="5588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pl-PL" sz="1800" dirty="0">
                <a:latin typeface="Times New Roman" pitchFamily="18" charset="0"/>
                <a:cs typeface="Times New Roman" pitchFamily="18" charset="0"/>
              </a:rPr>
              <a:t>prawo do pomocy tłumacza</a:t>
            </a:r>
          </a:p>
          <a:p>
            <a:pPr marL="558800" indent="-557213">
              <a:buSzPct val="45000"/>
              <a:buFont typeface="Wingdings" charset="2"/>
              <a:buChar char=""/>
              <a:tabLst>
                <a:tab pos="5588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pl-PL" sz="1800" dirty="0">
                <a:latin typeface="Times New Roman" pitchFamily="18" charset="0"/>
                <a:cs typeface="Times New Roman" pitchFamily="18" charset="0"/>
              </a:rPr>
              <a:t>obowiązek stawiennictwa jak oskarżony</a:t>
            </a:r>
          </a:p>
          <a:p>
            <a:pPr marL="558800" indent="-557213">
              <a:buSzPct val="45000"/>
              <a:buFont typeface="Wingdings" charset="2"/>
              <a:buChar char=""/>
              <a:tabLst>
                <a:tab pos="5588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pl-PL" sz="1800" dirty="0">
                <a:latin typeface="Times New Roman" pitchFamily="18" charset="0"/>
                <a:cs typeface="Times New Roman" pitchFamily="18" charset="0"/>
              </a:rPr>
              <a:t>prawo do pomocy pełnomocnika</a:t>
            </a:r>
          </a:p>
          <a:p>
            <a:pPr marL="558800" indent="-557213">
              <a:buSzPct val="45000"/>
              <a:buFont typeface="Wingdings" charset="2"/>
              <a:buChar char=""/>
              <a:tabLst>
                <a:tab pos="5588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pl-PL" sz="1800" dirty="0">
                <a:latin typeface="Times New Roman" pitchFamily="18" charset="0"/>
                <a:cs typeface="Times New Roman" pitchFamily="18" charset="0"/>
              </a:rPr>
              <a:t>dostęp do akt postępowania sądowego</a:t>
            </a:r>
          </a:p>
          <a:p>
            <a:pPr marL="558800" indent="-557213">
              <a:buSzPct val="45000"/>
              <a:buFont typeface="Wingdings" charset="2"/>
              <a:buChar char=""/>
              <a:tabLst>
                <a:tab pos="5588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pl-PL" sz="1800" dirty="0">
                <a:latin typeface="Times New Roman" pitchFamily="18" charset="0"/>
                <a:cs typeface="Times New Roman" pitchFamily="18" charset="0"/>
              </a:rPr>
              <a:t>inicjatywa dowodowa</a:t>
            </a:r>
          </a:p>
        </p:txBody>
      </p:sp>
      <p:sp>
        <p:nvSpPr>
          <p:cNvPr id="29699" name="Rectangle 3"/>
          <p:cNvSpPr>
            <a:spLocks noGrp="1" noChangeArrowheads="1"/>
          </p:cNvSpPr>
          <p:nvPr>
            <p:ph type="body" idx="4294967295"/>
          </p:nvPr>
        </p:nvSpPr>
        <p:spPr>
          <a:xfrm>
            <a:off x="4932040" y="1772816"/>
            <a:ext cx="4010025" cy="4504993"/>
          </a:xfrm>
          <a:ln/>
        </p:spPr>
        <p:txBody>
          <a:bodyPr>
            <a:normAutofit fontScale="70000" lnSpcReduction="20000"/>
          </a:bodyPr>
          <a:lstStyle/>
          <a:p>
            <a:pPr marL="558800" indent="-557213">
              <a:buSzPct val="45000"/>
              <a:buFont typeface="Wingdings" charset="2"/>
              <a:buNone/>
              <a:tabLst>
                <a:tab pos="5588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pl-PL" dirty="0"/>
              <a:t>prawa strony w zakresie czynności procesowych odnoszących się do tego środka</a:t>
            </a:r>
          </a:p>
          <a:p>
            <a:pPr marL="558800" indent="-557213">
              <a:buSzPct val="45000"/>
              <a:buFont typeface="Wingdings" charset="2"/>
              <a:buNone/>
              <a:tabLst>
                <a:tab pos="5588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pl-PL" dirty="0"/>
              <a:t>przesłanki:</a:t>
            </a:r>
          </a:p>
          <a:p>
            <a:pPr marL="1174750" lvl="1" indent="-500063">
              <a:buSzPct val="45000"/>
              <a:buFont typeface="Wingdings" charset="2"/>
              <a:buNone/>
              <a:tabLst>
                <a:tab pos="5588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pl-PL" dirty="0"/>
              <a:t>z przestępstwa sprawca osiągnął, chociażby pośrednio, korzyść majątkową znacznej wartości</a:t>
            </a:r>
          </a:p>
          <a:p>
            <a:pPr marL="1174750" lvl="1" indent="-500063">
              <a:buSzPct val="45000"/>
              <a:buFont typeface="Wingdings" charset="2"/>
              <a:buNone/>
              <a:tabLst>
                <a:tab pos="5588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pl-PL" dirty="0"/>
              <a:t>przedsiębiorstwo jest własnością osoby fizycznej </a:t>
            </a:r>
          </a:p>
          <a:p>
            <a:pPr marL="1174750" lvl="1" indent="-500063">
              <a:buSzPct val="45000"/>
              <a:buFont typeface="Wingdings" charset="2"/>
              <a:buNone/>
              <a:tabLst>
                <a:tab pos="5588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pl-PL" dirty="0"/>
              <a:t>przedsiębiorstwo służyło do popełnienia tego przestępstwa lub ukrycia osiągniętej z niego korzyści</a:t>
            </a:r>
          </a:p>
          <a:p>
            <a:pPr marL="1174750" lvl="1" indent="-500063">
              <a:buSzPct val="45000"/>
              <a:buFont typeface="Wingdings" charset="2"/>
              <a:buNone/>
              <a:tabLst>
                <a:tab pos="5588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pl-PL" dirty="0"/>
              <a:t>właściciel tego chciał lub się na to godził</a:t>
            </a:r>
          </a:p>
        </p:txBody>
      </p:sp>
    </p:spTree>
    <p:extLst>
      <p:ext uri="{BB962C8B-B14F-4D97-AF65-F5344CB8AC3E}">
        <p14:creationId xmlns:p14="http://schemas.microsoft.com/office/powerpoint/2010/main" val="495102268"/>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Kumulacja ról procesowych</a:t>
            </a:r>
          </a:p>
        </p:txBody>
      </p:sp>
      <p:sp>
        <p:nvSpPr>
          <p:cNvPr id="3" name="Content Placeholder 2"/>
          <p:cNvSpPr>
            <a:spLocks noGrp="1"/>
          </p:cNvSpPr>
          <p:nvPr>
            <p:ph idx="1"/>
          </p:nvPr>
        </p:nvSpPr>
        <p:spPr>
          <a:xfrm>
            <a:off x="467544" y="2564904"/>
            <a:ext cx="8229600" cy="2213600"/>
          </a:xfrm>
        </p:spPr>
        <p:txBody>
          <a:bodyPr/>
          <a:lstStyle/>
          <a:p>
            <a:r>
              <a:rPr lang="pl-PL" dirty="0"/>
              <a:t>zmiana roli w zależności od stadium procesu</a:t>
            </a:r>
          </a:p>
          <a:p>
            <a:pPr marL="0" indent="0">
              <a:buNone/>
            </a:pPr>
            <a:endParaRPr lang="pl-PL" dirty="0"/>
          </a:p>
          <a:p>
            <a:r>
              <a:rPr lang="pl-PL" dirty="0"/>
              <a:t>kumulacja w jednej osobie kilku kategorii uczestników procesu</a:t>
            </a:r>
          </a:p>
        </p:txBody>
      </p:sp>
    </p:spTree>
    <p:extLst>
      <p:ext uri="{BB962C8B-B14F-4D97-AF65-F5344CB8AC3E}">
        <p14:creationId xmlns:p14="http://schemas.microsoft.com/office/powerpoint/2010/main" val="279089697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0"/>
            <a:ext cx="7272808" cy="360040"/>
          </a:xfrm>
        </p:spPr>
        <p:txBody>
          <a:bodyPr/>
          <a:lstStyle/>
          <a:p>
            <a:pPr algn="ctr"/>
            <a:r>
              <a:rPr lang="pl-PL" sz="1600" b="1" u="sng" dirty="0">
                <a:solidFill>
                  <a:schemeClr val="tx1">
                    <a:lumMod val="50000"/>
                    <a:lumOff val="50000"/>
                  </a:schemeClr>
                </a:solidFill>
              </a:rPr>
              <a:t>KUMULACJA RÓL PROCESOWYCH</a:t>
            </a:r>
          </a:p>
        </p:txBody>
      </p:sp>
      <p:sp>
        <p:nvSpPr>
          <p:cNvPr id="3" name="Symbol zastępczy zawartości 2"/>
          <p:cNvSpPr>
            <a:spLocks noGrp="1"/>
          </p:cNvSpPr>
          <p:nvPr>
            <p:ph idx="1"/>
          </p:nvPr>
        </p:nvSpPr>
        <p:spPr>
          <a:xfrm>
            <a:off x="-9908" y="404664"/>
            <a:ext cx="9144000" cy="5760640"/>
          </a:xfrm>
        </p:spPr>
        <p:txBody>
          <a:bodyPr>
            <a:noAutofit/>
          </a:bodyPr>
          <a:lstStyle/>
          <a:p>
            <a:pPr marL="0" indent="0" algn="just">
              <a:buNone/>
            </a:pPr>
            <a:r>
              <a:rPr lang="pl-PL" sz="1700" dirty="0">
                <a:latin typeface="Times New Roman" panose="02020603050405020304" pitchFamily="18" charset="0"/>
                <a:cs typeface="Times New Roman" panose="02020603050405020304" pitchFamily="18" charset="0"/>
              </a:rPr>
              <a:t>Niektórzy uczestnicy procesu mogą:</a:t>
            </a:r>
          </a:p>
          <a:p>
            <a:pPr marL="516636" lvl="1" indent="-342900" algn="just">
              <a:buFont typeface="+mj-lt"/>
              <a:buAutoNum type="arabicParenR"/>
            </a:pPr>
            <a:r>
              <a:rPr lang="pl-PL" sz="1700" dirty="0">
                <a:latin typeface="Times New Roman" panose="02020603050405020304" pitchFamily="18" charset="0"/>
                <a:cs typeface="Times New Roman" panose="02020603050405020304" pitchFamily="18" charset="0"/>
              </a:rPr>
              <a:t>zmieniać swe role w zależności od stadium, w którym działają, np. prokurator jest organem postępowania przygotowawczego, a w postępowaniu sądowym jest stroną</a:t>
            </a:r>
          </a:p>
          <a:p>
            <a:pPr marL="516636" lvl="1" indent="-342900" algn="just">
              <a:buFont typeface="+mj-lt"/>
              <a:buAutoNum type="arabicParenR"/>
            </a:pPr>
            <a:r>
              <a:rPr lang="pl-PL" sz="1700" dirty="0">
                <a:latin typeface="Times New Roman" panose="02020603050405020304" pitchFamily="18" charset="0"/>
                <a:cs typeface="Times New Roman" panose="02020603050405020304" pitchFamily="18" charset="0"/>
              </a:rPr>
              <a:t>kumulować w swojej osobie, w zależności od konkretnego układu procesowego, kilka kategorii uczestników procesu (spełniać kilka ról procesowych), np. pokrzywdzony może być w postępowaniu przed sądem jednocześnie oskarżycielem posiłkowym, </a:t>
            </a:r>
            <a:r>
              <a:rPr lang="pl-PL" sz="1700" strike="sngStrike" dirty="0">
                <a:latin typeface="Times New Roman" panose="02020603050405020304" pitchFamily="18" charset="0"/>
                <a:cs typeface="Times New Roman" panose="02020603050405020304" pitchFamily="18" charset="0"/>
              </a:rPr>
              <a:t>powodem cywilnym</a:t>
            </a:r>
            <a:r>
              <a:rPr lang="pl-PL" sz="1700" dirty="0">
                <a:latin typeface="Times New Roman" panose="02020603050405020304" pitchFamily="18" charset="0"/>
                <a:cs typeface="Times New Roman" panose="02020603050405020304" pitchFamily="18" charset="0"/>
              </a:rPr>
              <a:t> i świadkiem.</a:t>
            </a:r>
          </a:p>
          <a:p>
            <a:pPr marL="0" indent="0" algn="just">
              <a:buNone/>
            </a:pPr>
            <a:r>
              <a:rPr lang="pl-PL" sz="1700" b="1" dirty="0">
                <a:solidFill>
                  <a:srgbClr val="C00000"/>
                </a:solidFill>
                <a:latin typeface="Times New Roman" panose="02020603050405020304" pitchFamily="18" charset="0"/>
                <a:cs typeface="Times New Roman" panose="02020603050405020304" pitchFamily="18" charset="0"/>
              </a:rPr>
              <a:t>Kumulacja ról procesowych jest niedopuszczalna w następujących przypadkach</a:t>
            </a:r>
            <a:r>
              <a:rPr lang="pl-PL" sz="1700" dirty="0">
                <a:latin typeface="Times New Roman" panose="02020603050405020304" pitchFamily="18" charset="0"/>
                <a:cs typeface="Times New Roman" panose="02020603050405020304" pitchFamily="18" charset="0"/>
              </a:rPr>
              <a:t>:</a:t>
            </a:r>
          </a:p>
          <a:p>
            <a:pPr marL="516636" lvl="1" indent="-342900" algn="just">
              <a:buAutoNum type="arabicParenR"/>
            </a:pPr>
            <a:r>
              <a:rPr lang="pl-PL" sz="1700" dirty="0">
                <a:latin typeface="Times New Roman" panose="02020603050405020304" pitchFamily="18" charset="0"/>
                <a:cs typeface="Times New Roman" panose="02020603050405020304" pitchFamily="18" charset="0"/>
              </a:rPr>
              <a:t>Organ procesowy nie może spełniać żadnej innej roli poza tą jedyną – organu. Nie może wiec sędzia, ławnik, prokurator pełnić dodatkowej drugiej roli, np. świadka, biegłego</a:t>
            </a:r>
          </a:p>
          <a:p>
            <a:pPr marL="516636" lvl="1" indent="-342900" algn="just">
              <a:buAutoNum type="arabicParenR"/>
            </a:pPr>
            <a:r>
              <a:rPr lang="pl-PL" sz="1700" dirty="0">
                <a:latin typeface="Times New Roman" panose="02020603050405020304" pitchFamily="18" charset="0"/>
                <a:cs typeface="Times New Roman" panose="02020603050405020304" pitchFamily="18" charset="0"/>
              </a:rPr>
              <a:t>Sprzeczność ról uczestników procesu uniemożliwia łączenie ich przez jedną osobę (jedna i ta sama osoba nie może pełnić ról przeciwstawnych). Nie można np. być równocześnie w tym samym procesie obrońcą oskarżonego i pełnomocnikiem oskarżyciela posiłkowego</a:t>
            </a:r>
          </a:p>
          <a:p>
            <a:pPr marL="516636" lvl="1" indent="-342900" algn="just">
              <a:buAutoNum type="arabicParenR"/>
            </a:pPr>
            <a:r>
              <a:rPr lang="pl-PL" sz="1700" dirty="0">
                <a:latin typeface="Times New Roman" panose="02020603050405020304" pitchFamily="18" charset="0"/>
                <a:cs typeface="Times New Roman" panose="02020603050405020304" pitchFamily="18" charset="0"/>
              </a:rPr>
              <a:t>Łączne spełnianie niektórych ról uczestników procesu przez jedną osobę spowodowałoby nienależyte wykonanie jednej z ról. Od niektórych uczestników niebędących organami wymaga się bezstronności, a działanie w innej roi równocześnie podważa wiarę w tą bezstronność. Dlatego do biegłego, protokolanta, stenografa i tłumacza odnoszą się przepisy o wyłączeniu sędziego z powodu powołania ich w sprawie w charakterze świadka, a także dlatego, że byli świadkami w sprawie. Ustawa zezwala jednak na kumulację roli świadka i obrońcy, ale z bardzo poważnym ograniczeniem. W myśl </a:t>
            </a:r>
            <a:r>
              <a:rPr lang="pl-PL" sz="1700" b="1" dirty="0">
                <a:latin typeface="Times New Roman" panose="02020603050405020304" pitchFamily="18" charset="0"/>
                <a:cs typeface="Times New Roman" panose="02020603050405020304" pitchFamily="18" charset="0"/>
              </a:rPr>
              <a:t>art. 178 k.p.k.</a:t>
            </a:r>
            <a:r>
              <a:rPr lang="pl-PL" sz="1700" dirty="0">
                <a:latin typeface="Times New Roman" panose="02020603050405020304" pitchFamily="18" charset="0"/>
                <a:cs typeface="Times New Roman" panose="02020603050405020304" pitchFamily="18" charset="0"/>
              </a:rPr>
              <a:t> nie wolno przesłuchiwać jako świadków obrońcy albo adwokata lub radcy prawnego działającego na podstawie art. 245 § 1, co do faktów, o których dowiedział się udzielając porady prawnej lub prowadząc sprawę,</a:t>
            </a:r>
          </a:p>
          <a:p>
            <a:pPr marL="0" indent="0">
              <a:buNone/>
            </a:pPr>
            <a:endParaRPr lang="pl-PL"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481629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ble"/>
          <p:cNvPicPr>
            <a:picLocks noChangeAspect="1"/>
          </p:cNvPicPr>
          <p:nvPr/>
        </p:nvPicPr>
        <p:blipFill>
          <a:blip r:embed="rId2"/>
          <a:stretch>
            <a:fillRect/>
          </a:stretch>
        </p:blipFill>
        <p:spPr>
          <a:xfrm>
            <a:off x="214441" y="726342"/>
            <a:ext cx="8671982" cy="5804455"/>
          </a:xfrm>
          <a:prstGeom prst="rect">
            <a:avLst/>
          </a:prstGeom>
        </p:spPr>
      </p:pic>
    </p:spTree>
    <p:extLst>
      <p:ext uri="{BB962C8B-B14F-4D97-AF65-F5344CB8AC3E}">
        <p14:creationId xmlns:p14="http://schemas.microsoft.com/office/powerpoint/2010/main" val="4101555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268760"/>
            <a:ext cx="8229600" cy="4389120"/>
          </a:xfrm>
        </p:spPr>
        <p:txBody>
          <a:bodyPr/>
          <a:lstStyle/>
          <a:p>
            <a:endParaRPr lang="pl-PL" b="1" dirty="0"/>
          </a:p>
          <a:p>
            <a:endParaRPr lang="pl-PL" b="1" dirty="0"/>
          </a:p>
          <a:p>
            <a:r>
              <a:rPr lang="pl-PL" b="1" dirty="0"/>
              <a:t>Art. 179 Konstytucji RP</a:t>
            </a:r>
          </a:p>
          <a:p>
            <a:pPr marL="109728" indent="0" algn="just">
              <a:buNone/>
            </a:pPr>
            <a:r>
              <a:rPr lang="pl-PL" dirty="0"/>
              <a:t>„Sędziowie są powoływani </a:t>
            </a:r>
            <a:r>
              <a:rPr lang="pl-PL" b="1" dirty="0"/>
              <a:t>przez Prezydenta Rzeczypospolitej, na wniosek Krajowej Rady Sądownictwa</a:t>
            </a:r>
            <a:r>
              <a:rPr lang="pl-PL" dirty="0"/>
              <a:t>, na czas nieoznaczony.”</a:t>
            </a:r>
          </a:p>
          <a:p>
            <a:pPr marL="109728" indent="0" algn="just">
              <a:buNone/>
            </a:pPr>
            <a:endParaRPr lang="pl-PL" dirty="0"/>
          </a:p>
          <a:p>
            <a:endParaRPr lang="pl-PL" dirty="0"/>
          </a:p>
        </p:txBody>
      </p:sp>
    </p:spTree>
    <p:extLst>
      <p:ext uri="{BB962C8B-B14F-4D97-AF65-F5344CB8AC3E}">
        <p14:creationId xmlns:p14="http://schemas.microsoft.com/office/powerpoint/2010/main" val="3067924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pl-PL" b="1" dirty="0"/>
              <a:t>Właściwość sądu- </a:t>
            </a:r>
            <a:r>
              <a:rPr lang="pl-PL" dirty="0"/>
              <a:t>obowiązek i zarazem uprawnienie sądu do dokonania określonej czynności procesowej lub zespołu czynności procesowych.</a:t>
            </a:r>
          </a:p>
          <a:p>
            <a:pPr marL="109728" indent="0">
              <a:buNone/>
            </a:pPr>
            <a:endParaRPr lang="pl-PL" dirty="0"/>
          </a:p>
          <a:p>
            <a:r>
              <a:rPr lang="pl-PL" dirty="0"/>
              <a:t>Właściwość rzeczowa</a:t>
            </a:r>
          </a:p>
          <a:p>
            <a:r>
              <a:rPr lang="pl-PL" dirty="0"/>
              <a:t>Właściwość miejscowa</a:t>
            </a:r>
          </a:p>
          <a:p>
            <a:r>
              <a:rPr lang="pl-PL" dirty="0"/>
              <a:t>Właściwość funkcjonalna</a:t>
            </a:r>
          </a:p>
          <a:p>
            <a:r>
              <a:rPr lang="pl-PL" dirty="0"/>
              <a:t>Właściwość z delegacji</a:t>
            </a:r>
          </a:p>
          <a:p>
            <a:r>
              <a:rPr lang="pl-PL" dirty="0"/>
              <a:t>Właściwość z łączności spraw</a:t>
            </a:r>
          </a:p>
          <a:p>
            <a:endParaRPr lang="pl-PL" dirty="0"/>
          </a:p>
        </p:txBody>
      </p:sp>
      <p:sp>
        <p:nvSpPr>
          <p:cNvPr id="3" name="Title 2"/>
          <p:cNvSpPr>
            <a:spLocks noGrp="1"/>
          </p:cNvSpPr>
          <p:nvPr>
            <p:ph type="title"/>
          </p:nvPr>
        </p:nvSpPr>
        <p:spPr>
          <a:xfrm>
            <a:off x="395536" y="548680"/>
            <a:ext cx="8229600" cy="1143000"/>
          </a:xfrm>
        </p:spPr>
        <p:txBody>
          <a:bodyPr>
            <a:normAutofit/>
          </a:bodyPr>
          <a:lstStyle/>
          <a:p>
            <a:pPr algn="ctr"/>
            <a:r>
              <a:rPr lang="pl-PL" dirty="0"/>
              <a:t>Właściwość sądu</a:t>
            </a:r>
          </a:p>
        </p:txBody>
      </p:sp>
    </p:spTree>
    <p:extLst>
      <p:ext uri="{BB962C8B-B14F-4D97-AF65-F5344CB8AC3E}">
        <p14:creationId xmlns:p14="http://schemas.microsoft.com/office/powerpoint/2010/main" val="1500143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568952" cy="4752528"/>
          </a:xfrm>
        </p:spPr>
        <p:txBody>
          <a:bodyPr/>
          <a:lstStyle/>
          <a:p>
            <a:pPr algn="just"/>
            <a:r>
              <a:rPr lang="pl-PL" b="1" dirty="0"/>
              <a:t>Właściwość rzeczowa - </a:t>
            </a:r>
            <a:r>
              <a:rPr lang="pl-PL" dirty="0"/>
              <a:t>kompetencja sądu do rozpoznawania sprawy w pierwszej instancji.</a:t>
            </a:r>
          </a:p>
          <a:p>
            <a:pPr algn="just"/>
            <a:endParaRPr lang="pl-PL" dirty="0"/>
          </a:p>
          <a:p>
            <a:pPr algn="just"/>
            <a:r>
              <a:rPr lang="pl-PL" dirty="0"/>
              <a:t>Kryterium: </a:t>
            </a:r>
            <a:r>
              <a:rPr lang="pl-PL" b="1" dirty="0"/>
              <a:t>rodzaj przestępstwa.</a:t>
            </a:r>
          </a:p>
          <a:p>
            <a:pPr algn="just"/>
            <a:endParaRPr lang="pl-PL" dirty="0"/>
          </a:p>
          <a:p>
            <a:pPr algn="just"/>
            <a:r>
              <a:rPr lang="pl-PL" dirty="0"/>
              <a:t>Sąd rejonowy rozstrzyga w pierwszej instancji w sprawach dotyczących wszystkich kategorii przestępstw z wyjątkiem tych, które zostały przekazane do rozpoznawania sądowi okręgowemu (art. 24 k.p.k.)</a:t>
            </a:r>
          </a:p>
        </p:txBody>
      </p:sp>
    </p:spTree>
    <p:extLst>
      <p:ext uri="{BB962C8B-B14F-4D97-AF65-F5344CB8AC3E}">
        <p14:creationId xmlns:p14="http://schemas.microsoft.com/office/powerpoint/2010/main" val="3628872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11968"/>
          </a:xfrm>
        </p:spPr>
        <p:txBody>
          <a:bodyPr>
            <a:normAutofit fontScale="85000" lnSpcReduction="10000"/>
          </a:bodyPr>
          <a:lstStyle/>
          <a:p>
            <a:r>
              <a:rPr lang="pl-PL" b="1" dirty="0"/>
              <a:t>Art. 25. §  1</a:t>
            </a:r>
            <a:r>
              <a:rPr lang="pl-PL" dirty="0"/>
              <a:t>.  Sąd  okręgowy  orzeka  w  pierwszej  instancji  w  sprawach  o następujące przestępstwa: </a:t>
            </a:r>
          </a:p>
          <a:p>
            <a:pPr marL="109728" indent="0" algn="just">
              <a:buNone/>
            </a:pPr>
            <a:r>
              <a:rPr lang="pl-PL" dirty="0"/>
              <a:t>1)  o zbrodnie określone w Kodeksie karnym oraz w ustawach szczególnych;</a:t>
            </a:r>
          </a:p>
          <a:p>
            <a:pPr marL="109728" indent="0" algn="just">
              <a:buNone/>
            </a:pPr>
            <a:r>
              <a:rPr lang="pl-PL" dirty="0"/>
              <a:t>2)  o występki określone w rozdziałach XVI i XVII oraz w art. 140–142, art. 148 § 4, art. 149, art. 150 § 1, art. 151–154, </a:t>
            </a:r>
            <a:r>
              <a:rPr lang="pl-PL" strike="sngStrike" dirty="0"/>
              <a:t>art. 156 § 3</a:t>
            </a:r>
            <a:r>
              <a:rPr lang="pl-PL" dirty="0"/>
              <a:t>, art. 158 § 3, art. 163 § 3 i 4, art. 165 § 1, 3 i 4, art. 166 § 1, art. 173 § 3 i 4, art. 185 § 2, art. 189a § 2, art. 210 § 2, art. 211a, art. 252 § 3, art. 258 § 1–3, art. 265 § 1 i 2, art. 269, art. 278 § 1 i 2 w zw. z art. 294, art. 284 § 1 i 2 w zw. z art. 294, art. 286 § 1 w zw. z art. 294, art. 287 § 1 w zw. z art. 294, art. 296 § 3 oraz art. 299 Kodeksu  karnego;</a:t>
            </a:r>
          </a:p>
          <a:p>
            <a:pPr marL="109728" indent="0" algn="just">
              <a:buNone/>
            </a:pPr>
            <a:r>
              <a:rPr lang="pl-PL" dirty="0"/>
              <a:t>3)  o występki, które z mocy przepisu szczególnego należą do właściwości sądu okręgowego (np. art. 43 prawa prasowego)</a:t>
            </a:r>
          </a:p>
        </p:txBody>
      </p:sp>
    </p:spTree>
    <p:extLst>
      <p:ext uri="{BB962C8B-B14F-4D97-AF65-F5344CB8AC3E}">
        <p14:creationId xmlns:p14="http://schemas.microsoft.com/office/powerpoint/2010/main" val="33384704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4389120"/>
          </a:xfrm>
        </p:spPr>
        <p:txBody>
          <a:bodyPr/>
          <a:lstStyle/>
          <a:p>
            <a:pPr algn="just"/>
            <a:r>
              <a:rPr lang="pl-PL" b="1" dirty="0"/>
              <a:t>Właściwość miejscowa - </a:t>
            </a:r>
            <a:r>
              <a:rPr lang="pl-PL" dirty="0"/>
              <a:t>pozwala na stwierdzenie, który z sądów tego samego rzędu posiada kompetencje do rozpoznania konkretnej sprawy.</a:t>
            </a:r>
          </a:p>
          <a:p>
            <a:pPr marL="109728" indent="0" algn="just">
              <a:buNone/>
            </a:pPr>
            <a:endParaRPr lang="pl-PL" dirty="0"/>
          </a:p>
          <a:p>
            <a:pPr algn="just"/>
            <a:r>
              <a:rPr lang="pl-PL" dirty="0"/>
              <a:t>Podstawowe kryterium: miejsce popełnienia przestępstwa.</a:t>
            </a:r>
          </a:p>
          <a:p>
            <a:pPr algn="just"/>
            <a:endParaRPr lang="pl-PL" dirty="0"/>
          </a:p>
        </p:txBody>
      </p:sp>
    </p:spTree>
    <p:extLst>
      <p:ext uri="{BB962C8B-B14F-4D97-AF65-F5344CB8AC3E}">
        <p14:creationId xmlns:p14="http://schemas.microsoft.com/office/powerpoint/2010/main" val="2696861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Pytania kontrolne</a:t>
            </a:r>
          </a:p>
        </p:txBody>
      </p:sp>
      <p:sp>
        <p:nvSpPr>
          <p:cNvPr id="3" name="Symbol zastępczy zawartości 2"/>
          <p:cNvSpPr>
            <a:spLocks noGrp="1"/>
          </p:cNvSpPr>
          <p:nvPr>
            <p:ph idx="1"/>
          </p:nvPr>
        </p:nvSpPr>
        <p:spPr/>
        <p:txBody>
          <a:bodyPr>
            <a:normAutofit fontScale="92500"/>
          </a:bodyPr>
          <a:lstStyle/>
          <a:p>
            <a:pPr marL="0" indent="0">
              <a:buNone/>
            </a:pPr>
            <a:r>
              <a:rPr lang="pl-PL" b="1" dirty="0"/>
              <a:t>1. Wniosek o ściganie:</a:t>
            </a:r>
          </a:p>
          <a:p>
            <a:pPr marL="971550" lvl="1" indent="-514350">
              <a:buAutoNum type="alphaLcParenR"/>
            </a:pPr>
            <a:r>
              <a:rPr lang="pl-PL" dirty="0"/>
              <a:t>może być zawsze cofnięty,</a:t>
            </a:r>
          </a:p>
          <a:p>
            <a:pPr marL="971550" lvl="1" indent="-514350" algn="just">
              <a:buAutoNum type="alphaLcParenR"/>
            </a:pPr>
            <a:r>
              <a:rPr lang="pl-PL" dirty="0"/>
              <a:t>może być cofnięty do rozpoczęcia przewodu sądowego, ale do dokonania tej czynności wymagana jest zawsze zgoda organu prowadzącego postępowanie,</a:t>
            </a:r>
          </a:p>
          <a:p>
            <a:pPr marL="971550" lvl="1" indent="-514350">
              <a:buAutoNum type="alphaLcParenR"/>
            </a:pPr>
            <a:r>
              <a:rPr lang="pl-PL" dirty="0"/>
              <a:t>może być cofnięty, poza sytuacją, gdy został złożony w sprawach o przestępstwa przeciwko wolności i obyczajności seksualnej,</a:t>
            </a:r>
          </a:p>
          <a:p>
            <a:pPr marL="971550" lvl="1" indent="-514350">
              <a:buFont typeface="Wingdings 2"/>
              <a:buAutoNum type="alphaLcParenR"/>
            </a:pPr>
            <a:r>
              <a:rPr lang="pl-PL" dirty="0"/>
              <a:t>może być cofnięty aż do zamknięcia przewodu sądowego, ale do dokonania tej czynności wymagana jest zawsze zgoda organu prowadzącego postępowanie,</a:t>
            </a:r>
          </a:p>
          <a:p>
            <a:pPr marL="971550" lvl="1" indent="-514350">
              <a:buAutoNum type="alphaLcParenR"/>
            </a:pPr>
            <a:endParaRPr lang="pl-PL" dirty="0"/>
          </a:p>
        </p:txBody>
      </p:sp>
    </p:spTree>
    <p:extLst>
      <p:ext uri="{BB962C8B-B14F-4D97-AF65-F5344CB8AC3E}">
        <p14:creationId xmlns:p14="http://schemas.microsoft.com/office/powerpoint/2010/main" val="2434043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8764" y="1381299"/>
            <a:ext cx="8229600" cy="4389120"/>
          </a:xfrm>
        </p:spPr>
        <p:txBody>
          <a:bodyPr>
            <a:normAutofit/>
          </a:bodyPr>
          <a:lstStyle/>
          <a:p>
            <a:r>
              <a:rPr lang="pl-PL" dirty="0"/>
              <a:t>Art. 31 § 1 k.p.k.</a:t>
            </a:r>
          </a:p>
          <a:p>
            <a:pPr marL="109728" indent="0">
              <a:buNone/>
            </a:pPr>
            <a:r>
              <a:rPr lang="pl-PL" dirty="0"/>
              <a:t>Miejscowo właściwy do rozpoznania sprawy jest sąd, w którego okręgu popełniono przestępstwo.</a:t>
            </a:r>
          </a:p>
          <a:p>
            <a:pPr marL="109728" indent="0">
              <a:buNone/>
            </a:pPr>
            <a:endParaRPr lang="pl-PL" dirty="0"/>
          </a:p>
          <a:p>
            <a:r>
              <a:rPr lang="pl-PL" dirty="0"/>
              <a:t>Art. 31 § 2 k.p.k.</a:t>
            </a:r>
          </a:p>
          <a:p>
            <a:pPr marL="109728" indent="0" algn="just">
              <a:buNone/>
            </a:pPr>
            <a:r>
              <a:rPr lang="pl-PL" dirty="0"/>
              <a:t>Jeżeli  przestępstwo  popełniono  na  polskim  statku  wodnym  lub powietrznym, a § 1 nie może mieć zastosowania, właściwy jest sąd macierzystego portu statku.</a:t>
            </a:r>
          </a:p>
        </p:txBody>
      </p:sp>
    </p:spTree>
    <p:extLst>
      <p:ext uri="{BB962C8B-B14F-4D97-AF65-F5344CB8AC3E}">
        <p14:creationId xmlns:p14="http://schemas.microsoft.com/office/powerpoint/2010/main" val="734437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412776"/>
            <a:ext cx="8229600" cy="4389120"/>
          </a:xfrm>
        </p:spPr>
        <p:txBody>
          <a:bodyPr>
            <a:normAutofit fontScale="92500" lnSpcReduction="10000"/>
          </a:bodyPr>
          <a:lstStyle/>
          <a:p>
            <a:r>
              <a:rPr lang="pl-PL" dirty="0"/>
              <a:t>Art. 31 § 3 k.p.k.</a:t>
            </a:r>
          </a:p>
          <a:p>
            <a:pPr marL="109728" indent="0" algn="just">
              <a:buNone/>
            </a:pPr>
            <a:r>
              <a:rPr lang="pl-PL" dirty="0"/>
              <a:t>Jeżeli przestępstwo popełniono w okręgu kilku sądów, właściwy jest ten sąd, </a:t>
            </a:r>
            <a:r>
              <a:rPr lang="pl-PL" b="1" dirty="0"/>
              <a:t>w którego okręgu najpierw wszczęto postępowanie przygotowawcze</a:t>
            </a:r>
            <a:r>
              <a:rPr lang="pl-PL" dirty="0"/>
              <a:t>.</a:t>
            </a:r>
          </a:p>
          <a:p>
            <a:endParaRPr lang="pl-PL" dirty="0"/>
          </a:p>
          <a:p>
            <a:r>
              <a:rPr lang="pl-PL" dirty="0"/>
              <a:t>Miejsce popełnienia przestępstwa- art. 6 § 2 k.k.</a:t>
            </a:r>
          </a:p>
          <a:p>
            <a:pPr marL="109728" indent="0">
              <a:buNone/>
            </a:pPr>
            <a:endParaRPr lang="pl-PL" dirty="0"/>
          </a:p>
          <a:p>
            <a:pPr marL="109728" indent="0" algn="just">
              <a:buNone/>
            </a:pPr>
            <a:r>
              <a:rPr lang="pl-PL" b="1" dirty="0"/>
              <a:t>Miejscem popełnienia </a:t>
            </a:r>
            <a:r>
              <a:rPr lang="pl-PL" dirty="0"/>
              <a:t>przestępstwa jest miejsce, gdzie sprawca </a:t>
            </a:r>
            <a:r>
              <a:rPr lang="pl-PL" b="1" dirty="0"/>
              <a:t>działał lub zaniechał </a:t>
            </a:r>
            <a:r>
              <a:rPr lang="pl-PL" dirty="0"/>
              <a:t>działania, do którego był zobowiązany, albo gdzie </a:t>
            </a:r>
            <a:r>
              <a:rPr lang="pl-PL" b="1" dirty="0"/>
              <a:t>skutek</a:t>
            </a:r>
            <a:r>
              <a:rPr lang="pl-PL" dirty="0"/>
              <a:t> przestępny </a:t>
            </a:r>
            <a:r>
              <a:rPr lang="pl-PL" b="1" dirty="0"/>
              <a:t>nastąpił lub miał nastąpić</a:t>
            </a:r>
            <a:r>
              <a:rPr lang="pl-PL" dirty="0"/>
              <a:t>.</a:t>
            </a:r>
          </a:p>
          <a:p>
            <a:endParaRPr lang="pl-PL" dirty="0"/>
          </a:p>
        </p:txBody>
      </p:sp>
    </p:spTree>
    <p:extLst>
      <p:ext uri="{BB962C8B-B14F-4D97-AF65-F5344CB8AC3E}">
        <p14:creationId xmlns:p14="http://schemas.microsoft.com/office/powerpoint/2010/main" val="308683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04208"/>
            <a:ext cx="8229600" cy="4389120"/>
          </a:xfrm>
        </p:spPr>
        <p:txBody>
          <a:bodyPr>
            <a:normAutofit fontScale="92500" lnSpcReduction="10000"/>
          </a:bodyPr>
          <a:lstStyle/>
          <a:p>
            <a:pPr algn="just"/>
            <a:r>
              <a:rPr lang="pl-PL" dirty="0"/>
              <a:t>Jeżeli nie można ustalić miejsca popełnienia przestępstwa, czyli nie znajdują zastosowania reguły z art. 31 k.p.k., właściwość należy ustalić na podstawie art. 32 § 1 k.p.k.</a:t>
            </a:r>
          </a:p>
          <a:p>
            <a:pPr algn="just"/>
            <a:endParaRPr lang="pl-PL" dirty="0"/>
          </a:p>
          <a:p>
            <a:pPr algn="just"/>
            <a:r>
              <a:rPr lang="pl-PL" dirty="0"/>
              <a:t>Właściwy jest sąd, w okręgu którego:</a:t>
            </a:r>
          </a:p>
          <a:p>
            <a:pPr marL="109728" indent="0" algn="just">
              <a:buNone/>
            </a:pPr>
            <a:r>
              <a:rPr lang="pl-PL" dirty="0"/>
              <a:t>1)  </a:t>
            </a:r>
            <a:r>
              <a:rPr lang="pl-PL" b="1" dirty="0"/>
              <a:t>ujawniono</a:t>
            </a:r>
            <a:r>
              <a:rPr lang="pl-PL" dirty="0"/>
              <a:t> przestępstwo,</a:t>
            </a:r>
          </a:p>
          <a:p>
            <a:pPr marL="109728" indent="0" algn="just">
              <a:buNone/>
            </a:pPr>
            <a:r>
              <a:rPr lang="pl-PL" dirty="0"/>
              <a:t>2)  </a:t>
            </a:r>
            <a:r>
              <a:rPr lang="pl-PL" b="1" dirty="0"/>
              <a:t>ujęto</a:t>
            </a:r>
            <a:r>
              <a:rPr lang="pl-PL" dirty="0"/>
              <a:t> oskarżonego,</a:t>
            </a:r>
          </a:p>
          <a:p>
            <a:pPr marL="109728" indent="0" algn="just">
              <a:buNone/>
            </a:pPr>
            <a:r>
              <a:rPr lang="pl-PL" dirty="0"/>
              <a:t>3)  oskarżony  przed  popełnieniem  przestępstwa  </a:t>
            </a:r>
            <a:r>
              <a:rPr lang="pl-PL" b="1" dirty="0"/>
              <a:t>stale  mieszkał  lub  czasowo przebywał</a:t>
            </a:r>
          </a:p>
          <a:p>
            <a:pPr marL="109728" indent="0" algn="just">
              <a:buNone/>
            </a:pPr>
            <a:r>
              <a:rPr lang="pl-PL" dirty="0"/>
              <a:t>– zależnie od tego, gdzie najpierw wszczęto postępowanie przygotowawcze.</a:t>
            </a:r>
          </a:p>
        </p:txBody>
      </p:sp>
    </p:spTree>
    <p:extLst>
      <p:ext uri="{BB962C8B-B14F-4D97-AF65-F5344CB8AC3E}">
        <p14:creationId xmlns:p14="http://schemas.microsoft.com/office/powerpoint/2010/main" val="1049166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3456384"/>
          </a:xfrm>
        </p:spPr>
        <p:txBody>
          <a:bodyPr/>
          <a:lstStyle/>
          <a:p>
            <a:pPr algn="just"/>
            <a:r>
              <a:rPr lang="pl-PL" dirty="0"/>
              <a:t>Jeżeli jednak ustalenie właściwości miejscowej na podstawie reguł z art. 31 i 32 § 1 k.p.k. jest niemożliwe, sprawę rozpoznaje </a:t>
            </a:r>
            <a:r>
              <a:rPr lang="pl-PL" b="1" dirty="0"/>
              <a:t>sąd właściwy dla dzielnicy  Śródmieście miasta stołecznego Warszawy </a:t>
            </a:r>
            <a:r>
              <a:rPr lang="pl-PL" dirty="0"/>
              <a:t>(art. 32 § 3 k.p.k.).</a:t>
            </a:r>
          </a:p>
        </p:txBody>
      </p:sp>
    </p:spTree>
    <p:extLst>
      <p:ext uri="{BB962C8B-B14F-4D97-AF65-F5344CB8AC3E}">
        <p14:creationId xmlns:p14="http://schemas.microsoft.com/office/powerpoint/2010/main" val="60749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44824"/>
            <a:ext cx="8229600" cy="2523736"/>
          </a:xfrm>
        </p:spPr>
        <p:txBody>
          <a:bodyPr/>
          <a:lstStyle/>
          <a:p>
            <a:pPr algn="just"/>
            <a:r>
              <a:rPr lang="pl-PL" b="1" dirty="0"/>
              <a:t>Właściwość funkcjonalna - </a:t>
            </a:r>
            <a:r>
              <a:rPr lang="pl-PL" dirty="0"/>
              <a:t>wskazuje do dokonywania jakich czynności jest uprawniony dany sąd (upoważnienie sądu do niecałościowego rozpoznania sprawy).</a:t>
            </a:r>
          </a:p>
          <a:p>
            <a:endParaRPr lang="pl-PL" dirty="0"/>
          </a:p>
          <a:p>
            <a:pPr marL="109728" indent="0">
              <a:buNone/>
            </a:pPr>
            <a:endParaRPr lang="pl-PL" i="1" dirty="0"/>
          </a:p>
        </p:txBody>
      </p:sp>
    </p:spTree>
    <p:extLst>
      <p:ext uri="{BB962C8B-B14F-4D97-AF65-F5344CB8AC3E}">
        <p14:creationId xmlns:p14="http://schemas.microsoft.com/office/powerpoint/2010/main" val="10995717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6827873"/>
              </p:ext>
            </p:extLst>
          </p:nvPr>
        </p:nvGraphicFramePr>
        <p:xfrm>
          <a:off x="107504" y="1772816"/>
          <a:ext cx="9036496" cy="4851400"/>
        </p:xfrm>
        <a:graphic>
          <a:graphicData uri="http://schemas.openxmlformats.org/drawingml/2006/table">
            <a:tbl>
              <a:tblPr firstRow="1" bandRow="1">
                <a:tableStyleId>{5C22544A-7EE6-4342-B048-85BDC9FD1C3A}</a:tableStyleId>
              </a:tblPr>
              <a:tblGrid>
                <a:gridCol w="2259124">
                  <a:extLst>
                    <a:ext uri="{9D8B030D-6E8A-4147-A177-3AD203B41FA5}">
                      <a16:colId xmlns:a16="http://schemas.microsoft.com/office/drawing/2014/main" val="20000"/>
                    </a:ext>
                  </a:extLst>
                </a:gridCol>
                <a:gridCol w="2259124">
                  <a:extLst>
                    <a:ext uri="{9D8B030D-6E8A-4147-A177-3AD203B41FA5}">
                      <a16:colId xmlns:a16="http://schemas.microsoft.com/office/drawing/2014/main" val="20001"/>
                    </a:ext>
                  </a:extLst>
                </a:gridCol>
                <a:gridCol w="2259124">
                  <a:extLst>
                    <a:ext uri="{9D8B030D-6E8A-4147-A177-3AD203B41FA5}">
                      <a16:colId xmlns:a16="http://schemas.microsoft.com/office/drawing/2014/main" val="20002"/>
                    </a:ext>
                  </a:extLst>
                </a:gridCol>
                <a:gridCol w="2259124">
                  <a:extLst>
                    <a:ext uri="{9D8B030D-6E8A-4147-A177-3AD203B41FA5}">
                      <a16:colId xmlns:a16="http://schemas.microsoft.com/office/drawing/2014/main" val="20003"/>
                    </a:ext>
                  </a:extLst>
                </a:gridCol>
              </a:tblGrid>
              <a:tr h="370840">
                <a:tc>
                  <a:txBody>
                    <a:bodyPr/>
                    <a:lstStyle/>
                    <a:p>
                      <a:pPr algn="ctr"/>
                      <a:r>
                        <a:rPr lang="pl-PL" dirty="0"/>
                        <a:t>Sąd rejonowy</a:t>
                      </a:r>
                    </a:p>
                  </a:txBody>
                  <a:tcPr/>
                </a:tc>
                <a:tc>
                  <a:txBody>
                    <a:bodyPr/>
                    <a:lstStyle/>
                    <a:p>
                      <a:pPr algn="ctr"/>
                      <a:r>
                        <a:rPr lang="pl-PL" dirty="0"/>
                        <a:t>Sąd okręgowy</a:t>
                      </a:r>
                    </a:p>
                  </a:txBody>
                  <a:tcPr/>
                </a:tc>
                <a:tc>
                  <a:txBody>
                    <a:bodyPr/>
                    <a:lstStyle/>
                    <a:p>
                      <a:pPr algn="ctr"/>
                      <a:r>
                        <a:rPr lang="pl-PL" dirty="0"/>
                        <a:t>Sąd apelacyjny</a:t>
                      </a:r>
                    </a:p>
                  </a:txBody>
                  <a:tcPr/>
                </a:tc>
                <a:tc>
                  <a:txBody>
                    <a:bodyPr/>
                    <a:lstStyle/>
                    <a:p>
                      <a:pPr algn="ctr"/>
                      <a:r>
                        <a:rPr lang="pl-PL" dirty="0"/>
                        <a:t>Sąd Najwyższy</a:t>
                      </a:r>
                    </a:p>
                  </a:txBody>
                  <a:tcPr/>
                </a:tc>
                <a:extLst>
                  <a:ext uri="{0D108BD9-81ED-4DB2-BD59-A6C34878D82A}">
                    <a16:rowId xmlns:a16="http://schemas.microsoft.com/office/drawing/2014/main" val="10000"/>
                  </a:ext>
                </a:extLst>
              </a:tr>
              <a:tr h="370840">
                <a:tc>
                  <a:txBody>
                    <a:bodyPr/>
                    <a:lstStyle/>
                    <a:p>
                      <a:pPr marL="285750" indent="-285750">
                        <a:buFont typeface="Arial" pitchFamily="34" charset="0"/>
                        <a:buChar char="•"/>
                      </a:pPr>
                      <a:r>
                        <a:rPr lang="pl-PL" dirty="0"/>
                        <a:t>Stosowanie tymczasowego</a:t>
                      </a:r>
                      <a:r>
                        <a:rPr lang="pl-PL" baseline="0" dirty="0"/>
                        <a:t> aresztowania na okres do 3 miesięcy (art. 250 </a:t>
                      </a:r>
                      <a:r>
                        <a:rPr lang="pl-PL" dirty="0"/>
                        <a:t>§ 1 i 2 k.p.k.),</a:t>
                      </a:r>
                      <a:endParaRPr lang="pl-PL" baseline="0" dirty="0"/>
                    </a:p>
                    <a:p>
                      <a:pPr marL="285750" indent="-285750">
                        <a:buFont typeface="Arial" pitchFamily="34" charset="0"/>
                        <a:buChar char="•"/>
                      </a:pPr>
                      <a:endParaRPr lang="pl-PL" baseline="0" dirty="0"/>
                    </a:p>
                    <a:p>
                      <a:pPr marL="285750" indent="-285750">
                        <a:buFont typeface="Arial" pitchFamily="34" charset="0"/>
                        <a:buChar char="•"/>
                      </a:pPr>
                      <a:r>
                        <a:rPr lang="pl-PL" baseline="0" dirty="0"/>
                        <a:t>Rozpatrywanie zażaleń na zatrzymanie (art. 246 </a:t>
                      </a:r>
                      <a:r>
                        <a:rPr lang="pl-PL" dirty="0"/>
                        <a:t>§ 1 i 2 k.p.k.).</a:t>
                      </a:r>
                    </a:p>
                  </a:txBody>
                  <a:tcPr/>
                </a:tc>
                <a:tc>
                  <a:txBody>
                    <a:bodyPr/>
                    <a:lstStyle/>
                    <a:p>
                      <a:pPr marL="285750" indent="-285750">
                        <a:buFont typeface="Arial" pitchFamily="34" charset="0"/>
                        <a:buChar char="•"/>
                      </a:pPr>
                      <a:r>
                        <a:rPr lang="pl-PL" dirty="0"/>
                        <a:t>Rozpoznawanie środków odwoławczych od orzeczeń i zarządzeń wydanych przez sąd rejonowy jako sąd pierwszej instancji</a:t>
                      </a:r>
                      <a:r>
                        <a:rPr lang="pl-PL" baseline="0" dirty="0"/>
                        <a:t> (art. 25 </a:t>
                      </a:r>
                      <a:r>
                        <a:rPr lang="pl-PL" dirty="0"/>
                        <a:t>§ 3 k.p.k.),</a:t>
                      </a:r>
                    </a:p>
                    <a:p>
                      <a:pPr marL="285750" indent="-285750">
                        <a:buFont typeface="Arial" pitchFamily="34" charset="0"/>
                        <a:buChar char="•"/>
                      </a:pPr>
                      <a:r>
                        <a:rPr lang="pl-PL" dirty="0"/>
                        <a:t>Orzekanie w przedmiocie nadanie statusu świadka</a:t>
                      </a:r>
                      <a:r>
                        <a:rPr lang="pl-PL" baseline="0" dirty="0"/>
                        <a:t> koronnego.</a:t>
                      </a:r>
                      <a:endParaRPr lang="pl-PL" dirty="0"/>
                    </a:p>
                  </a:txBody>
                  <a:tcPr/>
                </a:tc>
                <a:tc>
                  <a:txBody>
                    <a:bodyPr/>
                    <a:lstStyle/>
                    <a:p>
                      <a:pPr marL="285750" indent="-285750">
                        <a:buFont typeface="Arial" pitchFamily="34" charset="0"/>
                        <a:buChar char="•"/>
                      </a:pPr>
                      <a:r>
                        <a:rPr lang="pl-PL" dirty="0"/>
                        <a:t>Rozpoznawanie środków odwoławczych od orzeczeń i zarządzeń wydanych przez sąd okręgowy jako sąd pierwszej instancji</a:t>
                      </a:r>
                      <a:r>
                        <a:rPr lang="pl-PL" baseline="0" dirty="0"/>
                        <a:t> (art. 26 </a:t>
                      </a:r>
                      <a:r>
                        <a:rPr lang="pl-PL" dirty="0"/>
                        <a:t>§ 1 k.p.k.),</a:t>
                      </a:r>
                    </a:p>
                    <a:p>
                      <a:pPr marL="285750" indent="-285750">
                        <a:buFont typeface="Arial" pitchFamily="34" charset="0"/>
                        <a:buChar char="•"/>
                      </a:pPr>
                      <a:r>
                        <a:rPr lang="pl-PL" dirty="0"/>
                        <a:t>Rozstrzyganie sporów o właściwość</a:t>
                      </a:r>
                      <a:r>
                        <a:rPr lang="pl-PL" baseline="0" dirty="0"/>
                        <a:t> między sądami okręgowymi (art. 38 k.p.k.).</a:t>
                      </a:r>
                      <a:endParaRPr lang="pl-PL" dirty="0"/>
                    </a:p>
                  </a:txBody>
                  <a:tcPr/>
                </a:tc>
                <a:tc>
                  <a:txBody>
                    <a:bodyPr/>
                    <a:lstStyle/>
                    <a:p>
                      <a:pPr marL="285750" indent="-285750">
                        <a:buFont typeface="Arial" pitchFamily="34" charset="0"/>
                        <a:buChar char="•"/>
                      </a:pPr>
                      <a:r>
                        <a:rPr lang="pl-PL" dirty="0"/>
                        <a:t>Rozpoznawanie kasacji (art. 525 k.p.k.),</a:t>
                      </a:r>
                    </a:p>
                    <a:p>
                      <a:pPr marL="285750" indent="-285750">
                        <a:buFont typeface="Arial" pitchFamily="34" charset="0"/>
                        <a:buChar char="•"/>
                      </a:pPr>
                      <a:endParaRPr lang="pl-PL" dirty="0"/>
                    </a:p>
                    <a:p>
                      <a:pPr marL="285750" indent="-285750">
                        <a:buFont typeface="Arial" pitchFamily="34" charset="0"/>
                        <a:buChar char="•"/>
                      </a:pPr>
                      <a:r>
                        <a:rPr lang="pl-PL" dirty="0"/>
                        <a:t>Przekazywanie</a:t>
                      </a:r>
                      <a:r>
                        <a:rPr lang="pl-PL" baseline="0" dirty="0"/>
                        <a:t> sprawy innemu sądowi równorzędnemu, gdy wymaga tego dobro wymiaru sprawiedliwości (art. 37 k.p.k.)</a:t>
                      </a:r>
                      <a:endParaRPr lang="pl-PL" dirty="0"/>
                    </a:p>
                    <a:p>
                      <a:pPr marL="285750" indent="-285750">
                        <a:buFont typeface="Arial" pitchFamily="34" charset="0"/>
                        <a:buChar char="•"/>
                      </a:pPr>
                      <a:endParaRPr lang="pl-PL"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a:xfrm>
            <a:off x="395536" y="404664"/>
            <a:ext cx="8229600" cy="1143000"/>
          </a:xfrm>
        </p:spPr>
        <p:txBody>
          <a:bodyPr>
            <a:normAutofit/>
          </a:bodyPr>
          <a:lstStyle/>
          <a:p>
            <a:pPr algn="ctr"/>
            <a:r>
              <a:rPr lang="pl-PL" sz="2500" dirty="0"/>
              <a:t>Przykłady czynności podejmowanych przez dany sąd w ramach właściwości funkcjonalnej</a:t>
            </a:r>
          </a:p>
        </p:txBody>
      </p:sp>
    </p:spTree>
    <p:extLst>
      <p:ext uri="{BB962C8B-B14F-4D97-AF65-F5344CB8AC3E}">
        <p14:creationId xmlns:p14="http://schemas.microsoft.com/office/powerpoint/2010/main" val="18136514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467544" y="274638"/>
            <a:ext cx="8676456" cy="778098"/>
          </a:xfrm>
        </p:spPr>
        <p:txBody>
          <a:bodyPr>
            <a:normAutofit/>
          </a:bodyPr>
          <a:lstStyle/>
          <a:p>
            <a:pPr algn="ctr"/>
            <a:r>
              <a:rPr lang="pl-PL" sz="3600" b="1" dirty="0"/>
              <a:t>Ruchoma właściwość sądów tradycyjna</a:t>
            </a:r>
          </a:p>
        </p:txBody>
      </p:sp>
      <p:sp>
        <p:nvSpPr>
          <p:cNvPr id="5" name="Symbol zastępczy zawartości 2"/>
          <p:cNvSpPr>
            <a:spLocks noGrp="1"/>
          </p:cNvSpPr>
          <p:nvPr>
            <p:ph idx="1"/>
          </p:nvPr>
        </p:nvSpPr>
        <p:spPr>
          <a:xfrm>
            <a:off x="179512" y="1484784"/>
            <a:ext cx="8964488" cy="5132040"/>
          </a:xfrm>
        </p:spPr>
        <p:txBody>
          <a:bodyPr>
            <a:normAutofit/>
          </a:bodyPr>
          <a:lstStyle/>
          <a:p>
            <a:pPr marL="0" indent="0" algn="just">
              <a:buNone/>
            </a:pPr>
            <a:endParaRPr lang="pl-PL" dirty="0"/>
          </a:p>
          <a:p>
            <a:pPr marL="0" indent="0" algn="just">
              <a:buNone/>
            </a:pPr>
            <a:r>
              <a:rPr lang="pl-PL" dirty="0"/>
              <a:t>K.p.k. zezwala tradycyjnie (podobne przepisy były już w k.p.k. z 1928r.) na zmianę właściwości sądów okręgowych i rejonowych w następujących przypadkach:</a:t>
            </a:r>
          </a:p>
          <a:p>
            <a:pPr marL="514350" indent="-514350" algn="just">
              <a:buAutoNum type="arabicParenR"/>
            </a:pPr>
            <a:r>
              <a:rPr lang="pl-PL" b="1" dirty="0"/>
              <a:t>łączności spraw karnych</a:t>
            </a:r>
            <a:r>
              <a:rPr lang="pl-PL" dirty="0"/>
              <a:t>;</a:t>
            </a:r>
          </a:p>
          <a:p>
            <a:pPr marL="514350" indent="-514350" algn="just">
              <a:buAutoNum type="arabicParenR"/>
            </a:pPr>
            <a:r>
              <a:rPr lang="pl-PL" b="1" dirty="0"/>
              <a:t>postulatu oszczędności procesu (również właściwość z delegacji, różniąca się przesłankami);</a:t>
            </a:r>
          </a:p>
          <a:p>
            <a:pPr marL="514350" indent="-514350" algn="just">
              <a:buAutoNum type="arabicParenR"/>
            </a:pPr>
            <a:r>
              <a:rPr lang="pl-PL" b="1" dirty="0"/>
              <a:t>delegacji.</a:t>
            </a:r>
          </a:p>
          <a:p>
            <a:pPr marL="0" indent="0">
              <a:buNone/>
            </a:pPr>
            <a:endParaRPr lang="pl-PL" b="1" dirty="0"/>
          </a:p>
        </p:txBody>
      </p:sp>
    </p:spTree>
    <p:extLst>
      <p:ext uri="{BB962C8B-B14F-4D97-AF65-F5344CB8AC3E}">
        <p14:creationId xmlns:p14="http://schemas.microsoft.com/office/powerpoint/2010/main" val="139038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5BF435-7CDD-49AD-AFC1-9BDF33E20F69}"/>
              </a:ext>
            </a:extLst>
          </p:cNvPr>
          <p:cNvSpPr>
            <a:spLocks noGrp="1"/>
          </p:cNvSpPr>
          <p:nvPr>
            <p:ph type="title"/>
          </p:nvPr>
        </p:nvSpPr>
        <p:spPr/>
        <p:txBody>
          <a:bodyPr/>
          <a:lstStyle/>
          <a:p>
            <a:pPr algn="ctr"/>
            <a:r>
              <a:rPr lang="pl-PL" dirty="0"/>
              <a:t>Łączność spraw karnych</a:t>
            </a:r>
          </a:p>
        </p:txBody>
      </p:sp>
      <p:sp>
        <p:nvSpPr>
          <p:cNvPr id="3" name="Symbol zastępczy zawartości 2">
            <a:extLst>
              <a:ext uri="{FF2B5EF4-FFF2-40B4-BE49-F238E27FC236}">
                <a16:creationId xmlns:a16="http://schemas.microsoft.com/office/drawing/2014/main" id="{372B1DBF-52A4-4552-B452-913965F87E59}"/>
              </a:ext>
            </a:extLst>
          </p:cNvPr>
          <p:cNvSpPr>
            <a:spLocks noGrp="1"/>
          </p:cNvSpPr>
          <p:nvPr>
            <p:ph idx="1"/>
          </p:nvPr>
        </p:nvSpPr>
        <p:spPr/>
        <p:txBody>
          <a:bodyPr>
            <a:normAutofit fontScale="92500" lnSpcReduction="20000"/>
          </a:bodyPr>
          <a:lstStyle/>
          <a:p>
            <a:pPr algn="just"/>
            <a:r>
              <a:rPr lang="pl-PL" b="1" dirty="0"/>
              <a:t>Łączność podmiotowa </a:t>
            </a:r>
            <a:r>
              <a:rPr lang="pl-PL" dirty="0"/>
              <a:t>występuje wtedy, gdy ta sama osoba oskarżona jest o kilka przestępstw, a sprawy te należą do właściwości różnych sądów </a:t>
            </a:r>
            <a:r>
              <a:rPr lang="pl-PL" b="1" dirty="0"/>
              <a:t>tego samego rzędu</a:t>
            </a:r>
            <a:r>
              <a:rPr lang="pl-PL" dirty="0"/>
              <a:t> – wówczas właściwy jest </a:t>
            </a:r>
            <a:r>
              <a:rPr lang="pl-PL" b="1" dirty="0"/>
              <a:t>sąd, w którym najpierw wszczęto postępowanie</a:t>
            </a:r>
            <a:r>
              <a:rPr lang="pl-PL" dirty="0"/>
              <a:t>.</a:t>
            </a:r>
          </a:p>
          <a:p>
            <a:pPr marL="0" indent="0" algn="just">
              <a:buNone/>
            </a:pPr>
            <a:r>
              <a:rPr lang="pl-PL" dirty="0"/>
              <a:t>Jeżeli sprawy należą do właściwości sądów różnego rzędu (rejonowy i okręgowy), to sprawę rozpoznaje sąd wyższego rzędu (art. 33 § 1 i 2 k.p.k.)</a:t>
            </a:r>
          </a:p>
          <a:p>
            <a:pPr algn="just"/>
            <a:r>
              <a:rPr lang="pl-PL" b="1" dirty="0"/>
              <a:t>Łączność przedmiotowa </a:t>
            </a:r>
            <a:r>
              <a:rPr lang="pl-PL" dirty="0"/>
              <a:t>ma miejsce wtedy, gdy postępowanie toczy się jednocześnie przeciwko sprawcom, pomocnikom, podżegaczom i innym osobom, których przestępstwo pozostaje w ścisłym związku z przestępstwem sprawcy – wówczas jeden i ten sam sąd jest właściwy dla wszystkich tych osób (art. 34 § 1 k.p.k.)</a:t>
            </a:r>
            <a:endParaRPr lang="pl-PL" b="1" dirty="0"/>
          </a:p>
          <a:p>
            <a:endParaRPr lang="pl-PL" dirty="0"/>
          </a:p>
        </p:txBody>
      </p:sp>
    </p:spTree>
    <p:extLst>
      <p:ext uri="{BB962C8B-B14F-4D97-AF65-F5344CB8AC3E}">
        <p14:creationId xmlns:p14="http://schemas.microsoft.com/office/powerpoint/2010/main" val="13318550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83921" y="833120"/>
            <a:ext cx="7174229" cy="5476240"/>
          </a:xfrm>
        </p:spPr>
        <p:txBody>
          <a:bodyPr>
            <a:normAutofit fontScale="77500" lnSpcReduction="20000"/>
          </a:bodyPr>
          <a:lstStyle/>
          <a:p>
            <a:pPr algn="just"/>
            <a:r>
              <a:rPr lang="pl-PL" b="1" dirty="0"/>
              <a:t>Łączność podmiotowo-przedmiotowa </a:t>
            </a:r>
            <a:r>
              <a:rPr lang="pl-PL" dirty="0"/>
              <a:t>ma miejsce wtedy, gdy występuje łączność spraw podmiotowa, jak i przedmiotowa.</a:t>
            </a:r>
          </a:p>
          <a:p>
            <a:pPr marL="0" indent="0" algn="just">
              <a:buNone/>
            </a:pPr>
            <a:endParaRPr lang="pl-PL" dirty="0"/>
          </a:p>
          <a:p>
            <a:pPr marL="0" indent="0" algn="just">
              <a:buNone/>
            </a:pPr>
            <a:r>
              <a:rPr lang="pl-PL" dirty="0"/>
              <a:t>Niekiedy może jednak okazać się, że połączenie spraw i oskarżonych w jednym procesie utrudnia postępowanie oraz ogranicza możliwość dotarcia do prawdy materialnej. W takim przypadku można </a:t>
            </a:r>
            <a:r>
              <a:rPr lang="pl-PL" b="1" dirty="0"/>
              <a:t>wyłączyć i odrębnie rozpoznać</a:t>
            </a:r>
            <a:r>
              <a:rPr lang="pl-PL" dirty="0"/>
              <a:t> sprawę poszczególnych osób lub o poszczególne czyny (art. 34 § 3 k.p.k.)</a:t>
            </a:r>
          </a:p>
          <a:p>
            <a:pPr marL="0" indent="0" algn="just">
              <a:buNone/>
            </a:pPr>
            <a:r>
              <a:rPr lang="pl-PL" b="1" dirty="0"/>
              <a:t>Postulat oszczędności procesu - </a:t>
            </a:r>
            <a:r>
              <a:rPr lang="pl-PL" dirty="0"/>
              <a:t>art. 36 k.p.k. – sąd wyższego rzędu nad sądem właściwym może przekazać sprawę innemu sądowi równorzędnemu, jeżeli większość osób, które należy wezwać na rozprawę zamieszkuje blisko sądu, a z dala od sądu właściwego.</a:t>
            </a:r>
          </a:p>
          <a:p>
            <a:pPr marL="0" indent="0" algn="just">
              <a:buNone/>
            </a:pPr>
            <a:endParaRPr lang="pl-PL" dirty="0"/>
          </a:p>
          <a:p>
            <a:pPr marL="0" indent="0" algn="just">
              <a:buNone/>
            </a:pPr>
            <a:r>
              <a:rPr lang="pl-PL" b="1" dirty="0"/>
              <a:t>Delegacja właściwości – </a:t>
            </a:r>
            <a:r>
              <a:rPr lang="pl-PL" dirty="0"/>
              <a:t>art. 37 k.p.k. - Sąd Najwyższy może z inicjatywy właściwego sądu przekazać sprawę do rozpoznania innemu sądowi równorzędnemu, jeżeli wymaga tego dobro wymiaru sprawiedliwości. </a:t>
            </a:r>
          </a:p>
          <a:p>
            <a:pPr marL="0" indent="0" algn="just">
              <a:buNone/>
            </a:pPr>
            <a:endParaRPr lang="pl-PL" b="1" dirty="0"/>
          </a:p>
          <a:p>
            <a:pPr marL="0" indent="0" algn="just">
              <a:buNone/>
            </a:pPr>
            <a:endParaRPr lang="pl-PL" b="1" dirty="0"/>
          </a:p>
          <a:p>
            <a:pPr algn="just"/>
            <a:endParaRPr lang="pl-PL" dirty="0"/>
          </a:p>
        </p:txBody>
      </p:sp>
    </p:spTree>
    <p:extLst>
      <p:ext uri="{BB962C8B-B14F-4D97-AF65-F5344CB8AC3E}">
        <p14:creationId xmlns:p14="http://schemas.microsoft.com/office/powerpoint/2010/main" val="3155603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229600" cy="4389120"/>
          </a:xfrm>
        </p:spPr>
        <p:txBody>
          <a:bodyPr>
            <a:normAutofit/>
          </a:bodyPr>
          <a:lstStyle/>
          <a:p>
            <a:pPr algn="just"/>
            <a:r>
              <a:rPr lang="pl-PL" dirty="0"/>
              <a:t>Łączność </a:t>
            </a:r>
            <a:r>
              <a:rPr lang="pl-PL" b="1" dirty="0"/>
              <a:t>podmiotowa</a:t>
            </a:r>
            <a:r>
              <a:rPr lang="pl-PL" dirty="0"/>
              <a:t>→ art. 33 § 1 k.p.k.; łączne rozpoznanie co najmniej </a:t>
            </a:r>
            <a:r>
              <a:rPr lang="pl-PL" b="1" dirty="0"/>
              <a:t>dwóch spraw </a:t>
            </a:r>
            <a:r>
              <a:rPr lang="pl-PL" dirty="0"/>
              <a:t>o różne przestępstwa </a:t>
            </a:r>
            <a:r>
              <a:rPr lang="pl-PL" b="1" dirty="0"/>
              <a:t>jednego oskarżonego</a:t>
            </a:r>
          </a:p>
          <a:p>
            <a:pPr algn="just"/>
            <a:endParaRPr lang="pl-PL" dirty="0"/>
          </a:p>
          <a:p>
            <a:pPr algn="just"/>
            <a:r>
              <a:rPr lang="pl-PL" dirty="0"/>
              <a:t>Łączność </a:t>
            </a:r>
            <a:r>
              <a:rPr lang="pl-PL" b="1" dirty="0"/>
              <a:t>przedmiotowa</a:t>
            </a:r>
            <a:r>
              <a:rPr lang="pl-PL" dirty="0"/>
              <a:t>→ art. 34 § 1 k.p.k.; łączne rozpoznanie spraw przynajmniej </a:t>
            </a:r>
            <a:r>
              <a:rPr lang="pl-PL" b="1" dirty="0"/>
              <a:t>dwóch oskarżonych</a:t>
            </a:r>
          </a:p>
          <a:p>
            <a:pPr marL="109728" indent="0" algn="just">
              <a:buNone/>
            </a:pPr>
            <a:endParaRPr lang="pl-PL" dirty="0"/>
          </a:p>
          <a:p>
            <a:pPr algn="just"/>
            <a:r>
              <a:rPr lang="pl-PL" dirty="0"/>
              <a:t>Łączność </a:t>
            </a:r>
            <a:r>
              <a:rPr lang="pl-PL" b="1" dirty="0"/>
              <a:t>przedmiotowo-podmiotowa</a:t>
            </a:r>
            <a:r>
              <a:rPr lang="pl-PL" dirty="0"/>
              <a:t> (mieszana) → połączenie spraw na podstawie kryteriów podmiotowych i przedmiotowych.</a:t>
            </a:r>
          </a:p>
        </p:txBody>
      </p:sp>
    </p:spTree>
    <p:extLst>
      <p:ext uri="{BB962C8B-B14F-4D97-AF65-F5344CB8AC3E}">
        <p14:creationId xmlns:p14="http://schemas.microsoft.com/office/powerpoint/2010/main" val="3546972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8435280" cy="5433467"/>
          </a:xfrm>
        </p:spPr>
        <p:txBody>
          <a:bodyPr>
            <a:normAutofit/>
          </a:bodyPr>
          <a:lstStyle/>
          <a:p>
            <a:pPr marL="0" indent="0">
              <a:buNone/>
            </a:pPr>
            <a:r>
              <a:rPr lang="pl-PL" b="1" dirty="0"/>
              <a:t>2. </a:t>
            </a:r>
            <a:r>
              <a:rPr lang="pl-PL" dirty="0"/>
              <a:t>Wniosek o ściganie wyłącznie niektórych sprawców przestępstwa:</a:t>
            </a:r>
          </a:p>
          <a:p>
            <a:pPr marL="0" indent="0" algn="just">
              <a:buNone/>
            </a:pPr>
            <a:r>
              <a:rPr lang="pl-PL" dirty="0"/>
              <a:t>a) nie wywołuje żadnych skutków prawnych,</a:t>
            </a:r>
          </a:p>
          <a:p>
            <a:pPr marL="0" indent="0" algn="just">
              <a:buNone/>
            </a:pPr>
            <a:r>
              <a:rPr lang="pl-PL" dirty="0"/>
              <a:t>b) powoduje ściganie oprócz osoby wskazanej we wniosku również innych osób, których czyny pozostają w ścisłym związku z czynem osoby wskazanej we wniosku, chyba że dotyczy to osób najbliższych osoby składającej wniosek</a:t>
            </a:r>
          </a:p>
          <a:p>
            <a:pPr marL="0" indent="0" algn="just">
              <a:buNone/>
            </a:pPr>
            <a:r>
              <a:rPr lang="pl-PL" dirty="0"/>
              <a:t>c) powoduje zawsze ściganie wyłącznie wskazanych we wniosku sprawców,</a:t>
            </a:r>
          </a:p>
          <a:p>
            <a:pPr marL="0" indent="0" algn="just">
              <a:buNone/>
            </a:pPr>
            <a:r>
              <a:rPr lang="pl-PL" dirty="0"/>
              <a:t>d) powoduje zawsze ściganie oprócz osoby wskazanej we wniosku również innych osób, których czyny pozostają w ścisłym związku z czynem osoby wskazanej we wniosku</a:t>
            </a:r>
          </a:p>
        </p:txBody>
      </p:sp>
    </p:spTree>
    <p:extLst>
      <p:ext uri="{BB962C8B-B14F-4D97-AF65-F5344CB8AC3E}">
        <p14:creationId xmlns:p14="http://schemas.microsoft.com/office/powerpoint/2010/main" val="37589235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42900" y="274638"/>
            <a:ext cx="8145780" cy="1191831"/>
          </a:xfrm>
        </p:spPr>
        <p:txBody>
          <a:bodyPr>
            <a:normAutofit fontScale="90000"/>
          </a:bodyPr>
          <a:lstStyle/>
          <a:p>
            <a:pPr algn="ctr"/>
            <a:r>
              <a:rPr lang="pl-PL" b="1" dirty="0"/>
              <a:t>Ruchoma właściwość nadzwyczajna</a:t>
            </a:r>
          </a:p>
        </p:txBody>
      </p:sp>
      <p:sp>
        <p:nvSpPr>
          <p:cNvPr id="5" name="Symbol zastępczy zawartości 2"/>
          <p:cNvSpPr>
            <a:spLocks noGrp="1"/>
          </p:cNvSpPr>
          <p:nvPr>
            <p:ph idx="1"/>
          </p:nvPr>
        </p:nvSpPr>
        <p:spPr>
          <a:xfrm>
            <a:off x="731520" y="1483360"/>
            <a:ext cx="7757160" cy="4836160"/>
          </a:xfrm>
        </p:spPr>
        <p:txBody>
          <a:bodyPr>
            <a:normAutofit fontScale="77500" lnSpcReduction="20000"/>
          </a:bodyPr>
          <a:lstStyle/>
          <a:p>
            <a:pPr marL="0" indent="0" algn="just">
              <a:lnSpc>
                <a:spcPct val="150000"/>
              </a:lnSpc>
              <a:buNone/>
            </a:pPr>
            <a:r>
              <a:rPr lang="pl-PL" dirty="0"/>
              <a:t>Art. 25 § 2 k.p.k.: </a:t>
            </a:r>
            <a:r>
              <a:rPr lang="pl-PL" b="1" dirty="0"/>
              <a:t>sąd apelacyjny, na wniosek sądu rejonowego, może przekazać do rozpoznania sądowi okręgowemu, sprawę o każde przestępstwo ze względu na szczególną wagę lub zawiłość sprawy </a:t>
            </a:r>
            <a:r>
              <a:rPr lang="pl-PL" b="1" i="1" dirty="0"/>
              <a:t>(wyjątek od właściwości rzeczowej!).</a:t>
            </a:r>
          </a:p>
          <a:p>
            <a:pPr marL="0" indent="0" algn="just">
              <a:lnSpc>
                <a:spcPct val="150000"/>
              </a:lnSpc>
              <a:buNone/>
            </a:pPr>
            <a:r>
              <a:rPr lang="pl-PL" dirty="0"/>
              <a:t>Art. 11a przepisów wprowadzających k.p.k. – jeżeli rozpoznanie sprawy w sądzie miejscowo właściwym nie jest możliwe w terminie zabezpieczającym przedawnienie karalności przestępstw określonych w art. 101 k.k., to na wniosek właściwego sądu sąd apelacyjny może przekazać taką sprawę do rozpoznania innemu sądowi równorzędnemu.</a:t>
            </a:r>
          </a:p>
        </p:txBody>
      </p:sp>
    </p:spTree>
    <p:extLst>
      <p:ext uri="{BB962C8B-B14F-4D97-AF65-F5344CB8AC3E}">
        <p14:creationId xmlns:p14="http://schemas.microsoft.com/office/powerpoint/2010/main" val="34967156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12776"/>
            <a:ext cx="8229600" cy="4389120"/>
          </a:xfrm>
        </p:spPr>
        <p:txBody>
          <a:bodyPr>
            <a:normAutofit fontScale="85000" lnSpcReduction="20000"/>
          </a:bodyPr>
          <a:lstStyle/>
          <a:p>
            <a:pPr marL="109728" indent="0" algn="just">
              <a:buNone/>
            </a:pPr>
            <a:r>
              <a:rPr lang="pl-PL" dirty="0"/>
              <a:t>Następstwa naruszenia właściwości mogą być różnorakie w zależności od charakteru naruszenia. </a:t>
            </a:r>
          </a:p>
          <a:p>
            <a:pPr marL="109728" indent="0" algn="just">
              <a:buNone/>
            </a:pPr>
            <a:endParaRPr lang="pl-PL" dirty="0"/>
          </a:p>
          <a:p>
            <a:pPr marL="109728" indent="0" algn="just">
              <a:buNone/>
            </a:pPr>
            <a:r>
              <a:rPr lang="pl-PL" dirty="0"/>
              <a:t>Z rygorystycznymi następstwami mamy do czynienia, gdy:</a:t>
            </a:r>
          </a:p>
          <a:p>
            <a:pPr marL="109728" indent="0" algn="just">
              <a:buNone/>
            </a:pPr>
            <a:r>
              <a:rPr lang="pl-PL" dirty="0"/>
              <a:t> 1) sąd rozpozna sprawę oskarżonego, który nie podlegał orzecznictwu polskich sądów karnych;</a:t>
            </a:r>
          </a:p>
          <a:p>
            <a:pPr marL="109728" indent="0" algn="just">
              <a:buNone/>
            </a:pPr>
            <a:r>
              <a:rPr lang="pl-PL" dirty="0"/>
              <a:t> 2) sąd powszechny orzeknie w sprawie, gdzie właściwy jest sąd szczególny lub odwrotnie;</a:t>
            </a:r>
          </a:p>
          <a:p>
            <a:pPr marL="109728" indent="0" algn="just">
              <a:buNone/>
            </a:pPr>
            <a:r>
              <a:rPr lang="pl-PL" dirty="0"/>
              <a:t> 3) sąd niższego rzędu orzeknie w sprawie należącej do sądu wyższego rzędu. </a:t>
            </a:r>
          </a:p>
          <a:p>
            <a:pPr marL="109728" indent="0" algn="just">
              <a:buNone/>
            </a:pPr>
            <a:endParaRPr lang="pl-PL" dirty="0"/>
          </a:p>
          <a:p>
            <a:pPr marL="109728" indent="0" algn="just">
              <a:buNone/>
            </a:pPr>
            <a:r>
              <a:rPr lang="pl-PL" dirty="0"/>
              <a:t>Takie naruszenia mogą stanowić tzw. </a:t>
            </a:r>
            <a:r>
              <a:rPr lang="pl-PL" b="1" dirty="0"/>
              <a:t>bezwzględne przyczyny odwoławcze</a:t>
            </a:r>
            <a:r>
              <a:rPr lang="pl-PL" dirty="0"/>
              <a:t> (art. 439 k.p.k.).</a:t>
            </a:r>
          </a:p>
        </p:txBody>
      </p:sp>
    </p:spTree>
    <p:extLst>
      <p:ext uri="{BB962C8B-B14F-4D97-AF65-F5344CB8AC3E}">
        <p14:creationId xmlns:p14="http://schemas.microsoft.com/office/powerpoint/2010/main" val="5378175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Zasada </a:t>
            </a:r>
            <a:r>
              <a:rPr lang="pl-PL" b="1" dirty="0"/>
              <a:t>obiektywizmu</a:t>
            </a:r>
          </a:p>
          <a:p>
            <a:pPr marL="109728" indent="0" algn="just">
              <a:buNone/>
            </a:pPr>
            <a:endParaRPr lang="pl-PL" dirty="0"/>
          </a:p>
          <a:p>
            <a:pPr algn="just"/>
            <a:r>
              <a:rPr lang="pl-PL" dirty="0"/>
              <a:t>art. 40 k.p.k.→ wyłączenie </a:t>
            </a:r>
            <a:r>
              <a:rPr lang="pl-PL" b="1" dirty="0"/>
              <a:t>z mocy prawa</a:t>
            </a:r>
            <a:r>
              <a:rPr lang="pl-PL" dirty="0"/>
              <a:t>; </a:t>
            </a:r>
            <a:r>
              <a:rPr lang="pl-PL" i="1" dirty="0" err="1"/>
              <a:t>iudex</a:t>
            </a:r>
            <a:r>
              <a:rPr lang="pl-PL" dirty="0"/>
              <a:t> </a:t>
            </a:r>
            <a:r>
              <a:rPr lang="pl-PL" i="1" dirty="0" err="1"/>
              <a:t>inhabilis</a:t>
            </a:r>
            <a:r>
              <a:rPr lang="pl-PL" i="1" dirty="0"/>
              <a:t> (</a:t>
            </a:r>
            <a:r>
              <a:rPr lang="pl-PL" dirty="0"/>
              <a:t>zob. art. 439 § 1 pkt 1 k.p.k.)</a:t>
            </a:r>
          </a:p>
          <a:p>
            <a:pPr algn="just"/>
            <a:endParaRPr lang="pl-PL" dirty="0"/>
          </a:p>
          <a:p>
            <a:pPr algn="just"/>
            <a:r>
              <a:rPr lang="pl-PL" dirty="0"/>
              <a:t>art. 41k.p.k.→ </a:t>
            </a:r>
            <a:r>
              <a:rPr lang="pl-PL" b="1" dirty="0"/>
              <a:t>na wniosek</a:t>
            </a:r>
            <a:r>
              <a:rPr lang="pl-PL" dirty="0"/>
              <a:t>; </a:t>
            </a:r>
            <a:r>
              <a:rPr lang="pl-PL" i="1" dirty="0"/>
              <a:t>iudex</a:t>
            </a:r>
            <a:r>
              <a:rPr lang="pl-PL" dirty="0"/>
              <a:t> </a:t>
            </a:r>
            <a:r>
              <a:rPr lang="pl-PL" i="1" dirty="0"/>
              <a:t>suspectus</a:t>
            </a:r>
            <a:r>
              <a:rPr lang="pl-PL" dirty="0"/>
              <a:t>.</a:t>
            </a:r>
          </a:p>
          <a:p>
            <a:pPr algn="just"/>
            <a:endParaRPr lang="pl-PL" i="1" dirty="0"/>
          </a:p>
          <a:p>
            <a:pPr algn="just"/>
            <a:r>
              <a:rPr lang="pl-PL" dirty="0"/>
              <a:t>art. 42 k.p.k. → procedura wyłączenia sędziego</a:t>
            </a:r>
          </a:p>
        </p:txBody>
      </p:sp>
      <p:sp>
        <p:nvSpPr>
          <p:cNvPr id="3" name="Title 2"/>
          <p:cNvSpPr>
            <a:spLocks noGrp="1"/>
          </p:cNvSpPr>
          <p:nvPr>
            <p:ph type="title"/>
          </p:nvPr>
        </p:nvSpPr>
        <p:spPr/>
        <p:txBody>
          <a:bodyPr/>
          <a:lstStyle/>
          <a:p>
            <a:pPr algn="ctr"/>
            <a:r>
              <a:rPr lang="pl-PL" dirty="0"/>
              <a:t>Wyłączenie sędziego</a:t>
            </a:r>
          </a:p>
        </p:txBody>
      </p:sp>
    </p:spTree>
    <p:extLst>
      <p:ext uri="{BB962C8B-B14F-4D97-AF65-F5344CB8AC3E}">
        <p14:creationId xmlns:p14="http://schemas.microsoft.com/office/powerpoint/2010/main" val="39828485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9E3F91-9A9E-4D57-9E21-9219E8F65B65}"/>
              </a:ext>
            </a:extLst>
          </p:cNvPr>
          <p:cNvSpPr>
            <a:spLocks noGrp="1"/>
          </p:cNvSpPr>
          <p:nvPr>
            <p:ph type="title"/>
          </p:nvPr>
        </p:nvSpPr>
        <p:spPr/>
        <p:txBody>
          <a:bodyPr/>
          <a:lstStyle/>
          <a:p>
            <a:pPr algn="ctr"/>
            <a:r>
              <a:rPr lang="pl-PL" i="1" dirty="0" err="1"/>
              <a:t>Iudex</a:t>
            </a:r>
            <a:r>
              <a:rPr lang="pl-PL" i="1" dirty="0"/>
              <a:t> </a:t>
            </a:r>
            <a:r>
              <a:rPr lang="pl-PL" i="1" dirty="0" err="1"/>
              <a:t>suspectus</a:t>
            </a:r>
            <a:endParaRPr lang="pl-PL" i="1" dirty="0"/>
          </a:p>
        </p:txBody>
      </p:sp>
      <p:sp>
        <p:nvSpPr>
          <p:cNvPr id="3" name="Symbol zastępczy zawartości 2">
            <a:extLst>
              <a:ext uri="{FF2B5EF4-FFF2-40B4-BE49-F238E27FC236}">
                <a16:creationId xmlns:a16="http://schemas.microsoft.com/office/drawing/2014/main" id="{FF88FE8F-03E8-4054-9717-612A53C2AB72}"/>
              </a:ext>
            </a:extLst>
          </p:cNvPr>
          <p:cNvSpPr>
            <a:spLocks noGrp="1"/>
          </p:cNvSpPr>
          <p:nvPr>
            <p:ph idx="1"/>
          </p:nvPr>
        </p:nvSpPr>
        <p:spPr/>
        <p:txBody>
          <a:bodyPr>
            <a:normAutofit/>
          </a:bodyPr>
          <a:lstStyle/>
          <a:p>
            <a:r>
              <a:rPr lang="pl-PL" dirty="0"/>
              <a:t>Art.  41.  k.p.k.</a:t>
            </a:r>
          </a:p>
          <a:p>
            <a:pPr algn="just"/>
            <a:r>
              <a:rPr lang="pl-PL" dirty="0"/>
              <a:t>§  1. Sędzia ulega wyłączeniu, jeżeli istnieje okoliczność tego rodzaju, że mogłaby wywołać </a:t>
            </a:r>
            <a:r>
              <a:rPr lang="pl-PL" b="1" dirty="0"/>
              <a:t>uzasadnioną wątpliwość co do jego bezstronności w danej sprawie.</a:t>
            </a:r>
            <a:r>
              <a:rPr lang="pl-PL" b="1" dirty="0">
                <a:effectLst/>
              </a:rPr>
              <a:t> </a:t>
            </a:r>
          </a:p>
          <a:p>
            <a:pPr algn="just"/>
            <a:r>
              <a:rPr lang="pl-PL" dirty="0"/>
              <a:t>§  2. Wniosek o wyłączenie sędziego, zgłoszony na podstawie § 1 </a:t>
            </a:r>
            <a:r>
              <a:rPr lang="pl-PL" b="1" dirty="0"/>
              <a:t>po rozpoczęciu przewodu sądowego</a:t>
            </a:r>
            <a:r>
              <a:rPr lang="pl-PL" dirty="0"/>
              <a:t>, pozostawia się bez rozpoznania, chyba że przyczyna wyłączenia powstała lub stała się stronie wiadoma dopiero po rozpoczęciu przewodu.</a:t>
            </a:r>
          </a:p>
          <a:p>
            <a:endParaRPr lang="pl-PL" dirty="0"/>
          </a:p>
        </p:txBody>
      </p:sp>
    </p:spTree>
    <p:extLst>
      <p:ext uri="{BB962C8B-B14F-4D97-AF65-F5344CB8AC3E}">
        <p14:creationId xmlns:p14="http://schemas.microsoft.com/office/powerpoint/2010/main" val="903899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331BF9-9C48-4540-BD97-4A170408C731}"/>
              </a:ext>
            </a:extLst>
          </p:cNvPr>
          <p:cNvSpPr>
            <a:spLocks noGrp="1"/>
          </p:cNvSpPr>
          <p:nvPr>
            <p:ph type="title"/>
          </p:nvPr>
        </p:nvSpPr>
        <p:spPr/>
        <p:txBody>
          <a:bodyPr/>
          <a:lstStyle/>
          <a:p>
            <a:pPr algn="ctr"/>
            <a:r>
              <a:rPr lang="pl-PL" dirty="0"/>
              <a:t>Wyłączenie sędziego</a:t>
            </a:r>
          </a:p>
        </p:txBody>
      </p:sp>
      <p:sp>
        <p:nvSpPr>
          <p:cNvPr id="3" name="Symbol zastępczy zawartości 2">
            <a:extLst>
              <a:ext uri="{FF2B5EF4-FFF2-40B4-BE49-F238E27FC236}">
                <a16:creationId xmlns:a16="http://schemas.microsoft.com/office/drawing/2014/main" id="{94F5A8F0-8536-43A0-96D1-7A43809B853E}"/>
              </a:ext>
            </a:extLst>
          </p:cNvPr>
          <p:cNvSpPr>
            <a:spLocks noGrp="1"/>
          </p:cNvSpPr>
          <p:nvPr>
            <p:ph idx="1"/>
          </p:nvPr>
        </p:nvSpPr>
        <p:spPr/>
        <p:txBody>
          <a:bodyPr>
            <a:normAutofit fontScale="77500" lnSpcReduction="20000"/>
          </a:bodyPr>
          <a:lstStyle/>
          <a:p>
            <a:r>
              <a:rPr lang="pl-PL" dirty="0"/>
              <a:t>Art.  42.  §  1. Wyłączenie następuje na żądanie sędziego, z urzędu albo na wniosek strony.</a:t>
            </a:r>
          </a:p>
          <a:p>
            <a:pPr algn="just"/>
            <a:r>
              <a:rPr lang="pl-PL" dirty="0"/>
              <a:t>§  2. Jeżeli sędzia </a:t>
            </a:r>
            <a:r>
              <a:rPr lang="pl-PL" b="1" dirty="0"/>
              <a:t>uznaje, że zachodzi przyczyna wyłączająca go z mocy art. 40, wyłącza się, składając oświadczenie na piśmie do akt</a:t>
            </a:r>
            <a:r>
              <a:rPr lang="pl-PL" dirty="0"/>
              <a:t>, a na jego miejsce wstępuje inny sędzia.</a:t>
            </a:r>
          </a:p>
          <a:p>
            <a:pPr algn="just"/>
            <a:r>
              <a:rPr lang="pl-PL" dirty="0"/>
              <a:t>§  3. Sędzia, co do którego zgłoszono wniosek o wyłączenie na podstawie art. 41, może złożyć do akt stosowne oświadczenie na piśmie. Wniosek rozpoznaje się niezwłocznie. Z chwilą wyłączenia sędziego czynności procesowe dokonane z jego udziałem po złożeniu wniosku stają się bezskuteczne.</a:t>
            </a:r>
          </a:p>
          <a:p>
            <a:pPr algn="just"/>
            <a:r>
              <a:rPr lang="pl-PL" dirty="0"/>
              <a:t>§  4. Poza wypadkiem określonym w § 2 o wyłączeniu orzeka </a:t>
            </a:r>
            <a:r>
              <a:rPr lang="pl-PL" b="1" dirty="0"/>
              <a:t>sąd, przed którym toczy się postępowanie</a:t>
            </a:r>
            <a:r>
              <a:rPr lang="pl-PL" dirty="0"/>
              <a:t>; w składzie orzekającym w kwestii wyłączenia nie może brać udziału sędzia, którego dotyczy wyłączenie. W razie niemożności utworzenia takiego składu sądu, w kwestii wyłączenia orzeka sąd wyższego rzędu.</a:t>
            </a:r>
          </a:p>
          <a:p>
            <a:endParaRPr lang="pl-PL" dirty="0"/>
          </a:p>
        </p:txBody>
      </p:sp>
    </p:spTree>
    <p:extLst>
      <p:ext uri="{BB962C8B-B14F-4D97-AF65-F5344CB8AC3E}">
        <p14:creationId xmlns:p14="http://schemas.microsoft.com/office/powerpoint/2010/main" val="13089609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FA0A8C-52EA-4084-A8FD-05024087C7D5}"/>
              </a:ext>
            </a:extLst>
          </p:cNvPr>
          <p:cNvSpPr>
            <a:spLocks noGrp="1"/>
          </p:cNvSpPr>
          <p:nvPr>
            <p:ph type="title"/>
          </p:nvPr>
        </p:nvSpPr>
        <p:spPr/>
        <p:txBody>
          <a:bodyPr/>
          <a:lstStyle/>
          <a:p>
            <a:pPr algn="ctr"/>
            <a:r>
              <a:rPr lang="pl-PL" dirty="0"/>
              <a:t>Kazus</a:t>
            </a:r>
          </a:p>
        </p:txBody>
      </p:sp>
      <p:sp>
        <p:nvSpPr>
          <p:cNvPr id="3" name="Symbol zastępczy zawartości 2">
            <a:extLst>
              <a:ext uri="{FF2B5EF4-FFF2-40B4-BE49-F238E27FC236}">
                <a16:creationId xmlns:a16="http://schemas.microsoft.com/office/drawing/2014/main" id="{E1685FC1-0DB8-46BD-A703-19FD580E44AA}"/>
              </a:ext>
            </a:extLst>
          </p:cNvPr>
          <p:cNvSpPr>
            <a:spLocks noGrp="1"/>
          </p:cNvSpPr>
          <p:nvPr>
            <p:ph idx="1"/>
          </p:nvPr>
        </p:nvSpPr>
        <p:spPr/>
        <p:txBody>
          <a:bodyPr/>
          <a:lstStyle/>
          <a:p>
            <a:pPr algn="just"/>
            <a:r>
              <a:rPr lang="pl-PL" i="1" dirty="0"/>
              <a:t>Sędzia złożył żądanie wyłączenia go ze sprawy ze względu na to, że oskarżonym jest partner sąsiadki siostry jego teściowej, z którą miał okazję się spotkać. Sąd, przed którym toczy </a:t>
            </a:r>
            <a:r>
              <a:rPr lang="pl-PL" i="1"/>
              <a:t>się postępowanie zdecydował</a:t>
            </a:r>
            <a:r>
              <a:rPr lang="pl-PL" i="1" dirty="0"/>
              <a:t>, że nie jest to przesłanka uzasadniająca wyłączenie sędziego. Jednak sędzia argumentował, że w wypadku złożenia tego typu żądania wyłączenie następuje automatycznie i nie podlega kontroli sądu. </a:t>
            </a:r>
          </a:p>
          <a:p>
            <a:pPr algn="just"/>
            <a:r>
              <a:rPr lang="pl-PL" b="1" dirty="0"/>
              <a:t>Kto ma rację w tym sporze?</a:t>
            </a:r>
          </a:p>
        </p:txBody>
      </p:sp>
    </p:spTree>
    <p:extLst>
      <p:ext uri="{BB962C8B-B14F-4D97-AF65-F5344CB8AC3E}">
        <p14:creationId xmlns:p14="http://schemas.microsoft.com/office/powerpoint/2010/main" val="7496914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42900" y="274638"/>
            <a:ext cx="8298180" cy="1227753"/>
          </a:xfrm>
        </p:spPr>
        <p:txBody>
          <a:bodyPr>
            <a:normAutofit fontScale="90000"/>
          </a:bodyPr>
          <a:lstStyle/>
          <a:p>
            <a:r>
              <a:rPr lang="pl-PL" b="1" dirty="0"/>
              <a:t>Zasada niezawisłości sędziowskiej</a:t>
            </a:r>
          </a:p>
        </p:txBody>
      </p:sp>
      <p:sp>
        <p:nvSpPr>
          <p:cNvPr id="5" name="Symbol zastępczy zawartości 2"/>
          <p:cNvSpPr>
            <a:spLocks noGrp="1"/>
          </p:cNvSpPr>
          <p:nvPr>
            <p:ph idx="1"/>
          </p:nvPr>
        </p:nvSpPr>
        <p:spPr>
          <a:xfrm>
            <a:off x="342900" y="1600200"/>
            <a:ext cx="8298180" cy="4861560"/>
          </a:xfrm>
        </p:spPr>
        <p:txBody>
          <a:bodyPr>
            <a:noAutofit/>
          </a:bodyPr>
          <a:lstStyle/>
          <a:p>
            <a:pPr algn="just"/>
            <a:r>
              <a:rPr lang="pl-PL" sz="2400" dirty="0"/>
              <a:t>Jest to dyrektywa, w myśl której sąd powinien posiadać swobodę podejmowania decyzji procesowych w granicach zakreślonych przez Konstytucję i ustawy (art. 178 ust. 1 Konstytucji RP).</a:t>
            </a:r>
          </a:p>
          <a:p>
            <a:pPr algn="just"/>
            <a:r>
              <a:rPr lang="pl-PL" sz="2400" dirty="0"/>
              <a:t>Jest to zasada ustrojowa organów wymiaru sprawiedliwości.</a:t>
            </a:r>
          </a:p>
          <a:p>
            <a:pPr algn="just"/>
            <a:r>
              <a:rPr lang="pl-PL" sz="2400" dirty="0"/>
              <a:t>Mamy wiele </a:t>
            </a:r>
            <a:r>
              <a:rPr lang="pl-PL" sz="2400" b="1" dirty="0"/>
              <a:t>gwarancji ustrojowych </a:t>
            </a:r>
            <a:r>
              <a:rPr lang="pl-PL" sz="2400" dirty="0"/>
              <a:t>niezawisłości, np. pełnia praw publicznych, nieskazitelny charakter, złożenie egzaminu sędziowskiego, zakaz przynależności do partii politycznych, immunitet sędziowski, etc.</a:t>
            </a:r>
          </a:p>
          <a:p>
            <a:pPr algn="just"/>
            <a:r>
              <a:rPr lang="pl-PL" sz="2400" b="1" dirty="0"/>
              <a:t>Gwarancje procesowe </a:t>
            </a:r>
            <a:r>
              <a:rPr lang="pl-PL" sz="2400" dirty="0"/>
              <a:t>zapewniają szczególną pozycję sądu wobec innych uczestników procesu. Wyraża się to m. in. w </a:t>
            </a:r>
            <a:r>
              <a:rPr lang="pl-PL" sz="2400" b="1" dirty="0"/>
              <a:t>nadrzędnością</a:t>
            </a:r>
            <a:r>
              <a:rPr lang="pl-PL" sz="2400" dirty="0"/>
              <a:t> </a:t>
            </a:r>
            <a:r>
              <a:rPr lang="pl-PL" sz="2400" b="1" dirty="0"/>
              <a:t>sądu</a:t>
            </a:r>
            <a:r>
              <a:rPr lang="pl-PL" sz="2400" dirty="0"/>
              <a:t> wobec innych stron procesowych oraz </a:t>
            </a:r>
            <a:r>
              <a:rPr lang="pl-PL" sz="2400" b="1" dirty="0"/>
              <a:t>kolegialnością</a:t>
            </a:r>
            <a:r>
              <a:rPr lang="pl-PL" sz="2400" dirty="0"/>
              <a:t> </a:t>
            </a:r>
            <a:r>
              <a:rPr lang="pl-PL" sz="2400" b="1" dirty="0"/>
              <a:t>orzekania</a:t>
            </a:r>
            <a:r>
              <a:rPr lang="pl-PL" sz="2400" dirty="0"/>
              <a:t>, która powinna być regułą.</a:t>
            </a:r>
            <a:endParaRPr lang="pl-PL" sz="2400" b="1" dirty="0"/>
          </a:p>
        </p:txBody>
      </p:sp>
    </p:spTree>
    <p:extLst>
      <p:ext uri="{BB962C8B-B14F-4D97-AF65-F5344CB8AC3E}">
        <p14:creationId xmlns:p14="http://schemas.microsoft.com/office/powerpoint/2010/main" val="37483617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95536" y="0"/>
            <a:ext cx="8118668" cy="1405850"/>
          </a:xfrm>
        </p:spPr>
        <p:txBody>
          <a:bodyPr>
            <a:normAutofit/>
          </a:bodyPr>
          <a:lstStyle/>
          <a:p>
            <a:pPr algn="ctr"/>
            <a:r>
              <a:rPr lang="pl-PL" sz="3600" b="1" dirty="0"/>
              <a:t>Inne gwarancje procesowe niezawisłości</a:t>
            </a:r>
          </a:p>
        </p:txBody>
      </p:sp>
      <p:sp>
        <p:nvSpPr>
          <p:cNvPr id="5" name="Symbol zastępczy zawartości 2"/>
          <p:cNvSpPr>
            <a:spLocks noGrp="1"/>
          </p:cNvSpPr>
          <p:nvPr>
            <p:ph idx="1"/>
          </p:nvPr>
        </p:nvSpPr>
        <p:spPr>
          <a:xfrm>
            <a:off x="960120" y="1620520"/>
            <a:ext cx="7338060" cy="4577079"/>
          </a:xfrm>
        </p:spPr>
        <p:txBody>
          <a:bodyPr>
            <a:normAutofit/>
          </a:bodyPr>
          <a:lstStyle/>
          <a:p>
            <a:r>
              <a:rPr lang="pl-PL" dirty="0"/>
              <a:t>zasada obiektywizmu (art. 4 k.p.k.)</a:t>
            </a:r>
          </a:p>
          <a:p>
            <a:r>
              <a:rPr lang="pl-PL" dirty="0"/>
              <a:t>zapewnienie tajności narady i głosowania nad orzeczeniem (art. 108 k.p.k.)</a:t>
            </a:r>
          </a:p>
          <a:p>
            <a:r>
              <a:rPr lang="pl-PL" b="1" dirty="0"/>
              <a:t>Zasada samodzielności jurysdykcyjnej sądu karnego</a:t>
            </a:r>
            <a:r>
              <a:rPr lang="pl-PL" dirty="0"/>
              <a:t> – autonomia orzekania.</a:t>
            </a:r>
          </a:p>
          <a:p>
            <a:pPr marL="0" indent="0">
              <a:buNone/>
            </a:pPr>
            <a:r>
              <a:rPr lang="pl-PL" dirty="0"/>
              <a:t>Ale! Art. 8 § 2 k.p.k.</a:t>
            </a:r>
          </a:p>
          <a:p>
            <a:pPr marL="0" indent="0">
              <a:buNone/>
            </a:pPr>
            <a:r>
              <a:rPr lang="pl-PL" b="1" dirty="0"/>
              <a:t>Ważne przepisy: </a:t>
            </a:r>
            <a:r>
              <a:rPr lang="pl-PL" dirty="0"/>
              <a:t>art. 442 §</a:t>
            </a:r>
            <a:r>
              <a:rPr lang="pl-PL" b="1" dirty="0"/>
              <a:t> </a:t>
            </a:r>
            <a:r>
              <a:rPr lang="pl-PL" dirty="0"/>
              <a:t>3 k.p.k., 441 § 3 k.p.k., art. 190 ust. 1 Konstytucji RP oraz art. 9 Konstytucji RP (ETPC, TSUE, ENA).</a:t>
            </a:r>
            <a:endParaRPr lang="pl-PL" b="1" dirty="0"/>
          </a:p>
        </p:txBody>
      </p:sp>
    </p:spTree>
    <p:extLst>
      <p:ext uri="{BB962C8B-B14F-4D97-AF65-F5344CB8AC3E}">
        <p14:creationId xmlns:p14="http://schemas.microsoft.com/office/powerpoint/2010/main" val="29844827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Zasada prawnie zdefiniowana (art. 8 k.p.k.)</a:t>
            </a:r>
          </a:p>
          <a:p>
            <a:pPr marL="109728" indent="0" algn="just">
              <a:buNone/>
            </a:pPr>
            <a:endParaRPr lang="pl-PL" dirty="0"/>
          </a:p>
          <a:p>
            <a:pPr algn="just"/>
            <a:r>
              <a:rPr lang="pl-PL" dirty="0"/>
              <a:t>Zasada pozakonstytucyjna</a:t>
            </a:r>
          </a:p>
          <a:p>
            <a:pPr marL="109728" indent="0" algn="just">
              <a:buNone/>
            </a:pPr>
            <a:endParaRPr lang="pl-PL" dirty="0"/>
          </a:p>
          <a:p>
            <a:pPr algn="just"/>
            <a:r>
              <a:rPr lang="pl-PL" dirty="0"/>
              <a:t>Wyraża dyrektywę, w myśl której sąd karny samodzielnie kształtuje zarówno faktyczną, jak i prawną podstawę każdego rozstrzygnięcia.</a:t>
            </a:r>
          </a:p>
        </p:txBody>
      </p:sp>
      <p:sp>
        <p:nvSpPr>
          <p:cNvPr id="3" name="Title 2"/>
          <p:cNvSpPr>
            <a:spLocks noGrp="1"/>
          </p:cNvSpPr>
          <p:nvPr>
            <p:ph type="title"/>
          </p:nvPr>
        </p:nvSpPr>
        <p:spPr/>
        <p:txBody>
          <a:bodyPr>
            <a:normAutofit fontScale="90000"/>
          </a:bodyPr>
          <a:lstStyle/>
          <a:p>
            <a:pPr algn="ctr"/>
            <a:r>
              <a:rPr lang="pl-PL" dirty="0"/>
              <a:t>Zasada samodzielności jurysdykcyjnej sądu karnego</a:t>
            </a:r>
          </a:p>
        </p:txBody>
      </p:sp>
    </p:spTree>
    <p:extLst>
      <p:ext uri="{BB962C8B-B14F-4D97-AF65-F5344CB8AC3E}">
        <p14:creationId xmlns:p14="http://schemas.microsoft.com/office/powerpoint/2010/main" val="29125058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pl-PL" dirty="0"/>
              <a:t>wyjątek→ art. 8 § 2 k.p.k.</a:t>
            </a:r>
          </a:p>
          <a:p>
            <a:pPr algn="just"/>
            <a:endParaRPr lang="pl-PL" dirty="0"/>
          </a:p>
          <a:p>
            <a:pPr algn="just"/>
            <a:r>
              <a:rPr lang="pl-PL" dirty="0"/>
              <a:t>Sąd karny jest związany tylko prawomocnymi rozstrzygnięciami sądu kształtującymi prawo albo stosunek prawny.</a:t>
            </a:r>
          </a:p>
          <a:p>
            <a:pPr algn="just"/>
            <a:endParaRPr lang="pl-PL" dirty="0"/>
          </a:p>
          <a:p>
            <a:pPr algn="just"/>
            <a:r>
              <a:rPr lang="pl-PL" dirty="0"/>
              <a:t>Np. z zakresu prawa rodzinnego i opiekuńczego- orzeczenie o przysposobieniu całkowitym; z zakresu prawa administracyjnego- wygaśnięcie mandatu radnego na podstawie uchwały rady lub zarządzenia zastępczego wojewody.</a:t>
            </a:r>
          </a:p>
        </p:txBody>
      </p:sp>
      <p:sp>
        <p:nvSpPr>
          <p:cNvPr id="3" name="Title 2"/>
          <p:cNvSpPr>
            <a:spLocks noGrp="1"/>
          </p:cNvSpPr>
          <p:nvPr>
            <p:ph type="title"/>
          </p:nvPr>
        </p:nvSpPr>
        <p:spPr/>
        <p:txBody>
          <a:bodyPr>
            <a:normAutofit fontScale="90000"/>
          </a:bodyPr>
          <a:lstStyle/>
          <a:p>
            <a:pPr algn="ctr"/>
            <a:r>
              <a:rPr lang="pl-PL" dirty="0"/>
              <a:t>Zasada samodzielności jurysdykcyjnej sądu karnego</a:t>
            </a:r>
          </a:p>
        </p:txBody>
      </p:sp>
    </p:spTree>
    <p:extLst>
      <p:ext uri="{BB962C8B-B14F-4D97-AF65-F5344CB8AC3E}">
        <p14:creationId xmlns:p14="http://schemas.microsoft.com/office/powerpoint/2010/main" val="791922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48680"/>
            <a:ext cx="8075240" cy="5577483"/>
          </a:xfrm>
        </p:spPr>
        <p:txBody>
          <a:bodyPr/>
          <a:lstStyle/>
          <a:p>
            <a:pPr marL="0" indent="0">
              <a:buNone/>
            </a:pPr>
            <a:r>
              <a:rPr lang="pl-PL" b="1" dirty="0"/>
              <a:t>3. </a:t>
            </a:r>
            <a:r>
              <a:rPr lang="pl-PL" dirty="0"/>
              <a:t>Przed złożeniem przez pokrzywdzonego wniosku o ściganie:</a:t>
            </a:r>
          </a:p>
          <a:p>
            <a:pPr marL="0" indent="0">
              <a:buNone/>
            </a:pPr>
            <a:r>
              <a:rPr lang="pl-PL" dirty="0"/>
              <a:t>	a) nie jest dopuszczalne przeprowadzenie żadnych czynności dowodowych,</a:t>
            </a:r>
          </a:p>
          <a:p>
            <a:pPr marL="0" indent="0">
              <a:buNone/>
            </a:pPr>
            <a:r>
              <a:rPr lang="pl-PL" dirty="0"/>
              <a:t>	b) jest dopuszczalne przeprowadzenie każdej czynności dowodowej,</a:t>
            </a:r>
          </a:p>
          <a:p>
            <a:pPr marL="0" indent="0">
              <a:buNone/>
            </a:pPr>
            <a:r>
              <a:rPr lang="pl-PL" dirty="0"/>
              <a:t>	c) jest dopuszczalne dokonanie czynności niecierpiących zwłoki w celu zabezpieczenia śladów i dowodów,</a:t>
            </a:r>
          </a:p>
          <a:p>
            <a:pPr marL="0" indent="0">
              <a:buNone/>
            </a:pPr>
            <a:r>
              <a:rPr lang="pl-PL" dirty="0"/>
              <a:t>	d) żadna z powyższych.</a:t>
            </a:r>
          </a:p>
        </p:txBody>
      </p:sp>
    </p:spTree>
    <p:extLst>
      <p:ext uri="{BB962C8B-B14F-4D97-AF65-F5344CB8AC3E}">
        <p14:creationId xmlns:p14="http://schemas.microsoft.com/office/powerpoint/2010/main" val="39259420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611560" y="260648"/>
            <a:ext cx="7741920" cy="1181567"/>
          </a:xfrm>
        </p:spPr>
        <p:txBody>
          <a:bodyPr/>
          <a:lstStyle/>
          <a:p>
            <a:pPr algn="ctr"/>
            <a:r>
              <a:rPr lang="pl-PL" dirty="0"/>
              <a:t>Ławnicy i referendarze</a:t>
            </a:r>
          </a:p>
        </p:txBody>
      </p:sp>
      <p:sp>
        <p:nvSpPr>
          <p:cNvPr id="5" name="Symbol zastępczy zawartości 2"/>
          <p:cNvSpPr>
            <a:spLocks noGrp="1"/>
          </p:cNvSpPr>
          <p:nvPr>
            <p:ph idx="1"/>
          </p:nvPr>
        </p:nvSpPr>
        <p:spPr>
          <a:xfrm>
            <a:off x="683568" y="1412776"/>
            <a:ext cx="7741920" cy="4678680"/>
          </a:xfrm>
        </p:spPr>
        <p:txBody>
          <a:bodyPr>
            <a:normAutofit fontScale="92500" lnSpcReduction="10000"/>
          </a:bodyPr>
          <a:lstStyle/>
          <a:p>
            <a:pPr algn="just"/>
            <a:r>
              <a:rPr lang="pl-PL" dirty="0"/>
              <a:t>Ławnicy również korzystają z atrybutu niezawisłości – art. 169 § 1 </a:t>
            </a:r>
            <a:r>
              <a:rPr lang="pl-PL" dirty="0" err="1"/>
              <a:t>PrUSP</a:t>
            </a:r>
            <a:r>
              <a:rPr lang="pl-PL" dirty="0"/>
              <a:t>.</a:t>
            </a:r>
          </a:p>
          <a:p>
            <a:pPr marL="0" indent="0" algn="just">
              <a:buNone/>
            </a:pPr>
            <a:r>
              <a:rPr lang="pl-PL" b="1" dirty="0"/>
              <a:t>Instytucja ławnika jest </a:t>
            </a:r>
            <a:r>
              <a:rPr lang="pl-PL" dirty="0"/>
              <a:t>wyrazem realizacji </a:t>
            </a:r>
            <a:r>
              <a:rPr lang="pl-PL" b="1" dirty="0"/>
              <a:t>zasady współdziałania ze społeczeństwem i instytucjami w ściganiu przestępstw.</a:t>
            </a:r>
          </a:p>
          <a:p>
            <a:pPr algn="just"/>
            <a:r>
              <a:rPr lang="pl-PL" dirty="0"/>
              <a:t>Referendarze sądowi nie korzystają z atrybutu niezawisłości, a w zakresie wykonywanych obowiązków są niezależni co do treści wydawanych orzeczeń i zarządzeń - art. 151 § 1 </a:t>
            </a:r>
            <a:r>
              <a:rPr lang="pl-PL" dirty="0" err="1"/>
              <a:t>PrUSP</a:t>
            </a:r>
            <a:r>
              <a:rPr lang="pl-PL" dirty="0"/>
              <a:t>.</a:t>
            </a:r>
          </a:p>
          <a:p>
            <a:pPr marL="0" indent="0" algn="just">
              <a:buNone/>
            </a:pPr>
            <a:r>
              <a:rPr lang="pl-PL" dirty="0"/>
              <a:t>Uprawnienie referendarza określone są w różnorakich przepisach, np. art. 60 § 4 k.p.k., 81, art. 231 § 1 k.p.k.</a:t>
            </a:r>
          </a:p>
          <a:p>
            <a:pPr marL="0" indent="0" algn="just">
              <a:buNone/>
            </a:pPr>
            <a:r>
              <a:rPr lang="pl-PL" dirty="0"/>
              <a:t>Postanowienia i zarządzenia referendarza sądowego </a:t>
            </a:r>
            <a:r>
              <a:rPr lang="pl-PL" b="1" dirty="0"/>
              <a:t>można zaskarżyć sprzeciwem</a:t>
            </a:r>
            <a:r>
              <a:rPr lang="pl-PL" dirty="0"/>
              <a:t> – art. 93a k.p.k.</a:t>
            </a:r>
          </a:p>
          <a:p>
            <a:pPr algn="just"/>
            <a:endParaRPr lang="pl-PL" dirty="0"/>
          </a:p>
        </p:txBody>
      </p:sp>
    </p:spTree>
    <p:extLst>
      <p:ext uri="{BB962C8B-B14F-4D97-AF65-F5344CB8AC3E}">
        <p14:creationId xmlns:p14="http://schemas.microsoft.com/office/powerpoint/2010/main" val="26838328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389120"/>
          </a:xfrm>
        </p:spPr>
        <p:txBody>
          <a:bodyPr>
            <a:noAutofit/>
          </a:bodyPr>
          <a:lstStyle/>
          <a:p>
            <a:pPr algn="just"/>
            <a:r>
              <a:rPr lang="pl-PL" sz="2200" dirty="0"/>
              <a:t>Ławnicy, obok sędziów zawodowych, </a:t>
            </a:r>
            <a:r>
              <a:rPr lang="pl-PL" sz="2200" b="1" dirty="0"/>
              <a:t>decydują, o kwestii o najwyższym znaczeniu w procesie karnym- </a:t>
            </a:r>
            <a:r>
              <a:rPr lang="pl-PL" sz="2200" dirty="0"/>
              <a:t>kwestii odpowiedzialności karnej oskarżonego. W ten sposób ustawodawca zapewnia </a:t>
            </a:r>
            <a:r>
              <a:rPr lang="pl-PL" sz="2200" b="1" dirty="0"/>
              <a:t>bezpośredni wpływ czynnika społecznego na orzecznictwo</a:t>
            </a:r>
            <a:r>
              <a:rPr lang="pl-PL" sz="2200" dirty="0"/>
              <a:t> sądowe.</a:t>
            </a:r>
          </a:p>
          <a:p>
            <a:pPr algn="just"/>
            <a:r>
              <a:rPr lang="pl-PL" sz="2200" u="sng" dirty="0"/>
              <a:t>Zalety</a:t>
            </a:r>
            <a:r>
              <a:rPr lang="pl-PL" sz="2200" dirty="0"/>
              <a:t>: ławnicy </a:t>
            </a:r>
            <a:r>
              <a:rPr lang="pl-PL" sz="2200" b="1" dirty="0"/>
              <a:t>reprezentują poczucie sprawiedliwości </a:t>
            </a:r>
            <a:r>
              <a:rPr lang="pl-PL" sz="2200" dirty="0"/>
              <a:t>i opinię publiczną, w szczególności środowiska, z którego się wywodzą, wnoszą do orzekania własne doświadczenie życiowe i wiedzę zawodową oraz przyczyniają się do kształtowania poglądów prawnych społeczeństwa.</a:t>
            </a:r>
          </a:p>
          <a:p>
            <a:pPr algn="just"/>
            <a:r>
              <a:rPr lang="pl-PL" sz="2200" u="sng" dirty="0"/>
              <a:t>Wady</a:t>
            </a:r>
            <a:r>
              <a:rPr lang="pl-PL" sz="2200" dirty="0"/>
              <a:t>: uczestnictwo ławników powoduje niejednokrotnie przewlekłość postępowania, związaną z niestawiennictwem, nieobowiązkowością, a także biernością przy orzekaniu, </a:t>
            </a:r>
            <a:r>
              <a:rPr lang="pl-PL" sz="2200" b="1" dirty="0"/>
              <a:t>fikcja kolegialnego orzekania</a:t>
            </a:r>
            <a:r>
              <a:rPr lang="pl-PL" sz="2200" dirty="0"/>
              <a:t>.</a:t>
            </a:r>
          </a:p>
          <a:p>
            <a:pPr algn="just"/>
            <a:endParaRPr lang="pl-PL" sz="2200" dirty="0"/>
          </a:p>
        </p:txBody>
      </p:sp>
      <p:sp>
        <p:nvSpPr>
          <p:cNvPr id="3" name="Title 2"/>
          <p:cNvSpPr>
            <a:spLocks noGrp="1"/>
          </p:cNvSpPr>
          <p:nvPr>
            <p:ph type="title"/>
          </p:nvPr>
        </p:nvSpPr>
        <p:spPr>
          <a:xfrm>
            <a:off x="395536" y="0"/>
            <a:ext cx="8229600" cy="1143000"/>
          </a:xfrm>
        </p:spPr>
        <p:txBody>
          <a:bodyPr/>
          <a:lstStyle/>
          <a:p>
            <a:pPr algn="ctr"/>
            <a:r>
              <a:rPr lang="pl-PL" b="1" dirty="0"/>
              <a:t>Udział w składzie orzekającym</a:t>
            </a:r>
          </a:p>
        </p:txBody>
      </p:sp>
    </p:spTree>
    <p:extLst>
      <p:ext uri="{BB962C8B-B14F-4D97-AF65-F5344CB8AC3E}">
        <p14:creationId xmlns:p14="http://schemas.microsoft.com/office/powerpoint/2010/main" val="36264252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00808"/>
            <a:ext cx="8229600" cy="4389120"/>
          </a:xfrm>
        </p:spPr>
        <p:txBody>
          <a:bodyPr/>
          <a:lstStyle/>
          <a:p>
            <a:r>
              <a:rPr lang="pl-PL" dirty="0"/>
              <a:t> </a:t>
            </a:r>
            <a:r>
              <a:rPr lang="pl-PL" b="1" dirty="0"/>
              <a:t>Jednoosobowy</a:t>
            </a:r>
            <a:r>
              <a:rPr lang="pl-PL" dirty="0"/>
              <a:t> – art. 28 § 1, 30 § 1 i § 2, 449 § 2, 534 § 1 k.p.k. • </a:t>
            </a:r>
          </a:p>
          <a:p>
            <a:endParaRPr lang="pl-PL" dirty="0"/>
          </a:p>
          <a:p>
            <a:r>
              <a:rPr lang="pl-PL" b="1" dirty="0"/>
              <a:t>Kolegialnie</a:t>
            </a:r>
            <a:r>
              <a:rPr lang="pl-PL" dirty="0"/>
              <a:t> – art. 28 § 2, 28 § 4, 28 § 3, 29 § 1, 29 § 2, 30 § 1, 30 § 2, 534 § 2, 441 § 2 k.p.k.</a:t>
            </a:r>
          </a:p>
          <a:p>
            <a:endParaRPr lang="pl-PL" dirty="0"/>
          </a:p>
          <a:p>
            <a:r>
              <a:rPr lang="pl-PL" dirty="0"/>
              <a:t>Zasada </a:t>
            </a:r>
            <a:r>
              <a:rPr lang="pl-PL" b="1" dirty="0"/>
              <a:t>udziału czynnika społecznego</a:t>
            </a:r>
          </a:p>
          <a:p>
            <a:pPr marL="0" indent="0">
              <a:buNone/>
            </a:pPr>
            <a:endParaRPr lang="pl-PL" b="1" dirty="0"/>
          </a:p>
        </p:txBody>
      </p:sp>
      <p:sp>
        <p:nvSpPr>
          <p:cNvPr id="3" name="Title 2"/>
          <p:cNvSpPr>
            <a:spLocks noGrp="1"/>
          </p:cNvSpPr>
          <p:nvPr>
            <p:ph type="title"/>
          </p:nvPr>
        </p:nvSpPr>
        <p:spPr>
          <a:xfrm>
            <a:off x="179512" y="404664"/>
            <a:ext cx="8229600" cy="1143000"/>
          </a:xfrm>
        </p:spPr>
        <p:txBody>
          <a:bodyPr/>
          <a:lstStyle/>
          <a:p>
            <a:pPr algn="ctr"/>
            <a:r>
              <a:rPr lang="pl-PL" dirty="0"/>
              <a:t>Skład sądu</a:t>
            </a:r>
          </a:p>
        </p:txBody>
      </p:sp>
    </p:spTree>
    <p:extLst>
      <p:ext uri="{BB962C8B-B14F-4D97-AF65-F5344CB8AC3E}">
        <p14:creationId xmlns:p14="http://schemas.microsoft.com/office/powerpoint/2010/main" val="15675988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65709140"/>
              </p:ext>
            </p:extLst>
          </p:nvPr>
        </p:nvGraphicFramePr>
        <p:xfrm>
          <a:off x="467544" y="692696"/>
          <a:ext cx="8291264" cy="5098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54794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24744"/>
            <a:ext cx="8496944" cy="5256584"/>
          </a:xfrm>
        </p:spPr>
        <p:txBody>
          <a:bodyPr>
            <a:normAutofit fontScale="85000" lnSpcReduction="20000"/>
          </a:bodyPr>
          <a:lstStyle/>
          <a:p>
            <a:pPr algn="just"/>
            <a:r>
              <a:rPr lang="pl-PL" dirty="0"/>
              <a:t>Jako </a:t>
            </a:r>
            <a:r>
              <a:rPr lang="pl-PL" b="1" dirty="0"/>
              <a:t>organ</a:t>
            </a:r>
            <a:r>
              <a:rPr lang="pl-PL" dirty="0"/>
              <a:t> postępowania przygotowawczego - prokurator jest przede wszystkim </a:t>
            </a:r>
            <a:r>
              <a:rPr lang="pl-PL" i="1" dirty="0"/>
              <a:t>dominus litis </a:t>
            </a:r>
            <a:r>
              <a:rPr lang="pl-PL" dirty="0"/>
              <a:t>tego etapu procesu i występuje  jako organ kierowniczy postępowania przygotowawczego i z tego względu ustawa wyposaża go w szereg kompetencji.</a:t>
            </a:r>
          </a:p>
          <a:p>
            <a:pPr marL="109728" indent="0" algn="just">
              <a:buNone/>
            </a:pPr>
            <a:endParaRPr lang="pl-PL" dirty="0"/>
          </a:p>
          <a:p>
            <a:pPr algn="just"/>
            <a:r>
              <a:rPr lang="pl-PL" b="1" dirty="0"/>
              <a:t>Oskarżyciel publiczny </a:t>
            </a:r>
            <a:r>
              <a:rPr lang="pl-PL" dirty="0"/>
              <a:t>jest stroną postępowania, która nie reprezentuje w nim swojego prywatnego interesu, ale interes publiczny, który z uwagi na rozdział kompetencji między organami państwowymi staje się jakby „własnym” interesem prawnym oskarżyciela</a:t>
            </a:r>
          </a:p>
          <a:p>
            <a:pPr marL="109728" indent="0" algn="just">
              <a:buNone/>
            </a:pPr>
            <a:endParaRPr lang="pl-PL" dirty="0"/>
          </a:p>
          <a:p>
            <a:pPr algn="just"/>
            <a:r>
              <a:rPr lang="pl-PL" b="1" dirty="0"/>
              <a:t>Rzecznik interesu społecznego- </a:t>
            </a:r>
            <a:r>
              <a:rPr lang="pl-PL" dirty="0"/>
              <a:t>to pewna kategoria pośrednia między stronami, a przedstawicielami procesowymi stron. Podobnie jak strona, dysponuje on przewidzianą przez prawo sumą uprawnień do procesowej obrony interesów, która to tworzy swoistą rolę procesową.  Nie jest to jego własny interes, ale zawsze jest z nim w odpowiedni sposób związany. </a:t>
            </a:r>
          </a:p>
        </p:txBody>
      </p:sp>
      <p:sp>
        <p:nvSpPr>
          <p:cNvPr id="3" name="Title 2"/>
          <p:cNvSpPr>
            <a:spLocks noGrp="1"/>
          </p:cNvSpPr>
          <p:nvPr>
            <p:ph type="title"/>
          </p:nvPr>
        </p:nvSpPr>
        <p:spPr>
          <a:xfrm>
            <a:off x="457200" y="274638"/>
            <a:ext cx="8229600" cy="850106"/>
          </a:xfrm>
        </p:spPr>
        <p:txBody>
          <a:bodyPr/>
          <a:lstStyle/>
          <a:p>
            <a:pPr algn="ctr"/>
            <a:r>
              <a:rPr lang="pl-PL" dirty="0">
                <a:solidFill>
                  <a:srgbClr val="FF0000"/>
                </a:solidFill>
              </a:rPr>
              <a:t>Prokurator</a:t>
            </a:r>
          </a:p>
        </p:txBody>
      </p:sp>
    </p:spTree>
    <p:extLst>
      <p:ext uri="{BB962C8B-B14F-4D97-AF65-F5344CB8AC3E}">
        <p14:creationId xmlns:p14="http://schemas.microsoft.com/office/powerpoint/2010/main" val="29840122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lgn="ctr">
              <a:buNone/>
            </a:pPr>
            <a:endParaRPr lang="pl-PL" b="1" dirty="0"/>
          </a:p>
          <a:p>
            <a:pPr marL="109728" indent="0" algn="ctr">
              <a:buNone/>
            </a:pPr>
            <a:r>
              <a:rPr lang="pl-PL" b="1" dirty="0"/>
              <a:t>Zasady działania prokuratury</a:t>
            </a:r>
          </a:p>
          <a:p>
            <a:pPr marL="109728" indent="0" algn="ctr">
              <a:buNone/>
            </a:pPr>
            <a:endParaRPr lang="pl-PL" b="1" dirty="0"/>
          </a:p>
          <a:p>
            <a:r>
              <a:rPr lang="pl-PL" dirty="0"/>
              <a:t>Zasada jednolitości</a:t>
            </a:r>
          </a:p>
          <a:p>
            <a:r>
              <a:rPr lang="pl-PL" dirty="0"/>
              <a:t>Zasada centralizmu</a:t>
            </a:r>
          </a:p>
          <a:p>
            <a:r>
              <a:rPr lang="pl-PL" dirty="0"/>
              <a:t>Zasada hierarchicznego podporządkowania</a:t>
            </a:r>
          </a:p>
          <a:p>
            <a:r>
              <a:rPr lang="pl-PL" dirty="0"/>
              <a:t>Zasada dewolucji</a:t>
            </a:r>
          </a:p>
          <a:p>
            <a:r>
              <a:rPr lang="pl-PL" dirty="0"/>
              <a:t>Zasada substytucji</a:t>
            </a:r>
          </a:p>
          <a:p>
            <a:r>
              <a:rPr lang="pl-PL" dirty="0"/>
              <a:t>Zasada indyferencji</a:t>
            </a:r>
          </a:p>
          <a:p>
            <a:r>
              <a:rPr lang="pl-PL" dirty="0"/>
              <a:t>Zasada niezależności</a:t>
            </a:r>
          </a:p>
          <a:p>
            <a:r>
              <a:rPr lang="pl-PL" dirty="0"/>
              <a:t>Zasada samodzielności</a:t>
            </a:r>
          </a:p>
        </p:txBody>
      </p:sp>
      <p:sp>
        <p:nvSpPr>
          <p:cNvPr id="3" name="Title 2"/>
          <p:cNvSpPr>
            <a:spLocks noGrp="1"/>
          </p:cNvSpPr>
          <p:nvPr>
            <p:ph type="title"/>
          </p:nvPr>
        </p:nvSpPr>
        <p:spPr>
          <a:xfrm>
            <a:off x="467544" y="548680"/>
            <a:ext cx="8229600" cy="1143000"/>
          </a:xfrm>
        </p:spPr>
        <p:txBody>
          <a:bodyPr>
            <a:normAutofit/>
          </a:bodyPr>
          <a:lstStyle/>
          <a:p>
            <a:pPr algn="ctr"/>
            <a:r>
              <a:rPr lang="pl-PL" dirty="0"/>
              <a:t>Prokurator</a:t>
            </a:r>
          </a:p>
        </p:txBody>
      </p:sp>
    </p:spTree>
    <p:extLst>
      <p:ext uri="{BB962C8B-B14F-4D97-AF65-F5344CB8AC3E}">
        <p14:creationId xmlns:p14="http://schemas.microsoft.com/office/powerpoint/2010/main" val="14341508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dirty="0"/>
          </a:p>
          <a:p>
            <a:r>
              <a:rPr lang="pl-PL" dirty="0"/>
              <a:t>Zasada </a:t>
            </a:r>
            <a:r>
              <a:rPr lang="pl-PL" b="1" dirty="0"/>
              <a:t>jednolitości</a:t>
            </a:r>
          </a:p>
          <a:p>
            <a:endParaRPr lang="pl-PL" b="1" dirty="0"/>
          </a:p>
          <a:p>
            <a:pPr marL="109728" indent="0" algn="just">
              <a:buNone/>
            </a:pPr>
            <a:r>
              <a:rPr lang="pl-PL" dirty="0"/>
              <a:t>Prokuratura jest jednolitym organem państwa, a działania prokuratorów na zewnątrz są jednoznaczne z działaniem prokuratury.</a:t>
            </a:r>
          </a:p>
          <a:p>
            <a:pPr marL="109728" indent="0">
              <a:buNone/>
            </a:pPr>
            <a:endParaRPr lang="pl-PL" dirty="0"/>
          </a:p>
        </p:txBody>
      </p:sp>
    </p:spTree>
    <p:extLst>
      <p:ext uri="{BB962C8B-B14F-4D97-AF65-F5344CB8AC3E}">
        <p14:creationId xmlns:p14="http://schemas.microsoft.com/office/powerpoint/2010/main" val="2111548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412776"/>
            <a:ext cx="8229600" cy="4389120"/>
          </a:xfrm>
        </p:spPr>
        <p:txBody>
          <a:bodyPr/>
          <a:lstStyle/>
          <a:p>
            <a:pPr algn="just"/>
            <a:endParaRPr lang="pl-PL" dirty="0"/>
          </a:p>
          <a:p>
            <a:pPr algn="just"/>
            <a:r>
              <a:rPr lang="pl-PL" dirty="0"/>
              <a:t>Zasada </a:t>
            </a:r>
            <a:r>
              <a:rPr lang="pl-PL" b="1" dirty="0"/>
              <a:t>centralizmu</a:t>
            </a:r>
          </a:p>
          <a:p>
            <a:pPr algn="just"/>
            <a:endParaRPr lang="pl-PL" b="1" dirty="0"/>
          </a:p>
          <a:p>
            <a:pPr marL="109728" indent="0" algn="just">
              <a:buNone/>
            </a:pPr>
            <a:r>
              <a:rPr lang="pl-PL" dirty="0"/>
              <a:t>Dotyczy kompetencji Prokuratora Generalnego, któremu podporządkowana jest cała prokuratura.</a:t>
            </a:r>
          </a:p>
          <a:p>
            <a:pPr marL="109728" indent="0" algn="just">
              <a:buNone/>
            </a:pPr>
            <a:r>
              <a:rPr lang="pl-PL" dirty="0"/>
              <a:t>Kieruje on jej działalnością osobiście lub przez swoich zastępców. Ponadto wydaje zarządzenia, wytyczne i polecenia.</a:t>
            </a:r>
          </a:p>
        </p:txBody>
      </p:sp>
    </p:spTree>
    <p:extLst>
      <p:ext uri="{BB962C8B-B14F-4D97-AF65-F5344CB8AC3E}">
        <p14:creationId xmlns:p14="http://schemas.microsoft.com/office/powerpoint/2010/main" val="34514106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1055" y="1436716"/>
            <a:ext cx="8229600" cy="4389120"/>
          </a:xfrm>
        </p:spPr>
        <p:txBody>
          <a:bodyPr/>
          <a:lstStyle/>
          <a:p>
            <a:pPr algn="just"/>
            <a:endParaRPr lang="pl-PL" dirty="0"/>
          </a:p>
          <a:p>
            <a:pPr algn="just"/>
            <a:r>
              <a:rPr lang="pl-PL" dirty="0"/>
              <a:t>Zasada </a:t>
            </a:r>
            <a:r>
              <a:rPr lang="pl-PL" b="1" dirty="0"/>
              <a:t>hierarchicznego podporządkowania</a:t>
            </a:r>
          </a:p>
          <a:p>
            <a:pPr algn="just"/>
            <a:endParaRPr lang="pl-PL" b="1" dirty="0"/>
          </a:p>
          <a:p>
            <a:pPr marL="109728" indent="0" algn="just">
              <a:buNone/>
            </a:pPr>
            <a:r>
              <a:rPr lang="pl-PL" dirty="0"/>
              <a:t>Polega na podporządkowaniu prokuratorów niższego szczebla prokuratorom nadrzędnym oraz na podporządkowaniu prokuratorów w ramach poszczególnych jednostek prokuratury bezpośredniemu przełożonemu.</a:t>
            </a:r>
          </a:p>
        </p:txBody>
      </p:sp>
    </p:spTree>
    <p:extLst>
      <p:ext uri="{BB962C8B-B14F-4D97-AF65-F5344CB8AC3E}">
        <p14:creationId xmlns:p14="http://schemas.microsoft.com/office/powerpoint/2010/main" val="38324134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340768"/>
            <a:ext cx="8229600" cy="4389120"/>
          </a:xfrm>
        </p:spPr>
        <p:txBody>
          <a:bodyPr/>
          <a:lstStyle/>
          <a:p>
            <a:pPr algn="just"/>
            <a:endParaRPr lang="pl-PL" dirty="0"/>
          </a:p>
          <a:p>
            <a:pPr algn="just"/>
            <a:r>
              <a:rPr lang="pl-PL" dirty="0"/>
              <a:t>Zasada </a:t>
            </a:r>
            <a:r>
              <a:rPr lang="pl-PL" b="1" dirty="0"/>
              <a:t>dewolucji</a:t>
            </a:r>
          </a:p>
          <a:p>
            <a:pPr algn="just"/>
            <a:endParaRPr lang="pl-PL" b="1" dirty="0"/>
          </a:p>
          <a:p>
            <a:pPr marL="109728" indent="0" algn="just">
              <a:buNone/>
            </a:pPr>
            <a:r>
              <a:rPr lang="pl-PL" dirty="0"/>
              <a:t>Możliwość przejęcia czynności postępowania przez prokuratora przełożonego od prokuratora podwładnego do własnego prowadzenia.</a:t>
            </a:r>
          </a:p>
        </p:txBody>
      </p:sp>
    </p:spTree>
    <p:extLst>
      <p:ext uri="{BB962C8B-B14F-4D97-AF65-F5344CB8AC3E}">
        <p14:creationId xmlns:p14="http://schemas.microsoft.com/office/powerpoint/2010/main" val="2374142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C3EFC4-3082-4656-AF23-0796B6CF1D31}"/>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7DB86E14-7B94-46AC-8AF9-6222EA25EB55}"/>
              </a:ext>
            </a:extLst>
          </p:cNvPr>
          <p:cNvSpPr>
            <a:spLocks noGrp="1"/>
          </p:cNvSpPr>
          <p:nvPr>
            <p:ph idx="1"/>
          </p:nvPr>
        </p:nvSpPr>
        <p:spPr/>
        <p:txBody>
          <a:bodyPr/>
          <a:lstStyle/>
          <a:p>
            <a:r>
              <a:rPr lang="pl-PL" dirty="0"/>
              <a:t>4. Przestępstwo z art. 190 § 1 k.k.:</a:t>
            </a:r>
          </a:p>
          <a:p>
            <a:pPr marL="514350" indent="-514350" algn="just">
              <a:buAutoNum type="alphaLcParenR"/>
            </a:pPr>
            <a:r>
              <a:rPr lang="pl-PL" dirty="0"/>
              <a:t>jest przestępstwem względnie wnioskowym, ściganym z oskarżenia prywatnego</a:t>
            </a:r>
          </a:p>
          <a:p>
            <a:pPr marL="514350" indent="-514350" algn="just">
              <a:buAutoNum type="alphaLcParenR"/>
            </a:pPr>
            <a:r>
              <a:rPr lang="pl-PL" dirty="0"/>
              <a:t>jest przestępstwem bezwzględnie wnioskowym, ściganym z oskarżenia publicznego</a:t>
            </a:r>
          </a:p>
          <a:p>
            <a:pPr marL="514350" indent="-514350" algn="just">
              <a:buAutoNum type="alphaLcParenR"/>
            </a:pPr>
            <a:r>
              <a:rPr lang="pl-PL" dirty="0"/>
              <a:t>jest przestępstwem względnie wnioskowym, ściganym z oskarżenia publicznego</a:t>
            </a:r>
          </a:p>
          <a:p>
            <a:pPr marL="514350" indent="-514350" algn="just">
              <a:buAutoNum type="alphaLcParenR"/>
            </a:pPr>
            <a:r>
              <a:rPr lang="pl-PL" dirty="0"/>
              <a:t>jest przestępstwem bezwzględnie wnioskowym, ściganym z oskarżenia prywatnego</a:t>
            </a:r>
          </a:p>
        </p:txBody>
      </p:sp>
    </p:spTree>
    <p:extLst>
      <p:ext uri="{BB962C8B-B14F-4D97-AF65-F5344CB8AC3E}">
        <p14:creationId xmlns:p14="http://schemas.microsoft.com/office/powerpoint/2010/main" val="15654110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389120"/>
          </a:xfrm>
        </p:spPr>
        <p:txBody>
          <a:bodyPr/>
          <a:lstStyle/>
          <a:p>
            <a:pPr algn="just"/>
            <a:endParaRPr lang="pl-PL" dirty="0"/>
          </a:p>
          <a:p>
            <a:pPr algn="just"/>
            <a:r>
              <a:rPr lang="pl-PL" dirty="0"/>
              <a:t>Zasada </a:t>
            </a:r>
            <a:r>
              <a:rPr lang="pl-PL" b="1" dirty="0"/>
              <a:t>substytucji</a:t>
            </a:r>
          </a:p>
          <a:p>
            <a:pPr algn="just"/>
            <a:endParaRPr lang="pl-PL" b="1" dirty="0"/>
          </a:p>
          <a:p>
            <a:pPr marL="109728" indent="0" algn="just">
              <a:buNone/>
            </a:pPr>
            <a:r>
              <a:rPr lang="pl-PL" dirty="0"/>
              <a:t>Pozwala na zlecanie podległym prokuratorom wykonania czynności będących w kompetencji prokuratora zlecającego, chyba że ustawa zastrzega daną czynność do jego właściwości.</a:t>
            </a:r>
          </a:p>
        </p:txBody>
      </p:sp>
    </p:spTree>
    <p:extLst>
      <p:ext uri="{BB962C8B-B14F-4D97-AF65-F5344CB8AC3E}">
        <p14:creationId xmlns:p14="http://schemas.microsoft.com/office/powerpoint/2010/main" val="18587605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24744"/>
            <a:ext cx="8229600" cy="4389120"/>
          </a:xfrm>
        </p:spPr>
        <p:txBody>
          <a:bodyPr>
            <a:normAutofit lnSpcReduction="10000"/>
          </a:bodyPr>
          <a:lstStyle/>
          <a:p>
            <a:pPr algn="just"/>
            <a:endParaRPr lang="pl-PL" dirty="0"/>
          </a:p>
          <a:p>
            <a:pPr algn="just"/>
            <a:r>
              <a:rPr lang="pl-PL" dirty="0"/>
              <a:t>Zasada </a:t>
            </a:r>
            <a:r>
              <a:rPr lang="pl-PL" b="1" dirty="0"/>
              <a:t>indyferencji</a:t>
            </a:r>
          </a:p>
          <a:p>
            <a:pPr algn="just"/>
            <a:endParaRPr lang="pl-PL" b="1" dirty="0"/>
          </a:p>
          <a:p>
            <a:pPr marL="109728" indent="0" algn="just">
              <a:buNone/>
            </a:pPr>
            <a:r>
              <a:rPr lang="pl-PL" dirty="0"/>
              <a:t>Polega na tym, że bez względu na to, który prokurator dokonał danej czynności, jeśli nastąpiła jego zmiana na innego prokuratora w toku postępowania, to z prawnego punktu widzenia nie wpływa to na ważność, czy skuteczność czynności.</a:t>
            </a:r>
          </a:p>
          <a:p>
            <a:pPr marL="109728" indent="0" algn="just">
              <a:buNone/>
            </a:pPr>
            <a:r>
              <a:rPr lang="pl-PL" dirty="0"/>
              <a:t>Wyjątkiem jest brak możliwości zastępstwa w czynnościach powierzonych prokuratorowi określonego szczebla.</a:t>
            </a:r>
          </a:p>
          <a:p>
            <a:pPr marL="109728" indent="0" algn="just">
              <a:buNone/>
            </a:pPr>
            <a:endParaRPr lang="pl-PL" dirty="0"/>
          </a:p>
        </p:txBody>
      </p:sp>
    </p:spTree>
    <p:extLst>
      <p:ext uri="{BB962C8B-B14F-4D97-AF65-F5344CB8AC3E}">
        <p14:creationId xmlns:p14="http://schemas.microsoft.com/office/powerpoint/2010/main" val="14233448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027903"/>
            <a:ext cx="8229600" cy="4389120"/>
          </a:xfrm>
        </p:spPr>
        <p:txBody>
          <a:bodyPr>
            <a:normAutofit/>
          </a:bodyPr>
          <a:lstStyle/>
          <a:p>
            <a:pPr algn="just"/>
            <a:endParaRPr lang="pl-PL" dirty="0"/>
          </a:p>
          <a:p>
            <a:pPr algn="just"/>
            <a:r>
              <a:rPr lang="pl-PL" dirty="0"/>
              <a:t>Zasada </a:t>
            </a:r>
            <a:r>
              <a:rPr lang="pl-PL" b="1" dirty="0"/>
              <a:t>niezależności</a:t>
            </a:r>
          </a:p>
          <a:p>
            <a:pPr marL="0" indent="0" algn="just">
              <a:buNone/>
            </a:pPr>
            <a:r>
              <a:rPr lang="pl-PL" dirty="0"/>
              <a:t>Ustawa – Prawo o prokuraturze:</a:t>
            </a:r>
          </a:p>
          <a:p>
            <a:pPr marL="109728" indent="0" algn="just">
              <a:buNone/>
            </a:pPr>
            <a:endParaRPr lang="pl-PL" b="1" dirty="0"/>
          </a:p>
          <a:p>
            <a:pPr marL="109728" indent="0" algn="just">
              <a:buNone/>
            </a:pPr>
            <a:r>
              <a:rPr lang="pl-PL" dirty="0"/>
              <a:t>Art. 7. § 1. Prokurator </a:t>
            </a:r>
            <a:r>
              <a:rPr lang="pl-PL" b="1" dirty="0"/>
              <a:t>przy wykonywaniu czynności określonych w ustawach </a:t>
            </a:r>
            <a:r>
              <a:rPr lang="pl-PL" b="1" u="sng" dirty="0"/>
              <a:t>jest niezależny</a:t>
            </a:r>
            <a:r>
              <a:rPr lang="pl-PL" dirty="0"/>
              <a:t>, z zastrzeżeniem § 2–6 oraz art. 8 i art. 9.</a:t>
            </a:r>
          </a:p>
          <a:p>
            <a:pPr marL="109728" indent="0" algn="just">
              <a:buNone/>
            </a:pPr>
            <a:endParaRPr lang="pl-PL" b="1" dirty="0"/>
          </a:p>
          <a:p>
            <a:pPr marL="109728" indent="0" algn="just">
              <a:buNone/>
            </a:pPr>
            <a:endParaRPr lang="pl-PL" b="1" dirty="0"/>
          </a:p>
        </p:txBody>
      </p:sp>
      <p:sp>
        <p:nvSpPr>
          <p:cNvPr id="4" name="Cloud Callout 3"/>
          <p:cNvSpPr/>
          <p:nvPr/>
        </p:nvSpPr>
        <p:spPr>
          <a:xfrm>
            <a:off x="2771800" y="4509120"/>
            <a:ext cx="5557580" cy="1772816"/>
          </a:xfrm>
          <a:prstGeom prst="cloud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Uwaga!</a:t>
            </a:r>
          </a:p>
          <a:p>
            <a:pPr algn="ctr"/>
            <a:r>
              <a:rPr lang="pl-PL" dirty="0"/>
              <a:t>Prokurator </a:t>
            </a:r>
            <a:r>
              <a:rPr lang="pl-PL" b="1" dirty="0"/>
              <a:t>nie jest </a:t>
            </a:r>
            <a:r>
              <a:rPr lang="pl-PL" dirty="0"/>
              <a:t>niezawisły jak sędzia.</a:t>
            </a:r>
          </a:p>
          <a:p>
            <a:pPr algn="ctr"/>
            <a:r>
              <a:rPr lang="pl-PL" dirty="0"/>
              <a:t>Prokurator jest </a:t>
            </a:r>
            <a:r>
              <a:rPr lang="pl-PL" b="1" dirty="0"/>
              <a:t>niezależny</a:t>
            </a:r>
            <a:r>
              <a:rPr lang="pl-PL" dirty="0"/>
              <a:t>.</a:t>
            </a:r>
          </a:p>
        </p:txBody>
      </p:sp>
    </p:spTree>
    <p:extLst>
      <p:ext uri="{BB962C8B-B14F-4D97-AF65-F5344CB8AC3E}">
        <p14:creationId xmlns:p14="http://schemas.microsoft.com/office/powerpoint/2010/main" val="9662718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764704"/>
            <a:ext cx="8640960" cy="5904656"/>
          </a:xfrm>
        </p:spPr>
        <p:txBody>
          <a:bodyPr>
            <a:normAutofit fontScale="70000" lnSpcReduction="20000"/>
          </a:bodyPr>
          <a:lstStyle/>
          <a:p>
            <a:endParaRPr lang="pl-PL" dirty="0"/>
          </a:p>
          <a:p>
            <a:pPr marL="109728" indent="0" algn="just">
              <a:buNone/>
            </a:pPr>
            <a:r>
              <a:rPr lang="pl-PL" dirty="0"/>
              <a:t>§ 2. Prokurator  jest  obowiązany  wykonywać  zarządzenia,  wytyczne </a:t>
            </a:r>
          </a:p>
          <a:p>
            <a:pPr marL="109728" indent="0" algn="just">
              <a:buNone/>
            </a:pPr>
            <a:r>
              <a:rPr lang="pl-PL" dirty="0"/>
              <a:t>i polecenia prokuratora przełożonego.</a:t>
            </a:r>
          </a:p>
          <a:p>
            <a:pPr marL="109728" indent="0" algn="just">
              <a:buNone/>
            </a:pPr>
            <a:r>
              <a:rPr lang="pl-PL" dirty="0"/>
              <a:t>§ 3. Polecenie </a:t>
            </a:r>
            <a:r>
              <a:rPr lang="pl-PL" b="1" dirty="0"/>
              <a:t>dotyczące treści czynności procesowej</a:t>
            </a:r>
            <a:r>
              <a:rPr lang="pl-PL" dirty="0"/>
              <a:t> prokurator przełożony </a:t>
            </a:r>
          </a:p>
          <a:p>
            <a:pPr marL="109728" indent="0" algn="just">
              <a:buNone/>
            </a:pPr>
            <a:r>
              <a:rPr lang="pl-PL" b="1" dirty="0"/>
              <a:t>wydaje  na  piśmie</a:t>
            </a:r>
            <a:r>
              <a:rPr lang="pl-PL" dirty="0"/>
              <a:t>,  a na  żądanie  prokuratora  –  wraz  z uzasadnieniem.  W razie </a:t>
            </a:r>
          </a:p>
          <a:p>
            <a:pPr marL="109728" indent="0" algn="just">
              <a:buNone/>
            </a:pPr>
            <a:r>
              <a:rPr lang="pl-PL" dirty="0"/>
              <a:t>przeszkody  w doręczeniu  polecenia  w formie  pisemnej  dopuszczalne  jest </a:t>
            </a:r>
          </a:p>
          <a:p>
            <a:pPr marL="109728" indent="0" algn="just">
              <a:buNone/>
            </a:pPr>
            <a:r>
              <a:rPr lang="pl-PL" dirty="0"/>
              <a:t>przekazanie polecenia ustnie, z tym że przełożony jest obowiązany niezwłocznie </a:t>
            </a:r>
          </a:p>
          <a:p>
            <a:pPr marL="109728" indent="0" algn="just">
              <a:buNone/>
            </a:pPr>
            <a:r>
              <a:rPr lang="pl-PL" dirty="0"/>
              <a:t>potwierdzić je na piśmie. Polecenie włącza się do akt podręcznych sprawy.</a:t>
            </a:r>
          </a:p>
          <a:p>
            <a:pPr marL="109728" indent="0" algn="just">
              <a:buNone/>
            </a:pPr>
            <a:r>
              <a:rPr lang="pl-PL" dirty="0"/>
              <a:t>§ 4. Jeżeli  prokurator  nie  zgadza  się  z poleceniem  dotyczącym  treści </a:t>
            </a:r>
          </a:p>
          <a:p>
            <a:pPr marL="109728" indent="0" algn="just">
              <a:buNone/>
            </a:pPr>
            <a:r>
              <a:rPr lang="pl-PL" dirty="0"/>
              <a:t>czynności  procesowej,  może  żądać  zmiany  polecenia  lub  wyłączenia  go  od </a:t>
            </a:r>
          </a:p>
          <a:p>
            <a:pPr marL="109728" indent="0" algn="just">
              <a:buNone/>
            </a:pPr>
            <a:r>
              <a:rPr lang="pl-PL" dirty="0"/>
              <a:t>wykonania  czynności  albo  od  udziału  w sprawie.  O wyłączeniu  rozstrzyga </a:t>
            </a:r>
          </a:p>
          <a:p>
            <a:pPr marL="109728" indent="0" algn="just">
              <a:buNone/>
            </a:pPr>
            <a:r>
              <a:rPr lang="pl-PL" dirty="0"/>
              <a:t>ostatecznie  prokurator  bezpośrednio  przełożony  nad  prokuratorem,  który  wydał </a:t>
            </a:r>
          </a:p>
          <a:p>
            <a:pPr marL="109728" indent="0" algn="just">
              <a:buNone/>
            </a:pPr>
            <a:r>
              <a:rPr lang="pl-PL" dirty="0"/>
              <a:t>polecenie.</a:t>
            </a:r>
          </a:p>
          <a:p>
            <a:pPr marL="109728" indent="0" algn="just">
              <a:buNone/>
            </a:pPr>
            <a:r>
              <a:rPr lang="pl-PL" dirty="0"/>
              <a:t>§ 5. Żądanie,  o którym  mowa  w § 4,  prokurator  zgłasza  na  piśmie  wraz </a:t>
            </a:r>
          </a:p>
          <a:p>
            <a:pPr marL="109728" indent="0" algn="just">
              <a:buNone/>
            </a:pPr>
            <a:r>
              <a:rPr lang="pl-PL" dirty="0"/>
              <a:t>z uzasadnieniem przełożonemu, który wydał polecenie.</a:t>
            </a:r>
          </a:p>
          <a:p>
            <a:pPr marL="109728" indent="0" algn="just">
              <a:buNone/>
            </a:pPr>
            <a:r>
              <a:rPr lang="pl-PL" dirty="0"/>
              <a:t>§ 6. W przypadku  gdy  w postępowaniu  sądowym  ujawnią  się  nowe </a:t>
            </a:r>
          </a:p>
          <a:p>
            <a:pPr marL="109728" indent="0" algn="just">
              <a:buNone/>
            </a:pPr>
            <a:r>
              <a:rPr lang="pl-PL" dirty="0"/>
              <a:t>okoliczności,  prokurator  samodzielnie  podejmuje  decyzje  związane  z dalszym </a:t>
            </a:r>
          </a:p>
          <a:p>
            <a:pPr marL="109728" indent="0" algn="just">
              <a:buNone/>
            </a:pPr>
            <a:r>
              <a:rPr lang="pl-PL" dirty="0"/>
              <a:t>tokiem  tego  postępowania.  Jeżeli  następstwem  decyzji  może  być  konieczność </a:t>
            </a:r>
          </a:p>
          <a:p>
            <a:pPr marL="109728" indent="0" algn="just">
              <a:buNone/>
            </a:pPr>
            <a:r>
              <a:rPr lang="pl-PL" dirty="0"/>
              <a:t>dokonania wydatku przewyższającego kwotę ustaloną przez kierownika jednostki </a:t>
            </a:r>
          </a:p>
          <a:p>
            <a:pPr marL="109728" indent="0" algn="just">
              <a:buNone/>
            </a:pPr>
            <a:r>
              <a:rPr lang="pl-PL" dirty="0"/>
              <a:t>organizacyjnej, prokurator może podjąć decyzję po uzyskaniu zgody kierownika </a:t>
            </a:r>
          </a:p>
          <a:p>
            <a:pPr marL="109728" indent="0" algn="just">
              <a:buNone/>
            </a:pPr>
            <a:r>
              <a:rPr lang="pl-PL" dirty="0"/>
              <a:t>jednostki organizacyjnej. </a:t>
            </a:r>
          </a:p>
        </p:txBody>
      </p:sp>
    </p:spTree>
    <p:extLst>
      <p:ext uri="{BB962C8B-B14F-4D97-AF65-F5344CB8AC3E}">
        <p14:creationId xmlns:p14="http://schemas.microsoft.com/office/powerpoint/2010/main" val="33199934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44016"/>
          </a:xfrm>
        </p:spPr>
        <p:txBody>
          <a:bodyPr>
            <a:normAutofit fontScale="85000" lnSpcReduction="20000"/>
          </a:bodyPr>
          <a:lstStyle/>
          <a:p>
            <a:pPr marL="109728" indent="0">
              <a:buNone/>
            </a:pPr>
            <a:r>
              <a:rPr lang="pl-PL" b="1" dirty="0"/>
              <a:t>Art. 8. </a:t>
            </a:r>
            <a:r>
              <a:rPr lang="pl-PL" dirty="0"/>
              <a:t>§ 1.  Prokurator  przełożony  uprawniony  jest  do  zmiany  lub  uchylenia decyzji  prokuratora  podległego.  Zmiana  lub  uchylenie  decyzji  wymagają  formy pisemnej i są włączane do akt sprawy.</a:t>
            </a:r>
          </a:p>
          <a:p>
            <a:pPr marL="109728" indent="0">
              <a:buNone/>
            </a:pPr>
            <a:r>
              <a:rPr lang="pl-PL" dirty="0"/>
              <a:t>§ 2. Zmiana  lub  uchylenie  decyzji  doręczonej  stronom,  ich  pełnomocnikom lub  obrońcom  oraz  innym  uprawnionym  podmiotom  może  nastąpić  wyłącznie z zachowaniem trybu i zasad określonych w ustawie.</a:t>
            </a:r>
          </a:p>
          <a:p>
            <a:pPr marL="109728" indent="0">
              <a:buNone/>
            </a:pPr>
            <a:endParaRPr lang="pl-PL" dirty="0"/>
          </a:p>
          <a:p>
            <a:pPr marL="109728" indent="0">
              <a:buNone/>
            </a:pPr>
            <a:r>
              <a:rPr lang="pl-PL" b="1" dirty="0"/>
              <a:t>Art. 9. </a:t>
            </a:r>
            <a:r>
              <a:rPr lang="pl-PL" dirty="0"/>
              <a:t>§ 1. Prokurator przełożony może powierzyć podległym prokuratorom wykonywanie  czynności  należących  do  jego  zakresu  działania,  chyba  że  ustawa zastrzega określoną czynność wyłącznie do jego właściwości.</a:t>
            </a:r>
          </a:p>
          <a:p>
            <a:pPr marL="109728" indent="0">
              <a:buNone/>
            </a:pPr>
            <a:r>
              <a:rPr lang="pl-PL" dirty="0"/>
              <a:t>§ 2. Prokurator  przełożony  może  przejmować  sprawy  prowadzone  przez prokuratorów  podległych  i wykonywać  ich  czynności,  chyba  że  przepisy  ustawy stanowią inaczej.</a:t>
            </a:r>
          </a:p>
        </p:txBody>
      </p:sp>
    </p:spTree>
    <p:extLst>
      <p:ext uri="{BB962C8B-B14F-4D97-AF65-F5344CB8AC3E}">
        <p14:creationId xmlns:p14="http://schemas.microsoft.com/office/powerpoint/2010/main" val="27680317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268760"/>
            <a:ext cx="8229600" cy="4389120"/>
          </a:xfrm>
        </p:spPr>
        <p:txBody>
          <a:bodyPr>
            <a:normAutofit fontScale="85000" lnSpcReduction="20000"/>
          </a:bodyPr>
          <a:lstStyle/>
          <a:p>
            <a:endParaRPr lang="pl-PL" dirty="0"/>
          </a:p>
          <a:p>
            <a:r>
              <a:rPr lang="pl-PL" dirty="0"/>
              <a:t>Zasada </a:t>
            </a:r>
            <a:r>
              <a:rPr lang="pl-PL" b="1" dirty="0"/>
              <a:t>samodzielności</a:t>
            </a:r>
          </a:p>
          <a:p>
            <a:endParaRPr lang="pl-PL" b="1" dirty="0"/>
          </a:p>
          <a:p>
            <a:pPr marL="109728" indent="0" algn="just">
              <a:buNone/>
            </a:pPr>
            <a:r>
              <a:rPr lang="pl-PL" dirty="0"/>
              <a:t>W przypadku ujawnienia się </a:t>
            </a:r>
            <a:r>
              <a:rPr lang="pl-PL" b="1" dirty="0"/>
              <a:t>nowych okoliczności w postępowaniu sądowym </a:t>
            </a:r>
            <a:r>
              <a:rPr lang="pl-PL" dirty="0"/>
              <a:t>prokurator samodzielnie podejmuje decyzje związane z dalszym tokiem tego postępowania.</a:t>
            </a:r>
          </a:p>
          <a:p>
            <a:pPr marL="109728" indent="0">
              <a:buNone/>
            </a:pPr>
            <a:endParaRPr lang="pl-PL" dirty="0"/>
          </a:p>
          <a:p>
            <a:pPr marL="109728" indent="0" algn="just">
              <a:buNone/>
            </a:pPr>
            <a:r>
              <a:rPr lang="pl-PL" b="1" dirty="0"/>
              <a:t>Art. 7 § 6. </a:t>
            </a:r>
            <a:r>
              <a:rPr lang="pl-PL" dirty="0"/>
              <a:t>W przypadku  gdy  w postępowaniu  sądowym  ujawnią  się  nowe okoliczności,  prokurator  samodzielnie  podejmuje  decyzje  związane  z dalszym tokiem  tego  postępowania.  Jeżeli  następstwem  decyzji  może  być  konieczność dokonania wydatku przewyższającego kwotę ustaloną przez kierownika jednostki organizacyjnej, prokurator może podjąć decyzję po uzyskaniu zgody kierownika jednostki organizacyjnej. </a:t>
            </a:r>
          </a:p>
          <a:p>
            <a:pPr marL="109728" indent="0">
              <a:buNone/>
            </a:pPr>
            <a:endParaRPr lang="pl-PL" dirty="0"/>
          </a:p>
          <a:p>
            <a:pPr marL="109728" indent="0">
              <a:buNone/>
            </a:pPr>
            <a:endParaRPr lang="pl-PL" dirty="0"/>
          </a:p>
          <a:p>
            <a:pPr marL="109728" indent="0">
              <a:buNone/>
            </a:pPr>
            <a:endParaRPr lang="pl-PL" dirty="0"/>
          </a:p>
        </p:txBody>
      </p:sp>
    </p:spTree>
    <p:extLst>
      <p:ext uri="{BB962C8B-B14F-4D97-AF65-F5344CB8AC3E}">
        <p14:creationId xmlns:p14="http://schemas.microsoft.com/office/powerpoint/2010/main" val="4407085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a:t>Wyłączenie</a:t>
            </a:r>
            <a:r>
              <a:rPr lang="pl-PL" dirty="0"/>
              <a:t> oskarżyciela publicznego→ art. 47 i 48 k.p.k.</a:t>
            </a:r>
          </a:p>
          <a:p>
            <a:endParaRPr lang="pl-PL" dirty="0"/>
          </a:p>
          <a:p>
            <a:r>
              <a:rPr lang="pl-PL" dirty="0"/>
              <a:t>Odesłanie do przepisów o wyłączeniu sędziego.</a:t>
            </a:r>
          </a:p>
          <a:p>
            <a:endParaRPr lang="pl-PL" dirty="0"/>
          </a:p>
          <a:p>
            <a:r>
              <a:rPr lang="pl-PL" dirty="0"/>
              <a:t>Zasada </a:t>
            </a:r>
            <a:r>
              <a:rPr lang="pl-PL" b="1" dirty="0"/>
              <a:t>obiektywizmu </a:t>
            </a:r>
            <a:r>
              <a:rPr lang="pl-PL" dirty="0"/>
              <a:t>(art. 4 k.p.k.)</a:t>
            </a:r>
          </a:p>
          <a:p>
            <a:endParaRPr lang="pl-PL" b="1" dirty="0"/>
          </a:p>
          <a:p>
            <a:endParaRPr lang="pl-PL" b="1" dirty="0"/>
          </a:p>
        </p:txBody>
      </p:sp>
    </p:spTree>
    <p:extLst>
      <p:ext uri="{BB962C8B-B14F-4D97-AF65-F5344CB8AC3E}">
        <p14:creationId xmlns:p14="http://schemas.microsoft.com/office/powerpoint/2010/main" val="8548305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204864"/>
            <a:ext cx="8229600" cy="2883776"/>
          </a:xfrm>
        </p:spPr>
        <p:txBody>
          <a:bodyPr/>
          <a:lstStyle/>
          <a:p>
            <a:pPr marL="109728" indent="0" algn="just">
              <a:buNone/>
            </a:pPr>
            <a:r>
              <a:rPr lang="pl-PL" b="1" dirty="0"/>
              <a:t>Zasada obiektywizmu </a:t>
            </a:r>
            <a:r>
              <a:rPr lang="pl-PL" dirty="0"/>
              <a:t>- dyrektywa, zgodnie z którą organ procesowy powinien mieć bezstronny stosunek do stron i innych uczestników procesu oraz nie powinien kierunkowo nastawiać się do samej sprawy.</a:t>
            </a:r>
          </a:p>
        </p:txBody>
      </p:sp>
      <p:sp>
        <p:nvSpPr>
          <p:cNvPr id="3" name="Title 2"/>
          <p:cNvSpPr>
            <a:spLocks noGrp="1"/>
          </p:cNvSpPr>
          <p:nvPr>
            <p:ph type="title"/>
          </p:nvPr>
        </p:nvSpPr>
        <p:spPr/>
        <p:txBody>
          <a:bodyPr/>
          <a:lstStyle/>
          <a:p>
            <a:pPr algn="ctr"/>
            <a:r>
              <a:rPr lang="pl-PL" dirty="0"/>
              <a:t>Zasada obiektywizmu</a:t>
            </a:r>
          </a:p>
        </p:txBody>
      </p:sp>
    </p:spTree>
    <p:extLst>
      <p:ext uri="{BB962C8B-B14F-4D97-AF65-F5344CB8AC3E}">
        <p14:creationId xmlns:p14="http://schemas.microsoft.com/office/powerpoint/2010/main" val="36998062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20249"/>
            <a:ext cx="8229600" cy="5112568"/>
          </a:xfrm>
        </p:spPr>
        <p:txBody>
          <a:bodyPr>
            <a:normAutofit fontScale="77500" lnSpcReduction="20000"/>
          </a:bodyPr>
          <a:lstStyle/>
          <a:p>
            <a:pPr algn="just"/>
            <a:r>
              <a:rPr lang="pl-PL" dirty="0"/>
              <a:t>Art. 4 k.p.k.→ dotyczy wszystkich organów procesowych.</a:t>
            </a:r>
          </a:p>
          <a:p>
            <a:pPr algn="just"/>
            <a:endParaRPr lang="pl-PL" dirty="0"/>
          </a:p>
          <a:p>
            <a:pPr algn="just"/>
            <a:r>
              <a:rPr lang="pl-PL" dirty="0"/>
              <a:t>Obowiązywanie tej zasady, w aspekcie bezstronności, można również wywieść z przepisów o wyłączeniu uczestników procesu</a:t>
            </a:r>
          </a:p>
          <a:p>
            <a:pPr algn="just">
              <a:buFontTx/>
              <a:buChar char="-"/>
            </a:pPr>
            <a:r>
              <a:rPr lang="pl-PL" dirty="0"/>
              <a:t>wyłączenie sędziego (art. 40-41 k.p.k.),</a:t>
            </a:r>
          </a:p>
          <a:p>
            <a:pPr algn="just">
              <a:buFontTx/>
              <a:buChar char="-"/>
            </a:pPr>
            <a:r>
              <a:rPr lang="pl-PL" dirty="0"/>
              <a:t>wyłączenie mediatora (art. 23a § 3 k.p.k.),</a:t>
            </a:r>
          </a:p>
          <a:p>
            <a:pPr algn="just">
              <a:buFontTx/>
              <a:buChar char="-"/>
            </a:pPr>
            <a:r>
              <a:rPr lang="pl-PL" dirty="0"/>
              <a:t>wyłączenie ławnika i referendarza sądowego (art. 44 k.p.k.),</a:t>
            </a:r>
          </a:p>
          <a:p>
            <a:pPr algn="just">
              <a:buFontTx/>
              <a:buChar char="-"/>
            </a:pPr>
            <a:r>
              <a:rPr lang="pl-PL" dirty="0"/>
              <a:t>wyłączenie prokuratora i innych organów prowadzących postępowanie przygotowawcze lub będących oskarżycielem publicznym przed sądem (art. 47 § 1 k.p.k.),</a:t>
            </a:r>
          </a:p>
          <a:p>
            <a:pPr algn="just">
              <a:buFontTx/>
              <a:buChar char="-"/>
            </a:pPr>
            <a:r>
              <a:rPr lang="pl-PL" dirty="0"/>
              <a:t>wyłączenie biegłego (art. 196 § 3 k.p.k.),</a:t>
            </a:r>
          </a:p>
          <a:p>
            <a:pPr algn="just">
              <a:buFontTx/>
              <a:buChar char="-"/>
            </a:pPr>
            <a:r>
              <a:rPr lang="pl-PL" dirty="0"/>
              <a:t>wyłączenie tłumacza (art. 204 § 3 k.p.k.),</a:t>
            </a:r>
          </a:p>
          <a:p>
            <a:pPr algn="just">
              <a:buFontTx/>
              <a:buChar char="-"/>
            </a:pPr>
            <a:r>
              <a:rPr lang="pl-PL" dirty="0"/>
              <a:t>wyłączenie specjalisty (art. 206 § 1 k.p.k.),</a:t>
            </a:r>
          </a:p>
          <a:p>
            <a:pPr algn="just">
              <a:buFontTx/>
              <a:buChar char="-"/>
            </a:pPr>
            <a:r>
              <a:rPr lang="pl-PL" dirty="0"/>
              <a:t>wyłączenie protokolanta i stenografa (art. 146 § 1 k.p.k.),</a:t>
            </a:r>
          </a:p>
          <a:p>
            <a:pPr algn="just">
              <a:buFontTx/>
              <a:buChar char="-"/>
            </a:pPr>
            <a:r>
              <a:rPr lang="pl-PL" dirty="0"/>
              <a:t>wyłączenie osoby przeprowadzającej wywiad środowiskowy (art. 214 § 8 k.p.k.).</a:t>
            </a:r>
          </a:p>
        </p:txBody>
      </p:sp>
      <p:sp>
        <p:nvSpPr>
          <p:cNvPr id="3" name="Title 2"/>
          <p:cNvSpPr>
            <a:spLocks noGrp="1"/>
          </p:cNvSpPr>
          <p:nvPr>
            <p:ph type="title"/>
          </p:nvPr>
        </p:nvSpPr>
        <p:spPr>
          <a:xfrm>
            <a:off x="395536" y="332656"/>
            <a:ext cx="8229600" cy="1143000"/>
          </a:xfrm>
        </p:spPr>
        <p:txBody>
          <a:bodyPr/>
          <a:lstStyle/>
          <a:p>
            <a:pPr algn="ctr"/>
            <a:r>
              <a:rPr lang="pl-PL" dirty="0"/>
              <a:t>Zasada obiektywizmu</a:t>
            </a:r>
          </a:p>
        </p:txBody>
      </p:sp>
    </p:spTree>
    <p:extLst>
      <p:ext uri="{BB962C8B-B14F-4D97-AF65-F5344CB8AC3E}">
        <p14:creationId xmlns:p14="http://schemas.microsoft.com/office/powerpoint/2010/main" val="33576507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endParaRPr lang="pl-PL" dirty="0"/>
          </a:p>
          <a:p>
            <a:pPr marL="109728" indent="0" algn="ctr">
              <a:buNone/>
            </a:pPr>
            <a:endParaRPr lang="pl-PL" dirty="0"/>
          </a:p>
        </p:txBody>
      </p:sp>
      <p:sp>
        <p:nvSpPr>
          <p:cNvPr id="3" name="Title 2"/>
          <p:cNvSpPr>
            <a:spLocks noGrp="1"/>
          </p:cNvSpPr>
          <p:nvPr>
            <p:ph type="title"/>
          </p:nvPr>
        </p:nvSpPr>
        <p:spPr/>
        <p:txBody>
          <a:bodyPr/>
          <a:lstStyle/>
          <a:p>
            <a:pPr algn="ctr"/>
            <a:r>
              <a:rPr lang="pl-PL" dirty="0"/>
              <a:t>Zasada obiektywizmu</a:t>
            </a:r>
          </a:p>
        </p:txBody>
      </p:sp>
      <p:sp>
        <p:nvSpPr>
          <p:cNvPr id="6" name="Down Arrow 5"/>
          <p:cNvSpPr/>
          <p:nvPr/>
        </p:nvSpPr>
        <p:spPr>
          <a:xfrm>
            <a:off x="1979712" y="260135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Down Arrow 6"/>
          <p:cNvSpPr/>
          <p:nvPr/>
        </p:nvSpPr>
        <p:spPr>
          <a:xfrm>
            <a:off x="6610791" y="260135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TextBox 7"/>
          <p:cNvSpPr txBox="1"/>
          <p:nvPr/>
        </p:nvSpPr>
        <p:spPr>
          <a:xfrm>
            <a:off x="3275856" y="2780928"/>
            <a:ext cx="2592288" cy="369332"/>
          </a:xfrm>
          <a:prstGeom prst="rect">
            <a:avLst/>
          </a:prstGeom>
          <a:noFill/>
        </p:spPr>
        <p:txBody>
          <a:bodyPr wrap="square" rtlCol="0">
            <a:spAutoFit/>
          </a:bodyPr>
          <a:lstStyle/>
          <a:p>
            <a:pPr algn="ctr"/>
            <a:r>
              <a:rPr lang="pl-PL" b="1" dirty="0"/>
              <a:t>NEUTRALNOŚĆ</a:t>
            </a:r>
          </a:p>
        </p:txBody>
      </p:sp>
      <p:sp>
        <p:nvSpPr>
          <p:cNvPr id="9" name="Flowchart: Process 8"/>
          <p:cNvSpPr/>
          <p:nvPr/>
        </p:nvSpPr>
        <p:spPr>
          <a:xfrm>
            <a:off x="2339751" y="1700808"/>
            <a:ext cx="4392489"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ORGAN PROCESOWY</a:t>
            </a:r>
          </a:p>
        </p:txBody>
      </p:sp>
      <p:sp>
        <p:nvSpPr>
          <p:cNvPr id="10" name="Flowchart: Connector 9"/>
          <p:cNvSpPr/>
          <p:nvPr/>
        </p:nvSpPr>
        <p:spPr>
          <a:xfrm>
            <a:off x="1115616" y="4149080"/>
            <a:ext cx="2160240"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STRONY</a:t>
            </a:r>
          </a:p>
        </p:txBody>
      </p:sp>
      <p:sp>
        <p:nvSpPr>
          <p:cNvPr id="11" name="Flowchart: Connector 10"/>
          <p:cNvSpPr/>
          <p:nvPr/>
        </p:nvSpPr>
        <p:spPr>
          <a:xfrm>
            <a:off x="5772987" y="4149080"/>
            <a:ext cx="2160240"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SPRAWA</a:t>
            </a:r>
          </a:p>
        </p:txBody>
      </p:sp>
    </p:spTree>
    <p:extLst>
      <p:ext uri="{BB962C8B-B14F-4D97-AF65-F5344CB8AC3E}">
        <p14:creationId xmlns:p14="http://schemas.microsoft.com/office/powerpoint/2010/main" val="215285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0"/>
            <a:ext cx="8136904" cy="638944"/>
          </a:xfrm>
        </p:spPr>
        <p:txBody>
          <a:bodyPr>
            <a:normAutofit/>
          </a:bodyPr>
          <a:lstStyle/>
          <a:p>
            <a:pPr algn="ctr"/>
            <a:r>
              <a:rPr lang="pl-PL" sz="3200" b="1" dirty="0">
                <a:solidFill>
                  <a:srgbClr val="FF0000"/>
                </a:solidFill>
              </a:rPr>
              <a:t>Kazus: wniosek o ściganie</a:t>
            </a:r>
          </a:p>
        </p:txBody>
      </p:sp>
      <p:sp>
        <p:nvSpPr>
          <p:cNvPr id="3" name="Symbol zastępczy zawartości 2"/>
          <p:cNvSpPr>
            <a:spLocks noGrp="1"/>
          </p:cNvSpPr>
          <p:nvPr>
            <p:ph idx="1"/>
          </p:nvPr>
        </p:nvSpPr>
        <p:spPr>
          <a:xfrm>
            <a:off x="179512" y="908720"/>
            <a:ext cx="8795320" cy="6165304"/>
          </a:xfrm>
        </p:spPr>
        <p:txBody>
          <a:bodyPr>
            <a:normAutofit fontScale="55000" lnSpcReduction="20000"/>
          </a:bodyPr>
          <a:lstStyle/>
          <a:p>
            <a:pPr marL="0" indent="0" algn="just">
              <a:buNone/>
            </a:pPr>
            <a:r>
              <a:rPr lang="pl-PL" sz="4400" dirty="0">
                <a:latin typeface="Times New Roman" pitchFamily="18" charset="0"/>
                <a:cs typeface="Times New Roman" pitchFamily="18" charset="0"/>
              </a:rPr>
              <a:t>W dniu 25 marca 2010r. na komisariat Policji we Wrocławiu zgłosiła się Anna K. i złożyła zawiadomienie o tym, że w dniu 24 marca 2010r. w trakcie imprezy domowej zorganizowanej przez szwagra Krzysztofa W. w jego mieszkaniu groził on jej wraz z dwoma kolegami – Józefem D. oraz Rafałem G. – że „jeżeli nie da im pieniędzy na alkohol, to lepiej, żeby już się nie pojawiała na dzielnicy”. Anna K. opuściła mieszkanie szwagra, ale jak zeznała w trakcie przesłuchania, znając kryminalną przeszłość mężczyzn, obawia się, że ich groźby mogą zostać spełnione. Pouczona o fakcie, że przestępstwo z art. 190 § 1 k.k. jest przestępstwem ściganym na wniosek pokrzywdzonego, złożyła taki wniosek w odniesieniu do Józefa D., gdyż jak stwierdziła, to on był prowodyrem całego zajścia, a jej szwagier oraz Rafał G. bez zachęty ze strony Józefa D. nigdy nie wyrządziliby jej krzywdy.</a:t>
            </a:r>
          </a:p>
          <a:p>
            <a:pPr marL="0" indent="0">
              <a:buNone/>
            </a:pPr>
            <a:endParaRPr lang="pl-PL" b="1" i="1" dirty="0">
              <a:latin typeface="Times New Roman" pitchFamily="18" charset="0"/>
              <a:cs typeface="Times New Roman" pitchFamily="18" charset="0"/>
            </a:endParaRPr>
          </a:p>
          <a:p>
            <a:pPr marL="0" indent="0">
              <a:buNone/>
            </a:pPr>
            <a:r>
              <a:rPr lang="pl-PL" sz="4400" b="1" i="1" dirty="0">
                <a:latin typeface="Times New Roman" pitchFamily="18" charset="0"/>
                <a:cs typeface="Times New Roman" pitchFamily="18" charset="0"/>
              </a:rPr>
              <a:t>Jaki skutek ma złożony przez Annę K. wniosek o ściganie?</a:t>
            </a:r>
          </a:p>
          <a:p>
            <a:pPr marL="0" indent="0">
              <a:buNone/>
            </a:pPr>
            <a:r>
              <a:rPr lang="pl-PL" sz="4400" b="1" i="1" dirty="0">
                <a:latin typeface="Times New Roman" pitchFamily="18" charset="0"/>
                <a:cs typeface="Times New Roman" pitchFamily="18" charset="0"/>
              </a:rPr>
              <a:t>Czy pokrzywdzona może go cofnąć? </a:t>
            </a:r>
          </a:p>
        </p:txBody>
      </p:sp>
    </p:spTree>
    <p:extLst>
      <p:ext uri="{BB962C8B-B14F-4D97-AF65-F5344CB8AC3E}">
        <p14:creationId xmlns:p14="http://schemas.microsoft.com/office/powerpoint/2010/main" val="7706617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Nakazuje organom dokonującym czynności procesowych podejście do uczestników procesu oraz do samej sprawy bez uprzedzeń oraz bez uprzedniego nastawienia.</a:t>
            </a:r>
          </a:p>
          <a:p>
            <a:pPr algn="just"/>
            <a:endParaRPr lang="pl-PL" dirty="0"/>
          </a:p>
          <a:p>
            <a:pPr algn="just"/>
            <a:r>
              <a:rPr lang="pl-PL" dirty="0"/>
              <a:t>Organy procesowe zobowiązane są do wyzbycia się czysto subiektywnej perspektywy oraz wszechstronnego przeanalizowania sprawy i poświęcenia szczególnej uwagi stanowisku stron.</a:t>
            </a:r>
          </a:p>
        </p:txBody>
      </p:sp>
      <p:sp>
        <p:nvSpPr>
          <p:cNvPr id="3" name="Title 2"/>
          <p:cNvSpPr>
            <a:spLocks noGrp="1"/>
          </p:cNvSpPr>
          <p:nvPr>
            <p:ph type="title"/>
          </p:nvPr>
        </p:nvSpPr>
        <p:spPr/>
        <p:txBody>
          <a:bodyPr/>
          <a:lstStyle/>
          <a:p>
            <a:pPr algn="ctr"/>
            <a:r>
              <a:rPr lang="pl-PL" dirty="0"/>
              <a:t>Zasada obiektywizmu</a:t>
            </a:r>
          </a:p>
        </p:txBody>
      </p:sp>
    </p:spTree>
    <p:extLst>
      <p:ext uri="{BB962C8B-B14F-4D97-AF65-F5344CB8AC3E}">
        <p14:creationId xmlns:p14="http://schemas.microsoft.com/office/powerpoint/2010/main" val="20999029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pl-PL" dirty="0"/>
              <a:t>Obiektywizm jest realny, gdy zostaną spełnione następujące warunki:</a:t>
            </a:r>
          </a:p>
          <a:p>
            <a:pPr marL="624078" indent="-514350" algn="just">
              <a:buAutoNum type="arabicParenR"/>
            </a:pPr>
            <a:r>
              <a:rPr lang="pl-PL" dirty="0"/>
              <a:t>niezawisłość,</a:t>
            </a:r>
          </a:p>
          <a:p>
            <a:pPr marL="624078" indent="-514350" algn="just">
              <a:buAutoNum type="arabicParenR"/>
            </a:pPr>
            <a:endParaRPr lang="pl-PL" dirty="0"/>
          </a:p>
          <a:p>
            <a:pPr marL="624078" indent="-514350" algn="just">
              <a:buAutoNum type="arabicParenR"/>
            </a:pPr>
            <a:r>
              <a:rPr lang="pl-PL" dirty="0"/>
              <a:t>przestrzeganie reguły </a:t>
            </a:r>
            <a:r>
              <a:rPr lang="pl-PL" i="1" dirty="0"/>
              <a:t>audiatur et altera pars,</a:t>
            </a:r>
          </a:p>
          <a:p>
            <a:pPr marL="624078" indent="-514350" algn="just">
              <a:buAutoNum type="arabicParenR"/>
            </a:pPr>
            <a:endParaRPr lang="pl-PL" i="1" dirty="0"/>
          </a:p>
          <a:p>
            <a:pPr marL="624078" indent="-514350" algn="just">
              <a:buAutoNum type="arabicParenR"/>
            </a:pPr>
            <a:r>
              <a:rPr lang="pl-PL" dirty="0"/>
              <a:t>minimalne działanie czynników irracjonalnych, wpływających na podejmowanie decyzji.</a:t>
            </a:r>
          </a:p>
        </p:txBody>
      </p:sp>
      <p:sp>
        <p:nvSpPr>
          <p:cNvPr id="3" name="Title 2"/>
          <p:cNvSpPr>
            <a:spLocks noGrp="1"/>
          </p:cNvSpPr>
          <p:nvPr>
            <p:ph type="title"/>
          </p:nvPr>
        </p:nvSpPr>
        <p:spPr/>
        <p:txBody>
          <a:bodyPr/>
          <a:lstStyle/>
          <a:p>
            <a:pPr algn="ctr"/>
            <a:r>
              <a:rPr lang="pl-PL" dirty="0"/>
              <a:t>Zasada obiektywizmu</a:t>
            </a:r>
          </a:p>
        </p:txBody>
      </p:sp>
    </p:spTree>
    <p:extLst>
      <p:ext uri="{BB962C8B-B14F-4D97-AF65-F5344CB8AC3E}">
        <p14:creationId xmlns:p14="http://schemas.microsoft.com/office/powerpoint/2010/main" val="12723853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pl-PL" b="1" dirty="0"/>
              <a:t>niezawisłość</a:t>
            </a:r>
          </a:p>
          <a:p>
            <a:pPr marL="109728" indent="0" algn="just">
              <a:buNone/>
            </a:pPr>
            <a:r>
              <a:rPr lang="pl-PL" dirty="0"/>
              <a:t>Niezawisłość nie tylko od stron procesowych, ale także od środowiska, oraz niepodległość sposobu myślenia.</a:t>
            </a:r>
          </a:p>
          <a:p>
            <a:pPr marL="109728" indent="0" algn="just">
              <a:buNone/>
            </a:pPr>
            <a:endParaRPr lang="pl-PL" dirty="0"/>
          </a:p>
          <a:p>
            <a:pPr algn="just"/>
            <a:r>
              <a:rPr lang="pl-PL" b="1" i="1" dirty="0"/>
              <a:t>audiatur et altera pars</a:t>
            </a:r>
          </a:p>
          <a:p>
            <a:pPr marL="109728" indent="0" algn="just">
              <a:buNone/>
            </a:pPr>
            <a:r>
              <a:rPr lang="pl-PL" dirty="0"/>
              <a:t>Należy wziąć pod uwagę cały materiał dowodowy, świadczący na rzecz, jak i przeciw każdej ze stron, oraz wysłuchać argumentów wszystkich stron procesowych.</a:t>
            </a:r>
          </a:p>
          <a:p>
            <a:pPr marL="109728" indent="0" algn="just">
              <a:buNone/>
            </a:pPr>
            <a:endParaRPr lang="pl-PL" dirty="0"/>
          </a:p>
          <a:p>
            <a:pPr algn="just"/>
            <a:r>
              <a:rPr lang="pl-PL" b="1" dirty="0"/>
              <a:t>minimalne działanie czynników irracjonalnych</a:t>
            </a:r>
          </a:p>
          <a:p>
            <a:pPr marL="109728" indent="0" algn="just">
              <a:buNone/>
            </a:pPr>
            <a:r>
              <a:rPr lang="pl-PL" dirty="0"/>
              <a:t>Warunek ten nie sprowadza się do żądania, by sędzia stał się automatem. Chodzi o to, aby poziom irracjonalizmu został zredukowany do minimum. Służy temu doświadczenie życiowe i charakter sędziego, jego wiedza i kolektywność orzekania.</a:t>
            </a:r>
          </a:p>
        </p:txBody>
      </p:sp>
      <p:sp>
        <p:nvSpPr>
          <p:cNvPr id="3" name="Title 2"/>
          <p:cNvSpPr>
            <a:spLocks noGrp="1"/>
          </p:cNvSpPr>
          <p:nvPr>
            <p:ph type="title"/>
          </p:nvPr>
        </p:nvSpPr>
        <p:spPr/>
        <p:txBody>
          <a:bodyPr/>
          <a:lstStyle/>
          <a:p>
            <a:pPr algn="ctr"/>
            <a:r>
              <a:rPr lang="pl-PL" dirty="0"/>
              <a:t>Zasada obiektywzimu</a:t>
            </a:r>
          </a:p>
        </p:txBody>
      </p:sp>
    </p:spTree>
    <p:extLst>
      <p:ext uri="{BB962C8B-B14F-4D97-AF65-F5344CB8AC3E}">
        <p14:creationId xmlns:p14="http://schemas.microsoft.com/office/powerpoint/2010/main" val="17040288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29600" cy="4968552"/>
          </a:xfrm>
        </p:spPr>
        <p:txBody>
          <a:bodyPr>
            <a:normAutofit fontScale="92500" lnSpcReduction="10000"/>
          </a:bodyPr>
          <a:lstStyle/>
          <a:p>
            <a:pPr marL="109728" indent="0" algn="ctr">
              <a:buNone/>
            </a:pPr>
            <a:r>
              <a:rPr lang="pl-PL" b="1" dirty="0"/>
              <a:t>Gwarancje zasady obiektywizmu</a:t>
            </a:r>
          </a:p>
          <a:p>
            <a:pPr marL="109728" indent="0" algn="ctr">
              <a:buNone/>
            </a:pPr>
            <a:endParaRPr lang="pl-PL" b="1" dirty="0"/>
          </a:p>
          <a:p>
            <a:r>
              <a:rPr lang="pl-PL" dirty="0"/>
              <a:t>niezależność sądownictwa,</a:t>
            </a:r>
          </a:p>
          <a:p>
            <a:r>
              <a:rPr lang="pl-PL" dirty="0"/>
              <a:t>niezawisłość sędziowska,</a:t>
            </a:r>
          </a:p>
          <a:p>
            <a:r>
              <a:rPr lang="pl-PL" dirty="0"/>
              <a:t>ustawowo określona właściwość sądów,</a:t>
            </a:r>
          </a:p>
          <a:p>
            <a:r>
              <a:rPr lang="pl-PL" dirty="0"/>
              <a:t>ustawowe regulacje dotyczące wyznaczania składów orzekających,</a:t>
            </a:r>
          </a:p>
          <a:p>
            <a:r>
              <a:rPr lang="pl-PL" dirty="0"/>
              <a:t>kolegialność składu orzekającego,</a:t>
            </a:r>
          </a:p>
          <a:p>
            <a:r>
              <a:rPr lang="pl-PL" dirty="0"/>
              <a:t>instytucja wyłączenia uczestników postępowania,</a:t>
            </a:r>
          </a:p>
          <a:p>
            <a:r>
              <a:rPr lang="pl-PL" dirty="0"/>
              <a:t>jawność postępowania,</a:t>
            </a:r>
          </a:p>
          <a:p>
            <a:r>
              <a:rPr lang="pl-PL" dirty="0"/>
              <a:t>obowiązek uzasadniania rozstrzygnięć procesowych,</a:t>
            </a:r>
          </a:p>
          <a:p>
            <a:r>
              <a:rPr lang="pl-PL" dirty="0"/>
              <a:t>kontrola instancyjna.</a:t>
            </a:r>
          </a:p>
        </p:txBody>
      </p:sp>
      <p:sp>
        <p:nvSpPr>
          <p:cNvPr id="3" name="Title 2"/>
          <p:cNvSpPr>
            <a:spLocks noGrp="1"/>
          </p:cNvSpPr>
          <p:nvPr>
            <p:ph type="title"/>
          </p:nvPr>
        </p:nvSpPr>
        <p:spPr>
          <a:xfrm>
            <a:off x="467544" y="332656"/>
            <a:ext cx="8229600" cy="1143000"/>
          </a:xfrm>
        </p:spPr>
        <p:txBody>
          <a:bodyPr/>
          <a:lstStyle/>
          <a:p>
            <a:pPr algn="ctr"/>
            <a:r>
              <a:rPr lang="pl-PL" dirty="0"/>
              <a:t>Zasada obiektywizmu</a:t>
            </a:r>
          </a:p>
        </p:txBody>
      </p:sp>
    </p:spTree>
    <p:extLst>
      <p:ext uri="{BB962C8B-B14F-4D97-AF65-F5344CB8AC3E}">
        <p14:creationId xmlns:p14="http://schemas.microsoft.com/office/powerpoint/2010/main" val="45754835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692696"/>
            <a:ext cx="8496944" cy="792088"/>
          </a:xfrm>
        </p:spPr>
        <p:txBody>
          <a:bodyPr>
            <a:normAutofit fontScale="90000"/>
          </a:bodyPr>
          <a:lstStyle/>
          <a:p>
            <a:pPr algn="ctr"/>
            <a:r>
              <a:rPr lang="pl-PL" b="1" dirty="0"/>
              <a:t>Policja, ABW, CBA, inne uprawnione służby</a:t>
            </a:r>
          </a:p>
        </p:txBody>
      </p:sp>
      <p:sp>
        <p:nvSpPr>
          <p:cNvPr id="3" name="Symbol zastępczy zawartości 2"/>
          <p:cNvSpPr>
            <a:spLocks noGrp="1"/>
          </p:cNvSpPr>
          <p:nvPr>
            <p:ph idx="1"/>
          </p:nvPr>
        </p:nvSpPr>
        <p:spPr>
          <a:xfrm>
            <a:off x="395536" y="1340768"/>
            <a:ext cx="8496944" cy="5373216"/>
          </a:xfrm>
        </p:spPr>
        <p:txBody>
          <a:bodyPr>
            <a:noAutofit/>
          </a:bodyPr>
          <a:lstStyle/>
          <a:p>
            <a:r>
              <a:rPr lang="pl-PL" sz="2300" b="1" dirty="0"/>
              <a:t>Policja</a:t>
            </a:r>
            <a:r>
              <a:rPr lang="pl-PL" sz="2300" dirty="0"/>
              <a:t> to umundurowana i uzbrojona formacja służąca społeczeństwu i przeznaczona do ochrony bezpieczeństwa obywateli oraz do utrzymania bezpieczeństwa i porządku publicznego. Policją kieruje </a:t>
            </a:r>
            <a:r>
              <a:rPr lang="pl-PL" sz="2300" b="1" dirty="0"/>
              <a:t>Komendant Główny Policji</a:t>
            </a:r>
            <a:r>
              <a:rPr lang="pl-PL" sz="2300" dirty="0"/>
              <a:t>.</a:t>
            </a:r>
          </a:p>
          <a:p>
            <a:r>
              <a:rPr lang="pl-PL" sz="2300" b="1" dirty="0"/>
              <a:t>Agencja Bezpieczeństwa Wewnętrznego</a:t>
            </a:r>
            <a:r>
              <a:rPr lang="pl-PL" sz="2300" dirty="0"/>
              <a:t> jest instytucją państwową, właściwą w sprawach ochrony bezpieczeństwa wewnętrznego państwa i jego porządku konstytucyjnego.</a:t>
            </a:r>
          </a:p>
          <a:p>
            <a:r>
              <a:rPr lang="pl-PL" sz="2300" b="1" dirty="0"/>
              <a:t>Centralne Biuro Antykorupcyjne</a:t>
            </a:r>
            <a:r>
              <a:rPr lang="pl-PL" sz="2300" dirty="0"/>
              <a:t> jest służbą specjalną do zwalczania korupcji w życiu publicznym i gospodarczym, w szczególności w instytucjach państwowych i samorządowych, a także do działalności godzącej w interesy ekonomiczne państwa.</a:t>
            </a:r>
          </a:p>
          <a:p>
            <a:r>
              <a:rPr lang="pl-PL" sz="2300" b="1" dirty="0"/>
              <a:t>Inne służby: </a:t>
            </a:r>
            <a:r>
              <a:rPr lang="pl-PL" sz="2300" dirty="0"/>
              <a:t>Straż Graniczna, Służba </a:t>
            </a:r>
            <a:r>
              <a:rPr lang="pl-PL" sz="2300" dirty="0" err="1"/>
              <a:t>Celno</a:t>
            </a:r>
            <a:r>
              <a:rPr lang="pl-PL" sz="2300" dirty="0"/>
              <a:t> - Skarbowa, Żandarmeria Wojskowa, Służba Kontrwywiadu Wojskowego.</a:t>
            </a:r>
            <a:endParaRPr lang="pl-PL" sz="2300" b="1" dirty="0"/>
          </a:p>
        </p:txBody>
      </p:sp>
    </p:spTree>
    <p:extLst>
      <p:ext uri="{BB962C8B-B14F-4D97-AF65-F5344CB8AC3E}">
        <p14:creationId xmlns:p14="http://schemas.microsoft.com/office/powerpoint/2010/main" val="214764740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Policja</a:t>
            </a:r>
          </a:p>
        </p:txBody>
      </p:sp>
      <p:sp>
        <p:nvSpPr>
          <p:cNvPr id="3" name="Symbol zastępczy zawartości 2"/>
          <p:cNvSpPr>
            <a:spLocks noGrp="1"/>
          </p:cNvSpPr>
          <p:nvPr>
            <p:ph idx="1"/>
          </p:nvPr>
        </p:nvSpPr>
        <p:spPr/>
        <p:txBody>
          <a:bodyPr>
            <a:normAutofit/>
          </a:bodyPr>
          <a:lstStyle/>
          <a:p>
            <a:pPr marL="0" indent="0" algn="just">
              <a:buNone/>
            </a:pPr>
            <a:r>
              <a:rPr lang="pl-PL" dirty="0"/>
              <a:t>Policjant obowiązany jest przestrzegać dyscypliny służbowej oraz wykonywać rozkazy i polecenia przełożonych oraz dochować obowiązków wynikających z roty złożonego ślubowania. </a:t>
            </a:r>
          </a:p>
          <a:p>
            <a:pPr marL="0" indent="0" algn="just">
              <a:buNone/>
            </a:pPr>
            <a:r>
              <a:rPr lang="pl-PL" dirty="0"/>
              <a:t>Policjanci w toku wykonywania czynności służbowych mają </a:t>
            </a:r>
            <a:r>
              <a:rPr lang="pl-PL" b="1" dirty="0"/>
              <a:t>obowiązek respektowania godności ludzkiej oraz przestrzegania i ochrony praw człowieka.</a:t>
            </a:r>
          </a:p>
          <a:p>
            <a:pPr marL="0" indent="0" algn="just">
              <a:buNone/>
            </a:pPr>
            <a:r>
              <a:rPr lang="pl-PL" dirty="0"/>
              <a:t>Na Policji spoczywa główny ciężar walki z przestępczością w Polsce. </a:t>
            </a:r>
          </a:p>
        </p:txBody>
      </p:sp>
    </p:spTree>
    <p:extLst>
      <p:ext uri="{BB962C8B-B14F-4D97-AF65-F5344CB8AC3E}">
        <p14:creationId xmlns:p14="http://schemas.microsoft.com/office/powerpoint/2010/main" val="7980821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Policja</a:t>
            </a:r>
          </a:p>
        </p:txBody>
      </p:sp>
      <p:sp>
        <p:nvSpPr>
          <p:cNvPr id="3" name="Symbol zastępczy zawartości 2"/>
          <p:cNvSpPr>
            <a:spLocks noGrp="1"/>
          </p:cNvSpPr>
          <p:nvPr>
            <p:ph idx="1"/>
          </p:nvPr>
        </p:nvSpPr>
        <p:spPr/>
        <p:txBody>
          <a:bodyPr>
            <a:normAutofit/>
          </a:bodyPr>
          <a:lstStyle/>
          <a:p>
            <a:r>
              <a:rPr lang="pl-PL" dirty="0"/>
              <a:t>Z reguły to Policja jest tym organem, który otrzymuje pierwszą wiadomość o przestępstwie i do którego należy zabezpieczenie pierwszych dowodów przestępstwa oraz podjęcie czynności zmierzających do wykrycia i ujęcia sprawcy.</a:t>
            </a:r>
          </a:p>
          <a:p>
            <a:r>
              <a:rPr lang="pl-PL" dirty="0"/>
              <a:t>Policja przeprowadza też tzw. </a:t>
            </a:r>
            <a:r>
              <a:rPr lang="pl-PL" b="1" dirty="0"/>
              <a:t>czynności operacyjno-rozpoznawcze</a:t>
            </a:r>
            <a:r>
              <a:rPr lang="pl-PL" dirty="0"/>
              <a:t>.</a:t>
            </a:r>
          </a:p>
          <a:p>
            <a:r>
              <a:rPr lang="pl-PL" dirty="0"/>
              <a:t>Im rzetelniej i bardziej fachowo wykonywane są czynności dowodowe przez Policję, tym większe jest do nich zaufanie sądu i prokuratora. </a:t>
            </a:r>
          </a:p>
        </p:txBody>
      </p:sp>
    </p:spTree>
    <p:extLst>
      <p:ext uri="{BB962C8B-B14F-4D97-AF65-F5344CB8AC3E}">
        <p14:creationId xmlns:p14="http://schemas.microsoft.com/office/powerpoint/2010/main" val="155372368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procesowe w poszczególnych stadiach procesu</a:t>
            </a:r>
          </a:p>
        </p:txBody>
      </p:sp>
      <p:sp>
        <p:nvSpPr>
          <p:cNvPr id="3" name="Symbol zastępczy zawartości 2"/>
          <p:cNvSpPr>
            <a:spLocks noGrp="1"/>
          </p:cNvSpPr>
          <p:nvPr>
            <p:ph idx="1"/>
          </p:nvPr>
        </p:nvSpPr>
        <p:spPr/>
        <p:txBody>
          <a:bodyPr/>
          <a:lstStyle/>
          <a:p>
            <a:pPr marL="0" indent="0">
              <a:buNone/>
            </a:pPr>
            <a:r>
              <a:rPr lang="pl-PL" dirty="0"/>
              <a:t>Zależnie od stadium procesu rozróżniamy:</a:t>
            </a:r>
          </a:p>
          <a:p>
            <a:pPr marL="514350" indent="-514350">
              <a:buAutoNum type="arabicParenR"/>
            </a:pPr>
            <a:r>
              <a:rPr lang="pl-PL" dirty="0"/>
              <a:t>organy postępowania przygotowawczego;</a:t>
            </a:r>
          </a:p>
          <a:p>
            <a:pPr marL="514350" indent="-514350">
              <a:buAutoNum type="arabicParenR"/>
            </a:pPr>
            <a:r>
              <a:rPr lang="pl-PL" dirty="0"/>
              <a:t>organy postępowania głównego i odwoławczego;</a:t>
            </a:r>
          </a:p>
          <a:p>
            <a:pPr marL="514350" indent="-514350">
              <a:buAutoNum type="arabicParenR"/>
            </a:pPr>
            <a:r>
              <a:rPr lang="pl-PL" dirty="0"/>
              <a:t>organy postępowania wykonawczego.</a:t>
            </a:r>
          </a:p>
        </p:txBody>
      </p:sp>
    </p:spTree>
    <p:extLst>
      <p:ext uri="{BB962C8B-B14F-4D97-AF65-F5344CB8AC3E}">
        <p14:creationId xmlns:p14="http://schemas.microsoft.com/office/powerpoint/2010/main" val="30787912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Organy prowadzące i nadzorujące</a:t>
            </a:r>
          </a:p>
        </p:txBody>
      </p:sp>
      <p:sp>
        <p:nvSpPr>
          <p:cNvPr id="3" name="Symbol zastępczy zawartości 2"/>
          <p:cNvSpPr>
            <a:spLocks noGrp="1"/>
          </p:cNvSpPr>
          <p:nvPr>
            <p:ph idx="1"/>
          </p:nvPr>
        </p:nvSpPr>
        <p:spPr/>
        <p:txBody>
          <a:bodyPr>
            <a:normAutofit/>
          </a:bodyPr>
          <a:lstStyle/>
          <a:p>
            <a:r>
              <a:rPr lang="pl-PL" b="1" dirty="0"/>
              <a:t>Organy prowadzące</a:t>
            </a:r>
            <a:r>
              <a:rPr lang="pl-PL" dirty="0"/>
              <a:t> są to organy państwowe, które same przeprowadzają czynności dowodowe w postępowaniu przygotowawczym, choćby zakres tych czynności był ściśle ograniczony.</a:t>
            </a:r>
          </a:p>
          <a:p>
            <a:r>
              <a:rPr lang="pl-PL" b="1" dirty="0"/>
              <a:t>Organem nadzorującym</a:t>
            </a:r>
            <a:r>
              <a:rPr lang="pl-PL" dirty="0"/>
              <a:t> jest organ, który w zasadzie nie przeprowadza postępowania bezpośrednio, lecz czuwa nad zgodnością postępowania z prawem i dba o jego sprawność</a:t>
            </a:r>
            <a:endParaRPr lang="pl-PL" b="1" dirty="0"/>
          </a:p>
        </p:txBody>
      </p:sp>
    </p:spTree>
    <p:extLst>
      <p:ext uri="{BB962C8B-B14F-4D97-AF65-F5344CB8AC3E}">
        <p14:creationId xmlns:p14="http://schemas.microsoft.com/office/powerpoint/2010/main" val="10677700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p>
        </p:txBody>
      </p:sp>
      <p:sp>
        <p:nvSpPr>
          <p:cNvPr id="3" name="Symbol zastępczy zawartości 2"/>
          <p:cNvSpPr>
            <a:spLocks noGrp="1"/>
          </p:cNvSpPr>
          <p:nvPr>
            <p:ph idx="1"/>
          </p:nvPr>
        </p:nvSpPr>
        <p:spPr/>
        <p:txBody>
          <a:bodyPr>
            <a:normAutofit/>
          </a:bodyPr>
          <a:lstStyle/>
          <a:p>
            <a:r>
              <a:rPr lang="pl-PL" b="1" dirty="0"/>
              <a:t>Śledztwo </a:t>
            </a:r>
            <a:r>
              <a:rPr lang="pl-PL" dirty="0"/>
              <a:t>prowadzi:</a:t>
            </a:r>
          </a:p>
          <a:p>
            <a:pPr lvl="1"/>
            <a:r>
              <a:rPr lang="pl-PL" b="1" dirty="0"/>
              <a:t>prokurator</a:t>
            </a:r>
            <a:r>
              <a:rPr lang="pl-PL" dirty="0"/>
              <a:t> (art. 311 § 1 k.p.k.);</a:t>
            </a:r>
          </a:p>
          <a:p>
            <a:pPr lvl="1"/>
            <a:r>
              <a:rPr lang="pl-PL" b="1" dirty="0"/>
              <a:t>Policja</a:t>
            </a:r>
            <a:r>
              <a:rPr lang="pl-PL" dirty="0"/>
              <a:t>, jeżeli prokurator powierzy jej prowadzenie śledztwa w całości lub w określonym zakresie albo dokonanie poszczególnych czynności (art. 311 § 2 k.p.k.);</a:t>
            </a:r>
          </a:p>
          <a:p>
            <a:pPr lvl="1"/>
            <a:r>
              <a:rPr lang="pl-PL" b="1" dirty="0"/>
              <a:t>Straż Graniczna, ABW, Służba </a:t>
            </a:r>
            <a:r>
              <a:rPr lang="pl-PL" b="1" dirty="0" err="1"/>
              <a:t>Celno</a:t>
            </a:r>
            <a:r>
              <a:rPr lang="pl-PL" b="1" dirty="0"/>
              <a:t> - Skarbowa, CBA, Żandarmeria Wojskowa</a:t>
            </a:r>
            <a:r>
              <a:rPr lang="pl-PL" dirty="0"/>
              <a:t> oraz inne przewidziane w przepisach szczególnych, np. Państwowa Straż Łowiecka (art. 312 pkt 1 i 2 k.p.k.).</a:t>
            </a:r>
            <a:endParaRPr lang="pl-PL" b="1" dirty="0"/>
          </a:p>
        </p:txBody>
      </p:sp>
    </p:spTree>
    <p:extLst>
      <p:ext uri="{BB962C8B-B14F-4D97-AF65-F5344CB8AC3E}">
        <p14:creationId xmlns:p14="http://schemas.microsoft.com/office/powerpoint/2010/main" val="777413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04864"/>
            <a:ext cx="7772400" cy="1362456"/>
          </a:xfrm>
        </p:spPr>
        <p:txBody>
          <a:bodyPr/>
          <a:lstStyle/>
          <a:p>
            <a:pPr algn="ctr"/>
            <a:r>
              <a:rPr lang="pl-PL" dirty="0">
                <a:solidFill>
                  <a:srgbClr val="FFC000"/>
                </a:solidFill>
              </a:rPr>
              <a:t>Uczestnicy postępowania</a:t>
            </a:r>
          </a:p>
        </p:txBody>
      </p:sp>
    </p:spTree>
    <p:extLst>
      <p:ext uri="{BB962C8B-B14F-4D97-AF65-F5344CB8AC3E}">
        <p14:creationId xmlns:p14="http://schemas.microsoft.com/office/powerpoint/2010/main" val="23303874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endParaRPr lang="pl-PL" dirty="0"/>
          </a:p>
        </p:txBody>
      </p:sp>
      <p:sp>
        <p:nvSpPr>
          <p:cNvPr id="3" name="Symbol zastępczy zawartości 2"/>
          <p:cNvSpPr>
            <a:spLocks noGrp="1"/>
          </p:cNvSpPr>
          <p:nvPr>
            <p:ph idx="1"/>
          </p:nvPr>
        </p:nvSpPr>
        <p:spPr/>
        <p:txBody>
          <a:bodyPr>
            <a:normAutofit lnSpcReduction="10000"/>
          </a:bodyPr>
          <a:lstStyle/>
          <a:p>
            <a:r>
              <a:rPr lang="pl-PL" b="1" dirty="0"/>
              <a:t>Dochodzenie </a:t>
            </a:r>
            <a:r>
              <a:rPr lang="pl-PL" dirty="0"/>
              <a:t>prowadzi:</a:t>
            </a:r>
          </a:p>
          <a:p>
            <a:pPr lvl="1"/>
            <a:r>
              <a:rPr lang="pl-PL" b="1" dirty="0"/>
              <a:t>Policja</a:t>
            </a:r>
            <a:r>
              <a:rPr lang="pl-PL" dirty="0"/>
              <a:t>, która jest klasycznym organem dochodzenia (art. 325a § 1 k.p.k.),</a:t>
            </a:r>
          </a:p>
          <a:p>
            <a:pPr lvl="1"/>
            <a:r>
              <a:rPr lang="pl-PL" b="1" dirty="0"/>
              <a:t>prokurator</a:t>
            </a:r>
            <a:r>
              <a:rPr lang="pl-PL" dirty="0"/>
              <a:t>, jeżeli ze względu na wagę lub zawiłość sprawy tak postanowi (art. 325a § 1 </a:t>
            </a:r>
            <a:r>
              <a:rPr lang="pl-PL" i="1" dirty="0"/>
              <a:t>in fine</a:t>
            </a:r>
            <a:r>
              <a:rPr lang="pl-PL" dirty="0"/>
              <a:t>),</a:t>
            </a:r>
          </a:p>
          <a:p>
            <a:pPr lvl="1"/>
            <a:r>
              <a:rPr lang="pl-PL" b="1" dirty="0"/>
              <a:t>organy Straży Granicznej, CBA, ABW </a:t>
            </a:r>
            <a:r>
              <a:rPr lang="pl-PL" dirty="0"/>
              <a:t>w sprawach należących do ich właściwości,</a:t>
            </a:r>
          </a:p>
          <a:p>
            <a:pPr lvl="1"/>
            <a:r>
              <a:rPr lang="pl-PL" b="1" dirty="0"/>
              <a:t>finansowe organy dochodzenia </a:t>
            </a:r>
            <a:r>
              <a:rPr lang="pl-PL" dirty="0"/>
              <a:t>w zakresie ich właściwości,</a:t>
            </a:r>
          </a:p>
          <a:p>
            <a:pPr lvl="1"/>
            <a:r>
              <a:rPr lang="pl-PL" dirty="0"/>
              <a:t>inne uprawnione organy, np. organy Inspekcji Handlowej, Państwowej </a:t>
            </a:r>
            <a:r>
              <a:rPr lang="pl-PL"/>
              <a:t>Inspekcji Sanitarnej, </a:t>
            </a:r>
            <a:r>
              <a:rPr lang="pl-PL" dirty="0"/>
              <a:t>etc.</a:t>
            </a:r>
          </a:p>
        </p:txBody>
      </p:sp>
    </p:spTree>
    <p:extLst>
      <p:ext uri="{BB962C8B-B14F-4D97-AF65-F5344CB8AC3E}">
        <p14:creationId xmlns:p14="http://schemas.microsoft.com/office/powerpoint/2010/main" val="2217209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753B5F-80F4-4BA9-9DEB-22FB09224E31}"/>
              </a:ext>
            </a:extLst>
          </p:cNvPr>
          <p:cNvSpPr>
            <a:spLocks noGrp="1"/>
          </p:cNvSpPr>
          <p:nvPr>
            <p:ph type="title"/>
          </p:nvPr>
        </p:nvSpPr>
        <p:spPr/>
        <p:txBody>
          <a:bodyPr/>
          <a:lstStyle/>
          <a:p>
            <a:pPr algn="ctr"/>
            <a:r>
              <a:rPr lang="pl-PL" dirty="0"/>
              <a:t>Rozporządzenie</a:t>
            </a:r>
          </a:p>
        </p:txBody>
      </p:sp>
      <p:sp>
        <p:nvSpPr>
          <p:cNvPr id="3" name="Symbol zastępczy zawartości 2">
            <a:extLst>
              <a:ext uri="{FF2B5EF4-FFF2-40B4-BE49-F238E27FC236}">
                <a16:creationId xmlns:a16="http://schemas.microsoft.com/office/drawing/2014/main" id="{236B70D1-4587-4C23-A4B7-9D951B1623A4}"/>
              </a:ext>
            </a:extLst>
          </p:cNvPr>
          <p:cNvSpPr>
            <a:spLocks noGrp="1"/>
          </p:cNvSpPr>
          <p:nvPr>
            <p:ph idx="1"/>
          </p:nvPr>
        </p:nvSpPr>
        <p:spPr/>
        <p:txBody>
          <a:bodyPr/>
          <a:lstStyle/>
          <a:p>
            <a:pPr marL="0" indent="0" algn="ctr">
              <a:buNone/>
            </a:pPr>
            <a:r>
              <a:rPr lang="pl-PL" b="1" dirty="0"/>
              <a:t>ROZPORZĄDZENIE MINISTRA SPRAWIEDLIWOŚCI </a:t>
            </a:r>
            <a:r>
              <a:rPr lang="pl-PL" dirty="0"/>
              <a:t>z dnia 22 września 2015 r.</a:t>
            </a:r>
          </a:p>
          <a:p>
            <a:pPr marL="0" indent="0" algn="just">
              <a:buNone/>
            </a:pPr>
            <a:r>
              <a:rPr lang="pl-PL" b="1" dirty="0"/>
              <a:t>w sprawie organów uprawnionych obok Policji do prowadzenia dochodzeń oraz organów uprawnionych do wnoszenia i popierania oskarżenia przed sądem pierwszej instancji w sprawach, w których prowadzono dochodzenie, jak również zakresu spraw zleconych tym organom</a:t>
            </a:r>
          </a:p>
          <a:p>
            <a:endParaRPr lang="pl-PL" dirty="0"/>
          </a:p>
        </p:txBody>
      </p:sp>
    </p:spTree>
    <p:extLst>
      <p:ext uri="{BB962C8B-B14F-4D97-AF65-F5344CB8AC3E}">
        <p14:creationId xmlns:p14="http://schemas.microsoft.com/office/powerpoint/2010/main" val="35584868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endParaRPr lang="pl-PL" dirty="0"/>
          </a:p>
        </p:txBody>
      </p:sp>
      <p:sp>
        <p:nvSpPr>
          <p:cNvPr id="3" name="Symbol zastępczy zawartości 2"/>
          <p:cNvSpPr>
            <a:spLocks noGrp="1"/>
          </p:cNvSpPr>
          <p:nvPr>
            <p:ph idx="1"/>
          </p:nvPr>
        </p:nvSpPr>
        <p:spPr/>
        <p:txBody>
          <a:bodyPr>
            <a:normAutofit/>
          </a:bodyPr>
          <a:lstStyle/>
          <a:p>
            <a:r>
              <a:rPr lang="pl-PL" b="1" dirty="0"/>
              <a:t>Organami nadzorującymi postępowanie przygotowawcze są:</a:t>
            </a:r>
          </a:p>
          <a:p>
            <a:pPr lvl="1"/>
            <a:r>
              <a:rPr lang="pl-PL" b="1" u="sng" dirty="0"/>
              <a:t>prokurator</a:t>
            </a:r>
            <a:r>
              <a:rPr lang="pl-PL" dirty="0"/>
              <a:t>, którego zakres uprawnień w dziedzinie nadzoru określają art. 311 § 6 oraz art. 326-328 k.p.k.;</a:t>
            </a:r>
          </a:p>
          <a:p>
            <a:pPr lvl="1"/>
            <a:r>
              <a:rPr lang="pl-PL" b="1" u="sng" dirty="0"/>
              <a:t>sąd</a:t>
            </a:r>
            <a:r>
              <a:rPr lang="pl-PL" dirty="0"/>
              <a:t>, któremu k.p.k. zastrzega:</a:t>
            </a:r>
          </a:p>
          <a:p>
            <a:pPr lvl="2"/>
            <a:r>
              <a:rPr lang="pl-PL" dirty="0"/>
              <a:t>wyłączność niektórych decyzji,</a:t>
            </a:r>
          </a:p>
          <a:p>
            <a:pPr lvl="2"/>
            <a:r>
              <a:rPr lang="pl-PL" dirty="0"/>
              <a:t>rozpoznawanie zażalenia na niektóre postanowienia prokuratora,</a:t>
            </a:r>
          </a:p>
          <a:p>
            <a:pPr lvl="2"/>
            <a:r>
              <a:rPr lang="pl-PL" dirty="0"/>
              <a:t>upoważnia do niektórych czynności dowodowych.</a:t>
            </a:r>
          </a:p>
        </p:txBody>
      </p:sp>
    </p:spTree>
    <p:extLst>
      <p:ext uri="{BB962C8B-B14F-4D97-AF65-F5344CB8AC3E}">
        <p14:creationId xmlns:p14="http://schemas.microsoft.com/office/powerpoint/2010/main" val="45592631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sądowego</a:t>
            </a:r>
          </a:p>
        </p:txBody>
      </p:sp>
      <p:sp>
        <p:nvSpPr>
          <p:cNvPr id="3" name="Symbol zastępczy zawartości 2"/>
          <p:cNvSpPr>
            <a:spLocks noGrp="1"/>
          </p:cNvSpPr>
          <p:nvPr>
            <p:ph idx="1"/>
          </p:nvPr>
        </p:nvSpPr>
        <p:spPr/>
        <p:txBody>
          <a:bodyPr/>
          <a:lstStyle/>
          <a:p>
            <a:r>
              <a:rPr lang="pl-PL" b="1" dirty="0"/>
              <a:t>Organy postępowania jurysdykcyjnego:</a:t>
            </a:r>
          </a:p>
          <a:p>
            <a:pPr lvl="1"/>
            <a:r>
              <a:rPr lang="pl-PL" b="1" dirty="0"/>
              <a:t>sąd</a:t>
            </a:r>
            <a:r>
              <a:rPr lang="pl-PL" dirty="0"/>
              <a:t> w znaczeniu składu orzekającego,</a:t>
            </a:r>
          </a:p>
          <a:p>
            <a:pPr lvl="1"/>
            <a:r>
              <a:rPr lang="pl-PL" b="1" dirty="0"/>
              <a:t>przewodniczący rozprawy (składu orzekającego) lub prowadzący posiedzenie pojednawcze,</a:t>
            </a:r>
          </a:p>
          <a:p>
            <a:pPr lvl="1"/>
            <a:r>
              <a:rPr lang="pl-PL" b="1" dirty="0"/>
              <a:t>prezes sądu (przewodniczący wydziału)</a:t>
            </a:r>
            <a:r>
              <a:rPr lang="pl-PL" dirty="0"/>
              <a:t>, który nie działa tylko jako organ administracyjny w sądzie, ale i wykonuje wiele czynności procesowych, z reguły bardzo istotnych w procesie, przesądzających o jego dalszym toku.</a:t>
            </a:r>
            <a:endParaRPr lang="pl-PL" b="1" dirty="0"/>
          </a:p>
        </p:txBody>
      </p:sp>
    </p:spTree>
    <p:extLst>
      <p:ext uri="{BB962C8B-B14F-4D97-AF65-F5344CB8AC3E}">
        <p14:creationId xmlns:p14="http://schemas.microsoft.com/office/powerpoint/2010/main" val="143234641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b="1" dirty="0"/>
          </a:p>
          <a:p>
            <a:pPr marL="109728" indent="0">
              <a:buNone/>
            </a:pPr>
            <a:endParaRPr lang="pl-PL" b="1" dirty="0"/>
          </a:p>
          <a:p>
            <a:pPr algn="just"/>
            <a:r>
              <a:rPr lang="pl-PL" b="1" dirty="0"/>
              <a:t>Strona postępowania - </a:t>
            </a:r>
            <a:r>
              <a:rPr lang="pl-PL" dirty="0"/>
              <a:t>uczestnik procesu działający w postępowaniu karnym we własnym imieniu, posiadający </a:t>
            </a:r>
            <a:r>
              <a:rPr lang="pl-PL" b="1" dirty="0"/>
              <a:t>interes prawny </a:t>
            </a:r>
            <a:r>
              <a:rPr lang="pl-PL" dirty="0"/>
              <a:t>w określonym rozstrzygnięciu w przedmiocie procesu.</a:t>
            </a:r>
          </a:p>
          <a:p>
            <a:pPr marL="109728" indent="0">
              <a:buNone/>
            </a:pPr>
            <a:endParaRPr lang="pl-PL" dirty="0"/>
          </a:p>
          <a:p>
            <a:pPr marL="109728" indent="0">
              <a:buNone/>
            </a:pPr>
            <a:endParaRPr lang="pl-PL"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49692047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43608" y="980728"/>
            <a:ext cx="6833732" cy="5125299"/>
          </a:xfrm>
        </p:spPr>
      </p:pic>
      <p:sp>
        <p:nvSpPr>
          <p:cNvPr id="3" name="Title 2"/>
          <p:cNvSpPr>
            <a:spLocks noGrp="1"/>
          </p:cNvSpPr>
          <p:nvPr>
            <p:ph type="title"/>
          </p:nvPr>
        </p:nvSpPr>
        <p:spPr>
          <a:xfrm>
            <a:off x="467544" y="116632"/>
            <a:ext cx="8229600" cy="922114"/>
          </a:xfrm>
        </p:spPr>
        <p:txBody>
          <a:bodyPr/>
          <a:lstStyle/>
          <a:p>
            <a:pPr algn="ctr"/>
            <a:r>
              <a:rPr lang="pl-PL" dirty="0"/>
              <a:t>Strony procesowe</a:t>
            </a:r>
          </a:p>
        </p:txBody>
      </p:sp>
      <p:sp>
        <p:nvSpPr>
          <p:cNvPr id="5" name="TextBox 4"/>
          <p:cNvSpPr txBox="1"/>
          <p:nvPr/>
        </p:nvSpPr>
        <p:spPr>
          <a:xfrm>
            <a:off x="3995936" y="6165304"/>
            <a:ext cx="5148064" cy="523220"/>
          </a:xfrm>
          <a:prstGeom prst="rect">
            <a:avLst/>
          </a:prstGeom>
          <a:noFill/>
        </p:spPr>
        <p:txBody>
          <a:bodyPr wrap="square" rtlCol="0">
            <a:spAutoFit/>
          </a:bodyPr>
          <a:lstStyle/>
          <a:p>
            <a:r>
              <a:rPr lang="pl-PL" sz="1400" dirty="0"/>
              <a:t>Źródło: S. Waltoś, P. Hofmański, </a:t>
            </a:r>
            <a:r>
              <a:rPr lang="pl-PL" sz="1400" i="1" dirty="0"/>
              <a:t>Proces karny. Zarys systemu, </a:t>
            </a:r>
            <a:r>
              <a:rPr lang="pl-PL" sz="1400" dirty="0"/>
              <a:t>Warszawa 2016, s. 184.</a:t>
            </a:r>
          </a:p>
        </p:txBody>
      </p:sp>
    </p:spTree>
    <p:extLst>
      <p:ext uri="{BB962C8B-B14F-4D97-AF65-F5344CB8AC3E}">
        <p14:creationId xmlns:p14="http://schemas.microsoft.com/office/powerpoint/2010/main" val="420581097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lstStyle/>
          <a:p>
            <a:pPr algn="ctr"/>
            <a:r>
              <a:rPr lang="pl-PL" dirty="0"/>
              <a:t>Strony procesowe</a:t>
            </a:r>
          </a:p>
        </p:txBody>
      </p:sp>
      <p:sp>
        <p:nvSpPr>
          <p:cNvPr id="5" name="Content Placeholder 4"/>
          <p:cNvSpPr>
            <a:spLocks noGrp="1"/>
          </p:cNvSpPr>
          <p:nvPr>
            <p:ph sz="quarter" idx="2"/>
          </p:nvPr>
        </p:nvSpPr>
        <p:spPr>
          <a:xfrm>
            <a:off x="467544" y="2420888"/>
            <a:ext cx="4040188" cy="3845720"/>
          </a:xfrm>
        </p:spPr>
        <p:txBody>
          <a:bodyPr/>
          <a:lstStyle/>
          <a:p>
            <a:pPr marL="109728" indent="0" algn="ctr">
              <a:buNone/>
            </a:pPr>
            <a:r>
              <a:rPr lang="pl-PL" b="1" dirty="0"/>
              <a:t>ZASADNICZA</a:t>
            </a:r>
          </a:p>
          <a:p>
            <a:endParaRPr lang="pl-PL" dirty="0"/>
          </a:p>
          <a:p>
            <a:r>
              <a:rPr lang="pl-PL" dirty="0"/>
              <a:t>Występuje w trybie zwyczajnym</a:t>
            </a:r>
          </a:p>
          <a:p>
            <a:endParaRPr lang="pl-PL" dirty="0"/>
          </a:p>
        </p:txBody>
      </p:sp>
      <p:sp>
        <p:nvSpPr>
          <p:cNvPr id="6" name="Content Placeholder 5"/>
          <p:cNvSpPr>
            <a:spLocks noGrp="1"/>
          </p:cNvSpPr>
          <p:nvPr>
            <p:ph sz="quarter" idx="4"/>
          </p:nvPr>
        </p:nvSpPr>
        <p:spPr>
          <a:xfrm>
            <a:off x="4644008" y="2420888"/>
            <a:ext cx="4041775" cy="3856914"/>
          </a:xfrm>
        </p:spPr>
        <p:txBody>
          <a:bodyPr>
            <a:normAutofit lnSpcReduction="10000"/>
          </a:bodyPr>
          <a:lstStyle/>
          <a:p>
            <a:pPr marL="109728" indent="0" algn="ctr">
              <a:buNone/>
            </a:pPr>
            <a:r>
              <a:rPr lang="pl-PL" b="1" dirty="0"/>
              <a:t>SZCZEGÓLNA</a:t>
            </a:r>
          </a:p>
          <a:p>
            <a:pPr marL="109728" indent="0" algn="ctr">
              <a:buNone/>
            </a:pPr>
            <a:endParaRPr lang="pl-PL" b="1" dirty="0"/>
          </a:p>
          <a:p>
            <a:r>
              <a:rPr lang="pl-PL" dirty="0"/>
              <a:t>Występuje jedynie w trybach szczególnych</a:t>
            </a:r>
          </a:p>
          <a:p>
            <a:endParaRPr lang="pl-PL" dirty="0"/>
          </a:p>
          <a:p>
            <a:r>
              <a:rPr lang="pl-PL" dirty="0"/>
              <a:t>Np. rodzic lub opiekun nieleteniego w postępowaniach w sprawach nieletnich (art. 30 § 1 pkt 2 ustawy o postępowaniu w sprawach nieletnich)</a:t>
            </a:r>
          </a:p>
        </p:txBody>
      </p:sp>
    </p:spTree>
    <p:extLst>
      <p:ext uri="{BB962C8B-B14F-4D97-AF65-F5344CB8AC3E}">
        <p14:creationId xmlns:p14="http://schemas.microsoft.com/office/powerpoint/2010/main" val="22570154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normAutofit/>
          </a:bodyPr>
          <a:lstStyle/>
          <a:p>
            <a:pPr marL="109728" indent="0" algn="ctr">
              <a:buNone/>
            </a:pPr>
            <a:r>
              <a:rPr lang="pl-PL" b="1" dirty="0"/>
              <a:t>CZYNNA</a:t>
            </a:r>
          </a:p>
          <a:p>
            <a:endParaRPr lang="pl-PL" dirty="0"/>
          </a:p>
          <a:p>
            <a:r>
              <a:rPr lang="pl-PL" dirty="0"/>
              <a:t>Występuje z żądaniem rozstrzygnięcia odpowiedzialności prawnej zgodnie z jej interesem prawnym</a:t>
            </a:r>
          </a:p>
          <a:p>
            <a:endParaRPr lang="pl-PL" dirty="0"/>
          </a:p>
          <a:p>
            <a:r>
              <a:rPr lang="pl-PL" dirty="0"/>
              <a:t>Np. oskarżyciel publiczny</a:t>
            </a:r>
          </a:p>
        </p:txBody>
      </p:sp>
      <p:sp>
        <p:nvSpPr>
          <p:cNvPr id="6" name="Content Placeholder 5"/>
          <p:cNvSpPr>
            <a:spLocks noGrp="1"/>
          </p:cNvSpPr>
          <p:nvPr>
            <p:ph sz="quarter" idx="4"/>
          </p:nvPr>
        </p:nvSpPr>
        <p:spPr/>
        <p:txBody>
          <a:bodyPr/>
          <a:lstStyle/>
          <a:p>
            <a:pPr marL="109728" indent="0" algn="ctr">
              <a:buNone/>
            </a:pPr>
            <a:r>
              <a:rPr lang="pl-PL" b="1" dirty="0"/>
              <a:t>BIERNA</a:t>
            </a:r>
          </a:p>
          <a:p>
            <a:endParaRPr lang="pl-PL" dirty="0"/>
          </a:p>
          <a:p>
            <a:r>
              <a:rPr lang="pl-PL" dirty="0"/>
              <a:t>Przeciwko niej kierowane jest żądanie</a:t>
            </a:r>
          </a:p>
          <a:p>
            <a:endParaRPr lang="pl-PL" dirty="0"/>
          </a:p>
          <a:p>
            <a:r>
              <a:rPr lang="pl-PL" dirty="0"/>
              <a:t>Np. oskarżony</a:t>
            </a:r>
          </a:p>
        </p:txBody>
      </p:sp>
    </p:spTree>
    <p:extLst>
      <p:ext uri="{BB962C8B-B14F-4D97-AF65-F5344CB8AC3E}">
        <p14:creationId xmlns:p14="http://schemas.microsoft.com/office/powerpoint/2010/main" val="392675442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lstStyle/>
          <a:p>
            <a:pPr marL="109728" indent="0" algn="ctr">
              <a:buNone/>
            </a:pPr>
            <a:r>
              <a:rPr lang="pl-PL" b="1" dirty="0"/>
              <a:t>ZASTĘPCZA</a:t>
            </a:r>
          </a:p>
          <a:p>
            <a:pPr marL="109728" indent="0" algn="ctr">
              <a:buNone/>
            </a:pPr>
            <a:endParaRPr lang="pl-PL" b="1" dirty="0"/>
          </a:p>
          <a:p>
            <a:r>
              <a:rPr lang="pl-PL" dirty="0"/>
              <a:t>podmiot wchodzący w prawa pokrzywdzonego w razie jego śmierci jeszcze przed rozpoczęciem przewodu sądowego</a:t>
            </a:r>
          </a:p>
        </p:txBody>
      </p:sp>
      <p:sp>
        <p:nvSpPr>
          <p:cNvPr id="6" name="Content Placeholder 5"/>
          <p:cNvSpPr>
            <a:spLocks noGrp="1"/>
          </p:cNvSpPr>
          <p:nvPr>
            <p:ph sz="quarter" idx="4"/>
          </p:nvPr>
        </p:nvSpPr>
        <p:spPr/>
        <p:txBody>
          <a:bodyPr>
            <a:normAutofit/>
          </a:bodyPr>
          <a:lstStyle/>
          <a:p>
            <a:pPr marL="109728" indent="0" algn="ctr">
              <a:buNone/>
            </a:pPr>
            <a:r>
              <a:rPr lang="pl-PL" b="1" dirty="0"/>
              <a:t>NOWA</a:t>
            </a:r>
          </a:p>
          <a:p>
            <a:endParaRPr lang="pl-PL" dirty="0"/>
          </a:p>
          <a:p>
            <a:r>
              <a:rPr lang="pl-PL" dirty="0"/>
              <a:t>podmiot wchodzący w prawa pokrzywdzonego mającego status strony postępowania sądowego w razie jego śmierci już po rozpoczęciu przewodu sądowego</a:t>
            </a:r>
          </a:p>
        </p:txBody>
      </p:sp>
    </p:spTree>
    <p:extLst>
      <p:ext uri="{BB962C8B-B14F-4D97-AF65-F5344CB8AC3E}">
        <p14:creationId xmlns:p14="http://schemas.microsoft.com/office/powerpoint/2010/main" val="1497057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lstStyle/>
          <a:p>
            <a:pPr marL="109728" indent="0" algn="ctr">
              <a:buNone/>
            </a:pPr>
            <a:r>
              <a:rPr lang="pl-PL" b="1" dirty="0"/>
              <a:t>POSTĘPOWANIA PRZYGOTOWAWCZEGO</a:t>
            </a:r>
          </a:p>
          <a:p>
            <a:pPr marL="109728" indent="0">
              <a:buNone/>
            </a:pPr>
            <a:endParaRPr lang="pl-PL" dirty="0"/>
          </a:p>
          <a:p>
            <a:r>
              <a:rPr lang="pl-PL" dirty="0"/>
              <a:t>pokrzywdzony</a:t>
            </a:r>
          </a:p>
          <a:p>
            <a:endParaRPr lang="pl-PL" dirty="0"/>
          </a:p>
          <a:p>
            <a:r>
              <a:rPr lang="pl-PL" dirty="0"/>
              <a:t>podejrzany</a:t>
            </a:r>
          </a:p>
        </p:txBody>
      </p:sp>
      <p:sp>
        <p:nvSpPr>
          <p:cNvPr id="6" name="Content Placeholder 5"/>
          <p:cNvSpPr>
            <a:spLocks noGrp="1"/>
          </p:cNvSpPr>
          <p:nvPr>
            <p:ph sz="quarter" idx="4"/>
          </p:nvPr>
        </p:nvSpPr>
        <p:spPr/>
        <p:txBody>
          <a:bodyPr/>
          <a:lstStyle/>
          <a:p>
            <a:pPr marL="109728" indent="0" algn="ctr">
              <a:buNone/>
            </a:pPr>
            <a:r>
              <a:rPr lang="pl-PL" b="1" dirty="0"/>
              <a:t>POSTĘPOWANIA SĄDOWEGO</a:t>
            </a:r>
          </a:p>
          <a:p>
            <a:pPr marL="109728" indent="0">
              <a:buNone/>
            </a:pPr>
            <a:endParaRPr lang="pl-PL" b="1" dirty="0"/>
          </a:p>
          <a:p>
            <a:r>
              <a:rPr lang="pl-PL" dirty="0"/>
              <a:t>Oskarżyciel publiczny, posiłkowy, prywatny</a:t>
            </a:r>
          </a:p>
          <a:p>
            <a:endParaRPr lang="pl-PL" dirty="0"/>
          </a:p>
          <a:p>
            <a:r>
              <a:rPr lang="pl-PL" dirty="0"/>
              <a:t>oskarżony</a:t>
            </a:r>
          </a:p>
        </p:txBody>
      </p:sp>
    </p:spTree>
    <p:extLst>
      <p:ext uri="{BB962C8B-B14F-4D97-AF65-F5344CB8AC3E}">
        <p14:creationId xmlns:p14="http://schemas.microsoft.com/office/powerpoint/2010/main" val="119645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69776"/>
            <a:ext cx="2952328" cy="3575248"/>
          </a:xfrm>
        </p:spPr>
        <p:txBody>
          <a:bodyPr>
            <a:normAutofit/>
          </a:bodyPr>
          <a:lstStyle/>
          <a:p>
            <a:pPr algn="ctr"/>
            <a:r>
              <a:rPr lang="pl-PL" dirty="0"/>
              <a:t>Uczestnicy </a:t>
            </a:r>
            <a:r>
              <a:rPr lang="pl-PL" dirty="0">
                <a:latin typeface="+mn-lt"/>
              </a:rPr>
              <a:t>procesu</a:t>
            </a:r>
            <a:r>
              <a:rPr lang="pl-PL" dirty="0"/>
              <a:t> karnego</a:t>
            </a:r>
          </a:p>
        </p:txBody>
      </p:sp>
      <p:sp>
        <p:nvSpPr>
          <p:cNvPr id="5" name="Rectangle 4"/>
          <p:cNvSpPr/>
          <p:nvPr/>
        </p:nvSpPr>
        <p:spPr>
          <a:xfrm>
            <a:off x="3851920" y="112474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STRONY PROCESOWE</a:t>
            </a:r>
          </a:p>
        </p:txBody>
      </p:sp>
      <p:sp>
        <p:nvSpPr>
          <p:cNvPr id="7" name="Rectangle 6"/>
          <p:cNvSpPr/>
          <p:nvPr/>
        </p:nvSpPr>
        <p:spPr>
          <a:xfrm>
            <a:off x="3851920" y="220486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PRZEDSTAWICIELE PROCESOWI STRON</a:t>
            </a:r>
          </a:p>
        </p:txBody>
      </p:sp>
      <p:sp>
        <p:nvSpPr>
          <p:cNvPr id="8" name="Rectangle 7"/>
          <p:cNvSpPr/>
          <p:nvPr/>
        </p:nvSpPr>
        <p:spPr>
          <a:xfrm>
            <a:off x="3851920" y="337063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 SPOŁECZNY</a:t>
            </a:r>
          </a:p>
        </p:txBody>
      </p:sp>
      <p:sp>
        <p:nvSpPr>
          <p:cNvPr id="9" name="Rectangle 8"/>
          <p:cNvSpPr/>
          <p:nvPr/>
        </p:nvSpPr>
        <p:spPr>
          <a:xfrm>
            <a:off x="3817493" y="456254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OSOBOWE ŹRÓDŁA DOWODOWE</a:t>
            </a:r>
          </a:p>
        </p:txBody>
      </p:sp>
      <p:sp>
        <p:nvSpPr>
          <p:cNvPr id="10" name="Rectangle 9"/>
          <p:cNvSpPr/>
          <p:nvPr/>
        </p:nvSpPr>
        <p:spPr>
          <a:xfrm>
            <a:off x="3817493" y="5733256"/>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POMOCNICY ORGANÓW PROCESOWYCH</a:t>
            </a:r>
          </a:p>
        </p:txBody>
      </p:sp>
      <p:sp>
        <p:nvSpPr>
          <p:cNvPr id="11" name="Rectangle 10"/>
          <p:cNvSpPr/>
          <p:nvPr/>
        </p:nvSpPr>
        <p:spPr>
          <a:xfrm>
            <a:off x="3817671" y="0"/>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ORGANY PROCESOWE</a:t>
            </a:r>
          </a:p>
        </p:txBody>
      </p:sp>
      <p:sp>
        <p:nvSpPr>
          <p:cNvPr id="13" name="Frame 12"/>
          <p:cNvSpPr/>
          <p:nvPr/>
        </p:nvSpPr>
        <p:spPr>
          <a:xfrm>
            <a:off x="323528" y="3660870"/>
            <a:ext cx="3096344" cy="319350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4" name="TextBox 13"/>
          <p:cNvSpPr txBox="1"/>
          <p:nvPr/>
        </p:nvSpPr>
        <p:spPr>
          <a:xfrm>
            <a:off x="791580" y="4159131"/>
            <a:ext cx="2160240" cy="2031325"/>
          </a:xfrm>
          <a:prstGeom prst="rect">
            <a:avLst/>
          </a:prstGeom>
          <a:noFill/>
        </p:spPr>
        <p:txBody>
          <a:bodyPr wrap="square" rtlCol="0">
            <a:spAutoFit/>
          </a:bodyPr>
          <a:lstStyle/>
          <a:p>
            <a:r>
              <a:rPr lang="pl-PL" b="1" dirty="0"/>
              <a:t>Uczestnik procesu- </a:t>
            </a:r>
            <a:r>
              <a:rPr lang="pl-PL" dirty="0"/>
              <a:t>osoba biorąca udział w postępowaniu karnym w roli określonej przez przepisy prawa.</a:t>
            </a:r>
          </a:p>
        </p:txBody>
      </p:sp>
    </p:spTree>
    <p:extLst>
      <p:ext uri="{BB962C8B-B14F-4D97-AF65-F5344CB8AC3E}">
        <p14:creationId xmlns:p14="http://schemas.microsoft.com/office/powerpoint/2010/main" val="352136285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Strony procesowe</a:t>
            </a:r>
          </a:p>
        </p:txBody>
      </p:sp>
      <p:grpSp>
        <p:nvGrpSpPr>
          <p:cNvPr id="5" name="Group 4"/>
          <p:cNvGrpSpPr/>
          <p:nvPr/>
        </p:nvGrpSpPr>
        <p:grpSpPr>
          <a:xfrm>
            <a:off x="6683958" y="2615802"/>
            <a:ext cx="2262306" cy="1223073"/>
            <a:chOff x="5916711" y="2745073"/>
            <a:chExt cx="2117082" cy="1048514"/>
          </a:xfrm>
        </p:grpSpPr>
        <p:sp>
          <p:nvSpPr>
            <p:cNvPr id="6" name="Rounded Rectangle 5"/>
            <p:cNvSpPr/>
            <p:nvPr/>
          </p:nvSpPr>
          <p:spPr>
            <a:xfrm>
              <a:off x="5934325" y="2880510"/>
              <a:ext cx="2099468" cy="913077"/>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UBOCZNY</a:t>
              </a:r>
            </a:p>
          </p:txBody>
        </p:sp>
        <p:sp>
          <p:nvSpPr>
            <p:cNvPr id="7"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8" name="Group 7"/>
          <p:cNvGrpSpPr/>
          <p:nvPr/>
        </p:nvGrpSpPr>
        <p:grpSpPr>
          <a:xfrm>
            <a:off x="6651104" y="4365103"/>
            <a:ext cx="2243484" cy="1231148"/>
            <a:chOff x="5885965" y="2714327"/>
            <a:chExt cx="2099468" cy="1018988"/>
          </a:xfrm>
        </p:grpSpPr>
        <p:sp>
          <p:nvSpPr>
            <p:cNvPr id="9" name="Rounded Rectangle 8"/>
            <p:cNvSpPr/>
            <p:nvPr/>
          </p:nvSpPr>
          <p:spPr>
            <a:xfrm>
              <a:off x="5885965" y="2714327"/>
              <a:ext cx="2099468" cy="8939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SUBSYDIARNY</a:t>
              </a:r>
            </a:p>
            <a:p>
              <a:pPr algn="ctr"/>
              <a:endParaRPr lang="pl-PL" b="1" dirty="0"/>
            </a:p>
            <a:p>
              <a:pPr algn="ctr"/>
              <a:endParaRPr lang="pl-PL" b="1" dirty="0"/>
            </a:p>
          </p:txBody>
        </p:sp>
        <p:sp>
          <p:nvSpPr>
            <p:cNvPr id="10"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11" name="Group 10"/>
          <p:cNvGrpSpPr/>
          <p:nvPr/>
        </p:nvGrpSpPr>
        <p:grpSpPr>
          <a:xfrm rot="1082976">
            <a:off x="6296722" y="4270376"/>
            <a:ext cx="774472" cy="90323"/>
            <a:chOff x="2572217" y="2129819"/>
            <a:chExt cx="722008" cy="54492"/>
          </a:xfrm>
        </p:grpSpPr>
        <p:sp>
          <p:nvSpPr>
            <p:cNvPr id="12"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pSp>
        <p:nvGrpSpPr>
          <p:cNvPr id="14" name="Group 13"/>
          <p:cNvGrpSpPr/>
          <p:nvPr/>
        </p:nvGrpSpPr>
        <p:grpSpPr>
          <a:xfrm rot="19939874">
            <a:off x="6351152" y="3965448"/>
            <a:ext cx="722008" cy="54492"/>
            <a:chOff x="2572217" y="2129819"/>
            <a:chExt cx="722008" cy="54492"/>
          </a:xfrm>
        </p:grpSpPr>
        <p:sp>
          <p:nvSpPr>
            <p:cNvPr id="15"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aphicFrame>
        <p:nvGraphicFramePr>
          <p:cNvPr id="17" name="Content Placeholder 16"/>
          <p:cNvGraphicFramePr>
            <a:graphicFrameLocks noGrp="1"/>
          </p:cNvGraphicFramePr>
          <p:nvPr>
            <p:ph idx="1"/>
            <p:extLst>
              <p:ext uri="{D42A27DB-BD31-4B8C-83A1-F6EECF244321}">
                <p14:modId xmlns:p14="http://schemas.microsoft.com/office/powerpoint/2010/main" val="3452054373"/>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035652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pl-PL" b="1" dirty="0"/>
              <a:t>Oskarżyciel publiczny - </a:t>
            </a:r>
            <a:r>
              <a:rPr lang="pl-PL" dirty="0"/>
              <a:t>organ państwowy wnoszący i popierający oskarżenie w sprawach o przestępstwa publicznoskargowe.</a:t>
            </a:r>
          </a:p>
          <a:p>
            <a:pPr algn="just"/>
            <a:endParaRPr lang="pl-PL" dirty="0"/>
          </a:p>
          <a:p>
            <a:pPr algn="just"/>
            <a:r>
              <a:rPr lang="pl-PL" dirty="0"/>
              <a:t>Najczęściej </a:t>
            </a:r>
            <a:r>
              <a:rPr lang="pl-PL" b="1" dirty="0"/>
              <a:t>prokurator </a:t>
            </a:r>
            <a:r>
              <a:rPr lang="pl-PL" dirty="0"/>
              <a:t>→ art. 45 § 1 k.p.k. </a:t>
            </a:r>
          </a:p>
          <a:p>
            <a:pPr algn="just"/>
            <a:endParaRPr lang="pl-PL" dirty="0"/>
          </a:p>
          <a:p>
            <a:pPr algn="just"/>
            <a:r>
              <a:rPr lang="pl-PL" b="1" dirty="0"/>
              <a:t>Nieprokuratorscy oskarżyciele publiczni </a:t>
            </a:r>
            <a:r>
              <a:rPr lang="pl-PL" dirty="0"/>
              <a:t>→ art. 45 § 2 k.p.k., np. Państwowa Straż Łowiecka, Straż Leśna, ale także organy uprawnione na podstawie rozporządzenia wydanego na podstawie art. 325d k.p.k.</a:t>
            </a:r>
          </a:p>
          <a:p>
            <a:pPr algn="just"/>
            <a:endParaRPr lang="pl-PL" dirty="0"/>
          </a:p>
          <a:p>
            <a:pPr algn="just"/>
            <a:r>
              <a:rPr lang="pl-PL" dirty="0"/>
              <a:t>Podstawowym obowiązkiem oskarżyciela publicznego jest </a:t>
            </a:r>
            <a:r>
              <a:rPr lang="pl-PL" b="1" dirty="0"/>
              <a:t>wniesienie i popieranie aktu oskarżenia </a:t>
            </a:r>
            <a:r>
              <a:rPr lang="pl-PL" dirty="0"/>
              <a:t>przed sądem o czyn ścigany z urzędu→ art. 10 § 1 k.p.k. (zasada </a:t>
            </a:r>
            <a:r>
              <a:rPr lang="pl-PL" b="1" dirty="0"/>
              <a:t>legalizmu</a:t>
            </a:r>
            <a:r>
              <a:rPr lang="pl-PL" dirty="0"/>
              <a:t>).</a:t>
            </a:r>
          </a:p>
          <a:p>
            <a:pPr algn="just"/>
            <a:endParaRPr lang="pl-PL" b="1"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16612083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0"/>
            <a:ext cx="8229600" cy="1143000"/>
          </a:xfrm>
        </p:spPr>
        <p:txBody>
          <a:bodyPr/>
          <a:lstStyle/>
          <a:p>
            <a:pPr algn="ctr"/>
            <a:r>
              <a:rPr lang="pl-PL" b="1" dirty="0"/>
              <a:t>Strony bierne</a:t>
            </a:r>
          </a:p>
        </p:txBody>
      </p:sp>
      <p:sp>
        <p:nvSpPr>
          <p:cNvPr id="3" name="Symbol zastępczy zawartości 2"/>
          <p:cNvSpPr>
            <a:spLocks noGrp="1"/>
          </p:cNvSpPr>
          <p:nvPr>
            <p:ph idx="1"/>
          </p:nvPr>
        </p:nvSpPr>
        <p:spPr>
          <a:xfrm>
            <a:off x="467544" y="1052736"/>
            <a:ext cx="8435280" cy="4709120"/>
          </a:xfrm>
        </p:spPr>
        <p:txBody>
          <a:bodyPr>
            <a:noAutofit/>
          </a:bodyPr>
          <a:lstStyle/>
          <a:p>
            <a:pPr marL="0" indent="0">
              <a:buNone/>
            </a:pPr>
            <a:r>
              <a:rPr lang="pl-PL" sz="1800" dirty="0"/>
              <a:t>Stronami biernymi są: </a:t>
            </a:r>
            <a:r>
              <a:rPr lang="pl-PL" sz="1800" b="1" dirty="0"/>
              <a:t>oskarżony</a:t>
            </a:r>
            <a:r>
              <a:rPr lang="pl-PL" sz="1800" dirty="0"/>
              <a:t> (art. 71 – 81 k.p.k.)</a:t>
            </a:r>
            <a:r>
              <a:rPr lang="pl-PL" sz="1800" b="1" dirty="0"/>
              <a:t> i skazany </a:t>
            </a:r>
            <a:r>
              <a:rPr lang="pl-PL" sz="1800" dirty="0"/>
              <a:t>(k.k.w.)</a:t>
            </a:r>
            <a:r>
              <a:rPr lang="pl-PL" sz="1800" b="1" dirty="0"/>
              <a:t>.</a:t>
            </a:r>
            <a:endParaRPr lang="pl-PL" sz="1800" dirty="0"/>
          </a:p>
          <a:p>
            <a:pPr marL="0" indent="0" algn="just">
              <a:buNone/>
            </a:pPr>
            <a:r>
              <a:rPr lang="pl-PL" sz="1800" dirty="0"/>
              <a:t>Pojęcie oskarżonego występuje w trzech znaczeniach (art. 71 § 1-2 k.p.k.):</a:t>
            </a:r>
          </a:p>
          <a:p>
            <a:pPr marL="0" indent="0" algn="just">
              <a:buNone/>
            </a:pPr>
            <a:r>
              <a:rPr lang="pl-PL" sz="1800" dirty="0"/>
              <a:t>1)  </a:t>
            </a:r>
            <a:r>
              <a:rPr lang="pl-PL" sz="1800" b="1" dirty="0"/>
              <a:t>ścisłym</a:t>
            </a:r>
            <a:r>
              <a:rPr lang="pl-PL" sz="1800" dirty="0"/>
              <a:t> – wówczas oskarżonym jest osoba, przeciwko której wniesiono akt oskarżenia, a także osoba, co do której prokurator złożył wniosek o warunkowe umorzenie postępowania;</a:t>
            </a:r>
          </a:p>
          <a:p>
            <a:pPr marL="0" indent="0" algn="just">
              <a:buNone/>
            </a:pPr>
            <a:r>
              <a:rPr lang="pl-PL" sz="1800" b="1" dirty="0"/>
              <a:t>2) szerszym </a:t>
            </a:r>
            <a:r>
              <a:rPr lang="pl-PL" sz="1800" dirty="0"/>
              <a:t>– wówczas za oskarżonego uznaje się nie tylko oskarżonego w sensie ścisłym, ale również podejrzanego, czyli osobę, co do której wydano postanowienie o przedstawieniu zarzutów albo której bez wydania takiego postanowienia postawiono zarzut w związku z przystąpieniem do przesłuchania w charakterze podejrzanego;</a:t>
            </a:r>
          </a:p>
          <a:p>
            <a:pPr marL="0" indent="0" algn="just">
              <a:buNone/>
            </a:pPr>
            <a:r>
              <a:rPr lang="pl-PL" sz="1800" dirty="0"/>
              <a:t>3) </a:t>
            </a:r>
            <a:r>
              <a:rPr lang="pl-PL" sz="1800" b="1" dirty="0"/>
              <a:t>najszerszym</a:t>
            </a:r>
            <a:r>
              <a:rPr lang="pl-PL" sz="1800" dirty="0"/>
              <a:t> – obejmuje także </a:t>
            </a:r>
            <a:r>
              <a:rPr lang="pl-PL" sz="1800" b="1" dirty="0"/>
              <a:t>osobę podejrzaną</a:t>
            </a:r>
            <a:r>
              <a:rPr lang="pl-PL" sz="1800" dirty="0"/>
              <a:t> (tzw. faktycznie podejrzanego), czyli osobę, w stosunku do której podjęto w postępowaniu przygotowawczym pewne czynności procesowe (np. art. 219, 237 § 4, 243, 244, 308 k.p.k.) wskazujące, że traktuje się ją jak podejrzanego, choć nie wydano jeszcze postanowienia o przedstawieniu zarzutów lub nie przystąpiono do przesłuchania w charakterze podejrzanego.</a:t>
            </a:r>
          </a:p>
          <a:p>
            <a:pPr marL="0" indent="0">
              <a:buNone/>
            </a:pPr>
            <a:r>
              <a:rPr lang="pl-PL" sz="1800" b="1" dirty="0"/>
              <a:t>Skazany </a:t>
            </a:r>
            <a:r>
              <a:rPr lang="pl-PL" sz="1800" dirty="0"/>
              <a:t>to osoba, w stosunku do której wydano prawomocny wyrok skazujący. Oskarżony „przekształca się” w skazanego z chwilą uprawomocnienia się wyroku skazującego.</a:t>
            </a:r>
            <a:endParaRPr lang="pl-PL" sz="1800" b="1" dirty="0"/>
          </a:p>
        </p:txBody>
      </p:sp>
    </p:spTree>
    <p:extLst>
      <p:ext uri="{BB962C8B-B14F-4D97-AF65-F5344CB8AC3E}">
        <p14:creationId xmlns:p14="http://schemas.microsoft.com/office/powerpoint/2010/main" val="78161881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340768"/>
            <a:ext cx="8229600" cy="5040560"/>
          </a:xfrm>
        </p:spPr>
        <p:txBody>
          <a:bodyPr>
            <a:normAutofit fontScale="85000" lnSpcReduction="20000"/>
          </a:bodyPr>
          <a:lstStyle/>
          <a:p>
            <a:r>
              <a:rPr lang="pl-PL" b="1" dirty="0"/>
              <a:t>Oskarżony</a:t>
            </a:r>
            <a:r>
              <a:rPr lang="pl-PL" dirty="0"/>
              <a:t>- osoba, przeciwko której wniesiono </a:t>
            </a:r>
            <a:r>
              <a:rPr lang="pl-PL" b="1" dirty="0"/>
              <a:t>oskarżenie do sądu</a:t>
            </a:r>
            <a:r>
              <a:rPr lang="pl-PL" dirty="0"/>
              <a:t>, a także osoba, co do której prokurator złożył </a:t>
            </a:r>
            <a:r>
              <a:rPr lang="pl-PL" b="1" dirty="0"/>
              <a:t>wniosek o skazanie bez przeprowadzenia rozprawy </a:t>
            </a:r>
            <a:r>
              <a:rPr lang="pl-PL" dirty="0"/>
              <a:t>(art. 335 § 1 k.p.k.) lub </a:t>
            </a:r>
            <a:r>
              <a:rPr lang="pl-PL" b="1" dirty="0"/>
              <a:t>wniosek o warunkowe umorzenie postępowania </a:t>
            </a:r>
            <a:r>
              <a:rPr lang="pl-PL" dirty="0"/>
              <a:t>(art. 71 § 2 k.p.k.).</a:t>
            </a:r>
          </a:p>
          <a:p>
            <a:pPr marL="0" indent="0">
              <a:buNone/>
            </a:pPr>
            <a:endParaRPr lang="pl-PL" dirty="0"/>
          </a:p>
          <a:p>
            <a:r>
              <a:rPr lang="pl-PL" dirty="0"/>
              <a:t>Pojęcie oskarżenia obejmuje oskarżenie publiczne, oskarżenie subsydiarne i prywatne. </a:t>
            </a:r>
          </a:p>
          <a:p>
            <a:pPr marL="0" indent="0">
              <a:buNone/>
            </a:pPr>
            <a:endParaRPr lang="pl-PL" dirty="0"/>
          </a:p>
          <a:p>
            <a:r>
              <a:rPr lang="pl-PL" b="1" dirty="0"/>
              <a:t>W szerokim ujęciu (</a:t>
            </a:r>
            <a:r>
              <a:rPr lang="pl-PL" b="1" i="1" dirty="0"/>
              <a:t>sensu largo</a:t>
            </a:r>
            <a:r>
              <a:rPr lang="pl-PL" b="1" dirty="0"/>
              <a:t>)</a:t>
            </a:r>
            <a:r>
              <a:rPr lang="pl-PL" dirty="0"/>
              <a:t>, za oskarżonego uznaje się także </a:t>
            </a:r>
            <a:r>
              <a:rPr lang="pl-PL" b="1" dirty="0"/>
              <a:t>podejrzanego</a:t>
            </a:r>
            <a:r>
              <a:rPr lang="pl-PL" dirty="0"/>
              <a:t>, którym jest </a:t>
            </a:r>
          </a:p>
          <a:p>
            <a:pPr>
              <a:buFontTx/>
              <a:buChar char="-"/>
            </a:pPr>
            <a:r>
              <a:rPr lang="pl-PL" dirty="0"/>
              <a:t>osoba, co do której wydano postanowienie o przedstawieniu zarzutów albo </a:t>
            </a:r>
          </a:p>
          <a:p>
            <a:pPr>
              <a:buFontTx/>
              <a:buChar char="-"/>
            </a:pPr>
            <a:r>
              <a:rPr lang="pl-PL" dirty="0"/>
              <a:t>której bez wydania takiego postanowienia postawiono zarzut w związku z przystąpieniem do przesłuchania w charakterze podejrzanego.</a:t>
            </a:r>
          </a:p>
          <a:p>
            <a:endParaRPr lang="pl-PL" dirty="0"/>
          </a:p>
          <a:p>
            <a:pPr marL="109728" indent="0">
              <a:buNone/>
            </a:pPr>
            <a:endParaRPr lang="pl-PL" dirty="0"/>
          </a:p>
        </p:txBody>
      </p:sp>
      <p:sp>
        <p:nvSpPr>
          <p:cNvPr id="3" name="Title 2"/>
          <p:cNvSpPr>
            <a:spLocks noGrp="1"/>
          </p:cNvSpPr>
          <p:nvPr>
            <p:ph type="title"/>
          </p:nvPr>
        </p:nvSpPr>
        <p:spPr>
          <a:xfrm>
            <a:off x="467544" y="116632"/>
            <a:ext cx="8229600" cy="1143000"/>
          </a:xfrm>
        </p:spPr>
        <p:txBody>
          <a:bodyPr/>
          <a:lstStyle/>
          <a:p>
            <a:pPr algn="ctr"/>
            <a:r>
              <a:rPr lang="pl-PL" dirty="0"/>
              <a:t>Strony bierne</a:t>
            </a:r>
          </a:p>
        </p:txBody>
      </p:sp>
    </p:spTree>
    <p:extLst>
      <p:ext uri="{BB962C8B-B14F-4D97-AF65-F5344CB8AC3E}">
        <p14:creationId xmlns:p14="http://schemas.microsoft.com/office/powerpoint/2010/main" val="15641957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3823"/>
            <a:ext cx="8229600" cy="1143000"/>
          </a:xfrm>
        </p:spPr>
        <p:txBody>
          <a:bodyPr/>
          <a:lstStyle/>
          <a:p>
            <a:pPr algn="ctr"/>
            <a:r>
              <a:rPr lang="pl-PL" dirty="0"/>
              <a:t>Obowiązki oskarżonego</a:t>
            </a:r>
          </a:p>
        </p:txBody>
      </p:sp>
      <p:sp>
        <p:nvSpPr>
          <p:cNvPr id="3" name="Content Placeholder 2"/>
          <p:cNvSpPr>
            <a:spLocks noGrp="1"/>
          </p:cNvSpPr>
          <p:nvPr>
            <p:ph idx="1"/>
          </p:nvPr>
        </p:nvSpPr>
        <p:spPr>
          <a:xfrm>
            <a:off x="457200" y="1196752"/>
            <a:ext cx="8229600" cy="5400600"/>
          </a:xfrm>
        </p:spPr>
        <p:txBody>
          <a:bodyPr>
            <a:normAutofit fontScale="70000" lnSpcReduction="20000"/>
          </a:bodyPr>
          <a:lstStyle/>
          <a:p>
            <a:pPr algn="just"/>
            <a:r>
              <a:rPr lang="pl-PL" dirty="0"/>
              <a:t>Oskarżony </a:t>
            </a:r>
            <a:r>
              <a:rPr lang="pl-PL" b="1" dirty="0"/>
              <a:t>nie ma obowiązku dowodzenia swojej niewinności</a:t>
            </a:r>
            <a:r>
              <a:rPr lang="pl-PL" dirty="0"/>
              <a:t>, ani obowiązku dostarczania dowodów na swoją niekorzyść (art. 74 § 1 k.p.k.). Jest to zasada </a:t>
            </a:r>
            <a:r>
              <a:rPr lang="pl-PL" b="1" i="1" dirty="0" err="1"/>
              <a:t>nemo</a:t>
            </a:r>
            <a:r>
              <a:rPr lang="pl-PL" b="1" i="1" dirty="0"/>
              <a:t> </a:t>
            </a:r>
            <a:r>
              <a:rPr lang="pl-PL" b="1" i="1" dirty="0" err="1"/>
              <a:t>se</a:t>
            </a:r>
            <a:r>
              <a:rPr lang="pl-PL" b="1" i="1" dirty="0"/>
              <a:t> </a:t>
            </a:r>
            <a:r>
              <a:rPr lang="pl-PL" b="1" i="1" dirty="0" err="1"/>
              <a:t>ipsum</a:t>
            </a:r>
            <a:r>
              <a:rPr lang="pl-PL" b="1" i="1" dirty="0"/>
              <a:t> </a:t>
            </a:r>
            <a:r>
              <a:rPr lang="pl-PL" b="1" i="1" dirty="0" err="1"/>
              <a:t>accusare</a:t>
            </a:r>
            <a:r>
              <a:rPr lang="pl-PL" b="1" i="1" dirty="0"/>
              <a:t> </a:t>
            </a:r>
            <a:r>
              <a:rPr lang="pl-PL" b="1" i="1" dirty="0" err="1"/>
              <a:t>tenetur</a:t>
            </a:r>
            <a:r>
              <a:rPr lang="pl-PL" dirty="0"/>
              <a:t>. </a:t>
            </a:r>
          </a:p>
          <a:p>
            <a:pPr marL="0" indent="0">
              <a:buNone/>
            </a:pPr>
            <a:endParaRPr lang="pl-PL" dirty="0"/>
          </a:p>
          <a:p>
            <a:r>
              <a:rPr lang="pl-PL" dirty="0"/>
              <a:t>Pomimo to, oskarżony obowiązany jest znosić </a:t>
            </a:r>
            <a:r>
              <a:rPr lang="pl-PL" b="1" dirty="0"/>
              <a:t>pewne działania organów postępowania</a:t>
            </a:r>
            <a:r>
              <a:rPr lang="pl-PL" dirty="0"/>
              <a:t>. Oskarżony jest obowiązany poddać się:</a:t>
            </a:r>
          </a:p>
          <a:p>
            <a:pPr marL="0" indent="0">
              <a:buNone/>
            </a:pPr>
            <a:endParaRPr lang="pl-PL" dirty="0"/>
          </a:p>
          <a:p>
            <a:pPr marL="0" lvl="0" indent="0" algn="just">
              <a:buNone/>
            </a:pPr>
            <a:r>
              <a:rPr lang="pl-PL" dirty="0"/>
              <a:t>1. oględzinom zewnętrznym ciała oraz innym badaniom niepołączonym z naruszeniem integralności ciała; wolno także w szczególności od oskarżonego pobrać odciski, fotografować go oraz okazać w celach rozpoznawczych innym osobom,</a:t>
            </a:r>
          </a:p>
          <a:p>
            <a:pPr marL="0" lvl="0" indent="0" algn="just">
              <a:buNone/>
            </a:pPr>
            <a:r>
              <a:rPr lang="pl-PL" dirty="0"/>
              <a:t>2. </a:t>
            </a:r>
            <a:r>
              <a:rPr lang="pl-PL" b="1" dirty="0"/>
              <a:t>badaniom psychologicznym i psychiatrycznym</a:t>
            </a:r>
            <a:r>
              <a:rPr lang="pl-PL" dirty="0"/>
              <a:t> oraz badaniom połączonym z dokonaniem zabiegów na jego ciele, z wyjątkiem chirurgicznych, pod warunkiem, że dokonywane są przez uprawnionego do tego pracownika służby zdrowia z zachowaniem wskazań wiedzy lekarskiej i nie zagrażają zdrowiu oskarżonego, jeżeli przeprowadzenie tych badań jest nieodzowne; w szczególności oskarżony jest obowiązany przy zachowaniu tych warunków poddać się pobraniu krwi, włosów lub wydzielin organizmu z zastrzeżeniem pkt 3,</a:t>
            </a:r>
          </a:p>
          <a:p>
            <a:pPr marL="0" lvl="0" indent="0" algn="just">
              <a:buNone/>
            </a:pPr>
            <a:r>
              <a:rPr lang="pl-PL" dirty="0"/>
              <a:t>3. pobraniu przez funkcjonariusza Policji wymazu ze śluzówki policzków, jeżeli jest to nieodzowne i nie zachodzi obawa, że zagrażałoby to zdrowiu oskarżonego lub innych osób (art. 74 § 2 k.p.k.).</a:t>
            </a:r>
          </a:p>
          <a:p>
            <a:endParaRPr lang="pl-PL" dirty="0"/>
          </a:p>
        </p:txBody>
      </p:sp>
    </p:spTree>
    <p:extLst>
      <p:ext uri="{BB962C8B-B14F-4D97-AF65-F5344CB8AC3E}">
        <p14:creationId xmlns:p14="http://schemas.microsoft.com/office/powerpoint/2010/main" val="22331395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Obowiązki oskarżonego</a:t>
            </a:r>
          </a:p>
        </p:txBody>
      </p:sp>
      <p:sp>
        <p:nvSpPr>
          <p:cNvPr id="3" name="Content Placeholder 2"/>
          <p:cNvSpPr>
            <a:spLocks noGrp="1"/>
          </p:cNvSpPr>
          <p:nvPr>
            <p:ph idx="1"/>
          </p:nvPr>
        </p:nvSpPr>
        <p:spPr/>
        <p:txBody>
          <a:bodyPr/>
          <a:lstStyle/>
          <a:p>
            <a:pPr algn="just"/>
            <a:r>
              <a:rPr lang="pl-PL" b="1" dirty="0"/>
              <a:t>Obowiązek stawiennictwa </a:t>
            </a:r>
            <a:r>
              <a:rPr lang="pl-PL" dirty="0"/>
              <a:t>na każde wezwanie (art. 75 </a:t>
            </a:r>
            <a:r>
              <a:rPr lang="pl-PL" sz="2800" dirty="0"/>
              <a:t>§ 1 k.p.k.)</a:t>
            </a:r>
          </a:p>
          <a:p>
            <a:pPr algn="just"/>
            <a:r>
              <a:rPr lang="pl-PL" b="1" dirty="0"/>
              <a:t>Obowiązek zawiadamiania o każdej zmianie swojego miejsca zamieszkania lub pobytu trwającego dłużej niż 7 dni</a:t>
            </a:r>
            <a:r>
              <a:rPr lang="pl-PL" dirty="0"/>
              <a:t>, w tym także z powodu pozbawienia wolności w innej sprawie, jak również o każdej zmianie danych umożliwiających kontaktowanie się, wskazanych w art. 213 § 1 k.p.k., o których wie, że są znane organowi prowadzącemu postępowanie.</a:t>
            </a:r>
          </a:p>
        </p:txBody>
      </p:sp>
    </p:spTree>
    <p:extLst>
      <p:ext uri="{BB962C8B-B14F-4D97-AF65-F5344CB8AC3E}">
        <p14:creationId xmlns:p14="http://schemas.microsoft.com/office/powerpoint/2010/main" val="397374540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484784"/>
            <a:ext cx="8892480" cy="3308598"/>
          </a:xfrm>
          <a:prstGeom prst="rect">
            <a:avLst/>
          </a:prstGeom>
          <a:noFill/>
        </p:spPr>
        <p:txBody>
          <a:bodyPr wrap="square" rtlCol="0">
            <a:spAutoFit/>
          </a:bodyPr>
          <a:lstStyle/>
          <a:p>
            <a:r>
              <a:rPr lang="pl-PL" sz="2300" b="1" dirty="0"/>
              <a:t>Odmowa poddania się czynnościom</a:t>
            </a:r>
            <a:r>
              <a:rPr lang="pl-PL" sz="2300" dirty="0"/>
              <a:t>                      może skutkować zatrzymaniem i przymusowym doprowadzeniem oskarżonego, nawet z zastosowaniem siły fizycznej lub środków technicznych służących obezwładnieniu, w zakresie niezbędnym do wykonania danej czynności (art. 75 § 3a k.p.k.).</a:t>
            </a:r>
          </a:p>
          <a:p>
            <a:endParaRPr lang="pl-PL" sz="2300" dirty="0"/>
          </a:p>
          <a:p>
            <a:r>
              <a:rPr lang="pl-PL" sz="2300" b="1" dirty="0"/>
              <a:t>Nieusprawiedliwione niestawiennictwo                  </a:t>
            </a:r>
            <a:r>
              <a:rPr lang="pl-PL" sz="2300" dirty="0"/>
              <a:t>może skutkować </a:t>
            </a:r>
            <a:r>
              <a:rPr lang="pl-PL" sz="2400" dirty="0"/>
              <a:t>jego zatrzymaniem i przymusowym doprowadzeniem do organu wzywającego. </a:t>
            </a:r>
            <a:endParaRPr lang="pl-PL" sz="2300" dirty="0"/>
          </a:p>
        </p:txBody>
      </p:sp>
      <p:sp>
        <p:nvSpPr>
          <p:cNvPr id="3" name="Right Arrow 2"/>
          <p:cNvSpPr/>
          <p:nvPr/>
        </p:nvSpPr>
        <p:spPr>
          <a:xfrm>
            <a:off x="5652120" y="146882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Right Arrow 3"/>
          <p:cNvSpPr/>
          <p:nvPr/>
        </p:nvSpPr>
        <p:spPr>
          <a:xfrm>
            <a:off x="5796136" y="35447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58997862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Podejrzany</a:t>
            </a:r>
          </a:p>
        </p:txBody>
      </p:sp>
      <p:sp>
        <p:nvSpPr>
          <p:cNvPr id="3" name="Content Placeholder 2"/>
          <p:cNvSpPr>
            <a:spLocks noGrp="1"/>
          </p:cNvSpPr>
          <p:nvPr>
            <p:ph idx="1"/>
          </p:nvPr>
        </p:nvSpPr>
        <p:spPr>
          <a:xfrm>
            <a:off x="467544" y="2348880"/>
            <a:ext cx="8229600" cy="2357616"/>
          </a:xfrm>
        </p:spPr>
        <p:txBody>
          <a:bodyPr/>
          <a:lstStyle/>
          <a:p>
            <a:pPr marL="0" indent="0" algn="just">
              <a:buNone/>
            </a:pPr>
            <a:r>
              <a:rPr lang="pl-PL" sz="2800" dirty="0"/>
              <a:t>Osoba, co do której wydano </a:t>
            </a:r>
            <a:r>
              <a:rPr lang="pl-PL" sz="2800" b="1" dirty="0"/>
              <a:t>postanowienie o przedstawieniu zarzutów</a:t>
            </a:r>
            <a:r>
              <a:rPr lang="pl-PL" sz="2800" dirty="0"/>
              <a:t>, albo której bez wydania takiego postanowienia postawiono zarzut w związku z przystąpieniem do </a:t>
            </a:r>
            <a:r>
              <a:rPr lang="pl-PL" sz="2800" b="1" dirty="0"/>
              <a:t>przesłuchania w charakterze podejrzanego</a:t>
            </a:r>
          </a:p>
          <a:p>
            <a:pPr marL="0" indent="0">
              <a:buNone/>
            </a:pPr>
            <a:endParaRPr lang="pl-PL" dirty="0"/>
          </a:p>
        </p:txBody>
      </p:sp>
    </p:spTree>
    <p:extLst>
      <p:ext uri="{BB962C8B-B14F-4D97-AF65-F5344CB8AC3E}">
        <p14:creationId xmlns:p14="http://schemas.microsoft.com/office/powerpoint/2010/main" val="90932838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Osoba podejrzana</a:t>
            </a:r>
          </a:p>
        </p:txBody>
      </p:sp>
      <p:sp>
        <p:nvSpPr>
          <p:cNvPr id="3" name="Content Placeholder 2"/>
          <p:cNvSpPr>
            <a:spLocks noGrp="1"/>
          </p:cNvSpPr>
          <p:nvPr>
            <p:ph idx="1"/>
          </p:nvPr>
        </p:nvSpPr>
        <p:spPr>
          <a:xfrm>
            <a:off x="467544" y="2492896"/>
            <a:ext cx="8229600" cy="2429624"/>
          </a:xfrm>
        </p:spPr>
        <p:txBody>
          <a:bodyPr>
            <a:normAutofit/>
          </a:bodyPr>
          <a:lstStyle/>
          <a:p>
            <a:pPr marL="0" indent="0" algn="just">
              <a:buNone/>
            </a:pPr>
            <a:r>
              <a:rPr lang="pl-PL" dirty="0"/>
              <a:t>osoba, co do której organy posiadają informacje typujące ją na sprawcę przestępstwa i wobec której kierują postępowanie, pomimo że nie postawiono jej żadnych zarzutów. Osoba podejrzana nie posiada statusu strony, ale przysługują jej nieliczne uprawnienia</a:t>
            </a:r>
          </a:p>
        </p:txBody>
      </p:sp>
    </p:spTree>
    <p:extLst>
      <p:ext uri="{BB962C8B-B14F-4D97-AF65-F5344CB8AC3E}">
        <p14:creationId xmlns:p14="http://schemas.microsoft.com/office/powerpoint/2010/main" val="129913213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699456250"/>
              </p:ext>
            </p:extLst>
          </p:nvPr>
        </p:nvGraphicFramePr>
        <p:xfrm>
          <a:off x="100012" y="-1323974"/>
          <a:ext cx="9043988" cy="59245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00013" y="2630507"/>
            <a:ext cx="2593181" cy="4247317"/>
          </a:xfrm>
          <a:prstGeom prst="rect">
            <a:avLst/>
          </a:prstGeom>
          <a:noFill/>
        </p:spPr>
        <p:txBody>
          <a:bodyPr wrap="square" rtlCol="0">
            <a:spAutoFit/>
          </a:bodyPr>
          <a:lstStyle/>
          <a:p>
            <a:pPr algn="just"/>
            <a:r>
              <a:rPr lang="pl-PL" dirty="0"/>
              <a:t>Osoba podejrzana to tzw. faktycznie podejrzany, czyli osoba w stosunku do której podjęto w postępowaniu przygotowawczym określone czynności procesowe (art. 219, 237 § 4, art. 243, 244, 308), ale nie zostały jej przedstawione zarzuty. Osoba podejrzana to osoba znajdująca się „w kręgu zainteresowania” organów postępowania.  </a:t>
            </a:r>
          </a:p>
        </p:txBody>
      </p:sp>
      <p:sp>
        <p:nvSpPr>
          <p:cNvPr id="6" name="pole tekstowe 5"/>
          <p:cNvSpPr txBox="1"/>
          <p:nvPr/>
        </p:nvSpPr>
        <p:spPr>
          <a:xfrm>
            <a:off x="3596878" y="2615417"/>
            <a:ext cx="2068116" cy="3693319"/>
          </a:xfrm>
          <a:prstGeom prst="rect">
            <a:avLst/>
          </a:prstGeom>
          <a:noFill/>
        </p:spPr>
        <p:txBody>
          <a:bodyPr wrap="square" rtlCol="0">
            <a:spAutoFit/>
          </a:bodyPr>
          <a:lstStyle/>
          <a:p>
            <a:pPr algn="just"/>
            <a:r>
              <a:rPr lang="pl-PL" dirty="0"/>
              <a:t>art. 71 § 1 – </a:t>
            </a:r>
            <a:r>
              <a:rPr lang="pl-PL" b="1" dirty="0"/>
              <a:t>podejrzany to osoba, co do której wydano postanowienie o przedstawieniu zarzutów albo bez wydania takiego postanowienia przesłuchano w charakterze podejrzanego </a:t>
            </a:r>
          </a:p>
          <a:p>
            <a:pPr algn="just"/>
            <a:endParaRPr lang="pl-PL" dirty="0"/>
          </a:p>
        </p:txBody>
      </p:sp>
      <p:sp>
        <p:nvSpPr>
          <p:cNvPr id="7" name="pole tekstowe 6"/>
          <p:cNvSpPr txBox="1"/>
          <p:nvPr/>
        </p:nvSpPr>
        <p:spPr>
          <a:xfrm>
            <a:off x="6228184" y="2615417"/>
            <a:ext cx="2915817" cy="3139321"/>
          </a:xfrm>
          <a:prstGeom prst="rect">
            <a:avLst/>
          </a:prstGeom>
          <a:noFill/>
        </p:spPr>
        <p:txBody>
          <a:bodyPr wrap="square" rtlCol="0">
            <a:spAutoFit/>
          </a:bodyPr>
          <a:lstStyle/>
          <a:p>
            <a:pPr algn="just"/>
            <a:r>
              <a:rPr lang="pl-PL" dirty="0"/>
              <a:t>art. 71 § 2 – </a:t>
            </a:r>
            <a:r>
              <a:rPr lang="pl-PL" b="1" dirty="0"/>
              <a:t>oskarżony to osoba, przeciwko której wniesiono oskarżenie do sądu, a także osoba, co do której prokurator złożył wniosek o warunkowe umorzenie postępowania albo wniosek w trybie art. 335 § 1 k.p.k. </a:t>
            </a:r>
          </a:p>
          <a:p>
            <a:pPr algn="just"/>
            <a:endParaRPr lang="pl-PL" dirty="0"/>
          </a:p>
        </p:txBody>
      </p:sp>
      <p:sp>
        <p:nvSpPr>
          <p:cNvPr id="8" name="pole tekstowe 7"/>
          <p:cNvSpPr txBox="1"/>
          <p:nvPr/>
        </p:nvSpPr>
        <p:spPr>
          <a:xfrm>
            <a:off x="1864519" y="133351"/>
            <a:ext cx="2563465" cy="1015663"/>
          </a:xfrm>
          <a:prstGeom prst="rect">
            <a:avLst/>
          </a:prstGeom>
          <a:noFill/>
        </p:spPr>
        <p:txBody>
          <a:bodyPr wrap="square" rtlCol="0">
            <a:spAutoFit/>
          </a:bodyPr>
          <a:lstStyle/>
          <a:p>
            <a:r>
              <a:rPr lang="pl-PL" sz="2000" b="1" dirty="0"/>
              <a:t>PRZEDSTAWIENIE ZARZUTÓW – ART. 313 </a:t>
            </a:r>
          </a:p>
        </p:txBody>
      </p:sp>
      <p:sp>
        <p:nvSpPr>
          <p:cNvPr id="9" name="pole tekstowe 8"/>
          <p:cNvSpPr txBox="1"/>
          <p:nvPr/>
        </p:nvSpPr>
        <p:spPr>
          <a:xfrm>
            <a:off x="4932040" y="25629"/>
            <a:ext cx="3984568" cy="1015663"/>
          </a:xfrm>
          <a:prstGeom prst="rect">
            <a:avLst/>
          </a:prstGeom>
          <a:noFill/>
        </p:spPr>
        <p:txBody>
          <a:bodyPr wrap="square" rtlCol="0">
            <a:spAutoFit/>
          </a:bodyPr>
          <a:lstStyle/>
          <a:p>
            <a:r>
              <a:rPr lang="pl-PL" sz="2000" b="1" dirty="0"/>
              <a:t>WNIESIENIE DO SĄDU OSKARŻENIA/WNIOSKU O WARUNKOWE UMORZENIE </a:t>
            </a:r>
          </a:p>
        </p:txBody>
      </p:sp>
      <p:sp>
        <p:nvSpPr>
          <p:cNvPr id="10" name="pole tekstowe 9"/>
          <p:cNvSpPr txBox="1"/>
          <p:nvPr/>
        </p:nvSpPr>
        <p:spPr>
          <a:xfrm>
            <a:off x="2693194" y="6150114"/>
            <a:ext cx="6419239" cy="707886"/>
          </a:xfrm>
          <a:prstGeom prst="rect">
            <a:avLst/>
          </a:prstGeom>
          <a:noFill/>
        </p:spPr>
        <p:txBody>
          <a:bodyPr wrap="square" rtlCol="0">
            <a:spAutoFit/>
          </a:bodyPr>
          <a:lstStyle/>
          <a:p>
            <a:pPr algn="ctr"/>
            <a:r>
              <a:rPr lang="pl-PL" sz="2000" b="1" u="sng" dirty="0">
                <a:solidFill>
                  <a:srgbClr val="FF0000"/>
                </a:solidFill>
              </a:rPr>
              <a:t>PODEJRZANY I OSOBA PODEJRZANA TO NIE JEST TO SAMO!!!</a:t>
            </a:r>
            <a:endParaRPr lang="pl-PL" sz="2000" dirty="0">
              <a:solidFill>
                <a:srgbClr val="FF0000"/>
              </a:solidFill>
            </a:endParaRPr>
          </a:p>
        </p:txBody>
      </p:sp>
    </p:spTree>
    <p:extLst>
      <p:ext uri="{BB962C8B-B14F-4D97-AF65-F5344CB8AC3E}">
        <p14:creationId xmlns:p14="http://schemas.microsoft.com/office/powerpoint/2010/main" val="647863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883776"/>
          </a:xfrm>
        </p:spPr>
        <p:txBody>
          <a:bodyPr/>
          <a:lstStyle/>
          <a:p>
            <a:pPr marL="109728" indent="0" algn="just">
              <a:buNone/>
            </a:pPr>
            <a:r>
              <a:rPr lang="pl-PL" b="1" dirty="0"/>
              <a:t>Organ procesowy </a:t>
            </a:r>
            <a:r>
              <a:rPr lang="pl-PL" dirty="0"/>
              <a:t>- uczestnik postępowania, organ państwowy o strukturze organizacyjnej określonej przez przepisy prawa oraz wyposażony przez te przepisy w określone uprawnienia i obowiązki.</a:t>
            </a:r>
          </a:p>
        </p:txBody>
      </p:sp>
    </p:spTree>
    <p:extLst>
      <p:ext uri="{BB962C8B-B14F-4D97-AF65-F5344CB8AC3E}">
        <p14:creationId xmlns:p14="http://schemas.microsoft.com/office/powerpoint/2010/main" val="161801714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143000"/>
          </a:xfrm>
        </p:spPr>
        <p:txBody>
          <a:bodyPr/>
          <a:lstStyle/>
          <a:p>
            <a:pPr algn="ctr"/>
            <a:r>
              <a:rPr lang="pl-PL" dirty="0"/>
              <a:t>Pokrzywdzony</a:t>
            </a:r>
          </a:p>
        </p:txBody>
      </p:sp>
      <p:sp>
        <p:nvSpPr>
          <p:cNvPr id="3" name="Content Placeholder 2"/>
          <p:cNvSpPr>
            <a:spLocks noGrp="1"/>
          </p:cNvSpPr>
          <p:nvPr>
            <p:ph idx="1"/>
          </p:nvPr>
        </p:nvSpPr>
        <p:spPr>
          <a:xfrm>
            <a:off x="467544" y="2348880"/>
            <a:ext cx="8229600" cy="1637536"/>
          </a:xfrm>
        </p:spPr>
        <p:txBody>
          <a:bodyPr/>
          <a:lstStyle/>
          <a:p>
            <a:pPr algn="just"/>
            <a:r>
              <a:rPr lang="pl-PL" dirty="0"/>
              <a:t>Osoba fizyczna lub prawna, której dobro prawne zostało bezpośrednio naruszone lub zagrożone przez przestępstwo.</a:t>
            </a:r>
          </a:p>
        </p:txBody>
      </p:sp>
    </p:spTree>
    <p:extLst>
      <p:ext uri="{BB962C8B-B14F-4D97-AF65-F5344CB8AC3E}">
        <p14:creationId xmlns:p14="http://schemas.microsoft.com/office/powerpoint/2010/main" val="152570215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Pokrzywdzony</a:t>
            </a:r>
          </a:p>
        </p:txBody>
      </p:sp>
      <p:sp>
        <p:nvSpPr>
          <p:cNvPr id="3" name="Content Placeholder 2"/>
          <p:cNvSpPr>
            <a:spLocks noGrp="1"/>
          </p:cNvSpPr>
          <p:nvPr>
            <p:ph idx="1"/>
          </p:nvPr>
        </p:nvSpPr>
        <p:spPr/>
        <p:txBody>
          <a:bodyPr>
            <a:normAutofit fontScale="77500" lnSpcReduction="20000"/>
          </a:bodyPr>
          <a:lstStyle/>
          <a:p>
            <a:pPr algn="just"/>
            <a:r>
              <a:rPr lang="pl-PL" dirty="0"/>
              <a:t>Za pokrzywdzonego uważa się także </a:t>
            </a:r>
            <a:r>
              <a:rPr lang="pl-PL" b="1" dirty="0"/>
              <a:t>zakład ubezpieczeń</a:t>
            </a:r>
            <a:r>
              <a:rPr lang="pl-PL" dirty="0"/>
              <a:t> w zakresie w jakim pokrył szkodę wyrządzoną pokrzywdzonemu przez przestępstwo lub jest zobowiązany do jej pokrycia (art. 49 § 3 k.p.k.).</a:t>
            </a:r>
          </a:p>
          <a:p>
            <a:pPr algn="just"/>
            <a:r>
              <a:rPr lang="pl-PL" dirty="0"/>
              <a:t>Prawa pokrzywdzonego mogą zaś wykonywać: </a:t>
            </a:r>
          </a:p>
          <a:p>
            <a:pPr marL="514350" lvl="0" indent="-514350" algn="just">
              <a:buAutoNum type="arabicPeriod"/>
            </a:pPr>
            <a:r>
              <a:rPr lang="pl-PL" b="1" dirty="0"/>
              <a:t>organy Państwowej Inspekcji Pracy</a:t>
            </a:r>
            <a:r>
              <a:rPr lang="pl-PL" dirty="0"/>
              <a:t>, w sprawach o przestępstwa przeciwko prawom osób wykonujących pracę zarobkową, o których mowa w art. 218-221 oraz w art. 225 § 2 k.k., jeżeli w zakresie swego działania ujawniły przestępstwo lub wystąpiły o wszczęcie postępowania (art. 49 § 3a k.p.k.),</a:t>
            </a:r>
          </a:p>
          <a:p>
            <a:pPr marL="514350" lvl="0" indent="-514350" algn="just">
              <a:buAutoNum type="arabicPeriod"/>
            </a:pPr>
            <a:r>
              <a:rPr lang="pl-PL" b="1" dirty="0"/>
              <a:t>organy kontroli państwowej</a:t>
            </a:r>
            <a:r>
              <a:rPr lang="pl-PL" dirty="0"/>
              <a:t> w sprawach o przestępstwa, którymi wyrządzono szkodę w mieniu instytucji lub jednostki organizacyjnej, o której mowa w art. 49 § 2 k.p.k., jeżeli nie działa organ pokrzywdzonej instytucji lub jednostki organizacyjnej, ale jedynie wówczas gdy organy kontroli państwowej w zakresie swojego działania ujawniły przestępstwo lub wystąpiły o wszczęcie postępowania.</a:t>
            </a:r>
          </a:p>
          <a:p>
            <a:endParaRPr lang="pl-PL" dirty="0"/>
          </a:p>
        </p:txBody>
      </p:sp>
    </p:spTree>
    <p:extLst>
      <p:ext uri="{BB962C8B-B14F-4D97-AF65-F5344CB8AC3E}">
        <p14:creationId xmlns:p14="http://schemas.microsoft.com/office/powerpoint/2010/main" val="238541681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Pokrzywdzony</a:t>
            </a:r>
          </a:p>
        </p:txBody>
      </p:sp>
      <p:sp>
        <p:nvSpPr>
          <p:cNvPr id="3" name="Content Placeholder 2"/>
          <p:cNvSpPr>
            <a:spLocks noGrp="1"/>
          </p:cNvSpPr>
          <p:nvPr>
            <p:ph idx="1"/>
          </p:nvPr>
        </p:nvSpPr>
        <p:spPr>
          <a:xfrm>
            <a:off x="457200" y="1935480"/>
            <a:ext cx="8229600" cy="4517856"/>
          </a:xfrm>
        </p:spPr>
        <p:txBody>
          <a:bodyPr>
            <a:normAutofit fontScale="92500" lnSpcReduction="10000"/>
          </a:bodyPr>
          <a:lstStyle/>
          <a:p>
            <a:pPr algn="just"/>
            <a:r>
              <a:rPr lang="pl-PL" dirty="0"/>
              <a:t>Posiada status strony postępowania przygotowawczego i ze względu na to przysługuje mu szereg uprawnień na tym etapie postępowania, o czym jest pouczany przed pierwszym przesłuchaniem</a:t>
            </a:r>
          </a:p>
          <a:p>
            <a:pPr algn="just"/>
            <a:r>
              <a:rPr lang="pl-PL" dirty="0"/>
              <a:t>Przykładowe uprawnienia:</a:t>
            </a:r>
          </a:p>
          <a:p>
            <a:pPr algn="just">
              <a:buFontTx/>
              <a:buChar char="-"/>
            </a:pPr>
            <a:r>
              <a:rPr lang="pl-PL" dirty="0"/>
              <a:t>składanie wniosków o dokonanie czynności śledztwa,</a:t>
            </a:r>
          </a:p>
          <a:p>
            <a:pPr algn="just">
              <a:buFontTx/>
              <a:buChar char="-"/>
            </a:pPr>
            <a:r>
              <a:rPr lang="pl-PL" dirty="0"/>
              <a:t>korzystania z pomocy pełnomocnika,</a:t>
            </a:r>
          </a:p>
          <a:p>
            <a:pPr algn="just">
              <a:buFontTx/>
              <a:buChar char="-"/>
            </a:pPr>
            <a:r>
              <a:rPr lang="pl-PL" dirty="0"/>
              <a:t>wyrażenie zgody na skierowanie sprawy do mediacji,</a:t>
            </a:r>
          </a:p>
          <a:p>
            <a:pPr algn="just">
              <a:buFontTx/>
              <a:buChar char="-"/>
            </a:pPr>
            <a:r>
              <a:rPr lang="pl-PL" dirty="0"/>
              <a:t>złożenie zażalenia na odmowę wszczęcia śledztwa lub dochodzenia oraz na umorzenie postępowania przygotowawczego.</a:t>
            </a:r>
          </a:p>
          <a:p>
            <a:pPr algn="just"/>
            <a:r>
              <a:rPr lang="pl-PL" dirty="0"/>
              <a:t>Zob. art. 300 § 2 k.p.k.</a:t>
            </a:r>
          </a:p>
          <a:p>
            <a:pPr algn="just">
              <a:buFontTx/>
              <a:buChar char="-"/>
            </a:pPr>
            <a:endParaRPr lang="pl-PL" dirty="0"/>
          </a:p>
          <a:p>
            <a:pPr algn="just">
              <a:buFontTx/>
              <a:buChar char="-"/>
            </a:pPr>
            <a:endParaRPr lang="pl-PL" dirty="0"/>
          </a:p>
          <a:p>
            <a:pPr algn="just"/>
            <a:endParaRPr lang="pl-PL" dirty="0"/>
          </a:p>
          <a:p>
            <a:pPr algn="just"/>
            <a:endParaRPr lang="pl-PL" dirty="0"/>
          </a:p>
          <a:p>
            <a:pPr marL="0" indent="0" algn="just">
              <a:buNone/>
            </a:pPr>
            <a:endParaRPr lang="pl-PL" dirty="0"/>
          </a:p>
        </p:txBody>
      </p:sp>
    </p:spTree>
    <p:extLst>
      <p:ext uri="{BB962C8B-B14F-4D97-AF65-F5344CB8AC3E}">
        <p14:creationId xmlns:p14="http://schemas.microsoft.com/office/powerpoint/2010/main" val="103149256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548680"/>
            <a:ext cx="8229600" cy="1143000"/>
          </a:xfrm>
        </p:spPr>
        <p:txBody>
          <a:bodyPr>
            <a:normAutofit fontScale="90000"/>
          </a:bodyPr>
          <a:lstStyle/>
          <a:p>
            <a:pPr algn="ctr"/>
            <a:r>
              <a:rPr lang="pl-PL" sz="3300" dirty="0">
                <a:latin typeface="+mn-lt"/>
              </a:rPr>
              <a:t>Prawo do złożenia wniosku o przeprowadzenie czynności w postępowaniu przygotowawczym </a:t>
            </a:r>
          </a:p>
        </p:txBody>
      </p:sp>
      <p:sp>
        <p:nvSpPr>
          <p:cNvPr id="3" name="Symbol zastępczy zawartości 2"/>
          <p:cNvSpPr>
            <a:spLocks noGrp="1"/>
          </p:cNvSpPr>
          <p:nvPr>
            <p:ph idx="1"/>
          </p:nvPr>
        </p:nvSpPr>
        <p:spPr/>
        <p:txBody>
          <a:bodyPr>
            <a:normAutofit fontScale="92500"/>
          </a:bodyPr>
          <a:lstStyle/>
          <a:p>
            <a:pPr algn="just"/>
            <a:r>
              <a:rPr lang="pl-PL" dirty="0"/>
              <a:t>Inkwizycyjny charakter postępowania przygotowawczego nie wyłącza prawa stron do złożenia wniosku dowodowego. Zastosowanie ma art. 167 – dowody przeprowadza się na wniosek stron lub z urzędu. </a:t>
            </a:r>
          </a:p>
          <a:p>
            <a:pPr algn="just"/>
            <a:r>
              <a:rPr lang="pl-PL" dirty="0"/>
              <a:t>Art. 315 § 1 k.p.k. – Podejrzany i jego obrońca oraz pokrzywdzony i jego pełnomocnik mogą składać wnioski o dokonanie czynności śledztwa (dot. także dochodzenia).  </a:t>
            </a:r>
          </a:p>
          <a:p>
            <a:pPr algn="just"/>
            <a:r>
              <a:rPr lang="pl-PL" dirty="0"/>
              <a:t>Art. 316 § 3 k.p.k. – prawo do żądania przesłuchania świadka przez sąd, jeżeli istnieje niebezpieczeństwo, że nie będzie można go przesłuchać na rozprawie. </a:t>
            </a:r>
          </a:p>
          <a:p>
            <a:pPr algn="just"/>
            <a:endParaRPr lang="pl-PL" dirty="0"/>
          </a:p>
          <a:p>
            <a:pPr algn="just"/>
            <a:endParaRPr lang="pl-PL" dirty="0"/>
          </a:p>
        </p:txBody>
      </p:sp>
    </p:spTree>
    <p:extLst>
      <p:ext uri="{BB962C8B-B14F-4D97-AF65-F5344CB8AC3E}">
        <p14:creationId xmlns:p14="http://schemas.microsoft.com/office/powerpoint/2010/main" val="10477198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29600" cy="1143000"/>
          </a:xfrm>
        </p:spPr>
        <p:txBody>
          <a:bodyPr>
            <a:normAutofit/>
          </a:bodyPr>
          <a:lstStyle/>
          <a:p>
            <a:pPr algn="ctr"/>
            <a:r>
              <a:rPr lang="pl-PL" sz="3300" dirty="0">
                <a:latin typeface="+mn-lt"/>
              </a:rPr>
              <a:t>Prawo do udziału w czynnościach postępowania przygotowawczego </a:t>
            </a:r>
          </a:p>
        </p:txBody>
      </p:sp>
      <p:sp>
        <p:nvSpPr>
          <p:cNvPr id="3" name="Symbol zastępczy zawartości 2"/>
          <p:cNvSpPr>
            <a:spLocks noGrp="1"/>
          </p:cNvSpPr>
          <p:nvPr>
            <p:ph idx="1"/>
          </p:nvPr>
        </p:nvSpPr>
        <p:spPr>
          <a:xfrm>
            <a:off x="251520" y="1556792"/>
            <a:ext cx="8784976" cy="5184576"/>
          </a:xfrm>
        </p:spPr>
        <p:txBody>
          <a:bodyPr>
            <a:normAutofit fontScale="70000" lnSpcReduction="20000"/>
          </a:bodyPr>
          <a:lstStyle/>
          <a:p>
            <a:pPr marL="514350" indent="-514350" algn="just">
              <a:lnSpc>
                <a:spcPct val="120000"/>
              </a:lnSpc>
              <a:buFont typeface="+mj-lt"/>
              <a:buAutoNum type="arabicPeriod"/>
            </a:pPr>
            <a:r>
              <a:rPr lang="pl-PL" sz="2200" dirty="0"/>
              <a:t>Art. 315 </a:t>
            </a:r>
            <a:r>
              <a:rPr lang="pl-PL" dirty="0"/>
              <a:t>§ 2 k.p.k. – „</a:t>
            </a:r>
            <a:r>
              <a:rPr lang="pl-PL" b="1" dirty="0"/>
              <a:t>czynności wnioskowe</a:t>
            </a:r>
            <a:r>
              <a:rPr lang="pl-PL" dirty="0"/>
              <a:t>” stronie, która złożyła wniosek oraz jej obrońcy lub pełnomocnikowi nie można odmówić wzięcia udziału w czynności, jeżeli tego żądają. Można jednak nie sprowadzać podejrzanego pozbawionego wolności, jeżeli spowodowałoby to poważne trudności. </a:t>
            </a:r>
          </a:p>
          <a:p>
            <a:pPr lvl="1" algn="just">
              <a:lnSpc>
                <a:spcPct val="120000"/>
              </a:lnSpc>
            </a:pPr>
            <a:r>
              <a:rPr lang="pl-PL" dirty="0"/>
              <a:t>uprawniony do udziału w czynności powinien zostać o niej powiadomiony zgodnie z art. 117 k.p.k. </a:t>
            </a:r>
          </a:p>
          <a:p>
            <a:pPr lvl="1" algn="just">
              <a:lnSpc>
                <a:spcPct val="120000"/>
              </a:lnSpc>
            </a:pPr>
            <a:r>
              <a:rPr lang="pl-PL" dirty="0"/>
              <a:t>„Poważne trudności” to np. znaczna odległość między miejscem, gdzie przebywa podejrzany a miejscem przeprowadzenia czynności. </a:t>
            </a:r>
          </a:p>
          <a:p>
            <a:pPr lvl="1" algn="just">
              <a:lnSpc>
                <a:spcPct val="120000"/>
              </a:lnSpc>
            </a:pPr>
            <a:r>
              <a:rPr lang="pl-PL" dirty="0"/>
              <a:t>Jeżeli strona złożyła wniosek, ale nie uczestniczyła w czynności nie można jej odmówić udostępnienia akt w tym zakresie (np. protokołu przesłuchania – por. art. 157 § 3)</a:t>
            </a:r>
          </a:p>
          <a:p>
            <a:pPr marL="514350" indent="-514350" algn="just">
              <a:lnSpc>
                <a:spcPct val="120000"/>
              </a:lnSpc>
              <a:buFont typeface="+mj-lt"/>
              <a:buAutoNum type="arabicPeriod"/>
            </a:pPr>
            <a:r>
              <a:rPr lang="pl-PL" dirty="0"/>
              <a:t>Art. 316  §  1 – prawo do udziału w </a:t>
            </a:r>
            <a:r>
              <a:rPr lang="pl-PL" b="1" u="sng" dirty="0"/>
              <a:t>czynnościach niepowtarzalnych </a:t>
            </a:r>
            <a:r>
              <a:rPr lang="pl-PL" dirty="0"/>
              <a:t>(chyba że zachodzi niebezpieczeństwo utraty lub zniekształcenia dowodu)</a:t>
            </a:r>
          </a:p>
          <a:p>
            <a:pPr lvl="1" algn="just">
              <a:lnSpc>
                <a:spcPct val="120000"/>
              </a:lnSpc>
            </a:pPr>
            <a:r>
              <a:rPr lang="pl-PL" dirty="0"/>
              <a:t>art. 316 § 2 – podejrzanego pozbawionego wolności nie sprowadza się, wtedy gdy zwłoka grozi utratą lub zniekształceniem dowodu. </a:t>
            </a:r>
          </a:p>
        </p:txBody>
      </p:sp>
    </p:spTree>
    <p:extLst>
      <p:ext uri="{BB962C8B-B14F-4D97-AF65-F5344CB8AC3E}">
        <p14:creationId xmlns:p14="http://schemas.microsoft.com/office/powerpoint/2010/main" val="253882916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60648"/>
            <a:ext cx="8229600" cy="1143000"/>
          </a:xfrm>
        </p:spPr>
        <p:txBody>
          <a:bodyPr>
            <a:normAutofit/>
          </a:bodyPr>
          <a:lstStyle/>
          <a:p>
            <a:pPr algn="ctr"/>
            <a:r>
              <a:rPr lang="pl-PL" sz="3300" dirty="0">
                <a:latin typeface="+mn-lt"/>
              </a:rPr>
              <a:t>Prawo do udziału w czynnościach postępowania przygotowawczego </a:t>
            </a:r>
          </a:p>
        </p:txBody>
      </p:sp>
      <p:sp>
        <p:nvSpPr>
          <p:cNvPr id="3" name="Symbol zastępczy zawartości 2"/>
          <p:cNvSpPr>
            <a:spLocks noGrp="1"/>
          </p:cNvSpPr>
          <p:nvPr>
            <p:ph idx="1"/>
          </p:nvPr>
        </p:nvSpPr>
        <p:spPr>
          <a:xfrm>
            <a:off x="457200" y="1628800"/>
            <a:ext cx="8229600" cy="4695800"/>
          </a:xfrm>
        </p:spPr>
        <p:txBody>
          <a:bodyPr>
            <a:normAutofit fontScale="77500" lnSpcReduction="20000"/>
          </a:bodyPr>
          <a:lstStyle/>
          <a:p>
            <a:pPr marL="514350" indent="-514350" algn="just">
              <a:lnSpc>
                <a:spcPct val="120000"/>
              </a:lnSpc>
              <a:buFont typeface="+mj-lt"/>
              <a:buAutoNum type="arabicPeriod" startAt="3"/>
            </a:pPr>
            <a:r>
              <a:rPr lang="pl-PL" dirty="0"/>
              <a:t>Art. 317 </a:t>
            </a:r>
            <a:r>
              <a:rPr lang="pl-PL" sz="2400" dirty="0"/>
              <a:t>§ 1 – prawo do udziału w innych czynnościach niż powyższe, jeżeli strony zgłosiły takie żądanie</a:t>
            </a:r>
          </a:p>
          <a:p>
            <a:pPr lvl="1" algn="just">
              <a:lnSpc>
                <a:spcPct val="120000"/>
              </a:lnSpc>
            </a:pPr>
            <a:r>
              <a:rPr lang="pl-PL" dirty="0"/>
              <a:t>w szczególnie uzasadnionym wypadku prokurator może odmówić dopuszczenia do udziału w czynności ze względu na interes śledztwa albo może odmówić sprowadzenia podejrzanego pozbawionego wolności gdy spowodowałoby to poważne trudności. </a:t>
            </a:r>
          </a:p>
          <a:p>
            <a:pPr marL="514350" indent="-514350" algn="just">
              <a:lnSpc>
                <a:spcPct val="120000"/>
              </a:lnSpc>
              <a:buFont typeface="+mj-lt"/>
              <a:buAutoNum type="arabicPeriod" startAt="3"/>
            </a:pPr>
            <a:r>
              <a:rPr lang="pl-PL" dirty="0"/>
              <a:t>Art. 318 – prawo do zapoznania się z opinią biegłego i uczestniczeniu w przesłuchaniu biegłego. </a:t>
            </a:r>
          </a:p>
          <a:p>
            <a:pPr marL="514350" indent="-514350" algn="just">
              <a:lnSpc>
                <a:spcPct val="120000"/>
              </a:lnSpc>
              <a:buFont typeface="+mj-lt"/>
              <a:buAutoNum type="arabicPeriod" startAt="3"/>
            </a:pPr>
            <a:r>
              <a:rPr lang="pl-PL" dirty="0"/>
              <a:t>Art. 185a, 185b, 185c, 316 </a:t>
            </a:r>
            <a:r>
              <a:rPr lang="pl-PL" sz="2400" dirty="0"/>
              <a:t>§ 3 – uprawnienie do wzięcia udziału w sądowym przesłuchaniu świadka w toku postępowania przygotowawczego </a:t>
            </a:r>
          </a:p>
          <a:p>
            <a:pPr lvl="1" algn="just">
              <a:lnSpc>
                <a:spcPct val="120000"/>
              </a:lnSpc>
            </a:pPr>
            <a:r>
              <a:rPr lang="pl-PL" dirty="0"/>
              <a:t>w przypadku sądowego przesłuchania świadka z art. 185a – 185c </a:t>
            </a:r>
            <a:r>
              <a:rPr lang="pl-PL" b="1" dirty="0"/>
              <a:t>podejrzany nie ma prawa do wzięcia udziału w czynności! Uczestniczy w niej obrońca podejrzanego </a:t>
            </a:r>
            <a:endParaRPr lang="pl-PL" dirty="0"/>
          </a:p>
          <a:p>
            <a:endParaRPr lang="pl-PL" dirty="0"/>
          </a:p>
        </p:txBody>
      </p:sp>
    </p:spTree>
    <p:extLst>
      <p:ext uri="{BB962C8B-B14F-4D97-AF65-F5344CB8AC3E}">
        <p14:creationId xmlns:p14="http://schemas.microsoft.com/office/powerpoint/2010/main" val="422478690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548680"/>
            <a:ext cx="8229600" cy="1143000"/>
          </a:xfrm>
        </p:spPr>
        <p:txBody>
          <a:bodyPr>
            <a:normAutofit fontScale="90000"/>
          </a:bodyPr>
          <a:lstStyle/>
          <a:p>
            <a:pPr algn="ctr"/>
            <a:r>
              <a:rPr lang="pl-PL" sz="3300" dirty="0">
                <a:latin typeface="+mn-lt"/>
              </a:rPr>
              <a:t>Prawo do zaskarżenia rozstrzygnięć wydawanych w postępowaniu przygotowawczym </a:t>
            </a:r>
          </a:p>
        </p:txBody>
      </p:sp>
      <p:sp>
        <p:nvSpPr>
          <p:cNvPr id="3" name="Symbol zastępczy zawartości 2"/>
          <p:cNvSpPr>
            <a:spLocks noGrp="1"/>
          </p:cNvSpPr>
          <p:nvPr>
            <p:ph idx="1"/>
          </p:nvPr>
        </p:nvSpPr>
        <p:spPr/>
        <p:txBody>
          <a:bodyPr>
            <a:normAutofit fontScale="77500" lnSpcReduction="20000"/>
          </a:bodyPr>
          <a:lstStyle/>
          <a:p>
            <a:pPr algn="just"/>
            <a:r>
              <a:rPr lang="pl-PL" dirty="0"/>
              <a:t>Uprawnienie, które przysługuje również podmiotom, które nie są stroną w postępowaniu przygotowawczym. </a:t>
            </a:r>
          </a:p>
          <a:p>
            <a:pPr lvl="1" algn="just"/>
            <a:r>
              <a:rPr lang="pl-PL" dirty="0"/>
              <a:t>Art. 302 § 1 – osobom nie będącym stronami przysługuje zażalenie na postanowienia i zarządzenia naruszające ich prawa. </a:t>
            </a:r>
          </a:p>
          <a:p>
            <a:pPr lvl="1" algn="just"/>
            <a:r>
              <a:rPr lang="pl-PL" dirty="0"/>
              <a:t>Art. 302 § 2 – Stronom oraz osobom nie będącym stronami służy zażalenie na czynności inne niż postanowienia i zarządzenia naruszające ich prawa. </a:t>
            </a:r>
          </a:p>
          <a:p>
            <a:pPr algn="just"/>
            <a:r>
              <a:rPr lang="pl-PL" dirty="0"/>
              <a:t>Ponadto, osoba, która złożyła zawiadomienie o możliwości popełnienia przestępstwa może złożyć zażalenie na odmowę wszczęcia postępowania przygotowawczego lub na umorzenie śledztwa (dochodzenia) – art. 306 § 1 i 1a. </a:t>
            </a:r>
          </a:p>
          <a:p>
            <a:pPr algn="just"/>
            <a:r>
              <a:rPr lang="pl-PL" dirty="0"/>
              <a:t>Zasada – zażalenie na postanowienia prokuratora składa się do sądu (albo właściwego do rozpoznania sprawy albo zgodnie z przepisami szczególnymi, np. art. 252 § 2). </a:t>
            </a:r>
          </a:p>
          <a:p>
            <a:pPr algn="just"/>
            <a:r>
              <a:rPr lang="pl-PL" dirty="0"/>
              <a:t>Postanowienia nieprokuratorskich organów prowadzących postępowanie przygotowawcze rozpoznaje prokurator. </a:t>
            </a:r>
          </a:p>
        </p:txBody>
      </p:sp>
    </p:spTree>
    <p:extLst>
      <p:ext uri="{BB962C8B-B14F-4D97-AF65-F5344CB8AC3E}">
        <p14:creationId xmlns:p14="http://schemas.microsoft.com/office/powerpoint/2010/main" val="22681003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Uprawnienia pokrzywdzonego</a:t>
            </a:r>
          </a:p>
        </p:txBody>
      </p:sp>
      <p:sp>
        <p:nvSpPr>
          <p:cNvPr id="3" name="Content Placeholder 2"/>
          <p:cNvSpPr>
            <a:spLocks noGrp="1"/>
          </p:cNvSpPr>
          <p:nvPr>
            <p:ph idx="1"/>
          </p:nvPr>
        </p:nvSpPr>
        <p:spPr>
          <a:xfrm>
            <a:off x="457200" y="1196752"/>
            <a:ext cx="8435280" cy="5472608"/>
          </a:xfrm>
        </p:spPr>
        <p:txBody>
          <a:bodyPr>
            <a:normAutofit fontScale="70000" lnSpcReduction="20000"/>
          </a:bodyPr>
          <a:lstStyle/>
          <a:p>
            <a:r>
              <a:rPr lang="pl-PL" dirty="0"/>
              <a:t>Jeżeli pokrzywdzony złoży oświadczenie o występowaniu w roli oskarżyciela posiłkowego, przysługują mu uprawnienia strony. </a:t>
            </a:r>
          </a:p>
          <a:p>
            <a:r>
              <a:rPr lang="pl-PL" dirty="0"/>
              <a:t>Jeżeli nie złoży takiego oświadczenia, w postępowaniu sądowym przysługują mu uprawnienia do:</a:t>
            </a:r>
          </a:p>
          <a:p>
            <a:pPr marL="0" indent="0">
              <a:buNone/>
            </a:pPr>
            <a:endParaRPr lang="pl-PL" dirty="0"/>
          </a:p>
          <a:p>
            <a:pPr marL="514350" lvl="0" indent="-514350">
              <a:buFont typeface="+mj-lt"/>
              <a:buAutoNum type="arabicPeriod"/>
            </a:pPr>
            <a:r>
              <a:rPr lang="pl-PL" dirty="0"/>
              <a:t>udziału w posiedzeniu w przedmiocie warunkowego umorzenia postępowania (art. 341 § 1 k.p.k.),</a:t>
            </a:r>
          </a:p>
          <a:p>
            <a:pPr marL="514350" lvl="0" indent="-514350">
              <a:buFont typeface="+mj-lt"/>
              <a:buAutoNum type="arabicPeriod"/>
            </a:pPr>
            <a:r>
              <a:rPr lang="pl-PL" dirty="0"/>
              <a:t>udziału w posiedzeniu w przedmiocie skazania bez przeprowadzania rozprawy w wyniku złożenia wniosku w trybie art. 335 § 1 k.p.k. oraz aktu oskarżenia wraz z wnioskiem w trybie art. 335 § 2 k.p.k. (art. 343 § 5 k.p.k.),</a:t>
            </a:r>
          </a:p>
          <a:p>
            <a:pPr marL="514350" lvl="0" indent="-514350">
              <a:buFont typeface="+mj-lt"/>
              <a:buAutoNum type="arabicPeriod"/>
            </a:pPr>
            <a:r>
              <a:rPr lang="pl-PL" dirty="0"/>
              <a:t>udział w posiedzeniu w przedmiocie wniosku oskarżonego skierowanego w trybie art. 338a k.p.k. (art. 343a § 2 k.p.k. w zw. z art. 343 § 5 k.p.k.),</a:t>
            </a:r>
          </a:p>
          <a:p>
            <a:pPr marL="514350" lvl="0" indent="-514350">
              <a:buFont typeface="+mj-lt"/>
              <a:buAutoNum type="arabicPeriod"/>
            </a:pPr>
            <a:r>
              <a:rPr lang="pl-PL" dirty="0"/>
              <a:t>sprzeciwienia się wnioskowi o skazanie bez przeprowadzania rozprawy (art. 343 § 2 k.p.k.),</a:t>
            </a:r>
          </a:p>
          <a:p>
            <a:pPr marL="514350" lvl="0" indent="-514350">
              <a:buFont typeface="+mj-lt"/>
              <a:buAutoNum type="arabicPeriod"/>
            </a:pPr>
            <a:r>
              <a:rPr lang="pl-PL" dirty="0"/>
              <a:t>udział w rozprawie, jeżeli się stawi i pozostawania na sali rozpraw, choćby miał składać zeznania jako świadek (art. 384 § 2 k.p.k.),</a:t>
            </a:r>
          </a:p>
          <a:p>
            <a:pPr marL="514350" lvl="0" indent="-514350">
              <a:buFont typeface="+mj-lt"/>
              <a:buAutoNum type="arabicPeriod"/>
            </a:pPr>
            <a:r>
              <a:rPr lang="pl-PL" dirty="0"/>
              <a:t>sprzeciwienia się wnioskowi o dobrowolne poddanie się odpowiedzialności karnej (art. 387 § 2 k.p.k.), </a:t>
            </a:r>
          </a:p>
          <a:p>
            <a:pPr marL="514350" lvl="0" indent="-514350">
              <a:buFont typeface="+mj-lt"/>
              <a:buAutoNum type="arabicPeriod"/>
            </a:pPr>
            <a:r>
              <a:rPr lang="pl-PL" dirty="0"/>
              <a:t>wniesienia apelacji od wyroku warunkowo umarzającego postępowanie (art. 444 k.p.k.).</a:t>
            </a:r>
          </a:p>
          <a:p>
            <a:endParaRPr lang="pl-PL" dirty="0"/>
          </a:p>
        </p:txBody>
      </p:sp>
    </p:spTree>
    <p:extLst>
      <p:ext uri="{BB962C8B-B14F-4D97-AF65-F5344CB8AC3E}">
        <p14:creationId xmlns:p14="http://schemas.microsoft.com/office/powerpoint/2010/main" val="362813691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79512" y="548680"/>
            <a:ext cx="4176464" cy="52099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bIns="9144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9pPr>
          </a:lstStyle>
          <a:p>
            <a:pPr algn="just">
              <a:lnSpc>
                <a:spcPct val="115000"/>
              </a:lnSpc>
              <a:spcAft>
                <a:spcPts val="1600"/>
              </a:spcAft>
              <a:buClrTx/>
              <a:buFontTx/>
              <a:buNone/>
            </a:pPr>
            <a:r>
              <a:rPr lang="pl-PL" sz="2400" dirty="0">
                <a:solidFill>
                  <a:srgbClr val="737373"/>
                </a:solidFill>
                <a:latin typeface="Times New Roman" pitchFamily="18" charset="0"/>
                <a:cs typeface="Times New Roman" pitchFamily="18" charset="0"/>
              </a:rPr>
              <a:t>Do prokuratora przychodzi matka z 10-letnim synem, aby złożyć zawiadomienie o podejrzeniu popełnienia na jego szkodę przestępstwa przez ojca. Następnie składa oświadczenie o działaniu w charakterze oskarżyciela posiłkowego i w tym charakterze działa. Czy jest to dopuszczalne?</a:t>
            </a:r>
          </a:p>
        </p:txBody>
      </p:sp>
      <p:sp>
        <p:nvSpPr>
          <p:cNvPr id="18435" name="Text Box 3"/>
          <p:cNvSpPr txBox="1">
            <a:spLocks noChangeArrowheads="1"/>
          </p:cNvSpPr>
          <p:nvPr/>
        </p:nvSpPr>
        <p:spPr bwMode="auto">
          <a:xfrm>
            <a:off x="4565127" y="570434"/>
            <a:ext cx="4373413" cy="52154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bIns="9144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9pPr>
          </a:lstStyle>
          <a:p>
            <a:pPr algn="just">
              <a:lnSpc>
                <a:spcPct val="115000"/>
              </a:lnSpc>
              <a:spcAft>
                <a:spcPts val="1600"/>
              </a:spcAft>
              <a:buClrTx/>
              <a:buFontTx/>
              <a:buNone/>
            </a:pPr>
            <a:r>
              <a:rPr lang="pl-PL" sz="2400" dirty="0">
                <a:solidFill>
                  <a:srgbClr val="737373"/>
                </a:solidFill>
                <a:latin typeface="Times New Roman" pitchFamily="18" charset="0"/>
                <a:cs typeface="Times New Roman" pitchFamily="18" charset="0"/>
              </a:rPr>
              <a:t>Do prokuratora przychodzi matka z 10-letnim synem, aby złożyć zawiadomienie o podejrzeniu popełnienia na jego szkodę przestępstwa przez ojca. Prokurator w fazie </a:t>
            </a:r>
            <a:r>
              <a:rPr lang="pl-PL" sz="2400" i="1" dirty="0">
                <a:solidFill>
                  <a:srgbClr val="737373"/>
                </a:solidFill>
                <a:latin typeface="Times New Roman" pitchFamily="18" charset="0"/>
                <a:cs typeface="Times New Roman" pitchFamily="18" charset="0"/>
              </a:rPr>
              <a:t>in personam</a:t>
            </a:r>
            <a:r>
              <a:rPr lang="pl-PL" sz="2400" dirty="0">
                <a:solidFill>
                  <a:srgbClr val="737373"/>
                </a:solidFill>
                <a:latin typeface="Times New Roman" pitchFamily="18" charset="0"/>
                <a:cs typeface="Times New Roman" pitchFamily="18" charset="0"/>
              </a:rPr>
              <a:t> przesłuchuje chłopca bez pouczenia go o prawie do odmowy składania zeznań ze względu na stosunek bliskości z podejrzanym. Oceń postępowanie prokuratora.</a:t>
            </a:r>
          </a:p>
        </p:txBody>
      </p:sp>
    </p:spTree>
    <p:extLst>
      <p:ext uri="{BB962C8B-B14F-4D97-AF65-F5344CB8AC3E}">
        <p14:creationId xmlns:p14="http://schemas.microsoft.com/office/powerpoint/2010/main" val="3599976248"/>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1"/>
          <p:cNvSpPr txBox="1">
            <a:spLocks noChangeArrowheads="1"/>
          </p:cNvSpPr>
          <p:nvPr/>
        </p:nvSpPr>
        <p:spPr bwMode="auto">
          <a:xfrm>
            <a:off x="471488" y="465523"/>
            <a:ext cx="8223250" cy="15446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bIns="9144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9pPr>
          </a:lstStyle>
          <a:p>
            <a:pPr>
              <a:buClrTx/>
              <a:buFontTx/>
              <a:buNone/>
            </a:pPr>
            <a:r>
              <a:rPr lang="en-US" sz="3200">
                <a:solidFill>
                  <a:srgbClr val="FFFFFF"/>
                </a:solidFill>
                <a:latin typeface="Roboto" charset="0"/>
              </a:rPr>
              <a:t>Wykonywanie uprawnień małoletniego pokrzywdzonego</a:t>
            </a:r>
          </a:p>
        </p:txBody>
      </p:sp>
      <p:sp>
        <p:nvSpPr>
          <p:cNvPr id="19458" name="Text Box 2"/>
          <p:cNvSpPr txBox="1">
            <a:spLocks noChangeArrowheads="1"/>
          </p:cNvSpPr>
          <p:nvPr/>
        </p:nvSpPr>
        <p:spPr bwMode="auto">
          <a:xfrm>
            <a:off x="471488" y="326121"/>
            <a:ext cx="4000500" cy="57047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bIns="9144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9pPr>
          </a:lstStyle>
          <a:p>
            <a:pPr algn="just">
              <a:buClrTx/>
              <a:buFontTx/>
              <a:buNone/>
            </a:pPr>
            <a:r>
              <a:rPr lang="pl-PL" sz="2400" dirty="0">
                <a:solidFill>
                  <a:srgbClr val="737373"/>
                </a:solidFill>
                <a:latin typeface="Times New Roman" pitchFamily="18" charset="0"/>
                <a:cs typeface="Times New Roman" pitchFamily="18" charset="0"/>
              </a:rPr>
              <a:t>Uchwała SN z 30 września 2010 r., I KZP 10/10:</a:t>
            </a:r>
          </a:p>
          <a:p>
            <a:pPr algn="just">
              <a:buClrTx/>
              <a:buFontTx/>
              <a:buNone/>
            </a:pPr>
            <a:endParaRPr lang="pl-PL" sz="2400" dirty="0">
              <a:solidFill>
                <a:srgbClr val="737373"/>
              </a:solidFill>
              <a:latin typeface="Times New Roman" pitchFamily="18" charset="0"/>
              <a:cs typeface="Times New Roman" pitchFamily="18" charset="0"/>
            </a:endParaRPr>
          </a:p>
          <a:p>
            <a:pPr algn="just">
              <a:spcAft>
                <a:spcPts val="1600"/>
              </a:spcAft>
              <a:buClrTx/>
              <a:buFontTx/>
              <a:buNone/>
            </a:pPr>
            <a:r>
              <a:rPr lang="pl-PL" sz="2400" dirty="0">
                <a:solidFill>
                  <a:srgbClr val="737373"/>
                </a:solidFill>
                <a:latin typeface="Times New Roman" pitchFamily="18" charset="0"/>
                <a:cs typeface="Times New Roman" pitchFamily="18" charset="0"/>
              </a:rPr>
              <a:t>Rodzic małoletniego nie może, działając w charakterze przedstawiciela ustawowego, wykonywać praw tego małoletniego jako pokrzywdzonego w postępowaniu karnym, w tym także w postępowaniu z oskarżenia prywatnego, jeżeli oskarżonym jest drugi z rodziców.</a:t>
            </a:r>
          </a:p>
        </p:txBody>
      </p:sp>
      <p:sp>
        <p:nvSpPr>
          <p:cNvPr id="19459" name="Text Box 3"/>
          <p:cNvSpPr txBox="1">
            <a:spLocks noChangeArrowheads="1"/>
          </p:cNvSpPr>
          <p:nvPr/>
        </p:nvSpPr>
        <p:spPr bwMode="auto">
          <a:xfrm>
            <a:off x="4694238" y="260648"/>
            <a:ext cx="4233862" cy="57047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bIns="9144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9pPr>
          </a:lstStyle>
          <a:p>
            <a:pPr algn="just">
              <a:buClrTx/>
              <a:buFontTx/>
              <a:buNone/>
            </a:pPr>
            <a:r>
              <a:rPr lang="pl-PL" sz="2400" dirty="0">
                <a:solidFill>
                  <a:srgbClr val="737373"/>
                </a:solidFill>
                <a:latin typeface="Times New Roman" pitchFamily="18" charset="0"/>
                <a:cs typeface="Times New Roman" pitchFamily="18" charset="0"/>
              </a:rPr>
              <a:t>Uchwała SN z 20 grudnia 1985 r., VI KZP 28/85:</a:t>
            </a:r>
          </a:p>
          <a:p>
            <a:pPr algn="just">
              <a:buClrTx/>
              <a:buFontTx/>
              <a:buNone/>
            </a:pPr>
            <a:r>
              <a:rPr lang="pl-PL" sz="2400" dirty="0">
                <a:solidFill>
                  <a:srgbClr val="737373"/>
                </a:solidFill>
                <a:latin typeface="Times New Roman" pitchFamily="18" charset="0"/>
                <a:cs typeface="Times New Roman" pitchFamily="18" charset="0"/>
              </a:rPr>
              <a:t>Decyzja o skorzystaniu z prawa odmowy zeznań (art. 165 § 1 k.p.k.) należy do osoby, której przysługuje wymienione uprawnienie także wtedy, gdy do dnia przesłuchania nie ukończyła 18 lat.</a:t>
            </a:r>
          </a:p>
          <a:p>
            <a:pPr algn="just">
              <a:lnSpc>
                <a:spcPct val="150000"/>
              </a:lnSpc>
              <a:buClrTx/>
              <a:buFontTx/>
              <a:buNone/>
            </a:pPr>
            <a:r>
              <a:rPr lang="pl-PL" sz="2400" dirty="0">
                <a:solidFill>
                  <a:srgbClr val="737373"/>
                </a:solidFill>
                <a:latin typeface="Times New Roman" pitchFamily="18" charset="0"/>
                <a:cs typeface="Times New Roman" pitchFamily="18" charset="0"/>
              </a:rPr>
              <a:t>Uchwała SN z 19 lutego 2003 r., I KZP 48/02:</a:t>
            </a:r>
          </a:p>
          <a:p>
            <a:pPr algn="just">
              <a:buClrTx/>
              <a:buFontTx/>
              <a:buNone/>
            </a:pPr>
            <a:r>
              <a:rPr lang="pl-PL" sz="2400" dirty="0">
                <a:solidFill>
                  <a:srgbClr val="737373"/>
                </a:solidFill>
                <a:latin typeface="Times New Roman" pitchFamily="18" charset="0"/>
                <a:cs typeface="Times New Roman" pitchFamily="18" charset="0"/>
              </a:rPr>
              <a:t>Prawo odmowy zeznań, określone w art. 182 § 1 k.p.k., przysługuje każdemu świadkowi, a więc także małoletniemu.</a:t>
            </a:r>
          </a:p>
        </p:txBody>
      </p:sp>
    </p:spTree>
    <p:extLst>
      <p:ext uri="{BB962C8B-B14F-4D97-AF65-F5344CB8AC3E}">
        <p14:creationId xmlns:p14="http://schemas.microsoft.com/office/powerpoint/2010/main" val="1837463209"/>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5346</TotalTime>
  <Words>12180</Words>
  <Application>Microsoft Office PowerPoint</Application>
  <PresentationFormat>Pokaz na ekranie (4:3)</PresentationFormat>
  <Paragraphs>922</Paragraphs>
  <Slides>146</Slides>
  <Notes>5</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146</vt:i4>
      </vt:variant>
    </vt:vector>
  </HeadingPairs>
  <TitlesOfParts>
    <vt:vector size="155" baseType="lpstr">
      <vt:lpstr>Arial</vt:lpstr>
      <vt:lpstr>Calibri</vt:lpstr>
      <vt:lpstr>Constantia</vt:lpstr>
      <vt:lpstr>Roboto</vt:lpstr>
      <vt:lpstr>Times New Roman</vt:lpstr>
      <vt:lpstr>Wingdings</vt:lpstr>
      <vt:lpstr>Wingdings 2</vt:lpstr>
      <vt:lpstr>Wingdings 3</vt:lpstr>
      <vt:lpstr>Flow</vt:lpstr>
      <vt:lpstr>Uczestnicy postępowania</vt:lpstr>
      <vt:lpstr>Pytania kontrolne</vt:lpstr>
      <vt:lpstr>Prezentacja programu PowerPoint</vt:lpstr>
      <vt:lpstr>Prezentacja programu PowerPoint</vt:lpstr>
      <vt:lpstr>Prezentacja programu PowerPoint</vt:lpstr>
      <vt:lpstr>Kazus: wniosek o ściganie</vt:lpstr>
      <vt:lpstr>Uczestnicy postępowania</vt:lpstr>
      <vt:lpstr>Uczestnicy procesu karnego</vt:lpstr>
      <vt:lpstr>Prezentacja programu PowerPoint</vt:lpstr>
      <vt:lpstr>Sąd jako organ postępowania karnego</vt:lpstr>
      <vt:lpstr>Znaczenie procesowe pojęcia „sąd”</vt:lpstr>
      <vt:lpstr>Prawo do sądu</vt:lpstr>
      <vt:lpstr>Prezentacja programu PowerPoint</vt:lpstr>
      <vt:lpstr>Prezentacja programu PowerPoint</vt:lpstr>
      <vt:lpstr>Prezentacja programu PowerPoint</vt:lpstr>
      <vt:lpstr>Właściwość sądu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Przykłady czynności podejmowanych przez dany sąd w ramach właściwości funkcjonalnej</vt:lpstr>
      <vt:lpstr>Ruchoma właściwość sądów tradycyjna</vt:lpstr>
      <vt:lpstr>Łączność spraw karnych</vt:lpstr>
      <vt:lpstr>Prezentacja programu PowerPoint</vt:lpstr>
      <vt:lpstr>Prezentacja programu PowerPoint</vt:lpstr>
      <vt:lpstr>Ruchoma właściwość nadzwyczajna</vt:lpstr>
      <vt:lpstr>Prezentacja programu PowerPoint</vt:lpstr>
      <vt:lpstr>Wyłączenie sędziego</vt:lpstr>
      <vt:lpstr>Iudex suspectus</vt:lpstr>
      <vt:lpstr>Wyłączenie sędziego</vt:lpstr>
      <vt:lpstr>Kazus</vt:lpstr>
      <vt:lpstr>Zasada niezawisłości sędziowskiej</vt:lpstr>
      <vt:lpstr>Inne gwarancje procesowe niezawisłości</vt:lpstr>
      <vt:lpstr>Zasada samodzielności jurysdykcyjnej sądu karnego</vt:lpstr>
      <vt:lpstr>Zasada samodzielności jurysdykcyjnej sądu karnego</vt:lpstr>
      <vt:lpstr>Ławnicy i referendarze</vt:lpstr>
      <vt:lpstr>Udział w składzie orzekającym</vt:lpstr>
      <vt:lpstr>Skład sądu</vt:lpstr>
      <vt:lpstr>Prezentacja programu PowerPoint</vt:lpstr>
      <vt:lpstr>Prokurator</vt:lpstr>
      <vt:lpstr>Prokurator</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Zasada obiektywizmu</vt:lpstr>
      <vt:lpstr>Zasada obiektywizmu</vt:lpstr>
      <vt:lpstr>Zasada obiektywizmu</vt:lpstr>
      <vt:lpstr>Zasada obiektywizmu</vt:lpstr>
      <vt:lpstr>Zasada obiektywizmu</vt:lpstr>
      <vt:lpstr>Zasada obiektywzimu</vt:lpstr>
      <vt:lpstr>Zasada obiektywizmu</vt:lpstr>
      <vt:lpstr>Policja, ABW, CBA, inne uprawnione służby</vt:lpstr>
      <vt:lpstr>Policja</vt:lpstr>
      <vt:lpstr>Policja</vt:lpstr>
      <vt:lpstr>Organy procesowe w poszczególnych stadiach procesu</vt:lpstr>
      <vt:lpstr>Organy prowadzące i nadzorujące</vt:lpstr>
      <vt:lpstr>Organy postępowania przygotowawczego</vt:lpstr>
      <vt:lpstr>Organy postępowania przygotowawczego</vt:lpstr>
      <vt:lpstr>Rozporządzenie</vt:lpstr>
      <vt:lpstr>Organy postępowania przygotowawczego</vt:lpstr>
      <vt:lpstr>Organy postępowania sądowego</vt:lpstr>
      <vt:lpstr>Strony procesowe</vt:lpstr>
      <vt:lpstr>Strony procesowe</vt:lpstr>
      <vt:lpstr>Strony procesowe</vt:lpstr>
      <vt:lpstr>Strony procesowe</vt:lpstr>
      <vt:lpstr>Strony procesowe</vt:lpstr>
      <vt:lpstr>Strony procesowe</vt:lpstr>
      <vt:lpstr>Strony procesowe</vt:lpstr>
      <vt:lpstr>Strony procesowe</vt:lpstr>
      <vt:lpstr>Strony bierne</vt:lpstr>
      <vt:lpstr>Strony bierne</vt:lpstr>
      <vt:lpstr>Obowiązki oskarżonego</vt:lpstr>
      <vt:lpstr>Obowiązki oskarżonego</vt:lpstr>
      <vt:lpstr>Prezentacja programu PowerPoint</vt:lpstr>
      <vt:lpstr>Podejrzany</vt:lpstr>
      <vt:lpstr>Osoba podejrzana</vt:lpstr>
      <vt:lpstr>Prezentacja programu PowerPoint</vt:lpstr>
      <vt:lpstr>Pokrzywdzony</vt:lpstr>
      <vt:lpstr>Pokrzywdzony</vt:lpstr>
      <vt:lpstr>Pokrzywdzony</vt:lpstr>
      <vt:lpstr>Prawo do złożenia wniosku o przeprowadzenie czynności w postępowaniu przygotowawczym </vt:lpstr>
      <vt:lpstr>Prawo do udziału w czynnościach postępowania przygotowawczego </vt:lpstr>
      <vt:lpstr>Prawo do udziału w czynnościach postępowania przygotowawczego </vt:lpstr>
      <vt:lpstr>Prawo do zaskarżenia rozstrzygnięć wydawanych w postępowaniu przygotowawczym </vt:lpstr>
      <vt:lpstr>Uprawnienia pokrzywdzonego</vt:lpstr>
      <vt:lpstr>Prezentacja programu PowerPoint</vt:lpstr>
      <vt:lpstr>Prezentacja programu PowerPoint</vt:lpstr>
      <vt:lpstr>Prezentacja programu PowerPoint</vt:lpstr>
      <vt:lpstr>Reprezentacja dziecka przez rodzica</vt:lpstr>
      <vt:lpstr>Oskarżyciel posiłkowy</vt:lpstr>
      <vt:lpstr>Oskarżyciel posiłkowy</vt:lpstr>
      <vt:lpstr>Oskarżyciel posiłkowy</vt:lpstr>
      <vt:lpstr>Oskarżyciel posiłkowy</vt:lpstr>
      <vt:lpstr>Prezentacja programu PowerPoint</vt:lpstr>
      <vt:lpstr>Prezentacja programu PowerPoint</vt:lpstr>
      <vt:lpstr>Prezentacja programu PowerPoint</vt:lpstr>
      <vt:lpstr>Pojęcie „ponownego wydania postanowienia”</vt:lpstr>
      <vt:lpstr>Oskarżyciel prywatny</vt:lpstr>
      <vt:lpstr>Tryb prywatnoskargowy</vt:lpstr>
      <vt:lpstr>Prezentacja programu PowerPoint</vt:lpstr>
      <vt:lpstr>Tryb prywatnoskargowy</vt:lpstr>
      <vt:lpstr>Konsekwencje śmierci stron postępowania </vt:lpstr>
      <vt:lpstr>REPREZENTANCI STRON PROCESOWYCH</vt:lpstr>
      <vt:lpstr>Przedstawiciele procesowi stron</vt:lpstr>
      <vt:lpstr>Przedstawiciele procesowi stron</vt:lpstr>
      <vt:lpstr>Przedstawiciele procesowi stron</vt:lpstr>
      <vt:lpstr>OBROŃCA</vt:lpstr>
      <vt:lpstr>OBROŃCA</vt:lpstr>
      <vt:lpstr>Prezentacja programu PowerPoint</vt:lpstr>
      <vt:lpstr>Prezentacja programu PowerPoint</vt:lpstr>
      <vt:lpstr>OBROŃCA Z WYBORU</vt:lpstr>
      <vt:lpstr>OBROŃCA Z URZĘDU</vt:lpstr>
      <vt:lpstr>OBRONA OBLIGATORYJNA</vt:lpstr>
      <vt:lpstr>Inne okoliczności utrudniające obronę</vt:lpstr>
      <vt:lpstr>Obrona obligatoryjna </vt:lpstr>
      <vt:lpstr>Zasada prawa do obrony</vt:lpstr>
      <vt:lpstr>Zasada prawa do obrony</vt:lpstr>
      <vt:lpstr>Zasada prawa do obrony</vt:lpstr>
      <vt:lpstr>PEŁNOMOCNIK</vt:lpstr>
      <vt:lpstr>OBROŃCA A PEŁNOMOCNIK</vt:lpstr>
      <vt:lpstr>PRZEDSTAWICIEL USTAWOWY</vt:lpstr>
      <vt:lpstr>Rzecznicy interesu społecznego</vt:lpstr>
      <vt:lpstr>RZECZNICY INTERESU SPOŁECZNEGO</vt:lpstr>
      <vt:lpstr>Rzecznicy interesu społecznego </vt:lpstr>
      <vt:lpstr>OSOBOWE ŹRÓDŁA DOWODOWE</vt:lpstr>
      <vt:lpstr>Pomocnicy organów procesowych</vt:lpstr>
      <vt:lpstr>Podmiot zobowiązany z art. 91a </vt:lpstr>
      <vt:lpstr>Podmiot zobowiązany z art. 91a</vt:lpstr>
      <vt:lpstr>Podmiot zobowiązany z art. 91a</vt:lpstr>
      <vt:lpstr>Podmiot zobowiązany z art. 91a</vt:lpstr>
      <vt:lpstr>Podmiot zobowiązany (art. 91a k.p.k.)  Właściciel przedsiębiorstwa (art. 91b)</vt:lpstr>
      <vt:lpstr>Kumulacja ról procesowych</vt:lpstr>
      <vt:lpstr>KUMULACJA RÓL PROCESOWYCH</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ZSP  zajęcia 2 i 3</dc:title>
  <dc:creator>Asus</dc:creator>
  <cp:lastModifiedBy>Karol Jarząbek</cp:lastModifiedBy>
  <cp:revision>146</cp:revision>
  <dcterms:created xsi:type="dcterms:W3CDTF">2017-10-26T08:53:43Z</dcterms:created>
  <dcterms:modified xsi:type="dcterms:W3CDTF">2021-10-18T10:32:43Z</dcterms:modified>
</cp:coreProperties>
</file>