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5"/>
  </p:notesMasterIdLst>
  <p:sldIdLst>
    <p:sldId id="496" r:id="rId2"/>
    <p:sldId id="399" r:id="rId3"/>
    <p:sldId id="400" r:id="rId4"/>
    <p:sldId id="401" r:id="rId5"/>
    <p:sldId id="487" r:id="rId6"/>
    <p:sldId id="402" r:id="rId7"/>
    <p:sldId id="264" r:id="rId8"/>
    <p:sldId id="266" r:id="rId9"/>
    <p:sldId id="267" r:id="rId10"/>
    <p:sldId id="268" r:id="rId11"/>
    <p:sldId id="272" r:id="rId12"/>
    <p:sldId id="278" r:id="rId13"/>
    <p:sldId id="270" r:id="rId14"/>
    <p:sldId id="274" r:id="rId15"/>
    <p:sldId id="275" r:id="rId16"/>
    <p:sldId id="279" r:id="rId17"/>
    <p:sldId id="280" r:id="rId18"/>
    <p:sldId id="281" r:id="rId19"/>
    <p:sldId id="282" r:id="rId20"/>
    <p:sldId id="283" r:id="rId21"/>
    <p:sldId id="284" r:id="rId22"/>
    <p:sldId id="285" r:id="rId23"/>
    <p:sldId id="286" r:id="rId24"/>
    <p:sldId id="287" r:id="rId25"/>
    <p:sldId id="288" r:id="rId26"/>
    <p:sldId id="293" r:id="rId27"/>
    <p:sldId id="489" r:id="rId28"/>
    <p:sldId id="294" r:id="rId29"/>
    <p:sldId id="290" r:id="rId30"/>
    <p:sldId id="295" r:id="rId31"/>
    <p:sldId id="292" r:id="rId32"/>
    <p:sldId id="296" r:id="rId33"/>
    <p:sldId id="499" r:id="rId34"/>
    <p:sldId id="498" r:id="rId35"/>
    <p:sldId id="500" r:id="rId36"/>
    <p:sldId id="297" r:id="rId37"/>
    <p:sldId id="299" r:id="rId38"/>
    <p:sldId id="356" r:id="rId39"/>
    <p:sldId id="357" r:id="rId40"/>
    <p:sldId id="300" r:id="rId41"/>
    <p:sldId id="353" r:id="rId42"/>
    <p:sldId id="298" r:id="rId43"/>
    <p:sldId id="448" r:id="rId44"/>
    <p:sldId id="449" r:id="rId45"/>
    <p:sldId id="450" r:id="rId46"/>
    <p:sldId id="451" r:id="rId47"/>
    <p:sldId id="452" r:id="rId48"/>
    <p:sldId id="453" r:id="rId49"/>
    <p:sldId id="454" r:id="rId50"/>
    <p:sldId id="455" r:id="rId51"/>
    <p:sldId id="456" r:id="rId52"/>
    <p:sldId id="457" r:id="rId53"/>
    <p:sldId id="458" r:id="rId54"/>
    <p:sldId id="459" r:id="rId55"/>
    <p:sldId id="460" r:id="rId56"/>
    <p:sldId id="461" r:id="rId57"/>
    <p:sldId id="462" r:id="rId58"/>
    <p:sldId id="463" r:id="rId59"/>
    <p:sldId id="464" r:id="rId60"/>
    <p:sldId id="465" r:id="rId61"/>
    <p:sldId id="466" r:id="rId62"/>
    <p:sldId id="467" r:id="rId63"/>
    <p:sldId id="468" r:id="rId64"/>
    <p:sldId id="469" r:id="rId65"/>
    <p:sldId id="470" r:id="rId66"/>
    <p:sldId id="471" r:id="rId67"/>
    <p:sldId id="472" r:id="rId68"/>
    <p:sldId id="473" r:id="rId69"/>
    <p:sldId id="474" r:id="rId70"/>
    <p:sldId id="475" r:id="rId71"/>
    <p:sldId id="476" r:id="rId72"/>
    <p:sldId id="486" r:id="rId73"/>
    <p:sldId id="477" r:id="rId7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62" d="100"/>
          <a:sy n="62" d="100"/>
        </p:scale>
        <p:origin x="1376"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a:solidFill>
          <a:schemeClr val="bg2">
            <a:lumMod val="10000"/>
          </a:schemeClr>
        </a:solidFill>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a:solidFill>
          <a:srgbClr val="FF0000"/>
        </a:solidFill>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a:solidFill>
          <a:srgbClr val="FF0000"/>
        </a:solidFill>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a:solidFill>
          <a:srgbClr val="FF0000"/>
        </a:solidFill>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a:solidFill>
          <a:srgbClr val="FF0000"/>
        </a:solidFill>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4CBB2B8A-DD3C-4B67-A376-09C8D76618A0}" type="presOf" srcId="{60A5283A-7CF0-4DAD-8E01-CBE3D1B379CC}" destId="{B5C5E892-AA55-43DA-BAB7-167EAE8D50AA}"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93B560D1-68D0-45AE-A843-DF6AF53291FE}" type="presOf" srcId="{30D91371-F6CE-4DCC-9FB4-869E648CDC4B}" destId="{6447A299-B2C1-4D3C-B7D5-36DBBE0A1CB7}"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40AFE5E3-4000-48FF-91B6-FEA42E4C57A6}" type="presOf" srcId="{55072448-983E-469C-96FB-615F4B5D47D2}" destId="{CBABFFE8-BCEB-4FEC-937A-16282520974A}" srcOrd="0" destOrd="0" presId="urn:microsoft.com/office/officeart/2005/8/layout/hList3"/>
    <dgm:cxn modelId="{852A68E6-0BD2-4A49-8341-BFBEF71635B7}" type="presOf" srcId="{B1D3ECA0-8207-436E-A147-C5FAA933B4A8}" destId="{1F005497-C478-4B27-8DCB-8CB41AF97BF9}" srcOrd="0" destOrd="0" presId="urn:microsoft.com/office/officeart/2005/8/layout/hList3"/>
    <dgm:cxn modelId="{256163EC-BBC3-4758-9161-E93F30ABE39D}" type="presOf" srcId="{72BA3307-A5ED-4B82-995C-DE77B8F7EBA7}" destId="{5B0F055D-A843-43F5-87A4-F568E5EE1F8A}" srcOrd="0" destOrd="0" presId="urn:microsoft.com/office/officeart/2005/8/layout/hList3"/>
    <dgm:cxn modelId="{14437650-C62C-4897-9439-5774CA91E965}" type="presParOf" srcId="{CBABFFE8-BCEB-4FEC-937A-16282520974A}" destId="{5B0F055D-A843-43F5-87A4-F568E5EE1F8A}" srcOrd="0" destOrd="0" presId="urn:microsoft.com/office/officeart/2005/8/layout/hList3"/>
    <dgm:cxn modelId="{B83DF542-EDD1-4207-9A2B-F48F65E3F047}" type="presParOf" srcId="{CBABFFE8-BCEB-4FEC-937A-16282520974A}" destId="{216F0496-9558-459B-B9C7-29F935E40CC5}" srcOrd="1" destOrd="0" presId="urn:microsoft.com/office/officeart/2005/8/layout/hList3"/>
    <dgm:cxn modelId="{AF9C64E8-E363-4996-A0FE-A58457640601}" type="presParOf" srcId="{216F0496-9558-459B-B9C7-29F935E40CC5}" destId="{B5C5E892-AA55-43DA-BAB7-167EAE8D50AA}" srcOrd="0" destOrd="0" presId="urn:microsoft.com/office/officeart/2005/8/layout/hList3"/>
    <dgm:cxn modelId="{7D97D136-CCB4-4480-A3B8-BF2A8411160C}" type="presParOf" srcId="{216F0496-9558-459B-B9C7-29F935E40CC5}" destId="{1F005497-C478-4B27-8DCB-8CB41AF97BF9}" srcOrd="1" destOrd="0" presId="urn:microsoft.com/office/officeart/2005/8/layout/hList3"/>
    <dgm:cxn modelId="{B0A7D647-DCCB-4954-A964-84900BD9AFC8}" type="presParOf" srcId="{216F0496-9558-459B-B9C7-29F935E40CC5}" destId="{6447A299-B2C1-4D3C-B7D5-36DBBE0A1CB7}" srcOrd="2" destOrd="0" presId="urn:microsoft.com/office/officeart/2005/8/layout/hList3"/>
    <dgm:cxn modelId="{9AED2F06-5D3F-45D3-BD96-75BF1A65F4BF}"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bg2">
            <a:lumMod val="1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rgbClr val="FF0000"/>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6CCAE7-ADA0-47DE-859B-CD872D3748D6}" type="datetimeFigureOut">
              <a:rPr lang="pl-PL" smtClean="0"/>
              <a:t>16.10.2021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7E64A-5DC5-4561-932D-6575A0E0622A}" type="slidenum">
              <a:rPr lang="pl-PL" smtClean="0"/>
              <a:t>‹#›</a:t>
            </a:fld>
            <a:endParaRPr lang="pl-PL"/>
          </a:p>
        </p:txBody>
      </p:sp>
    </p:spTree>
    <p:extLst>
      <p:ext uri="{BB962C8B-B14F-4D97-AF65-F5344CB8AC3E}">
        <p14:creationId xmlns:p14="http://schemas.microsoft.com/office/powerpoint/2010/main" val="262006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1667FA0-9385-44FA-9E29-1F4CBD0CE166}" type="datetimeFigureOut">
              <a:rPr lang="pl-PL" smtClean="0"/>
              <a:t>16.10.2021</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16.10.2021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16.10.2021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16.10.2021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t>16.10.2021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16.10.2021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t>16.10.2021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1667FA0-9385-44FA-9E29-1F4CBD0CE166}" type="datetimeFigureOut">
              <a:rPr lang="pl-PL" smtClean="0"/>
              <a:t>16.10.2021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t>16.10.2021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16.10.2021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t>16.10.2021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t>16.10.2021</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2DCFC0-E4CF-4D27-A6E0-4E9BA8AC8B62}"/>
              </a:ext>
            </a:extLst>
          </p:cNvPr>
          <p:cNvSpPr>
            <a:spLocks noGrp="1"/>
          </p:cNvSpPr>
          <p:nvPr>
            <p:ph type="ctrTitle"/>
          </p:nvPr>
        </p:nvSpPr>
        <p:spPr>
          <a:xfrm>
            <a:off x="533400" y="1196752"/>
            <a:ext cx="7851648" cy="1828800"/>
          </a:xfrm>
        </p:spPr>
        <p:txBody>
          <a:bodyPr/>
          <a:lstStyle/>
          <a:p>
            <a:r>
              <a:rPr lang="pl-PL" dirty="0"/>
              <a:t>Uczestnicy postępowania</a:t>
            </a:r>
          </a:p>
        </p:txBody>
      </p:sp>
      <p:sp>
        <p:nvSpPr>
          <p:cNvPr id="3" name="Podtytuł 2">
            <a:extLst>
              <a:ext uri="{FF2B5EF4-FFF2-40B4-BE49-F238E27FC236}">
                <a16:creationId xmlns:a16="http://schemas.microsoft.com/office/drawing/2014/main" id="{88B4EAE1-4EB3-466E-855D-1E30FD865B46}"/>
              </a:ext>
            </a:extLst>
          </p:cNvPr>
          <p:cNvSpPr>
            <a:spLocks noGrp="1"/>
          </p:cNvSpPr>
          <p:nvPr>
            <p:ph type="subTitle" idx="1"/>
          </p:nvPr>
        </p:nvSpPr>
        <p:spPr/>
        <p:txBody>
          <a:bodyPr/>
          <a:lstStyle/>
          <a:p>
            <a:endParaRPr lang="pl-PL" dirty="0"/>
          </a:p>
          <a:p>
            <a:r>
              <a:rPr lang="pl-PL" dirty="0"/>
              <a:t>mgr Karol Jarząbek</a:t>
            </a:r>
          </a:p>
        </p:txBody>
      </p:sp>
    </p:spTree>
    <p:extLst>
      <p:ext uri="{BB962C8B-B14F-4D97-AF65-F5344CB8AC3E}">
        <p14:creationId xmlns:p14="http://schemas.microsoft.com/office/powerpoint/2010/main" val="1028411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pl-PL" b="1" dirty="0"/>
              <a:t>Centralne miejsce sądu w procesie karnym</a:t>
            </a:r>
            <a:r>
              <a:rPr lang="pl-PL" dirty="0"/>
              <a:t>, który m.in. </a:t>
            </a:r>
            <a:r>
              <a:rPr lang="pl-PL" b="1" dirty="0"/>
              <a:t>rozstrzyga o odpowiedzialności karnej oskarżonego </a:t>
            </a:r>
            <a:r>
              <a:rPr lang="pl-PL" dirty="0"/>
              <a:t>oraz dokonuje wielu innych czynności związanych z zagwarantowaniem praw i wolności uczestników postępowania.</a:t>
            </a:r>
          </a:p>
          <a:p>
            <a:endParaRPr lang="pl-PL" dirty="0"/>
          </a:p>
          <a:p>
            <a:pPr algn="just"/>
            <a:r>
              <a:rPr lang="pl-PL" b="1" dirty="0"/>
              <a:t>Prawo do sądu </a:t>
            </a:r>
            <a:r>
              <a:rPr lang="pl-PL" dirty="0"/>
              <a:t>to jedno z podstawowych praw człowieka, które jest zagwarantowane nie tylko na gruncie konstytucyjnym, ale także konwencyjnym (art. 6 EKPCz, art. 14 MPPOiP, art. 45 ust. 1 Konstytucji RP). </a:t>
            </a:r>
          </a:p>
        </p:txBody>
      </p:sp>
      <p:sp>
        <p:nvSpPr>
          <p:cNvPr id="3" name="Title 2"/>
          <p:cNvSpPr>
            <a:spLocks noGrp="1"/>
          </p:cNvSpPr>
          <p:nvPr>
            <p:ph type="title"/>
          </p:nvPr>
        </p:nvSpPr>
        <p:spPr/>
        <p:txBody>
          <a:bodyPr>
            <a:normAutofit fontScale="90000"/>
          </a:bodyPr>
          <a:lstStyle/>
          <a:p>
            <a:pPr algn="ctr"/>
            <a:r>
              <a:rPr lang="pl-PL" dirty="0">
                <a:latin typeface="+mn-lt"/>
              </a:rPr>
              <a:t>Sąd jako organ postępowania karnego</a:t>
            </a:r>
          </a:p>
        </p:txBody>
      </p:sp>
    </p:spTree>
    <p:extLst>
      <p:ext uri="{BB962C8B-B14F-4D97-AF65-F5344CB8AC3E}">
        <p14:creationId xmlns:p14="http://schemas.microsoft.com/office/powerpoint/2010/main" val="2409503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a:t>Znaczenie procesowe pojęcia „sąd”</a:t>
            </a:r>
          </a:p>
        </p:txBody>
      </p:sp>
      <p:sp>
        <p:nvSpPr>
          <p:cNvPr id="5" name="Symbol zastępczy zawartości 2"/>
          <p:cNvSpPr>
            <a:spLocks noGrp="1"/>
          </p:cNvSpPr>
          <p:nvPr>
            <p:ph idx="1"/>
          </p:nvPr>
        </p:nvSpPr>
        <p:spPr>
          <a:xfrm>
            <a:off x="395536" y="1841553"/>
            <a:ext cx="7992888" cy="4395760"/>
          </a:xfrm>
        </p:spPr>
        <p:txBody>
          <a:bodyPr>
            <a:normAutofit/>
          </a:bodyPr>
          <a:lstStyle/>
          <a:p>
            <a:pPr algn="just"/>
            <a:r>
              <a:rPr lang="pl-PL" sz="2800" b="1" dirty="0"/>
              <a:t>Sąd </a:t>
            </a:r>
            <a:r>
              <a:rPr lang="pl-PL" sz="2800" dirty="0"/>
              <a:t>to </a:t>
            </a:r>
            <a:r>
              <a:rPr lang="pl-PL" sz="2800" u="sng" dirty="0"/>
              <a:t>zespół osób lub osoba wyposażeni w atrybut niezawisłości, powołani do sprawowania wymiaru sprawiedliwości w imieniu Rzeczypospolitej Polskiej oraz w szczególnej procesowej formie.</a:t>
            </a:r>
          </a:p>
          <a:p>
            <a:pPr algn="just"/>
            <a:r>
              <a:rPr lang="pl-PL" sz="2800" dirty="0"/>
              <a:t>Procesowe znaczenie pojęcia „sąd” jest synonimem takich nazw jak „skład orzekający” czy też „sędzia orzekający jednoosobowo”.</a:t>
            </a:r>
          </a:p>
        </p:txBody>
      </p:sp>
    </p:spTree>
    <p:extLst>
      <p:ext uri="{BB962C8B-B14F-4D97-AF65-F5344CB8AC3E}">
        <p14:creationId xmlns:p14="http://schemas.microsoft.com/office/powerpoint/2010/main" val="1757291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a:t>Prawo do sądu</a:t>
            </a:r>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a:solidFill>
                  <a:srgbClr val="FF0000"/>
                </a:solidFill>
              </a:rPr>
              <a:t>Art. 45 § 1 Konstytucji RP</a:t>
            </a:r>
          </a:p>
          <a:p>
            <a:pPr marL="0" indent="0" algn="ctr">
              <a:buNone/>
            </a:pPr>
            <a:r>
              <a:rPr lang="pl-PL" sz="4400" dirty="0"/>
              <a:t>Każdy ma prawo do sprawiedliwego i jawnego rozpatrzenia sprawy bez nieuzasadnionej 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val="352881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normAutofit fontScale="92500" lnSpcReduction="10000"/>
          </a:bodyPr>
          <a:lstStyle/>
          <a:p>
            <a:r>
              <a:rPr lang="pl-PL" b="1" dirty="0"/>
              <a:t>Art. 10 Konstytucji RP</a:t>
            </a:r>
          </a:p>
          <a:p>
            <a:pPr marL="109728" indent="0">
              <a:buNone/>
            </a:pPr>
            <a:endParaRPr lang="pl-PL" b="1" dirty="0"/>
          </a:p>
          <a:p>
            <a:pPr marL="624078" indent="-514350" algn="just">
              <a:buAutoNum type="arabicPeriod"/>
            </a:pPr>
            <a:r>
              <a:rPr lang="pl-PL" dirty="0"/>
              <a:t>Ustrój Rzeczypospolitej Polskiej opiera się na </a:t>
            </a:r>
            <a:r>
              <a:rPr lang="pl-PL" b="1" dirty="0"/>
              <a:t>podziale i równowadze</a:t>
            </a:r>
            <a:r>
              <a:rPr lang="pl-PL" dirty="0"/>
              <a:t> władzy ustawodawczej, władzy wykonawczej i władzy </a:t>
            </a:r>
            <a:r>
              <a:rPr lang="pl-PL" b="1" dirty="0"/>
              <a:t>sądowniczej</a:t>
            </a:r>
            <a:r>
              <a:rPr lang="pl-PL" dirty="0"/>
              <a:t>.</a:t>
            </a:r>
          </a:p>
          <a:p>
            <a:pPr marL="624078" indent="-514350" algn="just">
              <a:buAutoNum type="arabicPeriod"/>
            </a:pPr>
            <a:endParaRPr lang="pl-PL" dirty="0"/>
          </a:p>
          <a:p>
            <a:pPr marL="624078" indent="-514350" algn="just">
              <a:buFont typeface="Wingdings 3"/>
              <a:buAutoNum type="arabicPeriod"/>
            </a:pPr>
            <a:r>
              <a:rPr lang="pl-PL" dirty="0"/>
              <a:t>Władzę ustawodawczą sprawują Sejm i Senat, władzę wykonawczą Prezydent Rzeczypospolitej Polskiej i Rada Ministrów, a </a:t>
            </a:r>
            <a:r>
              <a:rPr lang="pl-PL" b="1" dirty="0"/>
              <a:t>władzę sądowniczą sądy i trybunały</a:t>
            </a:r>
            <a:r>
              <a:rPr lang="pl-PL" dirty="0"/>
              <a:t>.</a:t>
            </a:r>
          </a:p>
          <a:p>
            <a:pPr marL="109728" indent="0">
              <a:buNone/>
            </a:pPr>
            <a:endParaRPr lang="pl-PL" dirty="0"/>
          </a:p>
          <a:p>
            <a:pPr marL="109728" indent="0">
              <a:buNone/>
            </a:pPr>
            <a:br>
              <a:rPr lang="pl-PL" b="1" dirty="0"/>
            </a:br>
            <a:endParaRPr lang="pl-PL" dirty="0"/>
          </a:p>
        </p:txBody>
      </p:sp>
    </p:spTree>
    <p:extLst>
      <p:ext uri="{BB962C8B-B14F-4D97-AF65-F5344CB8AC3E}">
        <p14:creationId xmlns:p14="http://schemas.microsoft.com/office/powerpoint/2010/main" val="2035144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229600" cy="5044016"/>
          </a:xfrm>
        </p:spPr>
        <p:txBody>
          <a:bodyPr>
            <a:normAutofit fontScale="77500" lnSpcReduction="20000"/>
          </a:bodyPr>
          <a:lstStyle/>
          <a:p>
            <a:pPr algn="just"/>
            <a:r>
              <a:rPr lang="pl-PL" b="1" dirty="0"/>
              <a:t>Art. 173 Konstytucji RP</a:t>
            </a:r>
          </a:p>
          <a:p>
            <a:pPr marL="109728" indent="0" algn="just">
              <a:buNone/>
            </a:pPr>
            <a:r>
              <a:rPr lang="pl-PL" dirty="0"/>
              <a:t>Sądy i Trybunały są władzą </a:t>
            </a:r>
            <a:r>
              <a:rPr lang="pl-PL" b="1" dirty="0"/>
              <a:t>odrębną i niezależną </a:t>
            </a:r>
            <a:r>
              <a:rPr lang="pl-PL" dirty="0"/>
              <a:t>od innych władz.</a:t>
            </a:r>
          </a:p>
          <a:p>
            <a:pPr marL="109728" indent="0" algn="just">
              <a:buNone/>
            </a:pPr>
            <a:endParaRPr lang="pl-PL" dirty="0"/>
          </a:p>
          <a:p>
            <a:pPr algn="just"/>
            <a:r>
              <a:rPr lang="pl-PL" b="1" dirty="0"/>
              <a:t>Art. 178 ust. 1 Konstytucji RP</a:t>
            </a:r>
          </a:p>
          <a:p>
            <a:pPr marL="109728" indent="0" algn="just">
              <a:buNone/>
            </a:pPr>
            <a:r>
              <a:rPr lang="pl-PL" dirty="0"/>
              <a:t>Sędziowie w sprawowaniu swojego urzędu są </a:t>
            </a:r>
            <a:r>
              <a:rPr lang="pl-PL" b="1" dirty="0"/>
              <a:t>niezawiśli</a:t>
            </a:r>
            <a:r>
              <a:rPr lang="pl-PL" dirty="0"/>
              <a:t> i podlegają tylko Konstytucji oraz ustawom.</a:t>
            </a:r>
          </a:p>
          <a:p>
            <a:pPr marL="109728" indent="0" algn="just">
              <a:buNone/>
            </a:pPr>
            <a:endParaRPr lang="pl-PL" dirty="0"/>
          </a:p>
          <a:p>
            <a:pPr algn="just"/>
            <a:r>
              <a:rPr lang="pl-PL" b="1" dirty="0"/>
              <a:t>Art. 175 ust. 1 Konstytucji RP</a:t>
            </a:r>
          </a:p>
          <a:p>
            <a:pPr marL="109728" indent="0" algn="just">
              <a:buNone/>
            </a:pPr>
            <a:r>
              <a:rPr lang="pl-PL" dirty="0"/>
              <a:t>Wymiar sprawiedliwości w Rzeczypospolitej Polskiej sprawują Sąd Najwyższy, </a:t>
            </a:r>
            <a:r>
              <a:rPr lang="pl-PL" b="1" dirty="0"/>
              <a:t>sądy powszechne</a:t>
            </a:r>
            <a:r>
              <a:rPr lang="pl-PL" dirty="0"/>
              <a:t>, sądy administracyjne oraz sądy wojskowe.</a:t>
            </a:r>
          </a:p>
          <a:p>
            <a:pPr marL="109728" indent="0" algn="just">
              <a:buNone/>
            </a:pPr>
            <a:endParaRPr lang="pl-PL" dirty="0"/>
          </a:p>
          <a:p>
            <a:pPr algn="just"/>
            <a:r>
              <a:rPr lang="pl-PL" b="1" dirty="0"/>
              <a:t>Art. 177 Konstytucji RP</a:t>
            </a:r>
          </a:p>
          <a:p>
            <a:pPr marL="109728" indent="0" algn="just">
              <a:buNone/>
            </a:pPr>
            <a:r>
              <a:rPr lang="pl-PL" b="1" dirty="0"/>
              <a:t>Sądy powszechne</a:t>
            </a:r>
            <a:r>
              <a:rPr lang="pl-PL" dirty="0"/>
              <a:t> sprawują wymiar sprawiedliwości we wszystkich sprawach z wyjątkiem spraw ustawowo zastrzeżonych dla właściwości innych sądów.</a:t>
            </a:r>
          </a:p>
          <a:p>
            <a:pPr marL="109728" indent="0">
              <a:buNone/>
            </a:pPr>
            <a:endParaRPr lang="pl-PL" dirty="0"/>
          </a:p>
          <a:p>
            <a:endParaRPr lang="pl-PL" dirty="0"/>
          </a:p>
          <a:p>
            <a:pPr marL="109728" indent="0">
              <a:buNone/>
            </a:pPr>
            <a:endParaRPr lang="pl-PL" dirty="0"/>
          </a:p>
          <a:p>
            <a:endParaRPr lang="pl-PL" dirty="0"/>
          </a:p>
        </p:txBody>
      </p:sp>
    </p:spTree>
    <p:extLst>
      <p:ext uri="{BB962C8B-B14F-4D97-AF65-F5344CB8AC3E}">
        <p14:creationId xmlns:p14="http://schemas.microsoft.com/office/powerpoint/2010/main" val="1431241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229600" cy="4389120"/>
          </a:xfrm>
        </p:spPr>
        <p:txBody>
          <a:bodyPr/>
          <a:lstStyle/>
          <a:p>
            <a:endParaRPr lang="pl-PL" b="1" dirty="0"/>
          </a:p>
          <a:p>
            <a:endParaRPr lang="pl-PL" b="1" dirty="0"/>
          </a:p>
          <a:p>
            <a:r>
              <a:rPr lang="pl-PL" b="1" dirty="0"/>
              <a:t>Art. 179 Konstytucji RP</a:t>
            </a:r>
          </a:p>
          <a:p>
            <a:pPr marL="109728" indent="0" algn="just">
              <a:buNone/>
            </a:pPr>
            <a:r>
              <a:rPr lang="pl-PL" dirty="0"/>
              <a:t>„Sędziowie są powoływani </a:t>
            </a:r>
            <a:r>
              <a:rPr lang="pl-PL" b="1" dirty="0"/>
              <a:t>przez Prezydenta Rzeczypospolitej, na wniosek Krajowej Rady Sądownictwa</a:t>
            </a:r>
            <a:r>
              <a:rPr lang="pl-PL" dirty="0"/>
              <a:t>, na czas nieoznaczony.”</a:t>
            </a:r>
          </a:p>
          <a:p>
            <a:pPr marL="109728" indent="0" algn="just">
              <a:buNone/>
            </a:pPr>
            <a:endParaRPr lang="pl-PL" dirty="0"/>
          </a:p>
          <a:p>
            <a:endParaRPr lang="pl-PL" dirty="0"/>
          </a:p>
        </p:txBody>
      </p:sp>
    </p:spTree>
    <p:extLst>
      <p:ext uri="{BB962C8B-B14F-4D97-AF65-F5344CB8AC3E}">
        <p14:creationId xmlns:p14="http://schemas.microsoft.com/office/powerpoint/2010/main" val="3067924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568952" cy="4752528"/>
          </a:xfrm>
        </p:spPr>
        <p:txBody>
          <a:bodyPr/>
          <a:lstStyle/>
          <a:p>
            <a:pPr algn="just"/>
            <a:r>
              <a:rPr lang="pl-PL" b="1" dirty="0"/>
              <a:t>Właściwość rzeczowa - </a:t>
            </a:r>
            <a:r>
              <a:rPr lang="pl-PL" dirty="0"/>
              <a:t>kompetencja sądu do rozpoznawania sprawy w pierwszej instancji.</a:t>
            </a:r>
          </a:p>
          <a:p>
            <a:pPr algn="just"/>
            <a:endParaRPr lang="pl-PL" dirty="0"/>
          </a:p>
          <a:p>
            <a:pPr algn="just"/>
            <a:r>
              <a:rPr lang="pl-PL" dirty="0"/>
              <a:t>Kryterium: </a:t>
            </a:r>
            <a:r>
              <a:rPr lang="pl-PL" b="1" dirty="0"/>
              <a:t>rodzaj przestępstwa.</a:t>
            </a:r>
          </a:p>
          <a:p>
            <a:pPr algn="just"/>
            <a:endParaRPr lang="pl-PL" dirty="0"/>
          </a:p>
          <a:p>
            <a:pPr algn="just"/>
            <a:r>
              <a:rPr lang="pl-PL" dirty="0"/>
              <a:t>Sąd rejonowy rozstrzyga w pierwszej instancji w sprawach dotyczących wszystkich kategorii przestępstw z wyjątkiem tych, które zostały przekazane do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następujące przestępstwa: </a:t>
            </a:r>
          </a:p>
          <a:p>
            <a:pPr marL="109728" indent="0" algn="just">
              <a:buNone/>
            </a:pPr>
            <a:r>
              <a:rPr lang="pl-PL" dirty="0"/>
              <a:t>1)  o zbrodnie określone w Kodeksie karnym oraz w ustawach szczególnych;</a:t>
            </a:r>
          </a:p>
          <a:p>
            <a:pPr marL="109728" indent="0" algn="just">
              <a:buNone/>
            </a:pPr>
            <a:r>
              <a:rPr lang="pl-PL" dirty="0"/>
              <a:t>2)  o występki określone w rozdziałach XVI i XVII oraz w art. 140–142, art. 148 § 4, art. 149, art. 150 § 1, art. 151–154, </a:t>
            </a:r>
            <a:r>
              <a:rPr lang="pl-PL" strike="sngStrike" dirty="0"/>
              <a:t>art. 156 § 3</a:t>
            </a:r>
            <a:r>
              <a:rPr lang="pl-PL" dirty="0"/>
              <a:t>, art. 158 § 3, art. 163 § 3 i 4, art. 165 § 1, 3 i 4, art. 166 § 1, art. 173 § 3 i 4, art. 185 § 2, art. 189a § 2, art. 210 § 2, art. 211a, art. 252 § 3, art. 258 § 1–3, art. 265 § 1 i 2, art. 269, art. 278 § 1 i 2 w zw. z art. 294, art. 284 § 1 i 2 w zw. z art. 294, art. 286 § 1 w zw. z art. 294, art. 287 § 1 w zw. z art. 294, art. 296 § 3 oraz art. 299 Kodeksu  karnego;</a:t>
            </a:r>
          </a:p>
          <a:p>
            <a:pPr marL="109728" indent="0" algn="just">
              <a:buNone/>
            </a:pPr>
            <a:r>
              <a:rPr lang="pl-PL" dirty="0"/>
              <a:t>3)  o występki, które z mocy przepisu szczególnego należą do właściwości sądu okręgowego (np. art. 43 prawa prasowego)</a:t>
            </a:r>
          </a:p>
        </p:txBody>
      </p:sp>
    </p:spTree>
    <p:extLst>
      <p:ext uri="{BB962C8B-B14F-4D97-AF65-F5344CB8AC3E}">
        <p14:creationId xmlns:p14="http://schemas.microsoft.com/office/powerpoint/2010/main" val="3338470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pPr algn="just"/>
            <a:r>
              <a:rPr lang="pl-PL" b="1" dirty="0"/>
              <a:t>Właściwość miejscowa - </a:t>
            </a:r>
            <a:r>
              <a:rPr lang="pl-PL" dirty="0"/>
              <a:t>pozwala na stwierdzenie, który z sądów tego samego rzędu posiada kompetencje do rozpoznania konkretnej sprawy.</a:t>
            </a:r>
          </a:p>
          <a:p>
            <a:pPr marL="109728" indent="0" algn="just">
              <a:buNone/>
            </a:pPr>
            <a:endParaRPr lang="pl-PL" dirty="0"/>
          </a:p>
          <a:p>
            <a:pPr algn="just"/>
            <a:r>
              <a:rPr lang="pl-PL" dirty="0"/>
              <a:t>Podstawowe kryterium: miejsce popełnienia przestępstwa.</a:t>
            </a:r>
          </a:p>
          <a:p>
            <a:pPr algn="just"/>
            <a:endParaRPr lang="pl-PL" dirty="0"/>
          </a:p>
        </p:txBody>
      </p:sp>
    </p:spTree>
    <p:extLst>
      <p:ext uri="{BB962C8B-B14F-4D97-AF65-F5344CB8AC3E}">
        <p14:creationId xmlns:p14="http://schemas.microsoft.com/office/powerpoint/2010/main" val="269686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Pytania kontrolne</a:t>
            </a:r>
          </a:p>
        </p:txBody>
      </p:sp>
      <p:sp>
        <p:nvSpPr>
          <p:cNvPr id="3" name="Symbol zastępczy zawartości 2"/>
          <p:cNvSpPr>
            <a:spLocks noGrp="1"/>
          </p:cNvSpPr>
          <p:nvPr>
            <p:ph idx="1"/>
          </p:nvPr>
        </p:nvSpPr>
        <p:spPr/>
        <p:txBody>
          <a:bodyPr>
            <a:normAutofit fontScale="92500"/>
          </a:bodyPr>
          <a:lstStyle/>
          <a:p>
            <a:pPr marL="0" indent="0">
              <a:buNone/>
            </a:pPr>
            <a:r>
              <a:rPr lang="pl-PL" b="1" dirty="0"/>
              <a:t>1. Wniosek o ściganie:</a:t>
            </a:r>
          </a:p>
          <a:p>
            <a:pPr marL="971550" lvl="1" indent="-514350">
              <a:buAutoNum type="alphaLcParenR"/>
            </a:pPr>
            <a:r>
              <a:rPr lang="pl-PL" dirty="0"/>
              <a:t>może być zawsze cofnięty,</a:t>
            </a:r>
          </a:p>
          <a:p>
            <a:pPr marL="971550" lvl="1" indent="-514350" algn="just">
              <a:buAutoNum type="alphaLcParenR"/>
            </a:pPr>
            <a:r>
              <a:rPr lang="pl-PL" dirty="0"/>
              <a:t>może być cofnięty do rozpoczęcia przewodu sądowego, ale do dokonania tej czynności wymagana jest zawsze zgoda organu prowadzącego postępowanie,</a:t>
            </a:r>
          </a:p>
          <a:p>
            <a:pPr marL="971550" lvl="1" indent="-514350">
              <a:buAutoNum type="alphaLcParenR"/>
            </a:pPr>
            <a:r>
              <a:rPr lang="pl-PL" dirty="0"/>
              <a:t>może być cofnięty, poza sytuacją, gdy został złożony w sprawach o przestępstwa przeciwko wolności i obyczajności seksualnej,</a:t>
            </a:r>
          </a:p>
          <a:p>
            <a:pPr marL="971550" lvl="1" indent="-514350">
              <a:buFont typeface="Wingdings 2"/>
              <a:buAutoNum type="alphaLcParenR"/>
            </a:pPr>
            <a:r>
              <a:rPr lang="pl-PL" dirty="0"/>
              <a:t>może być cofnięty aż do zamknięcia przewodu sądowego, ale do dokonania tej czynności wymagana jest zawsze zgoda organu prowadzącego postępowanie,</a:t>
            </a:r>
          </a:p>
          <a:p>
            <a:pPr marL="971550" lvl="1" indent="-514350">
              <a:buAutoNum type="alphaLcParenR"/>
            </a:pPr>
            <a:endParaRPr lang="pl-PL" dirty="0"/>
          </a:p>
        </p:txBody>
      </p:sp>
    </p:spTree>
    <p:extLst>
      <p:ext uri="{BB962C8B-B14F-4D97-AF65-F5344CB8AC3E}">
        <p14:creationId xmlns:p14="http://schemas.microsoft.com/office/powerpoint/2010/main" val="2434043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lgn="just">
              <a:buNone/>
            </a:pPr>
            <a:r>
              <a:rPr lang="pl-PL" dirty="0"/>
              <a:t>Jeżeli  przestępstwo  popełniono  na  polskim  statku  wodnym  lub powietrznym, a § 1 nie może mieć zastosowania,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a:t>Art. 31 § 3 k.p.k.</a:t>
            </a:r>
          </a:p>
          <a:p>
            <a:pPr marL="109728" indent="0" algn="just">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lgn="just">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pPr algn="just"/>
            <a:r>
              <a:rPr lang="pl-PL" dirty="0"/>
              <a:t>Jeżeli nie można ustalić miejsca popełnienia przestępstwa, czyli nie znajdują zastosowania reguły z art. 31 k.p.k., właściwość należy ustalić na podstawie art. 32 § 1 k.p.k.</a:t>
            </a:r>
          </a:p>
          <a:p>
            <a:pPr algn="just"/>
            <a:endParaRPr lang="pl-PL" dirty="0"/>
          </a:p>
          <a:p>
            <a:pPr algn="just"/>
            <a:r>
              <a:rPr lang="pl-PL" dirty="0"/>
              <a:t>Właściwy jest sąd, w okręgu którego:</a:t>
            </a:r>
          </a:p>
          <a:p>
            <a:pPr marL="109728" indent="0" algn="just">
              <a:buNone/>
            </a:pPr>
            <a:r>
              <a:rPr lang="pl-PL" dirty="0"/>
              <a:t>1)  </a:t>
            </a:r>
            <a:r>
              <a:rPr lang="pl-PL" b="1" dirty="0"/>
              <a:t>ujawniono</a:t>
            </a:r>
            <a:r>
              <a:rPr lang="pl-PL" dirty="0"/>
              <a:t> przestępstwo,</a:t>
            </a:r>
          </a:p>
          <a:p>
            <a:pPr marL="109728" indent="0" algn="just">
              <a:buNone/>
            </a:pPr>
            <a:r>
              <a:rPr lang="pl-PL" dirty="0"/>
              <a:t>2)  </a:t>
            </a:r>
            <a:r>
              <a:rPr lang="pl-PL" b="1" dirty="0"/>
              <a:t>ujęto</a:t>
            </a:r>
            <a:r>
              <a:rPr lang="pl-PL" dirty="0"/>
              <a:t> oskarżonego,</a:t>
            </a:r>
          </a:p>
          <a:p>
            <a:pPr marL="109728" indent="0" algn="just">
              <a:buNone/>
            </a:pPr>
            <a:r>
              <a:rPr lang="pl-PL" dirty="0"/>
              <a:t>3)  oskarżony  przed  popełnieniem  przestępstwa  </a:t>
            </a:r>
            <a:r>
              <a:rPr lang="pl-PL" b="1" dirty="0"/>
              <a:t>stale  mieszkał  lub  czasowo przebywał</a:t>
            </a:r>
          </a:p>
          <a:p>
            <a:pPr marL="109728" indent="0" algn="just">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pPr algn="just"/>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pPr algn="just"/>
            <a:r>
              <a:rPr lang="pl-PL" b="1" dirty="0"/>
              <a:t>Właściwość funkcjonalna - </a:t>
            </a:r>
            <a:r>
              <a:rPr lang="pl-PL" dirty="0"/>
              <a:t>wskazuje do dokonywania jakich czynności jest uprawniony dany sąd (upoważnienie sądu do niecałościowego rozpoznania sprawy).</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a:off x="395536" y="404664"/>
            <a:ext cx="8229600" cy="1143000"/>
          </a:xfrm>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467544" y="274638"/>
            <a:ext cx="8676456" cy="778098"/>
          </a:xfrm>
        </p:spPr>
        <p:txBody>
          <a:bodyPr>
            <a:normAutofit/>
          </a:bodyPr>
          <a:lstStyle/>
          <a:p>
            <a:pPr algn="ctr"/>
            <a:r>
              <a:rPr lang="pl-PL" sz="3600" b="1" dirty="0"/>
              <a:t>Ruchoma właściwość sądów tradycyjna</a:t>
            </a:r>
          </a:p>
        </p:txBody>
      </p:sp>
      <p:sp>
        <p:nvSpPr>
          <p:cNvPr id="5" name="Symbol zastępczy zawartości 2"/>
          <p:cNvSpPr>
            <a:spLocks noGrp="1"/>
          </p:cNvSpPr>
          <p:nvPr>
            <p:ph idx="1"/>
          </p:nvPr>
        </p:nvSpPr>
        <p:spPr>
          <a:xfrm>
            <a:off x="179512" y="1484784"/>
            <a:ext cx="8964488" cy="5132040"/>
          </a:xfrm>
        </p:spPr>
        <p:txBody>
          <a:bodyPr>
            <a:normAutofit/>
          </a:bodyPr>
          <a:lstStyle/>
          <a:p>
            <a:pPr marL="0" indent="0" algn="just">
              <a:buNone/>
            </a:pPr>
            <a:endParaRPr lang="pl-PL" dirty="0"/>
          </a:p>
          <a:p>
            <a:pPr marL="0" indent="0" algn="just">
              <a:buNone/>
            </a:pPr>
            <a:r>
              <a:rPr lang="pl-PL" dirty="0"/>
              <a:t>K.p.k. zezwala tradycyjnie (podobne przepisy były już w k.p.k. z 1928r.) na zmianę właściwości sądów okręgowych i rejonowych w następujących przypadkach:</a:t>
            </a:r>
          </a:p>
          <a:p>
            <a:pPr marL="514350" indent="-514350" algn="just">
              <a:buAutoNum type="arabicParenR"/>
            </a:pPr>
            <a:r>
              <a:rPr lang="pl-PL" b="1" dirty="0"/>
              <a:t>łączności spraw karnych</a:t>
            </a:r>
            <a:r>
              <a:rPr lang="pl-PL" dirty="0"/>
              <a:t>;</a:t>
            </a:r>
          </a:p>
          <a:p>
            <a:pPr marL="514350" indent="-514350" algn="just">
              <a:buAutoNum type="arabicParenR"/>
            </a:pPr>
            <a:r>
              <a:rPr lang="pl-PL" b="1" dirty="0"/>
              <a:t>postulatu oszczędności procesu (również właściwość z delegacji, różniąca się przesłankami);</a:t>
            </a:r>
          </a:p>
          <a:p>
            <a:pPr marL="514350" indent="-514350" algn="just">
              <a:buAutoNum type="arabicParenR"/>
            </a:pPr>
            <a:r>
              <a:rPr lang="pl-PL" b="1" dirty="0"/>
              <a:t>delegacji.</a:t>
            </a:r>
          </a:p>
          <a:p>
            <a:pPr marL="0" indent="0">
              <a:buNone/>
            </a:pPr>
            <a:endParaRPr lang="pl-PL" b="1" dirty="0"/>
          </a:p>
        </p:txBody>
      </p:sp>
    </p:spTree>
    <p:extLst>
      <p:ext uri="{BB962C8B-B14F-4D97-AF65-F5344CB8AC3E}">
        <p14:creationId xmlns:p14="http://schemas.microsoft.com/office/powerpoint/2010/main" val="139038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5BF435-7CDD-49AD-AFC1-9BDF33E20F69}"/>
              </a:ext>
            </a:extLst>
          </p:cNvPr>
          <p:cNvSpPr>
            <a:spLocks noGrp="1"/>
          </p:cNvSpPr>
          <p:nvPr>
            <p:ph type="title"/>
          </p:nvPr>
        </p:nvSpPr>
        <p:spPr/>
        <p:txBody>
          <a:bodyPr/>
          <a:lstStyle/>
          <a:p>
            <a:pPr algn="ctr"/>
            <a:r>
              <a:rPr lang="pl-PL" dirty="0"/>
              <a:t>Łączność spraw karnych</a:t>
            </a:r>
          </a:p>
        </p:txBody>
      </p:sp>
      <p:sp>
        <p:nvSpPr>
          <p:cNvPr id="3" name="Symbol zastępczy zawartości 2">
            <a:extLst>
              <a:ext uri="{FF2B5EF4-FFF2-40B4-BE49-F238E27FC236}">
                <a16:creationId xmlns:a16="http://schemas.microsoft.com/office/drawing/2014/main" id="{372B1DBF-52A4-4552-B452-913965F87E59}"/>
              </a:ext>
            </a:extLst>
          </p:cNvPr>
          <p:cNvSpPr>
            <a:spLocks noGrp="1"/>
          </p:cNvSpPr>
          <p:nvPr>
            <p:ph idx="1"/>
          </p:nvPr>
        </p:nvSpPr>
        <p:spPr/>
        <p:txBody>
          <a:bodyPr>
            <a:normAutofit fontScale="92500" lnSpcReduction="20000"/>
          </a:bodyPr>
          <a:lstStyle/>
          <a:p>
            <a:pPr algn="just"/>
            <a:r>
              <a:rPr lang="pl-PL" b="1" dirty="0"/>
              <a:t>Łączność podmiotowa </a:t>
            </a:r>
            <a:r>
              <a:rPr lang="pl-PL" dirty="0"/>
              <a:t>występuje wtedy, gdy ta sama osoba oskarżona jest o kilka przestępstw, a sprawy te należą do właściwości różnych sądów </a:t>
            </a:r>
            <a:r>
              <a:rPr lang="pl-PL" b="1" dirty="0"/>
              <a:t>tego samego rzędu</a:t>
            </a:r>
            <a:r>
              <a:rPr lang="pl-PL" dirty="0"/>
              <a:t> – wówczas właściwy jest </a:t>
            </a:r>
            <a:r>
              <a:rPr lang="pl-PL" b="1" dirty="0"/>
              <a:t>sąd, w którym najpierw wszczęto postępowanie</a:t>
            </a:r>
            <a:r>
              <a:rPr lang="pl-PL" dirty="0"/>
              <a:t>.</a:t>
            </a:r>
          </a:p>
          <a:p>
            <a:pPr marL="0" indent="0" algn="just">
              <a:buNone/>
            </a:pPr>
            <a:r>
              <a:rPr lang="pl-PL" dirty="0"/>
              <a:t>Jeżeli sprawy należą do właściwości sądów różnego rzędu (rejonowy i okręgowy), to sprawę rozpoznaje sąd wyższego rzędu (art. 33 § 1 i 2 k.p.k.)</a:t>
            </a:r>
          </a:p>
          <a:p>
            <a:pPr algn="just"/>
            <a:r>
              <a:rPr lang="pl-PL" b="1" dirty="0"/>
              <a:t>Łączność przedmiotowa </a:t>
            </a:r>
            <a:r>
              <a:rPr lang="pl-PL" dirty="0"/>
              <a:t>ma miejsce wtedy, gdy postępowanie toczy się jednocześnie przeciwko sprawcom, pomocnikom, podżegaczom i innym osobom, których przestępstwo pozostaje w ścisłym związku z przestępstwem sprawcy – wówczas jeden i ten sam sąd jest właściwy dla wszystkich tych osób (art. 34 § 1 k.p.k.)</a:t>
            </a:r>
            <a:endParaRPr lang="pl-PL" b="1" dirty="0"/>
          </a:p>
          <a:p>
            <a:endParaRPr lang="pl-PL" dirty="0"/>
          </a:p>
        </p:txBody>
      </p:sp>
    </p:spTree>
    <p:extLst>
      <p:ext uri="{BB962C8B-B14F-4D97-AF65-F5344CB8AC3E}">
        <p14:creationId xmlns:p14="http://schemas.microsoft.com/office/powerpoint/2010/main" val="1331855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83921" y="833120"/>
            <a:ext cx="7174229" cy="5476240"/>
          </a:xfrm>
        </p:spPr>
        <p:txBody>
          <a:bodyPr>
            <a:normAutofit fontScale="77500" lnSpcReduction="20000"/>
          </a:bodyPr>
          <a:lstStyle/>
          <a:p>
            <a:pPr algn="just"/>
            <a:r>
              <a:rPr lang="pl-PL" b="1" dirty="0"/>
              <a:t>Łączność podmiotowo-przedmiotowa </a:t>
            </a:r>
            <a:r>
              <a:rPr lang="pl-PL" dirty="0"/>
              <a:t>ma miejsce wtedy, gdy występuje łączność spraw podmiotowa, jak i przedmiotowa.</a:t>
            </a:r>
          </a:p>
          <a:p>
            <a:pPr marL="0" indent="0" algn="just">
              <a:buNone/>
            </a:pPr>
            <a:endParaRPr lang="pl-PL" dirty="0"/>
          </a:p>
          <a:p>
            <a:pPr marL="0" indent="0" algn="just">
              <a:buNone/>
            </a:pPr>
            <a:r>
              <a:rPr lang="pl-PL" dirty="0"/>
              <a:t>Niekiedy może jednak okazać się, że połączenie spraw i oskarżonych w jednym procesie utrudnia postępowanie oraz ogranicza możliwość dotarcia do prawdy materialnej. W takim przypadku można </a:t>
            </a:r>
            <a:r>
              <a:rPr lang="pl-PL" b="1" dirty="0"/>
              <a:t>wyłączyć i odrębnie rozpoznać</a:t>
            </a:r>
            <a:r>
              <a:rPr lang="pl-PL" dirty="0"/>
              <a:t> sprawę poszczególnych osób lub o poszczególne czyny (art. 34 § 3 k.p.k.)</a:t>
            </a:r>
          </a:p>
          <a:p>
            <a:pPr marL="0" indent="0" algn="just">
              <a:buNone/>
            </a:pPr>
            <a:r>
              <a:rPr lang="pl-PL" b="1" dirty="0"/>
              <a:t>Postulat oszczędności procesu - </a:t>
            </a:r>
            <a:r>
              <a:rPr lang="pl-PL" dirty="0"/>
              <a:t>art. 36 k.p.k. – sąd wyższego rzędu nad sądem właściwym może przekazać sprawę innemu sądowi równorzędnemu, jeżeli większość osób, które należy wezwać na rozprawę zamieszkuje blisko sądu, a z dala od sądu właściwego.</a:t>
            </a:r>
          </a:p>
          <a:p>
            <a:pPr marL="0" indent="0" algn="just">
              <a:buNone/>
            </a:pPr>
            <a:endParaRPr lang="pl-PL" dirty="0"/>
          </a:p>
          <a:p>
            <a:pPr marL="0" indent="0" algn="just">
              <a:buNone/>
            </a:pPr>
            <a:r>
              <a:rPr lang="pl-PL" b="1" dirty="0"/>
              <a:t>Delegacja właściwości – </a:t>
            </a:r>
            <a:r>
              <a:rPr lang="pl-PL" dirty="0"/>
              <a:t>art. 37 k.p.k. - Sąd Najwyższy może z inicjatywy właściwego sądu przekazać sprawę do rozpoznania innemu sądowi równorzędnemu, jeżeli wymaga tego dobro wymiaru sprawiedliwości. </a:t>
            </a:r>
          </a:p>
          <a:p>
            <a:pPr marL="0" indent="0" algn="just">
              <a:buNone/>
            </a:pPr>
            <a:endParaRPr lang="pl-PL" b="1" dirty="0"/>
          </a:p>
          <a:p>
            <a:pPr marL="0" indent="0" algn="just">
              <a:buNone/>
            </a:pPr>
            <a:endParaRPr lang="pl-PL" b="1" dirty="0"/>
          </a:p>
          <a:p>
            <a:pPr algn="just"/>
            <a:endParaRPr lang="pl-PL" dirty="0"/>
          </a:p>
        </p:txBody>
      </p:sp>
    </p:spTree>
    <p:extLst>
      <p:ext uri="{BB962C8B-B14F-4D97-AF65-F5344CB8AC3E}">
        <p14:creationId xmlns:p14="http://schemas.microsoft.com/office/powerpoint/2010/main" val="3155603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normAutofit/>
          </a:bodyPr>
          <a:lstStyle/>
          <a:p>
            <a:pPr algn="just"/>
            <a:r>
              <a:rPr lang="pl-PL" dirty="0"/>
              <a:t>Łączność </a:t>
            </a:r>
            <a:r>
              <a:rPr lang="pl-PL" b="1" dirty="0"/>
              <a:t>podmiotowa</a:t>
            </a:r>
            <a:r>
              <a:rPr lang="pl-PL" dirty="0"/>
              <a:t>→ art. 33 § 1 k.p.k.; łączne rozpoznanie co najmniej </a:t>
            </a:r>
            <a:r>
              <a:rPr lang="pl-PL" b="1" dirty="0"/>
              <a:t>dwóch spraw </a:t>
            </a:r>
            <a:r>
              <a:rPr lang="pl-PL" dirty="0"/>
              <a:t>o różne przestępstwa </a:t>
            </a:r>
            <a:r>
              <a:rPr lang="pl-PL" b="1" dirty="0"/>
              <a:t>jednego oskarżonego</a:t>
            </a:r>
          </a:p>
          <a:p>
            <a:pPr algn="just"/>
            <a:endParaRPr lang="pl-PL" dirty="0"/>
          </a:p>
          <a:p>
            <a:pPr algn="just"/>
            <a:r>
              <a:rPr lang="pl-PL" dirty="0"/>
              <a:t>Łączność </a:t>
            </a:r>
            <a:r>
              <a:rPr lang="pl-PL" b="1" dirty="0"/>
              <a:t>przedmiotowa</a:t>
            </a:r>
            <a:r>
              <a:rPr lang="pl-PL" dirty="0"/>
              <a:t>→ art. 34 § 1 k.p.k.; łączne rozpoznanie spraw przynajmniej </a:t>
            </a:r>
            <a:r>
              <a:rPr lang="pl-PL" b="1" dirty="0"/>
              <a:t>dwóch oskarżonych</a:t>
            </a:r>
          </a:p>
          <a:p>
            <a:pPr marL="109728" indent="0" algn="just">
              <a:buNone/>
            </a:pPr>
            <a:endParaRPr lang="pl-PL" dirty="0"/>
          </a:p>
          <a:p>
            <a:pPr algn="just"/>
            <a:r>
              <a:rPr lang="pl-PL" dirty="0"/>
              <a:t>Łączność </a:t>
            </a:r>
            <a:r>
              <a:rPr lang="pl-PL" b="1" dirty="0"/>
              <a:t>przedmiotowo-podmiotowa</a:t>
            </a:r>
            <a:r>
              <a:rPr lang="pl-PL" dirty="0"/>
              <a:t> (mieszana) → połączenie spraw na podstawie kryteriów podmiotowych i przedmiotowych.</a:t>
            </a:r>
          </a:p>
        </p:txBody>
      </p:sp>
    </p:spTree>
    <p:extLst>
      <p:ext uri="{BB962C8B-B14F-4D97-AF65-F5344CB8AC3E}">
        <p14:creationId xmlns:p14="http://schemas.microsoft.com/office/powerpoint/2010/main" val="354697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435280" cy="5433467"/>
          </a:xfrm>
        </p:spPr>
        <p:txBody>
          <a:bodyPr>
            <a:normAutofit/>
          </a:bodyPr>
          <a:lstStyle/>
          <a:p>
            <a:pPr marL="0" indent="0">
              <a:buNone/>
            </a:pPr>
            <a:r>
              <a:rPr lang="pl-PL" b="1" dirty="0"/>
              <a:t>2. </a:t>
            </a:r>
            <a:r>
              <a:rPr lang="pl-PL" dirty="0"/>
              <a:t>Wniosek o ściganie wyłącznie niektórych sprawców przestępstwa:</a:t>
            </a:r>
          </a:p>
          <a:p>
            <a:pPr marL="0" indent="0" algn="just">
              <a:buNone/>
            </a:pPr>
            <a:r>
              <a:rPr lang="pl-PL" dirty="0"/>
              <a:t>a) nie wywołuje żadnych skutków prawnych,</a:t>
            </a:r>
          </a:p>
          <a:p>
            <a:pPr marL="0" indent="0" algn="just">
              <a:buNone/>
            </a:pPr>
            <a:r>
              <a:rPr lang="pl-PL" dirty="0"/>
              <a:t>b) powoduje ściganie oprócz osoby wskazanej we wniosku również innych osób, których czyny pozostają w ścisłym związku z czynem osoby wskazanej we wniosku, chyba że dotyczy to osób najbliższych osoby składającej wniosek</a:t>
            </a:r>
          </a:p>
          <a:p>
            <a:pPr marL="0" indent="0" algn="just">
              <a:buNone/>
            </a:pPr>
            <a:r>
              <a:rPr lang="pl-PL" dirty="0"/>
              <a:t>c) powoduje zawsze ściganie wyłącznie wskazanych we wniosku sprawców,</a:t>
            </a:r>
          </a:p>
          <a:p>
            <a:pPr marL="0" indent="0" algn="just">
              <a:buNone/>
            </a:pPr>
            <a:r>
              <a:rPr lang="pl-PL" dirty="0"/>
              <a:t>d) powoduje zawsze ściganie oprócz osoby wskazanej we wniosku również innych osób, których czyny pozostają w ścisłym związku z czynem osoby wskazanej we wniosku</a:t>
            </a:r>
          </a:p>
        </p:txBody>
      </p:sp>
    </p:spTree>
    <p:extLst>
      <p:ext uri="{BB962C8B-B14F-4D97-AF65-F5344CB8AC3E}">
        <p14:creationId xmlns:p14="http://schemas.microsoft.com/office/powerpoint/2010/main" val="37589235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145780" cy="1191831"/>
          </a:xfrm>
        </p:spPr>
        <p:txBody>
          <a:bodyPr>
            <a:normAutofit fontScale="90000"/>
          </a:bodyPr>
          <a:lstStyle/>
          <a:p>
            <a:pPr algn="ctr"/>
            <a:r>
              <a:rPr lang="pl-PL" b="1" dirty="0"/>
              <a:t>Ruchoma właściwość nadzwyczajna</a:t>
            </a:r>
          </a:p>
        </p:txBody>
      </p:sp>
      <p:sp>
        <p:nvSpPr>
          <p:cNvPr id="5" name="Symbol zastępczy zawartości 2"/>
          <p:cNvSpPr>
            <a:spLocks noGrp="1"/>
          </p:cNvSpPr>
          <p:nvPr>
            <p:ph idx="1"/>
          </p:nvPr>
        </p:nvSpPr>
        <p:spPr>
          <a:xfrm>
            <a:off x="731520" y="1483360"/>
            <a:ext cx="7757160" cy="4836160"/>
          </a:xfrm>
        </p:spPr>
        <p:txBody>
          <a:bodyPr>
            <a:normAutofit fontScale="77500" lnSpcReduction="20000"/>
          </a:bodyPr>
          <a:lstStyle/>
          <a:p>
            <a:pPr marL="0" indent="0" algn="just">
              <a:lnSpc>
                <a:spcPct val="150000"/>
              </a:lnSpc>
              <a:buNone/>
            </a:pPr>
            <a:r>
              <a:rPr lang="pl-PL" dirty="0"/>
              <a:t>Art. 25 § 2 k.p.k.: </a:t>
            </a:r>
            <a:r>
              <a:rPr lang="pl-PL" b="1" dirty="0"/>
              <a:t>sąd apelacyjny, na wniosek sądu rejonowego, może przekazać do rozpoznania sądowi okręgowemu, sprawę o każde przestępstwo ze względu na szczególną wagę lub zawiłość sprawy </a:t>
            </a:r>
            <a:r>
              <a:rPr lang="pl-PL" b="1" i="1" dirty="0"/>
              <a:t>(wyjątek od właściwości rzeczowej!).</a:t>
            </a:r>
          </a:p>
          <a:p>
            <a:pPr marL="0" indent="0" algn="just">
              <a:lnSpc>
                <a:spcPct val="150000"/>
              </a:lnSpc>
              <a:buNone/>
            </a:pPr>
            <a:r>
              <a:rPr lang="pl-PL" dirty="0"/>
              <a:t>Art. 11a przepisów wprowadzających k.p.k. – jeżeli rozpoznanie sprawy w sądzie miejscowo właściwym nie jest możliwe w terminie zabezpieczającym przedawnienie karalności przestępstw określonych w art. 101 k.k., to na wniosek właściwego sądu sąd apelacyjny może przekazać taką sprawę do rozpoznania innemu sądowi równorzędnemu.</a:t>
            </a:r>
          </a:p>
        </p:txBody>
      </p:sp>
    </p:spTree>
    <p:extLst>
      <p:ext uri="{BB962C8B-B14F-4D97-AF65-F5344CB8AC3E}">
        <p14:creationId xmlns:p14="http://schemas.microsoft.com/office/powerpoint/2010/main" val="34967156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12776"/>
            <a:ext cx="8229600" cy="4389120"/>
          </a:xfrm>
        </p:spPr>
        <p:txBody>
          <a:bodyPr>
            <a:normAutofit fontScale="85000" lnSpcReduction="20000"/>
          </a:bodyPr>
          <a:lstStyle/>
          <a:p>
            <a:pPr marL="109728" indent="0" algn="just">
              <a:buNone/>
            </a:pPr>
            <a:r>
              <a:rPr lang="pl-PL" dirty="0"/>
              <a:t>Następstwa naruszenia właściwości mogą być różnorakie w zależności od charakteru naruszenia. </a:t>
            </a:r>
          </a:p>
          <a:p>
            <a:pPr marL="109728" indent="0" algn="just">
              <a:buNone/>
            </a:pPr>
            <a:endParaRPr lang="pl-PL" dirty="0"/>
          </a:p>
          <a:p>
            <a:pPr marL="109728" indent="0" algn="just">
              <a:buNone/>
            </a:pPr>
            <a:r>
              <a:rPr lang="pl-PL" dirty="0"/>
              <a:t>Z rygorystycznymi następstwami mamy do czynienia, gdy:</a:t>
            </a:r>
          </a:p>
          <a:p>
            <a:pPr marL="109728" indent="0" algn="just">
              <a:buNone/>
            </a:pPr>
            <a:r>
              <a:rPr lang="pl-PL" dirty="0"/>
              <a:t> 1) sąd rozpozna sprawę oskarżonego, który nie podlegał orzecznictwu polskich sądów karnych;</a:t>
            </a:r>
          </a:p>
          <a:p>
            <a:pPr marL="109728" indent="0" algn="just">
              <a:buNone/>
            </a:pPr>
            <a:r>
              <a:rPr lang="pl-PL" dirty="0"/>
              <a:t> 2) sąd powszechny orzeknie w sprawie, gdzie właściwy jest sąd szczególny lub odwrotnie;</a:t>
            </a:r>
          </a:p>
          <a:p>
            <a:pPr marL="109728" indent="0" algn="just">
              <a:buNone/>
            </a:pPr>
            <a:r>
              <a:rPr lang="pl-PL" dirty="0"/>
              <a:t> 3) sąd niższego rzędu orzeknie w sprawie należącej do sądu wyższego rzędu. </a:t>
            </a:r>
          </a:p>
          <a:p>
            <a:pPr marL="109728" indent="0" algn="just">
              <a:buNone/>
            </a:pPr>
            <a:endParaRPr lang="pl-PL" dirty="0"/>
          </a:p>
          <a:p>
            <a:pPr marL="109728" indent="0" algn="just">
              <a:buNone/>
            </a:pPr>
            <a:r>
              <a:rPr lang="pl-PL" dirty="0"/>
              <a:t>Takie naruszenia mogą stanowić tzw. </a:t>
            </a:r>
            <a:r>
              <a:rPr lang="pl-PL" b="1" dirty="0"/>
              <a:t>bezwzględne przyczyny odwoławcze</a:t>
            </a:r>
            <a:r>
              <a:rPr lang="pl-PL" dirty="0"/>
              <a:t> (art. 439 k.p.k.).</a:t>
            </a:r>
          </a:p>
        </p:txBody>
      </p:sp>
    </p:spTree>
    <p:extLst>
      <p:ext uri="{BB962C8B-B14F-4D97-AF65-F5344CB8AC3E}">
        <p14:creationId xmlns:p14="http://schemas.microsoft.com/office/powerpoint/2010/main" val="537817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a:t>
            </a:r>
            <a:r>
              <a:rPr lang="pl-PL" b="1" dirty="0"/>
              <a:t>obiektywizmu</a:t>
            </a:r>
          </a:p>
          <a:p>
            <a:pPr marL="109728" indent="0" algn="just">
              <a:buNone/>
            </a:pPr>
            <a:endParaRPr lang="pl-PL" dirty="0"/>
          </a:p>
          <a:p>
            <a:pPr algn="just"/>
            <a:r>
              <a:rPr lang="pl-PL" dirty="0"/>
              <a:t>art. 40 k.p.k.→ wyłączenie </a:t>
            </a:r>
            <a:r>
              <a:rPr lang="pl-PL" b="1" dirty="0"/>
              <a:t>z mocy prawa</a:t>
            </a:r>
            <a:r>
              <a:rPr lang="pl-PL" dirty="0"/>
              <a:t>; </a:t>
            </a:r>
            <a:r>
              <a:rPr lang="pl-PL" i="1" dirty="0" err="1"/>
              <a:t>iudex</a:t>
            </a:r>
            <a:r>
              <a:rPr lang="pl-PL" dirty="0"/>
              <a:t> </a:t>
            </a:r>
            <a:r>
              <a:rPr lang="pl-PL" i="1" dirty="0" err="1"/>
              <a:t>inhabilis</a:t>
            </a:r>
            <a:r>
              <a:rPr lang="pl-PL" i="1" dirty="0"/>
              <a:t> (</a:t>
            </a:r>
            <a:r>
              <a:rPr lang="pl-PL" dirty="0"/>
              <a:t>zob. art. 439 § 1 pkt 1 k.p.k.)</a:t>
            </a:r>
          </a:p>
          <a:p>
            <a:pPr algn="just"/>
            <a:endParaRPr lang="pl-PL" dirty="0"/>
          </a:p>
          <a:p>
            <a:pPr algn="just"/>
            <a:r>
              <a:rPr lang="pl-PL" dirty="0"/>
              <a:t>art. 41k.p.k.→ </a:t>
            </a:r>
            <a:r>
              <a:rPr lang="pl-PL" b="1" dirty="0"/>
              <a:t>na wniosek</a:t>
            </a:r>
            <a:r>
              <a:rPr lang="pl-PL" dirty="0"/>
              <a:t>; </a:t>
            </a:r>
            <a:r>
              <a:rPr lang="pl-PL" i="1" dirty="0"/>
              <a:t>iudex</a:t>
            </a:r>
            <a:r>
              <a:rPr lang="pl-PL" dirty="0"/>
              <a:t> </a:t>
            </a:r>
            <a:r>
              <a:rPr lang="pl-PL" i="1" dirty="0"/>
              <a:t>suspectus</a:t>
            </a:r>
            <a:r>
              <a:rPr lang="pl-PL" dirty="0"/>
              <a:t>.</a:t>
            </a:r>
          </a:p>
          <a:p>
            <a:pPr algn="just"/>
            <a:endParaRPr lang="pl-PL" i="1" dirty="0"/>
          </a:p>
          <a:p>
            <a:pPr algn="just"/>
            <a:r>
              <a:rPr lang="pl-PL" dirty="0"/>
              <a:t>art. 42 k.p.k. → procedura wyłączenia sędziego</a:t>
            </a:r>
          </a:p>
        </p:txBody>
      </p:sp>
      <p:sp>
        <p:nvSpPr>
          <p:cNvPr id="3" name="Title 2"/>
          <p:cNvSpPr>
            <a:spLocks noGrp="1"/>
          </p:cNvSpPr>
          <p:nvPr>
            <p:ph type="title"/>
          </p:nvPr>
        </p:nvSpPr>
        <p:spPr/>
        <p:txBody>
          <a:bodyPr/>
          <a:lstStyle/>
          <a:p>
            <a:pPr algn="ctr"/>
            <a:r>
              <a:rPr lang="pl-PL" dirty="0"/>
              <a:t>Wyłączenie sędziego</a:t>
            </a:r>
          </a:p>
        </p:txBody>
      </p:sp>
    </p:spTree>
    <p:extLst>
      <p:ext uri="{BB962C8B-B14F-4D97-AF65-F5344CB8AC3E}">
        <p14:creationId xmlns:p14="http://schemas.microsoft.com/office/powerpoint/2010/main" val="3982848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E3F91-9A9E-4D57-9E21-9219E8F65B65}"/>
              </a:ext>
            </a:extLst>
          </p:cNvPr>
          <p:cNvSpPr>
            <a:spLocks noGrp="1"/>
          </p:cNvSpPr>
          <p:nvPr>
            <p:ph type="title"/>
          </p:nvPr>
        </p:nvSpPr>
        <p:spPr/>
        <p:txBody>
          <a:bodyPr/>
          <a:lstStyle/>
          <a:p>
            <a:pPr algn="ctr"/>
            <a:r>
              <a:rPr lang="pl-PL" i="1" dirty="0" err="1"/>
              <a:t>Iudex</a:t>
            </a:r>
            <a:r>
              <a:rPr lang="pl-PL" i="1" dirty="0"/>
              <a:t> </a:t>
            </a:r>
            <a:r>
              <a:rPr lang="pl-PL" i="1" dirty="0" err="1"/>
              <a:t>suspectus</a:t>
            </a:r>
            <a:endParaRPr lang="pl-PL" i="1" dirty="0"/>
          </a:p>
        </p:txBody>
      </p:sp>
      <p:sp>
        <p:nvSpPr>
          <p:cNvPr id="3" name="Symbol zastępczy zawartości 2">
            <a:extLst>
              <a:ext uri="{FF2B5EF4-FFF2-40B4-BE49-F238E27FC236}">
                <a16:creationId xmlns:a16="http://schemas.microsoft.com/office/drawing/2014/main" id="{FF88FE8F-03E8-4054-9717-612A53C2AB72}"/>
              </a:ext>
            </a:extLst>
          </p:cNvPr>
          <p:cNvSpPr>
            <a:spLocks noGrp="1"/>
          </p:cNvSpPr>
          <p:nvPr>
            <p:ph idx="1"/>
          </p:nvPr>
        </p:nvSpPr>
        <p:spPr/>
        <p:txBody>
          <a:bodyPr>
            <a:normAutofit/>
          </a:bodyPr>
          <a:lstStyle/>
          <a:p>
            <a:r>
              <a:rPr lang="pl-PL" dirty="0"/>
              <a:t>Art.  41.  k.p.k.</a:t>
            </a:r>
          </a:p>
          <a:p>
            <a:pPr algn="just"/>
            <a:r>
              <a:rPr lang="pl-PL" dirty="0"/>
              <a:t>§  1. Sędzia ulega wyłączeniu, jeżeli istnieje okoliczność tego rodzaju, że mogłaby wywołać </a:t>
            </a:r>
            <a:r>
              <a:rPr lang="pl-PL" b="1" dirty="0"/>
              <a:t>uzasadnioną wątpliwość co do jego bezstronności w danej sprawie.</a:t>
            </a:r>
            <a:r>
              <a:rPr lang="pl-PL" b="1" dirty="0">
                <a:effectLst/>
              </a:rPr>
              <a:t> </a:t>
            </a:r>
          </a:p>
          <a:p>
            <a:pPr algn="just"/>
            <a:r>
              <a:rPr lang="pl-PL" dirty="0"/>
              <a:t>§  2. Wniosek o wyłączenie sędziego, zgłoszony na podstawie § 1 </a:t>
            </a:r>
            <a:r>
              <a:rPr lang="pl-PL" b="1" dirty="0"/>
              <a:t>po rozpoczęciu przewodu sądowego</a:t>
            </a:r>
            <a:r>
              <a:rPr lang="pl-PL" dirty="0"/>
              <a:t>, pozostawia się bez rozpoznania, chyba że przyczyna wyłączenia powstała lub stała się stronie wiadoma dopiero po rozpoczęciu przewodu.</a:t>
            </a:r>
          </a:p>
          <a:p>
            <a:endParaRPr lang="pl-PL" dirty="0"/>
          </a:p>
        </p:txBody>
      </p:sp>
    </p:spTree>
    <p:extLst>
      <p:ext uri="{BB962C8B-B14F-4D97-AF65-F5344CB8AC3E}">
        <p14:creationId xmlns:p14="http://schemas.microsoft.com/office/powerpoint/2010/main" val="903899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331BF9-9C48-4540-BD97-4A170408C731}"/>
              </a:ext>
            </a:extLst>
          </p:cNvPr>
          <p:cNvSpPr>
            <a:spLocks noGrp="1"/>
          </p:cNvSpPr>
          <p:nvPr>
            <p:ph type="title"/>
          </p:nvPr>
        </p:nvSpPr>
        <p:spPr/>
        <p:txBody>
          <a:bodyPr/>
          <a:lstStyle/>
          <a:p>
            <a:pPr algn="ctr"/>
            <a:r>
              <a:rPr lang="pl-PL" dirty="0"/>
              <a:t>Wyłączenie sędziego</a:t>
            </a:r>
          </a:p>
        </p:txBody>
      </p:sp>
      <p:sp>
        <p:nvSpPr>
          <p:cNvPr id="3" name="Symbol zastępczy zawartości 2">
            <a:extLst>
              <a:ext uri="{FF2B5EF4-FFF2-40B4-BE49-F238E27FC236}">
                <a16:creationId xmlns:a16="http://schemas.microsoft.com/office/drawing/2014/main" id="{94F5A8F0-8536-43A0-96D1-7A43809B853E}"/>
              </a:ext>
            </a:extLst>
          </p:cNvPr>
          <p:cNvSpPr>
            <a:spLocks noGrp="1"/>
          </p:cNvSpPr>
          <p:nvPr>
            <p:ph idx="1"/>
          </p:nvPr>
        </p:nvSpPr>
        <p:spPr/>
        <p:txBody>
          <a:bodyPr>
            <a:normAutofit fontScale="77500" lnSpcReduction="20000"/>
          </a:bodyPr>
          <a:lstStyle/>
          <a:p>
            <a:r>
              <a:rPr lang="pl-PL" dirty="0"/>
              <a:t>Art.  42.  §  1. Wyłączenie następuje na żądanie sędziego, z urzędu albo na wniosek strony.</a:t>
            </a:r>
          </a:p>
          <a:p>
            <a:pPr algn="just"/>
            <a:r>
              <a:rPr lang="pl-PL" dirty="0"/>
              <a:t>§  2. Jeżeli sędzia </a:t>
            </a:r>
            <a:r>
              <a:rPr lang="pl-PL" b="1" dirty="0"/>
              <a:t>uznaje, że zachodzi przyczyna wyłączająca go z mocy art. 40, wyłącza się, składając oświadczenie na piśmie do akt</a:t>
            </a:r>
            <a:r>
              <a:rPr lang="pl-PL" dirty="0"/>
              <a:t>, a na jego miejsce wstępuje inny sędzia.</a:t>
            </a:r>
          </a:p>
          <a:p>
            <a:pPr algn="just"/>
            <a:r>
              <a:rPr lang="pl-PL" dirty="0"/>
              <a:t>§  3. Sędzia, co do którego zgłoszono wniosek o wyłączenie na podstawie art. 41, może złożyć do akt stosowne oświadczenie na piśmie. Wniosek rozpoznaje się niezwłocznie. Z chwilą wyłączenia sędziego czynności procesowe dokonane z jego udziałem po złożeniu wniosku stają się bezskuteczne.</a:t>
            </a:r>
          </a:p>
          <a:p>
            <a:pPr algn="just"/>
            <a:r>
              <a:rPr lang="pl-PL" dirty="0"/>
              <a:t>§  4. Poza wypadkiem określonym w § 2 o wyłączeniu orzeka </a:t>
            </a:r>
            <a:r>
              <a:rPr lang="pl-PL" b="1" dirty="0"/>
              <a:t>sąd, przed którym toczy się postępowanie</a:t>
            </a:r>
            <a:r>
              <a:rPr lang="pl-PL" dirty="0"/>
              <a:t>; w składzie orzekającym w kwestii wyłączenia nie może brać udziału sędzia, którego dotyczy wyłączenie. W razie niemożności utworzenia takiego składu sądu, w kwestii wyłączenia orzeka sąd wyższego rzędu.</a:t>
            </a:r>
          </a:p>
          <a:p>
            <a:endParaRPr lang="pl-PL" dirty="0"/>
          </a:p>
        </p:txBody>
      </p:sp>
    </p:spTree>
    <p:extLst>
      <p:ext uri="{BB962C8B-B14F-4D97-AF65-F5344CB8AC3E}">
        <p14:creationId xmlns:p14="http://schemas.microsoft.com/office/powerpoint/2010/main" val="1308960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FA0A8C-52EA-4084-A8FD-05024087C7D5}"/>
              </a:ext>
            </a:extLst>
          </p:cNvPr>
          <p:cNvSpPr>
            <a:spLocks noGrp="1"/>
          </p:cNvSpPr>
          <p:nvPr>
            <p:ph type="title"/>
          </p:nvPr>
        </p:nvSpPr>
        <p:spPr/>
        <p:txBody>
          <a:bodyPr/>
          <a:lstStyle/>
          <a:p>
            <a:pPr algn="ctr"/>
            <a:r>
              <a:rPr lang="pl-PL" dirty="0"/>
              <a:t>Kazus</a:t>
            </a:r>
          </a:p>
        </p:txBody>
      </p:sp>
      <p:sp>
        <p:nvSpPr>
          <p:cNvPr id="3" name="Symbol zastępczy zawartości 2">
            <a:extLst>
              <a:ext uri="{FF2B5EF4-FFF2-40B4-BE49-F238E27FC236}">
                <a16:creationId xmlns:a16="http://schemas.microsoft.com/office/drawing/2014/main" id="{E1685FC1-0DB8-46BD-A703-19FD580E44AA}"/>
              </a:ext>
            </a:extLst>
          </p:cNvPr>
          <p:cNvSpPr>
            <a:spLocks noGrp="1"/>
          </p:cNvSpPr>
          <p:nvPr>
            <p:ph idx="1"/>
          </p:nvPr>
        </p:nvSpPr>
        <p:spPr/>
        <p:txBody>
          <a:bodyPr/>
          <a:lstStyle/>
          <a:p>
            <a:pPr algn="just"/>
            <a:r>
              <a:rPr lang="pl-PL" i="1" dirty="0"/>
              <a:t>Sędzia złożył żądanie wyłączenia go ze sprawy ze względu na to, że oskarżonym jest partner sąsiadki siostry jego teściowej, z którą miał okazję się spotkać. Sąd, przed którym toczy </a:t>
            </a:r>
            <a:r>
              <a:rPr lang="pl-PL" i="1"/>
              <a:t>się postępowanie zdecydował</a:t>
            </a:r>
            <a:r>
              <a:rPr lang="pl-PL" i="1" dirty="0"/>
              <a:t>, że nie jest to przesłanka uzasadniająca wyłączenie sędziego. Jednak sędzia argumentował, że w wypadku złożenia tego typu żądania wyłączenie następuje automatycznie i nie podlega kontroli sądu. </a:t>
            </a:r>
          </a:p>
          <a:p>
            <a:pPr algn="just"/>
            <a:r>
              <a:rPr lang="pl-PL" b="1" dirty="0"/>
              <a:t>Kto ma rację w tym sporze?</a:t>
            </a:r>
          </a:p>
        </p:txBody>
      </p:sp>
    </p:spTree>
    <p:extLst>
      <p:ext uri="{BB962C8B-B14F-4D97-AF65-F5344CB8AC3E}">
        <p14:creationId xmlns:p14="http://schemas.microsoft.com/office/powerpoint/2010/main" val="749691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298180" cy="1227753"/>
          </a:xfrm>
        </p:spPr>
        <p:txBody>
          <a:bodyPr>
            <a:normAutofit fontScale="90000"/>
          </a:bodyPr>
          <a:lstStyle/>
          <a:p>
            <a:r>
              <a:rPr lang="pl-PL" b="1" dirty="0"/>
              <a:t>Zasada niezawisłości sędziowskiej</a:t>
            </a:r>
          </a:p>
        </p:txBody>
      </p:sp>
      <p:sp>
        <p:nvSpPr>
          <p:cNvPr id="5" name="Symbol zastępczy zawartości 2"/>
          <p:cNvSpPr>
            <a:spLocks noGrp="1"/>
          </p:cNvSpPr>
          <p:nvPr>
            <p:ph idx="1"/>
          </p:nvPr>
        </p:nvSpPr>
        <p:spPr>
          <a:xfrm>
            <a:off x="342900" y="1600200"/>
            <a:ext cx="8298180" cy="4861560"/>
          </a:xfrm>
        </p:spPr>
        <p:txBody>
          <a:bodyPr>
            <a:noAutofit/>
          </a:bodyPr>
          <a:lstStyle/>
          <a:p>
            <a:pPr algn="just"/>
            <a:r>
              <a:rPr lang="pl-PL" sz="2400" dirty="0"/>
              <a:t>Jest to dyrektywa, w myśl której sąd powinien posiadać swobodę podejmowania decyzji procesowych w granicach zakreślonych przez Konstytucję i ustawy (art. 178 ust. 1 Konstytucji RP).</a:t>
            </a:r>
          </a:p>
          <a:p>
            <a:pPr algn="just"/>
            <a:r>
              <a:rPr lang="pl-PL" sz="2400" dirty="0"/>
              <a:t>Jest to zasada ustrojowa organów wymiaru sprawiedliwości.</a:t>
            </a:r>
          </a:p>
          <a:p>
            <a:pPr algn="just"/>
            <a:r>
              <a:rPr lang="pl-PL" sz="2400" dirty="0"/>
              <a:t>Mamy wiele </a:t>
            </a:r>
            <a:r>
              <a:rPr lang="pl-PL" sz="2400" b="1" dirty="0"/>
              <a:t>gwarancji ustrojowych </a:t>
            </a:r>
            <a:r>
              <a:rPr lang="pl-PL" sz="2400" dirty="0"/>
              <a:t>niezawisłości, np. pełnia praw publicznych, nieskazitelny charakter, złożenie egzaminu sędziowskiego, zakaz przynależności do partii politycznych, immunitet sędziowski, etc.</a:t>
            </a:r>
          </a:p>
          <a:p>
            <a:pPr algn="just"/>
            <a:r>
              <a:rPr lang="pl-PL" sz="2400" b="1" dirty="0"/>
              <a:t>Gwarancje procesowe </a:t>
            </a:r>
            <a:r>
              <a:rPr lang="pl-PL" sz="2400" dirty="0"/>
              <a:t>zapewniają szczególną pozycję sądu wobec innych uczestników procesu. Wyraża się to m. in. w </a:t>
            </a:r>
            <a:r>
              <a:rPr lang="pl-PL" sz="2400" b="1" dirty="0"/>
              <a:t>nadrzędnością</a:t>
            </a:r>
            <a:r>
              <a:rPr lang="pl-PL" sz="2400" dirty="0"/>
              <a:t> </a:t>
            </a:r>
            <a:r>
              <a:rPr lang="pl-PL" sz="2400" b="1" dirty="0"/>
              <a:t>sądu</a:t>
            </a:r>
            <a:r>
              <a:rPr lang="pl-PL" sz="2400" dirty="0"/>
              <a:t> wobec innych stron procesowych oraz </a:t>
            </a:r>
            <a:r>
              <a:rPr lang="pl-PL" sz="2400" b="1" dirty="0"/>
              <a:t>kolegialnością</a:t>
            </a:r>
            <a:r>
              <a:rPr lang="pl-PL" sz="2400" dirty="0"/>
              <a:t> </a:t>
            </a:r>
            <a:r>
              <a:rPr lang="pl-PL" sz="2400" b="1" dirty="0"/>
              <a:t>orzekania</a:t>
            </a:r>
            <a:r>
              <a:rPr lang="pl-PL" sz="2400" dirty="0"/>
              <a:t>, która powinna być regułą.</a:t>
            </a:r>
            <a:endParaRPr lang="pl-PL" sz="2400" b="1" dirty="0"/>
          </a:p>
        </p:txBody>
      </p:sp>
    </p:spTree>
    <p:extLst>
      <p:ext uri="{BB962C8B-B14F-4D97-AF65-F5344CB8AC3E}">
        <p14:creationId xmlns:p14="http://schemas.microsoft.com/office/powerpoint/2010/main" val="3748361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95536" y="0"/>
            <a:ext cx="8118668" cy="1405850"/>
          </a:xfrm>
        </p:spPr>
        <p:txBody>
          <a:bodyPr>
            <a:normAutofit/>
          </a:bodyPr>
          <a:lstStyle/>
          <a:p>
            <a:pPr algn="ctr"/>
            <a:r>
              <a:rPr lang="pl-PL" sz="3600" b="1" dirty="0"/>
              <a:t>Inne gwarancje procesowe niezawisłości</a:t>
            </a:r>
          </a:p>
        </p:txBody>
      </p:sp>
      <p:sp>
        <p:nvSpPr>
          <p:cNvPr id="5" name="Symbol zastępczy zawartości 2"/>
          <p:cNvSpPr>
            <a:spLocks noGrp="1"/>
          </p:cNvSpPr>
          <p:nvPr>
            <p:ph idx="1"/>
          </p:nvPr>
        </p:nvSpPr>
        <p:spPr>
          <a:xfrm>
            <a:off x="960120" y="1620520"/>
            <a:ext cx="7338060" cy="4577079"/>
          </a:xfrm>
        </p:spPr>
        <p:txBody>
          <a:bodyPr>
            <a:normAutofit/>
          </a:bodyPr>
          <a:lstStyle/>
          <a:p>
            <a:r>
              <a:rPr lang="pl-PL" dirty="0"/>
              <a:t>zasada obiektywizmu (art. 4 k.p.k.)</a:t>
            </a:r>
          </a:p>
          <a:p>
            <a:r>
              <a:rPr lang="pl-PL" dirty="0"/>
              <a:t>zapewnienie tajności narady i głosowania nad orzeczeniem (art. 108 k.p.k.)</a:t>
            </a:r>
          </a:p>
          <a:p>
            <a:r>
              <a:rPr lang="pl-PL" b="1" dirty="0"/>
              <a:t>Zasada samodzielności jurysdykcyjnej sądu karnego</a:t>
            </a:r>
            <a:r>
              <a:rPr lang="pl-PL" dirty="0"/>
              <a:t> – autonomia orzekania.</a:t>
            </a:r>
          </a:p>
          <a:p>
            <a:pPr marL="0" indent="0">
              <a:buNone/>
            </a:pPr>
            <a:r>
              <a:rPr lang="pl-PL" dirty="0"/>
              <a:t>Ale! Art. 8 § 2 k.p.k.</a:t>
            </a:r>
          </a:p>
          <a:p>
            <a:pPr marL="0" indent="0">
              <a:buNone/>
            </a:pPr>
            <a:r>
              <a:rPr lang="pl-PL" b="1" dirty="0"/>
              <a:t>Ważne przepisy: </a:t>
            </a:r>
            <a:r>
              <a:rPr lang="pl-PL" dirty="0"/>
              <a:t>art. 442 §</a:t>
            </a:r>
            <a:r>
              <a:rPr lang="pl-PL" b="1" dirty="0"/>
              <a:t> </a:t>
            </a:r>
            <a:r>
              <a:rPr lang="pl-PL" dirty="0"/>
              <a:t>3 k.p.k., 441 § 3 k.p.k., art. 190 ust. 1 Konstytucji RP oraz art. 9 Konstytucji RP (ETPC, TSUE, ENA).</a:t>
            </a:r>
            <a:endParaRPr lang="pl-PL" b="1" dirty="0"/>
          </a:p>
        </p:txBody>
      </p:sp>
    </p:spTree>
    <p:extLst>
      <p:ext uri="{BB962C8B-B14F-4D97-AF65-F5344CB8AC3E}">
        <p14:creationId xmlns:p14="http://schemas.microsoft.com/office/powerpoint/2010/main" val="29844827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Zasada prawnie zdefiniowana (art. 8 k.p.k.)</a:t>
            </a:r>
          </a:p>
          <a:p>
            <a:pPr marL="109728" indent="0" algn="just">
              <a:buNone/>
            </a:pPr>
            <a:endParaRPr lang="pl-PL" dirty="0"/>
          </a:p>
          <a:p>
            <a:pPr algn="just"/>
            <a:r>
              <a:rPr lang="pl-PL" dirty="0"/>
              <a:t>Zasada pozakonstytucyjna</a:t>
            </a:r>
          </a:p>
          <a:p>
            <a:pPr marL="109728" indent="0" algn="just">
              <a:buNone/>
            </a:pPr>
            <a:endParaRPr lang="pl-PL" dirty="0"/>
          </a:p>
          <a:p>
            <a:pPr algn="just"/>
            <a:r>
              <a:rPr lang="pl-PL" dirty="0"/>
              <a:t>Wyraża dyrektywę, w myśl której sąd karny samodzielnie kształtuje zarówno faktyczną, jak i prawną podstawę każdego rozstrzygnięcia.</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2912505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pl-PL" dirty="0"/>
              <a:t>wyjątek→ art. 8 § 2 k.p.k.</a:t>
            </a:r>
          </a:p>
          <a:p>
            <a:pPr algn="just"/>
            <a:endParaRPr lang="pl-PL" dirty="0"/>
          </a:p>
          <a:p>
            <a:pPr algn="just"/>
            <a:r>
              <a:rPr lang="pl-PL" dirty="0"/>
              <a:t>Sąd karny jest związany tylko prawomocnymi rozstrzygnięciami sądu kształtującymi prawo albo stosunek prawny.</a:t>
            </a:r>
          </a:p>
          <a:p>
            <a:pPr algn="just"/>
            <a:endParaRPr lang="pl-PL" dirty="0"/>
          </a:p>
          <a:p>
            <a:pPr algn="just"/>
            <a:r>
              <a:rPr lang="pl-PL" dirty="0"/>
              <a:t>Np. z zakresu prawa rodzinnego i opiekuńczego- orzeczenie o przysposobieniu całkowitym; z zakresu prawa administracyjnego- wygaśnięcie mandatu radnego na podstawie uchwały rady lub zarządzenia zastępczego wojewody.</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79192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075240" cy="5577483"/>
          </a:xfrm>
        </p:spPr>
        <p:txBody>
          <a:bodyPr/>
          <a:lstStyle/>
          <a:p>
            <a:pPr marL="0" indent="0">
              <a:buNone/>
            </a:pPr>
            <a:r>
              <a:rPr lang="pl-PL" b="1" dirty="0"/>
              <a:t>3. </a:t>
            </a:r>
            <a:r>
              <a:rPr lang="pl-PL" dirty="0"/>
              <a:t>Przed złożeniem przez pokrzywdzonego wniosku o ściganie:</a:t>
            </a:r>
          </a:p>
          <a:p>
            <a:pPr marL="0" indent="0">
              <a:buNone/>
            </a:pPr>
            <a:r>
              <a:rPr lang="pl-PL" dirty="0"/>
              <a:t>	a) nie jest dopuszczalne przeprowadzenie żadnych czynności dowodowych,</a:t>
            </a:r>
          </a:p>
          <a:p>
            <a:pPr marL="0" indent="0">
              <a:buNone/>
            </a:pPr>
            <a:r>
              <a:rPr lang="pl-PL" dirty="0"/>
              <a:t>	b) jest dopuszczalne przeprowadzenie każdej czynności dowodowej,</a:t>
            </a:r>
          </a:p>
          <a:p>
            <a:pPr marL="0" indent="0">
              <a:buNone/>
            </a:pPr>
            <a:r>
              <a:rPr lang="pl-PL" dirty="0"/>
              <a:t>	c) jest dopuszczalne dokonanie czynności niecierpiących zwłoki w celu zabezpieczenia śladów i dowodów,</a:t>
            </a:r>
          </a:p>
          <a:p>
            <a:pPr marL="0" indent="0">
              <a:buNone/>
            </a:pPr>
            <a:r>
              <a:rPr lang="pl-PL" dirty="0"/>
              <a:t>	d) żadna z powyższych.</a:t>
            </a:r>
          </a:p>
        </p:txBody>
      </p:sp>
    </p:spTree>
    <p:extLst>
      <p:ext uri="{BB962C8B-B14F-4D97-AF65-F5344CB8AC3E}">
        <p14:creationId xmlns:p14="http://schemas.microsoft.com/office/powerpoint/2010/main" val="39259420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11560" y="260648"/>
            <a:ext cx="7741920" cy="1181567"/>
          </a:xfrm>
        </p:spPr>
        <p:txBody>
          <a:bodyPr/>
          <a:lstStyle/>
          <a:p>
            <a:pPr algn="ctr"/>
            <a:r>
              <a:rPr lang="pl-PL" dirty="0"/>
              <a:t>Ławnicy i referendarze</a:t>
            </a:r>
          </a:p>
        </p:txBody>
      </p:sp>
      <p:sp>
        <p:nvSpPr>
          <p:cNvPr id="5" name="Symbol zastępczy zawartości 2"/>
          <p:cNvSpPr>
            <a:spLocks noGrp="1"/>
          </p:cNvSpPr>
          <p:nvPr>
            <p:ph idx="1"/>
          </p:nvPr>
        </p:nvSpPr>
        <p:spPr>
          <a:xfrm>
            <a:off x="683568" y="1412776"/>
            <a:ext cx="7741920" cy="4678680"/>
          </a:xfrm>
        </p:spPr>
        <p:txBody>
          <a:bodyPr>
            <a:normAutofit fontScale="92500" lnSpcReduction="10000"/>
          </a:bodyPr>
          <a:lstStyle/>
          <a:p>
            <a:pPr algn="just"/>
            <a:r>
              <a:rPr lang="pl-PL" dirty="0"/>
              <a:t>Ławnicy również korzystają z atrybutu niezawisłości – art. 169 § 1 </a:t>
            </a:r>
            <a:r>
              <a:rPr lang="pl-PL" dirty="0" err="1"/>
              <a:t>PrUSP</a:t>
            </a:r>
            <a:r>
              <a:rPr lang="pl-PL" dirty="0"/>
              <a:t>.</a:t>
            </a:r>
          </a:p>
          <a:p>
            <a:pPr marL="0" indent="0" algn="just">
              <a:buNone/>
            </a:pPr>
            <a:r>
              <a:rPr lang="pl-PL" b="1" dirty="0"/>
              <a:t>Instytucja ławnika jest </a:t>
            </a:r>
            <a:r>
              <a:rPr lang="pl-PL" dirty="0"/>
              <a:t>wyrazem realizacji </a:t>
            </a:r>
            <a:r>
              <a:rPr lang="pl-PL" b="1" dirty="0"/>
              <a:t>zasady współdziałania ze społeczeństwem i instytucjami w ściganiu przestępstw.</a:t>
            </a:r>
          </a:p>
          <a:p>
            <a:pPr algn="just"/>
            <a:r>
              <a:rPr lang="pl-PL" dirty="0"/>
              <a:t>Referendarze sądowi nie korzystają z atrybutu niezawisłości, a w zakresie wykonywanych obowiązków są niezależni co do treści wydawanych orzeczeń i zarządzeń - art. 151 § 1 </a:t>
            </a:r>
            <a:r>
              <a:rPr lang="pl-PL" dirty="0" err="1"/>
              <a:t>PrUSP</a:t>
            </a:r>
            <a:r>
              <a:rPr lang="pl-PL" dirty="0"/>
              <a:t>.</a:t>
            </a:r>
          </a:p>
          <a:p>
            <a:pPr marL="0" indent="0" algn="just">
              <a:buNone/>
            </a:pPr>
            <a:r>
              <a:rPr lang="pl-PL" dirty="0"/>
              <a:t>Uprawnienie referendarza określone są w różnorakich przepisach, np. art. 60 § 4 k.p.k., 81, art. 231 § 1 k.p.k.</a:t>
            </a:r>
          </a:p>
          <a:p>
            <a:pPr marL="0" indent="0" algn="just">
              <a:buNone/>
            </a:pPr>
            <a:r>
              <a:rPr lang="pl-PL" dirty="0"/>
              <a:t>Postanowienia i zarządzenia referendarza sądowego </a:t>
            </a:r>
            <a:r>
              <a:rPr lang="pl-PL" b="1" dirty="0"/>
              <a:t>można zaskarżyć sprzeciwem</a:t>
            </a:r>
            <a:r>
              <a:rPr lang="pl-PL" dirty="0"/>
              <a:t> – art. 93a k.p.k.</a:t>
            </a:r>
          </a:p>
          <a:p>
            <a:pPr algn="just"/>
            <a:endParaRPr lang="pl-PL" dirty="0"/>
          </a:p>
        </p:txBody>
      </p:sp>
    </p:spTree>
    <p:extLst>
      <p:ext uri="{BB962C8B-B14F-4D97-AF65-F5344CB8AC3E}">
        <p14:creationId xmlns:p14="http://schemas.microsoft.com/office/powerpoint/2010/main" val="26838328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noAutofit/>
          </a:bodyPr>
          <a:lstStyle/>
          <a:p>
            <a:pPr algn="just"/>
            <a:r>
              <a:rPr lang="pl-PL" sz="2200" dirty="0"/>
              <a:t>Ławnicy, obok sędziów zawodowych, </a:t>
            </a:r>
            <a:r>
              <a:rPr lang="pl-PL" sz="2200" b="1" dirty="0"/>
              <a:t>decydują, o kwestii o najwyższym znaczeniu w procesie karnym- </a:t>
            </a:r>
            <a:r>
              <a:rPr lang="pl-PL" sz="2200" dirty="0"/>
              <a:t>kwestii odpowiedzialności karnej oskarżonego. W ten sposób ustawodawca zapewnia </a:t>
            </a:r>
            <a:r>
              <a:rPr lang="pl-PL" sz="2200" b="1" dirty="0"/>
              <a:t>bezpośredni wpływ czynnika społecznego na orzecznictwo</a:t>
            </a:r>
            <a:r>
              <a:rPr lang="pl-PL" sz="2200" dirty="0"/>
              <a:t> sądowe.</a:t>
            </a:r>
          </a:p>
          <a:p>
            <a:pPr algn="just"/>
            <a:r>
              <a:rPr lang="pl-PL" sz="2200" u="sng" dirty="0"/>
              <a:t>Zalety</a:t>
            </a:r>
            <a:r>
              <a:rPr lang="pl-PL" sz="2200" dirty="0"/>
              <a:t>: ławnicy </a:t>
            </a:r>
            <a:r>
              <a:rPr lang="pl-PL" sz="2200" b="1" dirty="0"/>
              <a:t>reprezentują poczucie sprawiedliwości </a:t>
            </a:r>
            <a:r>
              <a:rPr lang="pl-PL" sz="2200" dirty="0"/>
              <a:t>i opinię publiczną, w szczególności środowiska, z którego się wywodzą, wnoszą do orzekania własne doświadczenie życiowe i wiedzę zawodową oraz przyczyniają się do kształtowania poglądów prawnych społeczeństwa.</a:t>
            </a:r>
          </a:p>
          <a:p>
            <a:pPr algn="just"/>
            <a:r>
              <a:rPr lang="pl-PL" sz="2200" u="sng" dirty="0"/>
              <a:t>Wady</a:t>
            </a:r>
            <a:r>
              <a:rPr lang="pl-PL" sz="2200" dirty="0"/>
              <a:t>: uczestnictwo ławników powoduje niejednokrotnie przewlekłość postępowania, związaną z niestawiennictwem, nieobowiązkowością, a także biernością przy orzekaniu, </a:t>
            </a:r>
            <a:r>
              <a:rPr lang="pl-PL" sz="2200" b="1" dirty="0"/>
              <a:t>fikcja kolegialnego orzekania</a:t>
            </a:r>
            <a:r>
              <a:rPr lang="pl-PL" sz="2200" dirty="0"/>
              <a:t>.</a:t>
            </a:r>
          </a:p>
          <a:p>
            <a:pPr algn="just"/>
            <a:endParaRPr lang="pl-PL" sz="2200" dirty="0"/>
          </a:p>
        </p:txBody>
      </p:sp>
      <p:sp>
        <p:nvSpPr>
          <p:cNvPr id="3" name="Title 2"/>
          <p:cNvSpPr>
            <a:spLocks noGrp="1"/>
          </p:cNvSpPr>
          <p:nvPr>
            <p:ph type="title"/>
          </p:nvPr>
        </p:nvSpPr>
        <p:spPr>
          <a:xfrm>
            <a:off x="395536" y="0"/>
            <a:ext cx="8229600" cy="1143000"/>
          </a:xfrm>
        </p:spPr>
        <p:txBody>
          <a:bodyPr/>
          <a:lstStyle/>
          <a:p>
            <a:pPr algn="ctr"/>
            <a:r>
              <a:rPr lang="pl-PL" b="1" dirty="0"/>
              <a:t>Udział w składzie orzekającym</a:t>
            </a:r>
          </a:p>
        </p:txBody>
      </p:sp>
    </p:spTree>
    <p:extLst>
      <p:ext uri="{BB962C8B-B14F-4D97-AF65-F5344CB8AC3E}">
        <p14:creationId xmlns:p14="http://schemas.microsoft.com/office/powerpoint/2010/main" val="3626425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4389120"/>
          </a:xfrm>
        </p:spPr>
        <p:txBody>
          <a:bodyPr/>
          <a:lstStyle/>
          <a:p>
            <a:r>
              <a:rPr lang="pl-PL" dirty="0"/>
              <a:t> </a:t>
            </a:r>
            <a:r>
              <a:rPr lang="pl-PL" b="1" dirty="0"/>
              <a:t>Jednoosobowy</a:t>
            </a:r>
            <a:r>
              <a:rPr lang="pl-PL" dirty="0"/>
              <a:t> – art. 28 § 1, 30 § 1 i § 2, 449 § 2, 534 § 1 k.p.k. • </a:t>
            </a:r>
          </a:p>
          <a:p>
            <a:endParaRPr lang="pl-PL" dirty="0"/>
          </a:p>
          <a:p>
            <a:r>
              <a:rPr lang="pl-PL" b="1" dirty="0"/>
              <a:t>Kolegialnie</a:t>
            </a:r>
            <a:r>
              <a:rPr lang="pl-PL" dirty="0"/>
              <a:t> – art. 28 § 2, 28 § 4, 28 § 3, 29 § 1, 29 § 2, 30 § 1, 30 § 2, 534 § 2, 441 § 2 k.p.k.</a:t>
            </a:r>
          </a:p>
          <a:p>
            <a:endParaRPr lang="pl-PL" dirty="0"/>
          </a:p>
          <a:p>
            <a:r>
              <a:rPr lang="pl-PL" dirty="0"/>
              <a:t>Zasada </a:t>
            </a:r>
            <a:r>
              <a:rPr lang="pl-PL" b="1" dirty="0"/>
              <a:t>udziału czynnika społecznego</a:t>
            </a:r>
          </a:p>
          <a:p>
            <a:pPr marL="0" indent="0">
              <a:buNone/>
            </a:pPr>
            <a:endParaRPr lang="pl-PL" b="1" dirty="0"/>
          </a:p>
        </p:txBody>
      </p:sp>
      <p:sp>
        <p:nvSpPr>
          <p:cNvPr id="3" name="Title 2"/>
          <p:cNvSpPr>
            <a:spLocks noGrp="1"/>
          </p:cNvSpPr>
          <p:nvPr>
            <p:ph type="title"/>
          </p:nvPr>
        </p:nvSpPr>
        <p:spPr>
          <a:xfrm>
            <a:off x="179512" y="404664"/>
            <a:ext cx="8229600" cy="1143000"/>
          </a:xfrm>
        </p:spPr>
        <p:txBody>
          <a:bodyPr/>
          <a:lstStyle/>
          <a:p>
            <a:pPr algn="ctr"/>
            <a:r>
              <a:rPr lang="pl-PL" dirty="0"/>
              <a:t>Skład sądu</a:t>
            </a:r>
          </a:p>
        </p:txBody>
      </p:sp>
    </p:spTree>
    <p:extLst>
      <p:ext uri="{BB962C8B-B14F-4D97-AF65-F5344CB8AC3E}">
        <p14:creationId xmlns:p14="http://schemas.microsoft.com/office/powerpoint/2010/main" val="15675988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5709140"/>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4794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pPr algn="just"/>
            <a:r>
              <a:rPr lang="pl-PL" dirty="0"/>
              <a:t>Jako </a:t>
            </a:r>
            <a:r>
              <a:rPr lang="pl-PL" b="1" dirty="0"/>
              <a:t>organ</a:t>
            </a:r>
            <a:r>
              <a:rPr lang="pl-PL" dirty="0"/>
              <a:t> postępowania przygotowawczego -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lgn="just">
              <a:buNone/>
            </a:pPr>
            <a:endParaRPr lang="pl-PL" dirty="0"/>
          </a:p>
          <a:p>
            <a:pPr algn="just"/>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lgn="just">
              <a:buNone/>
            </a:pPr>
            <a:endParaRPr lang="pl-PL" dirty="0"/>
          </a:p>
          <a:p>
            <a:pPr algn="just"/>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solidFill>
                  <a:srgbClr val="FF0000"/>
                </a:solidFill>
              </a:rPr>
              <a:t>Prokurator</a:t>
            </a:r>
          </a:p>
        </p:txBody>
      </p:sp>
    </p:spTree>
    <p:extLst>
      <p:ext uri="{BB962C8B-B14F-4D97-AF65-F5344CB8AC3E}">
        <p14:creationId xmlns:p14="http://schemas.microsoft.com/office/powerpoint/2010/main" val="2984012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endParaRPr lang="pl-PL" b="1" dirty="0"/>
          </a:p>
          <a:p>
            <a:pPr marL="109728" indent="0" algn="ctr">
              <a:buNone/>
            </a:pPr>
            <a:r>
              <a:rPr lang="pl-PL" b="1" dirty="0"/>
              <a:t>Zasady działania prokuratury</a:t>
            </a:r>
          </a:p>
          <a:p>
            <a:pPr marL="109728" indent="0" algn="ctr">
              <a:buNone/>
            </a:pPr>
            <a:endParaRPr lang="pl-PL" b="1" dirty="0"/>
          </a:p>
          <a:p>
            <a:r>
              <a:rPr lang="pl-PL" dirty="0"/>
              <a:t>Zasada jednolitości</a:t>
            </a:r>
          </a:p>
          <a:p>
            <a:r>
              <a:rPr lang="pl-PL" dirty="0"/>
              <a:t>Zasada centralizmu</a:t>
            </a:r>
          </a:p>
          <a:p>
            <a:r>
              <a:rPr lang="pl-PL" dirty="0"/>
              <a:t>Zasada hierarchicznego podporządkowania</a:t>
            </a:r>
          </a:p>
          <a:p>
            <a:r>
              <a:rPr lang="pl-PL" dirty="0"/>
              <a:t>Zasada dewolucji</a:t>
            </a:r>
          </a:p>
          <a:p>
            <a:r>
              <a:rPr lang="pl-PL" dirty="0"/>
              <a:t>Zasada substytucji</a:t>
            </a:r>
          </a:p>
          <a:p>
            <a:r>
              <a:rPr lang="pl-PL" dirty="0"/>
              <a:t>Zasada indyferencji</a:t>
            </a:r>
          </a:p>
          <a:p>
            <a:r>
              <a:rPr lang="pl-PL" dirty="0"/>
              <a:t>Zasada niezależności</a:t>
            </a:r>
          </a:p>
          <a:p>
            <a:r>
              <a:rPr lang="pl-PL" dirty="0"/>
              <a:t>Zasada samodzielności</a:t>
            </a:r>
          </a:p>
        </p:txBody>
      </p:sp>
      <p:sp>
        <p:nvSpPr>
          <p:cNvPr id="3" name="Title 2"/>
          <p:cNvSpPr>
            <a:spLocks noGrp="1"/>
          </p:cNvSpPr>
          <p:nvPr>
            <p:ph type="title"/>
          </p:nvPr>
        </p:nvSpPr>
        <p:spPr>
          <a:xfrm>
            <a:off x="467544" y="548680"/>
            <a:ext cx="8229600" cy="1143000"/>
          </a:xfrm>
        </p:spPr>
        <p:txBody>
          <a:bodyPr>
            <a:normAutofit/>
          </a:bodyPr>
          <a:lstStyle/>
          <a:p>
            <a:pPr algn="ctr"/>
            <a:r>
              <a:rPr lang="pl-PL" dirty="0"/>
              <a:t>Prokurator</a:t>
            </a:r>
          </a:p>
        </p:txBody>
      </p:sp>
    </p:spTree>
    <p:extLst>
      <p:ext uri="{BB962C8B-B14F-4D97-AF65-F5344CB8AC3E}">
        <p14:creationId xmlns:p14="http://schemas.microsoft.com/office/powerpoint/2010/main" val="14341508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a:p>
          <a:p>
            <a:r>
              <a:rPr lang="pl-PL" dirty="0"/>
              <a:t>Zasada </a:t>
            </a:r>
            <a:r>
              <a:rPr lang="pl-PL" b="1" dirty="0"/>
              <a:t>jednolitości</a:t>
            </a:r>
          </a:p>
          <a:p>
            <a:endParaRPr lang="pl-PL" b="1" dirty="0"/>
          </a:p>
          <a:p>
            <a:pPr marL="109728" indent="0" algn="just">
              <a:buNone/>
            </a:pPr>
            <a:r>
              <a:rPr lang="pl-PL" dirty="0"/>
              <a:t>Prokuratura jest jednolitym organem państwa, a działania prokuratorów na zewnątrz są jednoznaczne z działaniem prokuratury.</a:t>
            </a:r>
          </a:p>
          <a:p>
            <a:pPr marL="109728" indent="0">
              <a:buNone/>
            </a:pPr>
            <a:endParaRPr lang="pl-PL" dirty="0"/>
          </a:p>
        </p:txBody>
      </p:sp>
    </p:spTree>
    <p:extLst>
      <p:ext uri="{BB962C8B-B14F-4D97-AF65-F5344CB8AC3E}">
        <p14:creationId xmlns:p14="http://schemas.microsoft.com/office/powerpoint/2010/main" val="2111548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12776"/>
            <a:ext cx="8229600" cy="4389120"/>
          </a:xfrm>
        </p:spPr>
        <p:txBody>
          <a:bodyPr/>
          <a:lstStyle/>
          <a:p>
            <a:pPr algn="just"/>
            <a:endParaRPr lang="pl-PL" dirty="0"/>
          </a:p>
          <a:p>
            <a:pPr algn="just"/>
            <a:r>
              <a:rPr lang="pl-PL" dirty="0"/>
              <a:t>Zasada </a:t>
            </a:r>
            <a:r>
              <a:rPr lang="pl-PL" b="1" dirty="0"/>
              <a:t>centralizmu</a:t>
            </a:r>
          </a:p>
          <a:p>
            <a:pPr algn="just"/>
            <a:endParaRPr lang="pl-PL" b="1" dirty="0"/>
          </a:p>
          <a:p>
            <a:pPr marL="109728" indent="0" algn="just">
              <a:buNone/>
            </a:pPr>
            <a:r>
              <a:rPr lang="pl-PL" dirty="0"/>
              <a:t>Dotyczy kompetencji Prokuratora Generalnego, któremu podporządkowana jest cała prokuratura.</a:t>
            </a:r>
          </a:p>
          <a:p>
            <a:pPr marL="109728" indent="0" algn="just">
              <a:buNone/>
            </a:pPr>
            <a:r>
              <a:rPr lang="pl-PL" dirty="0"/>
              <a:t>Kieruje on jej działalnością osobiście lub przez swoich zastępców. Ponadto wydaje zarządzenia, wytyczne i polecenia.</a:t>
            </a:r>
          </a:p>
        </p:txBody>
      </p:sp>
    </p:spTree>
    <p:extLst>
      <p:ext uri="{BB962C8B-B14F-4D97-AF65-F5344CB8AC3E}">
        <p14:creationId xmlns:p14="http://schemas.microsoft.com/office/powerpoint/2010/main" val="34514106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1055" y="1436716"/>
            <a:ext cx="8229600" cy="4389120"/>
          </a:xfrm>
        </p:spPr>
        <p:txBody>
          <a:bodyPr/>
          <a:lstStyle/>
          <a:p>
            <a:pPr algn="just"/>
            <a:endParaRPr lang="pl-PL" dirty="0"/>
          </a:p>
          <a:p>
            <a:pPr algn="just"/>
            <a:r>
              <a:rPr lang="pl-PL" dirty="0"/>
              <a:t>Zasada </a:t>
            </a:r>
            <a:r>
              <a:rPr lang="pl-PL" b="1" dirty="0"/>
              <a:t>hierarchicznego podporządkowania</a:t>
            </a:r>
          </a:p>
          <a:p>
            <a:pPr algn="just"/>
            <a:endParaRPr lang="pl-PL" b="1" dirty="0"/>
          </a:p>
          <a:p>
            <a:pPr marL="109728" indent="0" algn="just">
              <a:buNone/>
            </a:pPr>
            <a:r>
              <a:rPr lang="pl-PL" dirty="0"/>
              <a:t>Polega na podporządkowaniu prokuratorów niższego szczebla prokuratorom nadrzędnym oraz na podporządkowaniu prokuratorów w ramach poszczególnych jednostek prokuratury bezpośredniemu przełożonemu.</a:t>
            </a:r>
          </a:p>
        </p:txBody>
      </p:sp>
    </p:spTree>
    <p:extLst>
      <p:ext uri="{BB962C8B-B14F-4D97-AF65-F5344CB8AC3E}">
        <p14:creationId xmlns:p14="http://schemas.microsoft.com/office/powerpoint/2010/main" val="38324134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389120"/>
          </a:xfrm>
        </p:spPr>
        <p:txBody>
          <a:bodyPr/>
          <a:lstStyle/>
          <a:p>
            <a:pPr algn="just"/>
            <a:endParaRPr lang="pl-PL" dirty="0"/>
          </a:p>
          <a:p>
            <a:pPr algn="just"/>
            <a:r>
              <a:rPr lang="pl-PL" dirty="0"/>
              <a:t>Zasada </a:t>
            </a:r>
            <a:r>
              <a:rPr lang="pl-PL" b="1" dirty="0"/>
              <a:t>dewolucji</a:t>
            </a:r>
          </a:p>
          <a:p>
            <a:pPr algn="just"/>
            <a:endParaRPr lang="pl-PL" b="1" dirty="0"/>
          </a:p>
          <a:p>
            <a:pPr marL="109728" indent="0" algn="just">
              <a:buNone/>
            </a:pPr>
            <a:r>
              <a:rPr lang="pl-PL" dirty="0"/>
              <a:t>Możliwość przejęcia czynności postępowania przez prokuratora przełożonego od prokuratora podwładnego do własnego prowadzenia.</a:t>
            </a:r>
          </a:p>
        </p:txBody>
      </p:sp>
    </p:spTree>
    <p:extLst>
      <p:ext uri="{BB962C8B-B14F-4D97-AF65-F5344CB8AC3E}">
        <p14:creationId xmlns:p14="http://schemas.microsoft.com/office/powerpoint/2010/main" val="2374142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C3EFC4-3082-4656-AF23-0796B6CF1D3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7DB86E14-7B94-46AC-8AF9-6222EA25EB55}"/>
              </a:ext>
            </a:extLst>
          </p:cNvPr>
          <p:cNvSpPr>
            <a:spLocks noGrp="1"/>
          </p:cNvSpPr>
          <p:nvPr>
            <p:ph idx="1"/>
          </p:nvPr>
        </p:nvSpPr>
        <p:spPr/>
        <p:txBody>
          <a:bodyPr/>
          <a:lstStyle/>
          <a:p>
            <a:r>
              <a:rPr lang="pl-PL" dirty="0"/>
              <a:t>4. Przestępstwo z art. 190 § 1 k.k.:</a:t>
            </a:r>
          </a:p>
          <a:p>
            <a:pPr marL="514350" indent="-514350" algn="just">
              <a:buAutoNum type="alphaLcParenR"/>
            </a:pPr>
            <a:r>
              <a:rPr lang="pl-PL" dirty="0"/>
              <a:t>jest przestępstwem względnie wnioskowym, ściganym z oskarżenia prywatnego</a:t>
            </a:r>
          </a:p>
          <a:p>
            <a:pPr marL="514350" indent="-514350" algn="just">
              <a:buAutoNum type="alphaLcParenR"/>
            </a:pPr>
            <a:r>
              <a:rPr lang="pl-PL" dirty="0"/>
              <a:t>jest przestępstwem bezwzględnie wnioskowym, ściganym z oskarżenia publicznego</a:t>
            </a:r>
          </a:p>
          <a:p>
            <a:pPr marL="514350" indent="-514350" algn="just">
              <a:buAutoNum type="alphaLcParenR"/>
            </a:pPr>
            <a:r>
              <a:rPr lang="pl-PL" dirty="0"/>
              <a:t>jest przestępstwem względnie wnioskowym, ściganym z oskarżenia publicznego</a:t>
            </a:r>
          </a:p>
          <a:p>
            <a:pPr marL="514350" indent="-514350" algn="just">
              <a:buAutoNum type="alphaLcParenR"/>
            </a:pPr>
            <a:r>
              <a:rPr lang="pl-PL" dirty="0"/>
              <a:t>jest przestępstwem bezwzględnie wnioskowym, ściganym z oskarżenia prywatnego</a:t>
            </a:r>
          </a:p>
        </p:txBody>
      </p:sp>
    </p:spTree>
    <p:extLst>
      <p:ext uri="{BB962C8B-B14F-4D97-AF65-F5344CB8AC3E}">
        <p14:creationId xmlns:p14="http://schemas.microsoft.com/office/powerpoint/2010/main" val="15654110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lstStyle/>
          <a:p>
            <a:pPr algn="just"/>
            <a:endParaRPr lang="pl-PL" dirty="0"/>
          </a:p>
          <a:p>
            <a:pPr algn="just"/>
            <a:r>
              <a:rPr lang="pl-PL" dirty="0"/>
              <a:t>Zasada </a:t>
            </a:r>
            <a:r>
              <a:rPr lang="pl-PL" b="1" dirty="0"/>
              <a:t>substytucji</a:t>
            </a:r>
          </a:p>
          <a:p>
            <a:pPr algn="just"/>
            <a:endParaRPr lang="pl-PL" b="1" dirty="0"/>
          </a:p>
          <a:p>
            <a:pPr marL="109728" indent="0" algn="just">
              <a:buNone/>
            </a:pPr>
            <a:r>
              <a:rPr lang="pl-PL" dirty="0"/>
              <a:t>Pozwala na zlecanie podległym prokuratorom wykonania czynności będących w kompetencji prokuratora zlecającego, chyba że ustawa zastrzega daną czynność do jego właściwości.</a:t>
            </a:r>
          </a:p>
        </p:txBody>
      </p:sp>
    </p:spTree>
    <p:extLst>
      <p:ext uri="{BB962C8B-B14F-4D97-AF65-F5344CB8AC3E}">
        <p14:creationId xmlns:p14="http://schemas.microsoft.com/office/powerpoint/2010/main" val="18587605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24744"/>
            <a:ext cx="8229600" cy="4389120"/>
          </a:xfrm>
        </p:spPr>
        <p:txBody>
          <a:bodyPr>
            <a:normAutofit lnSpcReduction="10000"/>
          </a:bodyPr>
          <a:lstStyle/>
          <a:p>
            <a:pPr algn="just"/>
            <a:endParaRPr lang="pl-PL" dirty="0"/>
          </a:p>
          <a:p>
            <a:pPr algn="just"/>
            <a:r>
              <a:rPr lang="pl-PL" dirty="0"/>
              <a:t>Zasada </a:t>
            </a:r>
            <a:r>
              <a:rPr lang="pl-PL" b="1" dirty="0"/>
              <a:t>indyferencji</a:t>
            </a:r>
          </a:p>
          <a:p>
            <a:pPr algn="just"/>
            <a:endParaRPr lang="pl-PL" b="1" dirty="0"/>
          </a:p>
          <a:p>
            <a:pPr marL="109728" indent="0" algn="just">
              <a:buNone/>
            </a:pPr>
            <a:r>
              <a:rPr lang="pl-PL" dirty="0"/>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lgn="just">
              <a:buNone/>
            </a:pPr>
            <a:r>
              <a:rPr lang="pl-PL" dirty="0"/>
              <a:t>Wyjątkiem jest brak możliwości zastępstwa w czynnościach powierzonych prokuratorowi określonego szczebla.</a:t>
            </a:r>
          </a:p>
          <a:p>
            <a:pPr marL="109728" indent="0" algn="just">
              <a:buNone/>
            </a:pPr>
            <a:endParaRPr lang="pl-PL" dirty="0"/>
          </a:p>
        </p:txBody>
      </p:sp>
    </p:spTree>
    <p:extLst>
      <p:ext uri="{BB962C8B-B14F-4D97-AF65-F5344CB8AC3E}">
        <p14:creationId xmlns:p14="http://schemas.microsoft.com/office/powerpoint/2010/main" val="14233448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pPr algn="just"/>
            <a:endParaRPr lang="pl-PL" dirty="0"/>
          </a:p>
          <a:p>
            <a:pPr algn="just"/>
            <a:r>
              <a:rPr lang="pl-PL" dirty="0"/>
              <a:t>Zasada </a:t>
            </a:r>
            <a:r>
              <a:rPr lang="pl-PL" b="1" dirty="0"/>
              <a:t>niezależności</a:t>
            </a:r>
          </a:p>
          <a:p>
            <a:pPr marL="0" indent="0" algn="just">
              <a:buNone/>
            </a:pPr>
            <a:r>
              <a:rPr lang="pl-PL" dirty="0"/>
              <a:t>Ustawa – Prawo o prokuraturze:</a:t>
            </a:r>
          </a:p>
          <a:p>
            <a:pPr marL="109728" indent="0" algn="just">
              <a:buNone/>
            </a:pPr>
            <a:endParaRPr lang="pl-PL" b="1" dirty="0"/>
          </a:p>
          <a:p>
            <a:pPr marL="109728" indent="0" algn="just">
              <a:buNone/>
            </a:pPr>
            <a:r>
              <a:rPr lang="pl-PL" dirty="0"/>
              <a:t>Art. 7. § 1. Prokurator </a:t>
            </a:r>
            <a:r>
              <a:rPr lang="pl-PL" b="1" dirty="0"/>
              <a:t>przy wykonywaniu czynności określonych w ustawach </a:t>
            </a:r>
            <a:r>
              <a:rPr lang="pl-PL" b="1" u="sng" dirty="0"/>
              <a:t>jest niezależny</a:t>
            </a:r>
            <a:r>
              <a:rPr lang="pl-PL" dirty="0"/>
              <a:t>, z zastrzeżeniem § 2–6 oraz art. 8 i art. 9.</a:t>
            </a:r>
          </a:p>
          <a:p>
            <a:pPr marL="109728" indent="0" algn="just">
              <a:buNone/>
            </a:pPr>
            <a:endParaRPr lang="pl-PL" b="1" dirty="0"/>
          </a:p>
          <a:p>
            <a:pPr marL="109728" indent="0" algn="just">
              <a:buNone/>
            </a:pPr>
            <a:endParaRPr lang="pl-PL" b="1" dirty="0"/>
          </a:p>
        </p:txBody>
      </p:sp>
      <p:sp>
        <p:nvSpPr>
          <p:cNvPr id="4" name="Cloud Callout 3"/>
          <p:cNvSpPr/>
          <p:nvPr/>
        </p:nvSpPr>
        <p:spPr>
          <a:xfrm>
            <a:off x="2771800" y="4509120"/>
            <a:ext cx="5557580" cy="1772816"/>
          </a:xfrm>
          <a:prstGeom prst="cloud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Uwaga!</a:t>
            </a:r>
          </a:p>
          <a:p>
            <a:pPr algn="ctr"/>
            <a:r>
              <a:rPr lang="pl-PL" dirty="0"/>
              <a:t>Prokurator </a:t>
            </a:r>
            <a:r>
              <a:rPr lang="pl-PL" b="1" dirty="0"/>
              <a:t>nie jest </a:t>
            </a:r>
            <a:r>
              <a:rPr lang="pl-PL" dirty="0"/>
              <a:t>niezawisły jak sędzia.</a:t>
            </a:r>
          </a:p>
          <a:p>
            <a:pPr algn="ctr"/>
            <a:r>
              <a:rPr lang="pl-PL" dirty="0"/>
              <a:t>Prokurator jest </a:t>
            </a:r>
            <a:r>
              <a:rPr lang="pl-PL" b="1" dirty="0"/>
              <a:t>niezależny</a:t>
            </a:r>
            <a:r>
              <a:rPr lang="pl-PL" dirty="0"/>
              <a:t>.</a:t>
            </a:r>
          </a:p>
        </p:txBody>
      </p:sp>
    </p:spTree>
    <p:extLst>
      <p:ext uri="{BB962C8B-B14F-4D97-AF65-F5344CB8AC3E}">
        <p14:creationId xmlns:p14="http://schemas.microsoft.com/office/powerpoint/2010/main" val="9662718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764704"/>
            <a:ext cx="8640960" cy="5904656"/>
          </a:xfrm>
        </p:spPr>
        <p:txBody>
          <a:bodyPr>
            <a:normAutofit fontScale="70000" lnSpcReduction="20000"/>
          </a:bodyPr>
          <a:lstStyle/>
          <a:p>
            <a:endParaRPr lang="pl-PL" dirty="0"/>
          </a:p>
          <a:p>
            <a:pPr marL="109728" indent="0" algn="just">
              <a:buNone/>
            </a:pPr>
            <a:r>
              <a:rPr lang="pl-PL" dirty="0"/>
              <a:t>§ 2. Prokurator  jest  obowiązany  wykonywać  zarządzenia,  wytyczne </a:t>
            </a:r>
          </a:p>
          <a:p>
            <a:pPr marL="109728" indent="0" algn="just">
              <a:buNone/>
            </a:pPr>
            <a:r>
              <a:rPr lang="pl-PL" dirty="0"/>
              <a:t>i polecenia prokuratora przełożonego.</a:t>
            </a:r>
          </a:p>
          <a:p>
            <a:pPr marL="109728" indent="0" algn="just">
              <a:buNone/>
            </a:pPr>
            <a:r>
              <a:rPr lang="pl-PL" dirty="0"/>
              <a:t>§ 3. Polecenie </a:t>
            </a:r>
            <a:r>
              <a:rPr lang="pl-PL" b="1" dirty="0"/>
              <a:t>dotyczące treści czynności procesowej</a:t>
            </a:r>
            <a:r>
              <a:rPr lang="pl-PL" dirty="0"/>
              <a:t> prokurator przełożony </a:t>
            </a:r>
          </a:p>
          <a:p>
            <a:pPr marL="109728" indent="0" algn="just">
              <a:buNone/>
            </a:pPr>
            <a:r>
              <a:rPr lang="pl-PL" b="1" dirty="0"/>
              <a:t>wydaje  na  piśmie</a:t>
            </a:r>
            <a:r>
              <a:rPr lang="pl-PL" dirty="0"/>
              <a:t>,  a na  żądanie  prokuratora  –  wraz  z uzasadnieniem.  W razie </a:t>
            </a:r>
          </a:p>
          <a:p>
            <a:pPr marL="109728" indent="0" algn="just">
              <a:buNone/>
            </a:pPr>
            <a:r>
              <a:rPr lang="pl-PL" dirty="0"/>
              <a:t>przeszkody  w doręczeniu  polecenia  w formie  pisemnej  dopuszczalne  jest </a:t>
            </a:r>
          </a:p>
          <a:p>
            <a:pPr marL="109728" indent="0" algn="just">
              <a:buNone/>
            </a:pPr>
            <a:r>
              <a:rPr lang="pl-PL" dirty="0"/>
              <a:t>przekazanie polecenia ustnie, z tym że przełożony jest obowiązany niezwłocznie </a:t>
            </a:r>
          </a:p>
          <a:p>
            <a:pPr marL="109728" indent="0" algn="just">
              <a:buNone/>
            </a:pPr>
            <a:r>
              <a:rPr lang="pl-PL" dirty="0"/>
              <a:t>potwierdzić je na piśmie. Polecenie włącza się do akt podręcznych sprawy.</a:t>
            </a:r>
          </a:p>
          <a:p>
            <a:pPr marL="109728" indent="0" algn="just">
              <a:buNone/>
            </a:pPr>
            <a:r>
              <a:rPr lang="pl-PL" dirty="0"/>
              <a:t>§ 4. Jeżeli  prokurator  nie  zgadza  się  z poleceniem  dotyczącym  treści </a:t>
            </a:r>
          </a:p>
          <a:p>
            <a:pPr marL="109728" indent="0" algn="just">
              <a:buNone/>
            </a:pPr>
            <a:r>
              <a:rPr lang="pl-PL" dirty="0"/>
              <a:t>czynności  procesowej,  może  żądać  zmiany  polecenia  lub  wyłączenia  go  od </a:t>
            </a:r>
          </a:p>
          <a:p>
            <a:pPr marL="109728" indent="0" algn="just">
              <a:buNone/>
            </a:pPr>
            <a:r>
              <a:rPr lang="pl-PL" dirty="0"/>
              <a:t>wykonania  czynności  albo  od  udziału  w sprawie.  O wyłączeniu  rozstrzyga </a:t>
            </a:r>
          </a:p>
          <a:p>
            <a:pPr marL="109728" indent="0" algn="just">
              <a:buNone/>
            </a:pPr>
            <a:r>
              <a:rPr lang="pl-PL" dirty="0"/>
              <a:t>ostatecznie  prokurator  bezpośrednio  przełożony  nad  prokuratorem,  który  wydał </a:t>
            </a:r>
          </a:p>
          <a:p>
            <a:pPr marL="109728" indent="0" algn="just">
              <a:buNone/>
            </a:pPr>
            <a:r>
              <a:rPr lang="pl-PL" dirty="0"/>
              <a:t>polecenie.</a:t>
            </a:r>
          </a:p>
          <a:p>
            <a:pPr marL="109728" indent="0" algn="just">
              <a:buNone/>
            </a:pPr>
            <a:r>
              <a:rPr lang="pl-PL" dirty="0"/>
              <a:t>§ 5. Żądanie,  o którym  mowa  w § 4,  prokurator  zgłasza  na  piśmie  wraz </a:t>
            </a:r>
          </a:p>
          <a:p>
            <a:pPr marL="109728" indent="0" algn="just">
              <a:buNone/>
            </a:pPr>
            <a:r>
              <a:rPr lang="pl-PL" dirty="0"/>
              <a:t>z uzasadnieniem przełożonemu, który wydał polecenie.</a:t>
            </a:r>
          </a:p>
          <a:p>
            <a:pPr marL="109728" indent="0" algn="just">
              <a:buNone/>
            </a:pPr>
            <a:r>
              <a:rPr lang="pl-PL" dirty="0"/>
              <a:t>§ 6. W przypadku  gdy  w postępowaniu  sądowym  ujawnią  się  nowe </a:t>
            </a:r>
          </a:p>
          <a:p>
            <a:pPr marL="109728" indent="0" algn="just">
              <a:buNone/>
            </a:pPr>
            <a:r>
              <a:rPr lang="pl-PL" dirty="0"/>
              <a:t>okoliczności,  prokurator  samodzielnie  podejmuje  decyzje  związane  z dalszym </a:t>
            </a:r>
          </a:p>
          <a:p>
            <a:pPr marL="109728" indent="0" algn="just">
              <a:buNone/>
            </a:pPr>
            <a:r>
              <a:rPr lang="pl-PL" dirty="0"/>
              <a:t>tokiem  tego  postępowania.  Jeżeli  następstwem  decyzji  może  być  konieczność </a:t>
            </a:r>
          </a:p>
          <a:p>
            <a:pPr marL="109728" indent="0" algn="just">
              <a:buNone/>
            </a:pPr>
            <a:r>
              <a:rPr lang="pl-PL" dirty="0"/>
              <a:t>dokonania wydatku przewyższającego kwotę ustaloną przez kierownika jednostki </a:t>
            </a:r>
          </a:p>
          <a:p>
            <a:pPr marL="109728" indent="0" algn="just">
              <a:buNone/>
            </a:pPr>
            <a:r>
              <a:rPr lang="pl-PL" dirty="0"/>
              <a:t>organizacyjnej, prokurator może podjąć decyzję po uzyskaniu zgody kierownika </a:t>
            </a:r>
          </a:p>
          <a:p>
            <a:pPr marL="109728" indent="0" algn="just">
              <a:buNone/>
            </a:pPr>
            <a:r>
              <a:rPr lang="pl-PL" dirty="0"/>
              <a:t>jednostki organizacyjnej. </a:t>
            </a:r>
          </a:p>
        </p:txBody>
      </p:sp>
    </p:spTree>
    <p:extLst>
      <p:ext uri="{BB962C8B-B14F-4D97-AF65-F5344CB8AC3E}">
        <p14:creationId xmlns:p14="http://schemas.microsoft.com/office/powerpoint/2010/main" val="33199934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fontScale="85000" lnSpcReduction="20000"/>
          </a:bodyPr>
          <a:lstStyle/>
          <a:p>
            <a:pPr marL="109728" indent="0">
              <a:buNone/>
            </a:pPr>
            <a:r>
              <a:rPr lang="pl-PL" b="1" dirty="0"/>
              <a:t>Art. 8. </a:t>
            </a:r>
            <a:r>
              <a:rPr lang="pl-PL" dirty="0"/>
              <a:t>§ 1.  Prokurator  przełożony  uprawniony  jest  do  zmiany  lub  uchylenia decyzji  prokuratora  podległego.  Zmiana  lub  uchylenie  decyzji  wymagają  formy pisemnej i są włączane do akt sprawy.</a:t>
            </a:r>
          </a:p>
          <a:p>
            <a:pPr marL="109728" indent="0">
              <a:buNone/>
            </a:pPr>
            <a:r>
              <a:rPr lang="pl-PL" dirty="0"/>
              <a:t>§ 2. Zmiana  lub  uchylenie  decyzji  doręczonej  stronom,  ich  pełnomocnikom lub  obrońcom  oraz  innym  uprawnionym  podmiotom  może  nastąpić  wyłącznie z zachowaniem trybu i zasad określonych w ustawie.</a:t>
            </a:r>
          </a:p>
          <a:p>
            <a:pPr marL="109728" indent="0">
              <a:buNone/>
            </a:pPr>
            <a:endParaRPr lang="pl-PL" dirty="0"/>
          </a:p>
          <a:p>
            <a:pPr marL="109728" indent="0">
              <a:buNone/>
            </a:pPr>
            <a:r>
              <a:rPr lang="pl-PL" b="1" dirty="0"/>
              <a:t>Art. 9. </a:t>
            </a:r>
            <a:r>
              <a:rPr lang="pl-PL" dirty="0"/>
              <a:t>§ 1. Prokurator przełożony może powierzyć podległym prokuratorom wykonywanie  czynności  należących  do  jego  zakresu  działania,  chyba  że  ustawa zastrzega określoną czynność wyłącznie do jego właściwości.</a:t>
            </a:r>
          </a:p>
          <a:p>
            <a:pPr marL="109728" indent="0">
              <a:buNone/>
            </a:pPr>
            <a:r>
              <a:rPr lang="pl-PL" dirty="0"/>
              <a:t>§ 2. Prokurator  przełożony  może  przejmować  sprawy  prowadzone  przez prokuratorów  podległych  i wykonywać  ich  czynności,  chyba  że  przepisy  ustawy stanowią inaczej.</a:t>
            </a:r>
          </a:p>
        </p:txBody>
      </p:sp>
    </p:spTree>
    <p:extLst>
      <p:ext uri="{BB962C8B-B14F-4D97-AF65-F5344CB8AC3E}">
        <p14:creationId xmlns:p14="http://schemas.microsoft.com/office/powerpoint/2010/main" val="27680317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268760"/>
            <a:ext cx="8229600" cy="4389120"/>
          </a:xfrm>
        </p:spPr>
        <p:txBody>
          <a:bodyPr>
            <a:normAutofit fontScale="85000" lnSpcReduction="20000"/>
          </a:bodyPr>
          <a:lstStyle/>
          <a:p>
            <a:endParaRPr lang="pl-PL" dirty="0"/>
          </a:p>
          <a:p>
            <a:r>
              <a:rPr lang="pl-PL" dirty="0"/>
              <a:t>Zasada </a:t>
            </a:r>
            <a:r>
              <a:rPr lang="pl-PL" b="1" dirty="0"/>
              <a:t>samodzielności</a:t>
            </a:r>
          </a:p>
          <a:p>
            <a:endParaRPr lang="pl-PL" b="1" dirty="0"/>
          </a:p>
          <a:p>
            <a:pPr marL="109728" indent="0" algn="just">
              <a:buNone/>
            </a:pPr>
            <a:r>
              <a:rPr lang="pl-PL" dirty="0"/>
              <a:t>W przypadku ujawnienia się </a:t>
            </a:r>
            <a:r>
              <a:rPr lang="pl-PL" b="1" dirty="0"/>
              <a:t>nowych okoliczności w postępowaniu sądowym </a:t>
            </a:r>
            <a:r>
              <a:rPr lang="pl-PL" dirty="0"/>
              <a:t>prokurator samodzielnie podejmuje decyzje związane z dalszym tokiem tego postępowania.</a:t>
            </a:r>
          </a:p>
          <a:p>
            <a:pPr marL="109728" indent="0">
              <a:buNone/>
            </a:pPr>
            <a:endParaRPr lang="pl-PL" dirty="0"/>
          </a:p>
          <a:p>
            <a:pPr marL="109728" indent="0" algn="just">
              <a:buNone/>
            </a:pPr>
            <a:r>
              <a:rPr lang="pl-PL" b="1" dirty="0"/>
              <a:t>Art. 7 § 6. </a:t>
            </a:r>
            <a:r>
              <a:rPr lang="pl-PL" dirty="0"/>
              <a:t>W przypadku  gdy  w postępowaniu  sądowym  ujawnią  się  nowe okoliczności,  prokurator  samodzielnie  podejmuje  decyzje  związane  z dalszym tokiem  tego  postępowania.  Jeżeli  następstwem  decyzji  może  być  konieczność dokonania wydatku przewyższającego kwotę ustaloną przez kierownika jednostki organizacyjnej, prokurator może podjąć decyzję po uzyskaniu zgody kierownika jednostki organizacyjnej. </a:t>
            </a:r>
          </a:p>
          <a:p>
            <a:pPr marL="109728" indent="0">
              <a:buNone/>
            </a:pPr>
            <a:endParaRPr lang="pl-PL" dirty="0"/>
          </a:p>
          <a:p>
            <a:pPr marL="109728" indent="0">
              <a:buNone/>
            </a:pPr>
            <a:endParaRPr lang="pl-PL" dirty="0"/>
          </a:p>
          <a:p>
            <a:pPr marL="109728" indent="0">
              <a:buNone/>
            </a:pPr>
            <a:endParaRPr lang="pl-PL" dirty="0"/>
          </a:p>
        </p:txBody>
      </p:sp>
    </p:spTree>
    <p:extLst>
      <p:ext uri="{BB962C8B-B14F-4D97-AF65-F5344CB8AC3E}">
        <p14:creationId xmlns:p14="http://schemas.microsoft.com/office/powerpoint/2010/main" val="4407085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Wyłączenie</a:t>
            </a:r>
            <a:r>
              <a:rPr lang="pl-PL" dirty="0"/>
              <a:t> oskarżyciela publicznego→ art. 47 i 48 k.p.k.</a:t>
            </a:r>
          </a:p>
          <a:p>
            <a:endParaRPr lang="pl-PL" dirty="0"/>
          </a:p>
          <a:p>
            <a:r>
              <a:rPr lang="pl-PL" dirty="0"/>
              <a:t>Odesłanie do przepisów o wyłączeniu sędziego.</a:t>
            </a:r>
          </a:p>
          <a:p>
            <a:endParaRPr lang="pl-PL" dirty="0"/>
          </a:p>
          <a:p>
            <a:r>
              <a:rPr lang="pl-PL" dirty="0"/>
              <a:t>Zasada </a:t>
            </a:r>
            <a:r>
              <a:rPr lang="pl-PL" b="1" dirty="0"/>
              <a:t>obiektywizmu </a:t>
            </a:r>
            <a:r>
              <a:rPr lang="pl-PL" dirty="0"/>
              <a:t>(art. 4 k.p.k.)</a:t>
            </a:r>
          </a:p>
          <a:p>
            <a:endParaRPr lang="pl-PL" b="1" dirty="0"/>
          </a:p>
          <a:p>
            <a:endParaRPr lang="pl-PL" b="1" dirty="0"/>
          </a:p>
        </p:txBody>
      </p:sp>
    </p:spTree>
    <p:extLst>
      <p:ext uri="{BB962C8B-B14F-4D97-AF65-F5344CB8AC3E}">
        <p14:creationId xmlns:p14="http://schemas.microsoft.com/office/powerpoint/2010/main" val="8548305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204864"/>
            <a:ext cx="8229600" cy="2883776"/>
          </a:xfrm>
        </p:spPr>
        <p:txBody>
          <a:bodyPr/>
          <a:lstStyle/>
          <a:p>
            <a:pPr marL="109728" indent="0" algn="just">
              <a:buNone/>
            </a:pPr>
            <a:r>
              <a:rPr lang="pl-PL" b="1" dirty="0"/>
              <a:t>Zasada obiektywizmu </a:t>
            </a:r>
            <a:r>
              <a:rPr lang="pl-PL" dirty="0"/>
              <a:t>- dyrektywa, zgodnie z którą organ procesowy powinien mieć bezstronny stosunek do stron i innych uczestników procesu oraz nie powinien kierunkowo nastawiać się do samej sprawy.</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36998062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20249"/>
            <a:ext cx="8229600" cy="5112568"/>
          </a:xfrm>
        </p:spPr>
        <p:txBody>
          <a:bodyPr>
            <a:normAutofit fontScale="77500" lnSpcReduction="20000"/>
          </a:bodyPr>
          <a:lstStyle/>
          <a:p>
            <a:pPr algn="just"/>
            <a:r>
              <a:rPr lang="pl-PL" dirty="0"/>
              <a:t>Art. 4 k.p.k.→ dotyczy wszystkich organów procesowych.</a:t>
            </a:r>
          </a:p>
          <a:p>
            <a:pPr algn="just"/>
            <a:endParaRPr lang="pl-PL" dirty="0"/>
          </a:p>
          <a:p>
            <a:pPr algn="just"/>
            <a:r>
              <a:rPr lang="pl-PL" dirty="0"/>
              <a:t>Obowiązywanie tej zasady, w aspekcie bezstronności, można również wywieść z przepisów o wyłączeniu uczestników procesu</a:t>
            </a:r>
          </a:p>
          <a:p>
            <a:pPr algn="just">
              <a:buFontTx/>
              <a:buChar char="-"/>
            </a:pPr>
            <a:r>
              <a:rPr lang="pl-PL" dirty="0"/>
              <a:t>wyłączenie sędziego (art. 40-41 k.p.k.),</a:t>
            </a:r>
          </a:p>
          <a:p>
            <a:pPr algn="just">
              <a:buFontTx/>
              <a:buChar char="-"/>
            </a:pPr>
            <a:r>
              <a:rPr lang="pl-PL" dirty="0"/>
              <a:t>wyłączenie mediatora (art. 23a § 3 k.p.k.),</a:t>
            </a:r>
          </a:p>
          <a:p>
            <a:pPr algn="just">
              <a:buFontTx/>
              <a:buChar char="-"/>
            </a:pPr>
            <a:r>
              <a:rPr lang="pl-PL" dirty="0"/>
              <a:t>wyłączenie ławnika i referendarza sądowego (art. 44 k.p.k.),</a:t>
            </a:r>
          </a:p>
          <a:p>
            <a:pPr algn="just">
              <a:buFontTx/>
              <a:buChar char="-"/>
            </a:pPr>
            <a:r>
              <a:rPr lang="pl-PL" dirty="0"/>
              <a:t>wyłączenie prokuratora i innych organów prowadzących postępowanie przygotowawcze lub będących oskarżycielem publicznym przed sądem (art. 47 § 1 k.p.k.),</a:t>
            </a:r>
          </a:p>
          <a:p>
            <a:pPr algn="just">
              <a:buFontTx/>
              <a:buChar char="-"/>
            </a:pPr>
            <a:r>
              <a:rPr lang="pl-PL" dirty="0"/>
              <a:t>wyłączenie biegłego (art. 196 § 3 k.p.k.),</a:t>
            </a:r>
          </a:p>
          <a:p>
            <a:pPr algn="just">
              <a:buFontTx/>
              <a:buChar char="-"/>
            </a:pPr>
            <a:r>
              <a:rPr lang="pl-PL" dirty="0"/>
              <a:t>wyłączenie tłumacza (art. 204 § 3 k.p.k.),</a:t>
            </a:r>
          </a:p>
          <a:p>
            <a:pPr algn="just">
              <a:buFontTx/>
              <a:buChar char="-"/>
            </a:pPr>
            <a:r>
              <a:rPr lang="pl-PL" dirty="0"/>
              <a:t>wyłączenie specjalisty (art. 206 § 1 k.p.k.),</a:t>
            </a:r>
          </a:p>
          <a:p>
            <a:pPr algn="just">
              <a:buFontTx/>
              <a:buChar char="-"/>
            </a:pPr>
            <a:r>
              <a:rPr lang="pl-PL" dirty="0"/>
              <a:t>wyłączenie protokolanta i stenografa (art. 146 § 1 k.p.k.),</a:t>
            </a:r>
          </a:p>
          <a:p>
            <a:pPr algn="just">
              <a:buFontTx/>
              <a:buChar char="-"/>
            </a:pPr>
            <a:r>
              <a:rPr lang="pl-PL" dirty="0"/>
              <a:t>wyłączenie osoby przeprowadzającej wywiad środowiskowy (art. 214 § 8 k.p.k.).</a:t>
            </a:r>
          </a:p>
        </p:txBody>
      </p:sp>
      <p:sp>
        <p:nvSpPr>
          <p:cNvPr id="3" name="Title 2"/>
          <p:cNvSpPr>
            <a:spLocks noGrp="1"/>
          </p:cNvSpPr>
          <p:nvPr>
            <p:ph type="title"/>
          </p:nvPr>
        </p:nvSpPr>
        <p:spPr>
          <a:xfrm>
            <a:off x="395536"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33576507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pl-PL" dirty="0"/>
          </a:p>
          <a:p>
            <a:pPr marL="109728" indent="0" algn="ctr">
              <a:buNone/>
            </a:pPr>
            <a:endParaRPr lang="pl-PL" dirty="0"/>
          </a:p>
        </p:txBody>
      </p:sp>
      <p:sp>
        <p:nvSpPr>
          <p:cNvPr id="3" name="Title 2"/>
          <p:cNvSpPr>
            <a:spLocks noGrp="1"/>
          </p:cNvSpPr>
          <p:nvPr>
            <p:ph type="title"/>
          </p:nvPr>
        </p:nvSpPr>
        <p:spPr/>
        <p:txBody>
          <a:bodyPr/>
          <a:lstStyle/>
          <a:p>
            <a:pPr algn="ctr"/>
            <a:r>
              <a:rPr lang="pl-PL" dirty="0"/>
              <a:t>Zasada obiektywizmu</a:t>
            </a:r>
          </a:p>
        </p:txBody>
      </p:sp>
      <p:sp>
        <p:nvSpPr>
          <p:cNvPr id="6" name="Down Arrow 5"/>
          <p:cNvSpPr/>
          <p:nvPr/>
        </p:nvSpPr>
        <p:spPr>
          <a:xfrm>
            <a:off x="1979712"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Down Arrow 6"/>
          <p:cNvSpPr/>
          <p:nvPr/>
        </p:nvSpPr>
        <p:spPr>
          <a:xfrm>
            <a:off x="6610791"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TextBox 7"/>
          <p:cNvSpPr txBox="1"/>
          <p:nvPr/>
        </p:nvSpPr>
        <p:spPr>
          <a:xfrm>
            <a:off x="3275856" y="2780928"/>
            <a:ext cx="2592288" cy="369332"/>
          </a:xfrm>
          <a:prstGeom prst="rect">
            <a:avLst/>
          </a:prstGeom>
          <a:noFill/>
        </p:spPr>
        <p:txBody>
          <a:bodyPr wrap="square" rtlCol="0">
            <a:spAutoFit/>
          </a:bodyPr>
          <a:lstStyle/>
          <a:p>
            <a:pPr algn="ctr"/>
            <a:r>
              <a:rPr lang="pl-PL" b="1" dirty="0"/>
              <a:t>NEUTRALNOŚĆ</a:t>
            </a:r>
          </a:p>
        </p:txBody>
      </p:sp>
      <p:sp>
        <p:nvSpPr>
          <p:cNvPr id="9" name="Flowchart: Process 8"/>
          <p:cNvSpPr/>
          <p:nvPr/>
        </p:nvSpPr>
        <p:spPr>
          <a:xfrm>
            <a:off x="2339751" y="1700808"/>
            <a:ext cx="4392489"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ORGAN PROCESOWY</a:t>
            </a:r>
          </a:p>
        </p:txBody>
      </p:sp>
      <p:sp>
        <p:nvSpPr>
          <p:cNvPr id="10" name="Flowchart: Connector 9"/>
          <p:cNvSpPr/>
          <p:nvPr/>
        </p:nvSpPr>
        <p:spPr>
          <a:xfrm>
            <a:off x="1115616"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a:t>
            </a:r>
          </a:p>
        </p:txBody>
      </p:sp>
      <p:sp>
        <p:nvSpPr>
          <p:cNvPr id="11" name="Flowchart: Connector 10"/>
          <p:cNvSpPr/>
          <p:nvPr/>
        </p:nvSpPr>
        <p:spPr>
          <a:xfrm>
            <a:off x="5772987"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SPRAWA</a:t>
            </a:r>
          </a:p>
        </p:txBody>
      </p:sp>
    </p:spTree>
    <p:extLst>
      <p:ext uri="{BB962C8B-B14F-4D97-AF65-F5344CB8AC3E}">
        <p14:creationId xmlns:p14="http://schemas.microsoft.com/office/powerpoint/2010/main" val="21528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0"/>
            <a:ext cx="8136904" cy="638944"/>
          </a:xfrm>
        </p:spPr>
        <p:txBody>
          <a:bodyPr>
            <a:normAutofit/>
          </a:bodyPr>
          <a:lstStyle/>
          <a:p>
            <a:pPr algn="ctr"/>
            <a:r>
              <a:rPr lang="pl-PL" sz="3200" b="1" dirty="0">
                <a:solidFill>
                  <a:srgbClr val="FF0000"/>
                </a:solidFill>
              </a:rPr>
              <a:t>Kazus: wniosek o ściganie</a:t>
            </a:r>
          </a:p>
        </p:txBody>
      </p:sp>
      <p:sp>
        <p:nvSpPr>
          <p:cNvPr id="3" name="Symbol zastępczy zawartości 2"/>
          <p:cNvSpPr>
            <a:spLocks noGrp="1"/>
          </p:cNvSpPr>
          <p:nvPr>
            <p:ph idx="1"/>
          </p:nvPr>
        </p:nvSpPr>
        <p:spPr>
          <a:xfrm>
            <a:off x="179512" y="908720"/>
            <a:ext cx="8795320" cy="6165304"/>
          </a:xfrm>
        </p:spPr>
        <p:txBody>
          <a:bodyPr>
            <a:normAutofit fontScale="55000" lnSpcReduction="20000"/>
          </a:bodyPr>
          <a:lstStyle/>
          <a:p>
            <a:pPr marL="0" indent="0" algn="just">
              <a:buNone/>
            </a:pPr>
            <a:r>
              <a:rPr lang="pl-PL" sz="4400" dirty="0">
                <a:latin typeface="Times New Roman" pitchFamily="18" charset="0"/>
                <a:cs typeface="Times New Roman" pitchFamily="18" charset="0"/>
              </a:rPr>
              <a:t>W dniu 25 marca 2010r. na komisariat Policji we Wrocławiu zgłosiła się Anna K. i złożyła zawiadomienie o tym, że w dniu 24 marca 2010r. w trakcie imprezy domowej zorganizowanej przez szwagra Krzysztofa W. w jego mieszkaniu groził on jej wraz z dwoma kolegami – Józefem D. oraz Rafałem G. – że „jeżeli nie da im pieniędzy na alkohol, to lepiej, żeby już się nie pojawiała na dzielnicy”. Anna K. opuściła mieszkanie szwagra, ale jak zeznała w trakcie przesłuchania, znając kryminalną przeszłość mężczyzn, obawia się, że ich groźby mogą zostać spełnione. Pouczona o fakcie, że przestępstwo z art. 190 § 1 k.k. jest przestępstwem ściganym na wniosek pokrzywdzonego, złożyła taki wniosek w odniesieniu do Józefa D., gdyż jak stwierdziła, to on był prowodyrem całego zajścia, a jej szwagier oraz Rafał G. bez zachęty ze strony Józefa D. nigdy nie wyrządziliby jej krzywdy.</a:t>
            </a:r>
          </a:p>
          <a:p>
            <a:pPr marL="0" indent="0">
              <a:buNone/>
            </a:pPr>
            <a:endParaRPr lang="pl-PL" b="1" i="1" dirty="0">
              <a:latin typeface="Times New Roman" pitchFamily="18" charset="0"/>
              <a:cs typeface="Times New Roman" pitchFamily="18" charset="0"/>
            </a:endParaRPr>
          </a:p>
          <a:p>
            <a:pPr marL="0" indent="0">
              <a:buNone/>
            </a:pPr>
            <a:r>
              <a:rPr lang="pl-PL" sz="4400" b="1" i="1" dirty="0">
                <a:latin typeface="Times New Roman" pitchFamily="18" charset="0"/>
                <a:cs typeface="Times New Roman" pitchFamily="18" charset="0"/>
              </a:rPr>
              <a:t>Jaki skutek ma złożony przez Annę K. wniosek o ściganie?</a:t>
            </a:r>
          </a:p>
          <a:p>
            <a:pPr marL="0" indent="0">
              <a:buNone/>
            </a:pPr>
            <a:r>
              <a:rPr lang="pl-PL" sz="4400" b="1" i="1" dirty="0">
                <a:latin typeface="Times New Roman" pitchFamily="18" charset="0"/>
                <a:cs typeface="Times New Roman" pitchFamily="18" charset="0"/>
              </a:rPr>
              <a:t>Czy pokrzywdzona może go cofnąć? </a:t>
            </a:r>
          </a:p>
        </p:txBody>
      </p:sp>
    </p:spTree>
    <p:extLst>
      <p:ext uri="{BB962C8B-B14F-4D97-AF65-F5344CB8AC3E}">
        <p14:creationId xmlns:p14="http://schemas.microsoft.com/office/powerpoint/2010/main" val="7706617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pl-PL" dirty="0"/>
              <a:t>Nakazuje organom dokonującym czynności procesowych podejście do uczestników procesu oraz do samej sprawy bez uprzedzeń oraz bez uprzedniego nastawienia.</a:t>
            </a:r>
          </a:p>
          <a:p>
            <a:pPr algn="just"/>
            <a:endParaRPr lang="pl-PL" dirty="0"/>
          </a:p>
          <a:p>
            <a:pPr algn="just"/>
            <a:r>
              <a:rPr lang="pl-PL" dirty="0"/>
              <a:t>Organy procesowe zobowiązane są do wyzbycia się czysto subiektywnej perspektywy oraz wszechstronnego przeanalizowania sprawy i poświęcenia szczególnej uwagi stanowisku stron.</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20999029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pl-PL" dirty="0"/>
              <a:t>Obiektywizm jest realny, gdy zostaną spełnione następujące warunki:</a:t>
            </a:r>
          </a:p>
          <a:p>
            <a:pPr marL="624078" indent="-514350" algn="just">
              <a:buAutoNum type="arabicParenR"/>
            </a:pPr>
            <a:r>
              <a:rPr lang="pl-PL" dirty="0"/>
              <a:t>niezawisłość,</a:t>
            </a:r>
          </a:p>
          <a:p>
            <a:pPr marL="624078" indent="-514350" algn="just">
              <a:buAutoNum type="arabicParenR"/>
            </a:pPr>
            <a:endParaRPr lang="pl-PL" dirty="0"/>
          </a:p>
          <a:p>
            <a:pPr marL="624078" indent="-514350" algn="just">
              <a:buAutoNum type="arabicParenR"/>
            </a:pPr>
            <a:r>
              <a:rPr lang="pl-PL" dirty="0"/>
              <a:t>przestrzeganie reguły </a:t>
            </a:r>
            <a:r>
              <a:rPr lang="pl-PL" i="1" dirty="0"/>
              <a:t>audiatur et altera pars,</a:t>
            </a:r>
          </a:p>
          <a:p>
            <a:pPr marL="624078" indent="-514350" algn="just">
              <a:buAutoNum type="arabicParenR"/>
            </a:pPr>
            <a:endParaRPr lang="pl-PL" i="1" dirty="0"/>
          </a:p>
          <a:p>
            <a:pPr marL="624078" indent="-514350" algn="just">
              <a:buAutoNum type="arabicParenR"/>
            </a:pPr>
            <a:r>
              <a:rPr lang="pl-PL" dirty="0"/>
              <a:t>minimalne działanie czynników irracjonalnych, wpływających na podejmowanie decyzji.</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12723853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pl-PL" b="1" dirty="0"/>
              <a:t>niezawisłość</a:t>
            </a:r>
          </a:p>
          <a:p>
            <a:pPr marL="109728" indent="0" algn="just">
              <a:buNone/>
            </a:pPr>
            <a:r>
              <a:rPr lang="pl-PL" dirty="0"/>
              <a:t>Niezawisłość nie tylko od stron procesowych, ale także od środowiska, oraz niepodległość sposobu myślenia.</a:t>
            </a:r>
          </a:p>
          <a:p>
            <a:pPr marL="109728" indent="0" algn="just">
              <a:buNone/>
            </a:pPr>
            <a:endParaRPr lang="pl-PL" dirty="0"/>
          </a:p>
          <a:p>
            <a:pPr algn="just"/>
            <a:r>
              <a:rPr lang="pl-PL" b="1" i="1" dirty="0"/>
              <a:t>audiatur et altera pars</a:t>
            </a:r>
          </a:p>
          <a:p>
            <a:pPr marL="109728" indent="0" algn="just">
              <a:buNone/>
            </a:pPr>
            <a:r>
              <a:rPr lang="pl-PL" dirty="0"/>
              <a:t>Należy wziąć pod uwagę cały materiał dowodowy, świadczący na rzecz, jak i przeciw każdej ze stron, oraz wysłuchać argumentów wszystkich stron procesowych.</a:t>
            </a:r>
          </a:p>
          <a:p>
            <a:pPr marL="109728" indent="0" algn="just">
              <a:buNone/>
            </a:pPr>
            <a:endParaRPr lang="pl-PL" dirty="0"/>
          </a:p>
          <a:p>
            <a:pPr algn="just"/>
            <a:r>
              <a:rPr lang="pl-PL" b="1" dirty="0"/>
              <a:t>minimalne działanie czynników irracjonalnych</a:t>
            </a:r>
          </a:p>
          <a:p>
            <a:pPr marL="109728" indent="0" algn="just">
              <a:buNone/>
            </a:pPr>
            <a:r>
              <a:rPr lang="pl-PL" dirty="0"/>
              <a:t>Warunek ten nie sprowadza się do żądania, by sędzia stał się automatem. Chodzi o to, aby poziom irracjonalizmu został zredukowany do minimum. Służy temu doświadczenie życiowe i charakter sędziego, jego wiedza i kolektywność orzekania.</a:t>
            </a:r>
          </a:p>
        </p:txBody>
      </p:sp>
      <p:sp>
        <p:nvSpPr>
          <p:cNvPr id="3" name="Title 2"/>
          <p:cNvSpPr>
            <a:spLocks noGrp="1"/>
          </p:cNvSpPr>
          <p:nvPr>
            <p:ph type="title"/>
          </p:nvPr>
        </p:nvSpPr>
        <p:spPr/>
        <p:txBody>
          <a:bodyPr/>
          <a:lstStyle/>
          <a:p>
            <a:pPr algn="ctr"/>
            <a:r>
              <a:rPr lang="pl-PL" dirty="0"/>
              <a:t>Zasada obiektywzimu</a:t>
            </a:r>
          </a:p>
        </p:txBody>
      </p:sp>
    </p:spTree>
    <p:extLst>
      <p:ext uri="{BB962C8B-B14F-4D97-AF65-F5344CB8AC3E}">
        <p14:creationId xmlns:p14="http://schemas.microsoft.com/office/powerpoint/2010/main" val="17040288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968552"/>
          </a:xfrm>
        </p:spPr>
        <p:txBody>
          <a:bodyPr>
            <a:normAutofit fontScale="92500" lnSpcReduction="10000"/>
          </a:bodyPr>
          <a:lstStyle/>
          <a:p>
            <a:pPr marL="109728" indent="0" algn="ctr">
              <a:buNone/>
            </a:pPr>
            <a:r>
              <a:rPr lang="pl-PL" b="1" dirty="0"/>
              <a:t>Gwarancje zasady obiektywizmu</a:t>
            </a:r>
          </a:p>
          <a:p>
            <a:pPr marL="109728" indent="0" algn="ctr">
              <a:buNone/>
            </a:pPr>
            <a:endParaRPr lang="pl-PL" b="1" dirty="0"/>
          </a:p>
          <a:p>
            <a:r>
              <a:rPr lang="pl-PL" dirty="0"/>
              <a:t>niezależność sądownictwa,</a:t>
            </a:r>
          </a:p>
          <a:p>
            <a:r>
              <a:rPr lang="pl-PL" dirty="0"/>
              <a:t>niezawisłość sędziowska,</a:t>
            </a:r>
          </a:p>
          <a:p>
            <a:r>
              <a:rPr lang="pl-PL" dirty="0"/>
              <a:t>ustawowo określona właściwość sądów,</a:t>
            </a:r>
          </a:p>
          <a:p>
            <a:r>
              <a:rPr lang="pl-PL" dirty="0"/>
              <a:t>ustawowe regulacje dotyczące wyznaczania składów orzekających,</a:t>
            </a:r>
          </a:p>
          <a:p>
            <a:r>
              <a:rPr lang="pl-PL" dirty="0"/>
              <a:t>kolegialność składu orzekającego,</a:t>
            </a:r>
          </a:p>
          <a:p>
            <a:r>
              <a:rPr lang="pl-PL" dirty="0"/>
              <a:t>instytucja wyłączenia uczestników postępowania,</a:t>
            </a:r>
          </a:p>
          <a:p>
            <a:r>
              <a:rPr lang="pl-PL" dirty="0"/>
              <a:t>jawność postępowania,</a:t>
            </a:r>
          </a:p>
          <a:p>
            <a:r>
              <a:rPr lang="pl-PL" dirty="0"/>
              <a:t>obowiązek uzasadniania rozstrzygnięć procesowych,</a:t>
            </a:r>
          </a:p>
          <a:p>
            <a:r>
              <a:rPr lang="pl-PL" dirty="0"/>
              <a:t>kontrola instancyjna.</a:t>
            </a:r>
          </a:p>
        </p:txBody>
      </p:sp>
      <p:sp>
        <p:nvSpPr>
          <p:cNvPr id="3" name="Title 2"/>
          <p:cNvSpPr>
            <a:spLocks noGrp="1"/>
          </p:cNvSpPr>
          <p:nvPr>
            <p:ph type="title"/>
          </p:nvPr>
        </p:nvSpPr>
        <p:spPr>
          <a:xfrm>
            <a:off x="467544"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4575483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692696"/>
            <a:ext cx="8496944" cy="792088"/>
          </a:xfrm>
        </p:spPr>
        <p:txBody>
          <a:bodyPr>
            <a:normAutofit fontScale="90000"/>
          </a:bodyPr>
          <a:lstStyle/>
          <a:p>
            <a:pPr algn="ctr"/>
            <a:r>
              <a:rPr lang="pl-PL" b="1" dirty="0"/>
              <a:t>Policja, ABW, CBA, inne uprawnione służby</a:t>
            </a:r>
          </a:p>
        </p:txBody>
      </p:sp>
      <p:sp>
        <p:nvSpPr>
          <p:cNvPr id="3" name="Symbol zastępczy zawartości 2"/>
          <p:cNvSpPr>
            <a:spLocks noGrp="1"/>
          </p:cNvSpPr>
          <p:nvPr>
            <p:ph idx="1"/>
          </p:nvPr>
        </p:nvSpPr>
        <p:spPr>
          <a:xfrm>
            <a:off x="395536" y="1340768"/>
            <a:ext cx="8496944" cy="5373216"/>
          </a:xfrm>
        </p:spPr>
        <p:txBody>
          <a:bodyPr>
            <a:noAutofit/>
          </a:bodyPr>
          <a:lstStyle/>
          <a:p>
            <a:r>
              <a:rPr lang="pl-PL" sz="2300" b="1" dirty="0"/>
              <a:t>Policja</a:t>
            </a:r>
            <a:r>
              <a:rPr lang="pl-PL" sz="2300" dirty="0"/>
              <a:t> to umundurowana i uzbrojona formacja służąca społeczeństwu i przeznaczona do ochrony bezpieczeństwa obywateli oraz do utrzymania bezpieczeństwa i porządku publicznego. Policją kieruje </a:t>
            </a:r>
            <a:r>
              <a:rPr lang="pl-PL" sz="2300" b="1" dirty="0"/>
              <a:t>Komendant Główny Policji</a:t>
            </a:r>
            <a:r>
              <a:rPr lang="pl-PL" sz="2300" dirty="0"/>
              <a:t>.</a:t>
            </a:r>
          </a:p>
          <a:p>
            <a:r>
              <a:rPr lang="pl-PL" sz="2300" b="1" dirty="0"/>
              <a:t>Agencja Bezpieczeństwa Wewnętrznego</a:t>
            </a:r>
            <a:r>
              <a:rPr lang="pl-PL" sz="2300" dirty="0"/>
              <a:t> jest instytucją państwową, właściwą w sprawach ochrony bezpieczeństwa wewnętrznego państwa i jego porządku konstytucyjnego.</a:t>
            </a:r>
          </a:p>
          <a:p>
            <a:r>
              <a:rPr lang="pl-PL" sz="2300" b="1" dirty="0"/>
              <a:t>Centralne Biuro Antykorupcyjne</a:t>
            </a:r>
            <a:r>
              <a:rPr lang="pl-PL" sz="2300" dirty="0"/>
              <a:t> jest służbą specjalną do zwalczania korupcji w życiu publicznym i gospodarczym, w szczególności w instytucjach państwowych i samorządowych, a także do działalności godzącej w interesy ekonomiczne państwa.</a:t>
            </a:r>
          </a:p>
          <a:p>
            <a:r>
              <a:rPr lang="pl-PL" sz="2300" b="1" dirty="0"/>
              <a:t>Inne służby: </a:t>
            </a:r>
            <a:r>
              <a:rPr lang="pl-PL" sz="2300" dirty="0"/>
              <a:t>Straż Graniczna, Służba </a:t>
            </a:r>
            <a:r>
              <a:rPr lang="pl-PL" sz="2300" dirty="0" err="1"/>
              <a:t>Celno</a:t>
            </a:r>
            <a:r>
              <a:rPr lang="pl-PL" sz="2300" dirty="0"/>
              <a:t> - Skarbowa, Żandarmeria Wojskowa, Służba Kontrwywiadu Wojskowego.</a:t>
            </a:r>
            <a:endParaRPr lang="pl-PL" sz="2300" b="1" dirty="0"/>
          </a:p>
        </p:txBody>
      </p:sp>
    </p:spTree>
    <p:extLst>
      <p:ext uri="{BB962C8B-B14F-4D97-AF65-F5344CB8AC3E}">
        <p14:creationId xmlns:p14="http://schemas.microsoft.com/office/powerpoint/2010/main" val="21476474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pPr marL="0" indent="0" algn="just">
              <a:buNone/>
            </a:pPr>
            <a:r>
              <a:rPr lang="pl-PL" dirty="0"/>
              <a:t>Policjant obowiązany jest przestrzegać dyscypliny służbowej oraz wykonywać rozkazy i polecenia przełożonych oraz dochować obowiązków wynikających z roty złożonego ślubowania. </a:t>
            </a:r>
          </a:p>
          <a:p>
            <a:pPr marL="0" indent="0" algn="just">
              <a:buNone/>
            </a:pPr>
            <a:r>
              <a:rPr lang="pl-PL" dirty="0"/>
              <a:t>Policjanci w toku wykonywania czynności służbowych mają </a:t>
            </a:r>
            <a:r>
              <a:rPr lang="pl-PL" b="1" dirty="0"/>
              <a:t>obowiązek respektowania godności ludzkiej oraz przestrzegania i ochrony praw człowieka.</a:t>
            </a:r>
          </a:p>
          <a:p>
            <a:pPr marL="0" indent="0" algn="just">
              <a:buNone/>
            </a:pPr>
            <a:r>
              <a:rPr lang="pl-PL" dirty="0"/>
              <a:t>Na Policji spoczywa główny ciężar walki z przestępczością w Polsce. </a:t>
            </a:r>
          </a:p>
        </p:txBody>
      </p:sp>
    </p:spTree>
    <p:extLst>
      <p:ext uri="{BB962C8B-B14F-4D97-AF65-F5344CB8AC3E}">
        <p14:creationId xmlns:p14="http://schemas.microsoft.com/office/powerpoint/2010/main" val="7980821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Policja</a:t>
            </a:r>
          </a:p>
        </p:txBody>
      </p:sp>
      <p:sp>
        <p:nvSpPr>
          <p:cNvPr id="3" name="Symbol zastępczy zawartości 2"/>
          <p:cNvSpPr>
            <a:spLocks noGrp="1"/>
          </p:cNvSpPr>
          <p:nvPr>
            <p:ph idx="1"/>
          </p:nvPr>
        </p:nvSpPr>
        <p:spPr/>
        <p:txBody>
          <a:bodyPr>
            <a:normAutofit/>
          </a:bodyPr>
          <a:lstStyle/>
          <a:p>
            <a:r>
              <a:rPr lang="pl-PL" dirty="0"/>
              <a:t>Z reguły to Policja jest tym organem, który otrzymuje pierwszą wiadomość o przestępstwie i do którego należy zabezpieczenie pierwszych dowodów przestępstwa oraz podjęcie czynności zmierzających do wykrycia i ujęcia sprawcy.</a:t>
            </a:r>
          </a:p>
          <a:p>
            <a:r>
              <a:rPr lang="pl-PL" dirty="0"/>
              <a:t>Policja przeprowadza też tzw. </a:t>
            </a:r>
            <a:r>
              <a:rPr lang="pl-PL" b="1" dirty="0"/>
              <a:t>czynności operacyjno-rozpoznawcze</a:t>
            </a:r>
            <a:r>
              <a:rPr lang="pl-PL" dirty="0"/>
              <a:t>.</a:t>
            </a:r>
          </a:p>
          <a:p>
            <a:r>
              <a:rPr lang="pl-PL" dirty="0"/>
              <a:t>Im rzetelniej i bardziej fachowo wykonywane są czynności dowodowe przez Policję, tym większe jest do nich zaufanie sądu i prokuratora. </a:t>
            </a:r>
          </a:p>
        </p:txBody>
      </p:sp>
    </p:spTree>
    <p:extLst>
      <p:ext uri="{BB962C8B-B14F-4D97-AF65-F5344CB8AC3E}">
        <p14:creationId xmlns:p14="http://schemas.microsoft.com/office/powerpoint/2010/main" val="15537236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procesowe w poszczególnych stadiach procesu</a:t>
            </a:r>
          </a:p>
        </p:txBody>
      </p:sp>
      <p:sp>
        <p:nvSpPr>
          <p:cNvPr id="3" name="Symbol zastępczy zawartości 2"/>
          <p:cNvSpPr>
            <a:spLocks noGrp="1"/>
          </p:cNvSpPr>
          <p:nvPr>
            <p:ph idx="1"/>
          </p:nvPr>
        </p:nvSpPr>
        <p:spPr/>
        <p:txBody>
          <a:bodyPr/>
          <a:lstStyle/>
          <a:p>
            <a:pPr marL="0" indent="0">
              <a:buNone/>
            </a:pPr>
            <a:r>
              <a:rPr lang="pl-PL" dirty="0"/>
              <a:t>Zależnie od stadium procesu rozróżniamy:</a:t>
            </a:r>
          </a:p>
          <a:p>
            <a:pPr marL="514350" indent="-514350">
              <a:buAutoNum type="arabicParenR"/>
            </a:pPr>
            <a:r>
              <a:rPr lang="pl-PL" dirty="0"/>
              <a:t>organy postępowania przygotowawczego;</a:t>
            </a:r>
          </a:p>
          <a:p>
            <a:pPr marL="514350" indent="-514350">
              <a:buAutoNum type="arabicParenR"/>
            </a:pPr>
            <a:r>
              <a:rPr lang="pl-PL" dirty="0"/>
              <a:t>organy postępowania głównego i odwoławczego;</a:t>
            </a:r>
          </a:p>
          <a:p>
            <a:pPr marL="514350" indent="-514350">
              <a:buAutoNum type="arabicParenR"/>
            </a:pPr>
            <a:r>
              <a:rPr lang="pl-PL" dirty="0"/>
              <a:t>organy postępowania wykonawczego.</a:t>
            </a:r>
          </a:p>
        </p:txBody>
      </p:sp>
    </p:spTree>
    <p:extLst>
      <p:ext uri="{BB962C8B-B14F-4D97-AF65-F5344CB8AC3E}">
        <p14:creationId xmlns:p14="http://schemas.microsoft.com/office/powerpoint/2010/main" val="3078791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Organy prowadzące i nadzorujące</a:t>
            </a:r>
          </a:p>
        </p:txBody>
      </p:sp>
      <p:sp>
        <p:nvSpPr>
          <p:cNvPr id="3" name="Symbol zastępczy zawartości 2"/>
          <p:cNvSpPr>
            <a:spLocks noGrp="1"/>
          </p:cNvSpPr>
          <p:nvPr>
            <p:ph idx="1"/>
          </p:nvPr>
        </p:nvSpPr>
        <p:spPr/>
        <p:txBody>
          <a:bodyPr>
            <a:normAutofit/>
          </a:bodyPr>
          <a:lstStyle/>
          <a:p>
            <a:r>
              <a:rPr lang="pl-PL" b="1" dirty="0"/>
              <a:t>Organy prowadzące</a:t>
            </a:r>
            <a:r>
              <a:rPr lang="pl-PL" dirty="0"/>
              <a:t> są to organy państwowe, które same przeprowadzają czynności dowodowe w postępowaniu przygotowawczym, choćby zakres tych czynności był ściśle ograniczony.</a:t>
            </a:r>
          </a:p>
          <a:p>
            <a:r>
              <a:rPr lang="pl-PL" b="1" dirty="0"/>
              <a:t>Organem nadzorującym</a:t>
            </a:r>
            <a:r>
              <a:rPr lang="pl-PL" dirty="0"/>
              <a:t> jest organ, który w zasadzie nie przeprowadza postępowania bezpośrednio, lecz czuwa nad zgodnością postępowania z prawem i dba o jego sprawność</a:t>
            </a:r>
            <a:endParaRPr lang="pl-PL" b="1" dirty="0"/>
          </a:p>
        </p:txBody>
      </p:sp>
    </p:spTree>
    <p:extLst>
      <p:ext uri="{BB962C8B-B14F-4D97-AF65-F5344CB8AC3E}">
        <p14:creationId xmlns:p14="http://schemas.microsoft.com/office/powerpoint/2010/main" val="10677700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p>
        </p:txBody>
      </p:sp>
      <p:sp>
        <p:nvSpPr>
          <p:cNvPr id="3" name="Symbol zastępczy zawartości 2"/>
          <p:cNvSpPr>
            <a:spLocks noGrp="1"/>
          </p:cNvSpPr>
          <p:nvPr>
            <p:ph idx="1"/>
          </p:nvPr>
        </p:nvSpPr>
        <p:spPr/>
        <p:txBody>
          <a:bodyPr>
            <a:normAutofit/>
          </a:bodyPr>
          <a:lstStyle/>
          <a:p>
            <a:r>
              <a:rPr lang="pl-PL" b="1" dirty="0"/>
              <a:t>Śledztwo </a:t>
            </a:r>
            <a:r>
              <a:rPr lang="pl-PL" dirty="0"/>
              <a:t>prowadzi:</a:t>
            </a:r>
          </a:p>
          <a:p>
            <a:pPr lvl="1"/>
            <a:r>
              <a:rPr lang="pl-PL" b="1" dirty="0"/>
              <a:t>prokurator</a:t>
            </a:r>
            <a:r>
              <a:rPr lang="pl-PL" dirty="0"/>
              <a:t> (art. 311 § 1 k.p.k.);</a:t>
            </a:r>
          </a:p>
          <a:p>
            <a:pPr lvl="1"/>
            <a:r>
              <a:rPr lang="pl-PL" b="1" dirty="0"/>
              <a:t>Policja</a:t>
            </a:r>
            <a:r>
              <a:rPr lang="pl-PL" dirty="0"/>
              <a:t>, jeżeli prokurator powierzy jej prowadzenie śledztwa w całości lub w określonym zakresie albo dokonanie poszczególnych czynności (art. 311 § 2 k.p.k.);</a:t>
            </a:r>
          </a:p>
          <a:p>
            <a:pPr lvl="1"/>
            <a:r>
              <a:rPr lang="pl-PL" b="1" dirty="0"/>
              <a:t>Straż Graniczna, ABW, Służba </a:t>
            </a:r>
            <a:r>
              <a:rPr lang="pl-PL" b="1" dirty="0" err="1"/>
              <a:t>Celno</a:t>
            </a:r>
            <a:r>
              <a:rPr lang="pl-PL" b="1" dirty="0"/>
              <a:t> - Skarbowa, CBA, Żandarmeria Wojskowa</a:t>
            </a:r>
            <a:r>
              <a:rPr lang="pl-PL" dirty="0"/>
              <a:t> oraz inne przewidziane w przepisach szczególnych, np. Państwowa Straż Łowiecka (art. 312 pkt 1 i 2 k.p.k.).</a:t>
            </a:r>
            <a:endParaRPr lang="pl-PL" b="1" dirty="0"/>
          </a:p>
        </p:txBody>
      </p:sp>
    </p:spTree>
    <p:extLst>
      <p:ext uri="{BB962C8B-B14F-4D97-AF65-F5344CB8AC3E}">
        <p14:creationId xmlns:p14="http://schemas.microsoft.com/office/powerpoint/2010/main" val="77741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7772400" cy="1362456"/>
          </a:xfrm>
        </p:spPr>
        <p:txBody>
          <a:bodyPr/>
          <a:lstStyle/>
          <a:p>
            <a:pPr algn="ctr"/>
            <a:r>
              <a:rPr lang="pl-PL" dirty="0">
                <a:solidFill>
                  <a:srgbClr val="FFC000"/>
                </a:solidFill>
              </a:rPr>
              <a:t>Uczestnicy postępowania</a:t>
            </a:r>
          </a:p>
        </p:txBody>
      </p:sp>
    </p:spTree>
    <p:extLst>
      <p:ext uri="{BB962C8B-B14F-4D97-AF65-F5344CB8AC3E}">
        <p14:creationId xmlns:p14="http://schemas.microsoft.com/office/powerpoint/2010/main" val="23303874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lnSpcReduction="10000"/>
          </a:bodyPr>
          <a:lstStyle/>
          <a:p>
            <a:r>
              <a:rPr lang="pl-PL" b="1" dirty="0"/>
              <a:t>Dochodzenie </a:t>
            </a:r>
            <a:r>
              <a:rPr lang="pl-PL" dirty="0"/>
              <a:t>prowadzi:</a:t>
            </a:r>
          </a:p>
          <a:p>
            <a:pPr lvl="1"/>
            <a:r>
              <a:rPr lang="pl-PL" b="1" dirty="0"/>
              <a:t>Policja</a:t>
            </a:r>
            <a:r>
              <a:rPr lang="pl-PL" dirty="0"/>
              <a:t>, która jest klasycznym organem dochodzenia (art. 325a § 1 k.p.k.),</a:t>
            </a:r>
          </a:p>
          <a:p>
            <a:pPr lvl="1"/>
            <a:r>
              <a:rPr lang="pl-PL" b="1" dirty="0"/>
              <a:t>prokurator</a:t>
            </a:r>
            <a:r>
              <a:rPr lang="pl-PL" dirty="0"/>
              <a:t>, jeżeli ze względu na wagę lub zawiłość sprawy tak postanowi (art. 325a § 1 </a:t>
            </a:r>
            <a:r>
              <a:rPr lang="pl-PL" i="1" dirty="0"/>
              <a:t>in fine</a:t>
            </a:r>
            <a:r>
              <a:rPr lang="pl-PL" dirty="0"/>
              <a:t>),</a:t>
            </a:r>
          </a:p>
          <a:p>
            <a:pPr lvl="1"/>
            <a:r>
              <a:rPr lang="pl-PL" b="1" dirty="0"/>
              <a:t>organy Straży Granicznej, CBA, ABW </a:t>
            </a:r>
            <a:r>
              <a:rPr lang="pl-PL" dirty="0"/>
              <a:t>w sprawach należących do ich właściwości,</a:t>
            </a:r>
          </a:p>
          <a:p>
            <a:pPr lvl="1"/>
            <a:r>
              <a:rPr lang="pl-PL" b="1" dirty="0"/>
              <a:t>finansowe organy dochodzenia </a:t>
            </a:r>
            <a:r>
              <a:rPr lang="pl-PL" dirty="0"/>
              <a:t>w zakresie ich właściwości,</a:t>
            </a:r>
          </a:p>
          <a:p>
            <a:pPr lvl="1"/>
            <a:r>
              <a:rPr lang="pl-PL" dirty="0"/>
              <a:t>inne uprawnione organy, np. organy Inspekcji Handlowej, Państwowej </a:t>
            </a:r>
            <a:r>
              <a:rPr lang="pl-PL"/>
              <a:t>Inspekcji Sanitarnej, </a:t>
            </a:r>
            <a:r>
              <a:rPr lang="pl-PL" dirty="0"/>
              <a:t>etc.</a:t>
            </a:r>
          </a:p>
        </p:txBody>
      </p:sp>
    </p:spTree>
    <p:extLst>
      <p:ext uri="{BB962C8B-B14F-4D97-AF65-F5344CB8AC3E}">
        <p14:creationId xmlns:p14="http://schemas.microsoft.com/office/powerpoint/2010/main" val="2217209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przygotowawczego</a:t>
            </a:r>
            <a:endParaRPr lang="pl-PL" dirty="0"/>
          </a:p>
        </p:txBody>
      </p:sp>
      <p:sp>
        <p:nvSpPr>
          <p:cNvPr id="3" name="Symbol zastępczy zawartości 2"/>
          <p:cNvSpPr>
            <a:spLocks noGrp="1"/>
          </p:cNvSpPr>
          <p:nvPr>
            <p:ph idx="1"/>
          </p:nvPr>
        </p:nvSpPr>
        <p:spPr/>
        <p:txBody>
          <a:bodyPr>
            <a:normAutofit/>
          </a:bodyPr>
          <a:lstStyle/>
          <a:p>
            <a:r>
              <a:rPr lang="pl-PL" b="1" dirty="0"/>
              <a:t>Organami nadzorującymi postępowanie przygotowawcze są:</a:t>
            </a:r>
          </a:p>
          <a:p>
            <a:pPr lvl="1"/>
            <a:r>
              <a:rPr lang="pl-PL" b="1" u="sng" dirty="0"/>
              <a:t>prokurator</a:t>
            </a:r>
            <a:r>
              <a:rPr lang="pl-PL" dirty="0"/>
              <a:t>, którego zakres uprawnień w dziedzinie nadzoru określają art. 311 § 6 oraz art. 326-328 k.p.k.;</a:t>
            </a:r>
          </a:p>
          <a:p>
            <a:pPr lvl="1"/>
            <a:r>
              <a:rPr lang="pl-PL" b="1" u="sng" dirty="0"/>
              <a:t>sąd</a:t>
            </a:r>
            <a:r>
              <a:rPr lang="pl-PL" dirty="0"/>
              <a:t>, któremu k.p.k. zastrzega:</a:t>
            </a:r>
          </a:p>
          <a:p>
            <a:pPr lvl="2"/>
            <a:r>
              <a:rPr lang="pl-PL" dirty="0"/>
              <a:t>wyłączność niektórych decyzji,</a:t>
            </a:r>
          </a:p>
          <a:p>
            <a:pPr lvl="2"/>
            <a:r>
              <a:rPr lang="pl-PL" dirty="0"/>
              <a:t>rozpoznawanie zażalenia na niektóre postanowienia prokuratora,</a:t>
            </a:r>
          </a:p>
          <a:p>
            <a:pPr lvl="2"/>
            <a:r>
              <a:rPr lang="pl-PL" dirty="0"/>
              <a:t>upoważnia do niektórych czynności dowodowych.</a:t>
            </a:r>
          </a:p>
        </p:txBody>
      </p:sp>
    </p:spTree>
    <p:extLst>
      <p:ext uri="{BB962C8B-B14F-4D97-AF65-F5344CB8AC3E}">
        <p14:creationId xmlns:p14="http://schemas.microsoft.com/office/powerpoint/2010/main" val="4559263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753B5F-80F4-4BA9-9DEB-22FB09224E31}"/>
              </a:ext>
            </a:extLst>
          </p:cNvPr>
          <p:cNvSpPr>
            <a:spLocks noGrp="1"/>
          </p:cNvSpPr>
          <p:nvPr>
            <p:ph type="title"/>
          </p:nvPr>
        </p:nvSpPr>
        <p:spPr/>
        <p:txBody>
          <a:bodyPr/>
          <a:lstStyle/>
          <a:p>
            <a:pPr algn="ctr"/>
            <a:r>
              <a:rPr lang="pl-PL" dirty="0"/>
              <a:t>Rozporządzenie</a:t>
            </a:r>
          </a:p>
        </p:txBody>
      </p:sp>
      <p:sp>
        <p:nvSpPr>
          <p:cNvPr id="3" name="Symbol zastępczy zawartości 2">
            <a:extLst>
              <a:ext uri="{FF2B5EF4-FFF2-40B4-BE49-F238E27FC236}">
                <a16:creationId xmlns:a16="http://schemas.microsoft.com/office/drawing/2014/main" id="{236B70D1-4587-4C23-A4B7-9D951B1623A4}"/>
              </a:ext>
            </a:extLst>
          </p:cNvPr>
          <p:cNvSpPr>
            <a:spLocks noGrp="1"/>
          </p:cNvSpPr>
          <p:nvPr>
            <p:ph idx="1"/>
          </p:nvPr>
        </p:nvSpPr>
        <p:spPr/>
        <p:txBody>
          <a:bodyPr/>
          <a:lstStyle/>
          <a:p>
            <a:pPr marL="0" indent="0" algn="ctr">
              <a:buNone/>
            </a:pPr>
            <a:r>
              <a:rPr lang="pl-PL" b="1" dirty="0"/>
              <a:t>ROZPORZĄDZENIE MINISTRA SPRAWIEDLIWOŚCI </a:t>
            </a:r>
            <a:r>
              <a:rPr lang="pl-PL" dirty="0"/>
              <a:t>z dnia 22 września 2015 r.</a:t>
            </a:r>
          </a:p>
          <a:p>
            <a:pPr marL="0" indent="0" algn="just">
              <a:buNone/>
            </a:pPr>
            <a:r>
              <a:rPr lang="pl-PL" b="1" dirty="0"/>
              <a:t>w sprawie organów uprawnionych obok Policji do prowadzenia dochodzeń oraz organów uprawnionych do wnoszenia i popierania oskarżenia przed sądem pierwszej instancji w sprawach, w których prowadzono dochodzenie, jak również zakresu spraw zleconych tym organom</a:t>
            </a:r>
          </a:p>
          <a:p>
            <a:endParaRPr lang="pl-PL" dirty="0"/>
          </a:p>
        </p:txBody>
      </p:sp>
    </p:spTree>
    <p:extLst>
      <p:ext uri="{BB962C8B-B14F-4D97-AF65-F5344CB8AC3E}">
        <p14:creationId xmlns:p14="http://schemas.microsoft.com/office/powerpoint/2010/main" val="31601913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a:t>Organy postępowania sądowego</a:t>
            </a:r>
          </a:p>
        </p:txBody>
      </p:sp>
      <p:sp>
        <p:nvSpPr>
          <p:cNvPr id="3" name="Symbol zastępczy zawartości 2"/>
          <p:cNvSpPr>
            <a:spLocks noGrp="1"/>
          </p:cNvSpPr>
          <p:nvPr>
            <p:ph idx="1"/>
          </p:nvPr>
        </p:nvSpPr>
        <p:spPr/>
        <p:txBody>
          <a:bodyPr/>
          <a:lstStyle/>
          <a:p>
            <a:r>
              <a:rPr lang="pl-PL" b="1" dirty="0"/>
              <a:t>Organy postępowania jurysdykcyjnego:</a:t>
            </a:r>
          </a:p>
          <a:p>
            <a:pPr lvl="1"/>
            <a:r>
              <a:rPr lang="pl-PL" b="1" dirty="0"/>
              <a:t>sąd</a:t>
            </a:r>
            <a:r>
              <a:rPr lang="pl-PL" dirty="0"/>
              <a:t> w znaczeniu składu orzekającego,</a:t>
            </a:r>
          </a:p>
          <a:p>
            <a:pPr lvl="1"/>
            <a:r>
              <a:rPr lang="pl-PL" b="1" dirty="0"/>
              <a:t>przewodniczący rozprawy (składu orzekającego) lub prowadzący posiedzenie pojednawcze,</a:t>
            </a:r>
          </a:p>
          <a:p>
            <a:pPr lvl="1"/>
            <a:r>
              <a:rPr lang="pl-PL" b="1" dirty="0"/>
              <a:t>prezes sądu (przewodniczący wydziału)</a:t>
            </a:r>
            <a:r>
              <a:rPr lang="pl-PL" dirty="0"/>
              <a:t>, który nie działa tylko jako organ administracyjny w sądzie, ale i wykonuje wiele czynności procesowych, z reguły bardzo istotnych w procesie, przesądzających o jego dalszym toku.</a:t>
            </a:r>
            <a:endParaRPr lang="pl-PL" b="1" dirty="0"/>
          </a:p>
        </p:txBody>
      </p:sp>
    </p:spTree>
    <p:extLst>
      <p:ext uri="{BB962C8B-B14F-4D97-AF65-F5344CB8AC3E}">
        <p14:creationId xmlns:p14="http://schemas.microsoft.com/office/powerpoint/2010/main" val="1432346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POMOCNICY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83776"/>
          </a:xfrm>
        </p:spPr>
        <p:txBody>
          <a:bodyPr/>
          <a:lstStyle/>
          <a:p>
            <a:pPr marL="109728" indent="0" algn="just">
              <a:buNone/>
            </a:pPr>
            <a:r>
              <a:rPr lang="pl-PL" b="1" dirty="0"/>
              <a:t>Organ procesowy </a:t>
            </a:r>
            <a:r>
              <a:rPr lang="pl-PL" dirty="0"/>
              <a:t>- uczestnik postępowania, organ państwowy o strukturze organizacyjnej określonej przez przepisy prawa oraz wyposażony przez te przepisy w określone uprawnienia i obowiązki.</a:t>
            </a:r>
          </a:p>
        </p:txBody>
      </p:sp>
    </p:spTree>
    <p:extLst>
      <p:ext uri="{BB962C8B-B14F-4D97-AF65-F5344CB8AC3E}">
        <p14:creationId xmlns:p14="http://schemas.microsoft.com/office/powerpoint/2010/main" val="16180171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5137</TotalTime>
  <Words>5086</Words>
  <Application>Microsoft Office PowerPoint</Application>
  <PresentationFormat>Pokaz na ekranie (4:3)</PresentationFormat>
  <Paragraphs>414</Paragraphs>
  <Slides>73</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73</vt:i4>
      </vt:variant>
    </vt:vector>
  </HeadingPairs>
  <TitlesOfParts>
    <vt:vector size="80" baseType="lpstr">
      <vt:lpstr>Arial</vt:lpstr>
      <vt:lpstr>Calibri</vt:lpstr>
      <vt:lpstr>Constantia</vt:lpstr>
      <vt:lpstr>Times New Roman</vt:lpstr>
      <vt:lpstr>Wingdings 2</vt:lpstr>
      <vt:lpstr>Wingdings 3</vt:lpstr>
      <vt:lpstr>Flow</vt:lpstr>
      <vt:lpstr>Uczestnicy postępowania</vt:lpstr>
      <vt:lpstr>Pytania kontrolne</vt:lpstr>
      <vt:lpstr>Prezentacja programu PowerPoint</vt:lpstr>
      <vt:lpstr>Prezentacja programu PowerPoint</vt:lpstr>
      <vt:lpstr>Prezentacja programu PowerPoint</vt:lpstr>
      <vt:lpstr>Kazus: wniosek o ściganie</vt:lpstr>
      <vt:lpstr>Uczestnicy postępowania</vt:lpstr>
      <vt:lpstr>Uczestnicy procesu karnego</vt:lpstr>
      <vt:lpstr>Prezentacja programu PowerPoint</vt:lpstr>
      <vt:lpstr>Sąd jako organ postępowania karnego</vt:lpstr>
      <vt:lpstr>Znaczenie procesowe pojęcia „sąd”</vt:lpstr>
      <vt:lpstr>Prawo do sądu</vt:lpstr>
      <vt:lpstr>Prezentacja programu PowerPoint</vt:lpstr>
      <vt:lpstr>Prezentacja programu PowerPoint</vt:lpstr>
      <vt:lpstr>Prezentacja programu PowerPoint</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Ruchoma właściwość sądów tradycyjna</vt:lpstr>
      <vt:lpstr>Łączność spraw karnych</vt:lpstr>
      <vt:lpstr>Prezentacja programu PowerPoint</vt:lpstr>
      <vt:lpstr>Prezentacja programu PowerPoint</vt:lpstr>
      <vt:lpstr>Ruchoma właściwość nadzwyczajna</vt:lpstr>
      <vt:lpstr>Prezentacja programu PowerPoint</vt:lpstr>
      <vt:lpstr>Wyłączenie sędziego</vt:lpstr>
      <vt:lpstr>Iudex suspectus</vt:lpstr>
      <vt:lpstr>Wyłączenie sędziego</vt:lpstr>
      <vt:lpstr>Kazus</vt:lpstr>
      <vt:lpstr>Zasada niezawisłości sędziowskiej</vt:lpstr>
      <vt:lpstr>Inne gwarancje procesowe niezawisłości</vt:lpstr>
      <vt:lpstr>Zasada samodzielności jurysdykcyjnej sądu karnego</vt:lpstr>
      <vt:lpstr>Zasada samodzielności jurysdykcyjnej sądu karnego</vt:lpstr>
      <vt:lpstr>Ławnicy i referendarze</vt:lpstr>
      <vt:lpstr>Udział w składzie orzekającym</vt:lpstr>
      <vt:lpstr>Skład sądu</vt:lpstr>
      <vt:lpstr>Prezentacja programu PowerPoint</vt:lpstr>
      <vt:lpstr>Prokurator</vt:lpstr>
      <vt:lpstr>Prokurator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Zasada obiektywizmu</vt:lpstr>
      <vt:lpstr>Zasada obiektywizmu</vt:lpstr>
      <vt:lpstr>Zasada obiektywizmu</vt:lpstr>
      <vt:lpstr>Zasada obiektywizmu</vt:lpstr>
      <vt:lpstr>Zasada obiektywizmu</vt:lpstr>
      <vt:lpstr>Zasada obiektywzimu</vt:lpstr>
      <vt:lpstr>Zasada obiektywizmu</vt:lpstr>
      <vt:lpstr>Policja, ABW, CBA, inne uprawnione służby</vt:lpstr>
      <vt:lpstr>Policja</vt:lpstr>
      <vt:lpstr>Policja</vt:lpstr>
      <vt:lpstr>Organy procesowe w poszczególnych stadiach procesu</vt:lpstr>
      <vt:lpstr>Organy prowadzące i nadzorujące</vt:lpstr>
      <vt:lpstr>Organy postępowania przygotowawczego</vt:lpstr>
      <vt:lpstr>Organy postępowania przygotowawczego</vt:lpstr>
      <vt:lpstr>Organy postępowania przygotowawczego</vt:lpstr>
      <vt:lpstr>Rozporządzenie</vt:lpstr>
      <vt:lpstr>Organy postępowania sądowego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Karol Jarząbek</cp:lastModifiedBy>
  <cp:revision>144</cp:revision>
  <dcterms:created xsi:type="dcterms:W3CDTF">2017-10-26T08:53:43Z</dcterms:created>
  <dcterms:modified xsi:type="dcterms:W3CDTF">2021-10-16T08:30:52Z</dcterms:modified>
</cp:coreProperties>
</file>