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9" r:id="rId2"/>
    <p:sldId id="311" r:id="rId3"/>
    <p:sldId id="312" r:id="rId4"/>
    <p:sldId id="382" r:id="rId5"/>
    <p:sldId id="383" r:id="rId6"/>
    <p:sldId id="384" r:id="rId7"/>
    <p:sldId id="385" r:id="rId8"/>
    <p:sldId id="386" r:id="rId9"/>
    <p:sldId id="387" r:id="rId10"/>
    <p:sldId id="388" r:id="rId11"/>
    <p:sldId id="390" r:id="rId12"/>
    <p:sldId id="375" r:id="rId13"/>
    <p:sldId id="332" r:id="rId14"/>
    <p:sldId id="292" r:id="rId15"/>
    <p:sldId id="294" r:id="rId16"/>
    <p:sldId id="296" r:id="rId17"/>
    <p:sldId id="298" r:id="rId18"/>
    <p:sldId id="297" r:id="rId19"/>
    <p:sldId id="391" r:id="rId20"/>
    <p:sldId id="300" r:id="rId21"/>
    <p:sldId id="295" r:id="rId22"/>
    <p:sldId id="392" r:id="rId23"/>
    <p:sldId id="299" r:id="rId24"/>
    <p:sldId id="343" r:id="rId25"/>
    <p:sldId id="373" r:id="rId26"/>
    <p:sldId id="303" r:id="rId27"/>
    <p:sldId id="344" r:id="rId28"/>
    <p:sldId id="380" r:id="rId29"/>
    <p:sldId id="381" r:id="rId30"/>
    <p:sldId id="393" r:id="rId31"/>
    <p:sldId id="304" r:id="rId32"/>
    <p:sldId id="395" r:id="rId33"/>
    <p:sldId id="302" r:id="rId34"/>
    <p:sldId id="301" r:id="rId35"/>
    <p:sldId id="339" r:id="rId36"/>
    <p:sldId id="397" r:id="rId37"/>
    <p:sldId id="340" r:id="rId38"/>
    <p:sldId id="349" r:id="rId39"/>
    <p:sldId id="350" r:id="rId4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frxilrsguydonroobqxalryg42deoi&amp;refSource=hyplink" TargetMode="External"/><Relationship Id="rId1" Type="http://schemas.openxmlformats.org/officeDocument/2006/relationships/hyperlink" Target="https://sip.legalis.pl/document-view.seam?documentId=mfrxilrsguydonroobqxalryg42demi&amp;refSource=hyplink" TargetMode="External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frxilrsguydonroobqxalryg42deoi&amp;refSource=hyplink" TargetMode="External"/><Relationship Id="rId1" Type="http://schemas.openxmlformats.org/officeDocument/2006/relationships/hyperlink" Target="https://sip.legalis.pl/document-view.seam?documentId=mfrxilrsguydonroobqxalryg42demi&amp;refSource=hyplink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D7F963-3B73-4CCC-98CF-31B9C1DEB6E6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BBCA07F-D1C8-4079-A1CD-0F9EDD9F5205}">
      <dgm:prSet phldrT="[Tekst]"/>
      <dgm:spPr/>
      <dgm:t>
        <a:bodyPr/>
        <a:lstStyle/>
        <a:p>
          <a:r>
            <a:rPr lang="pl-PL" dirty="0"/>
            <a:t>Żądanie </a:t>
          </a:r>
          <a:r>
            <a:rPr lang="pl-PL" b="0" i="0" dirty="0"/>
            <a:t>od składającego zawiadomienie o przestępstwie uzupełnienia w wyznaczonym terminie danych w nim zawartych</a:t>
          </a:r>
          <a:endParaRPr lang="en-US" dirty="0"/>
        </a:p>
      </dgm:t>
    </dgm:pt>
    <dgm:pt modelId="{505293ED-64AB-498F-A42A-006BEC081265}" type="parTrans" cxnId="{E961BDBE-3840-4DDE-AD56-DAEA1244DE05}">
      <dgm:prSet/>
      <dgm:spPr/>
      <dgm:t>
        <a:bodyPr/>
        <a:lstStyle/>
        <a:p>
          <a:endParaRPr lang="en-US"/>
        </a:p>
      </dgm:t>
    </dgm:pt>
    <dgm:pt modelId="{142E73EC-B650-4F2C-8A3F-18F6F905ACDB}" type="sibTrans" cxnId="{E961BDBE-3840-4DDE-AD56-DAEA1244DE05}">
      <dgm:prSet/>
      <dgm:spPr/>
      <dgm:t>
        <a:bodyPr/>
        <a:lstStyle/>
        <a:p>
          <a:endParaRPr lang="en-US"/>
        </a:p>
      </dgm:t>
    </dgm:pt>
    <dgm:pt modelId="{B80C89D0-ECEC-4F8C-B5CA-16C6EC007BCF}">
      <dgm:prSet phldrT="[Tekst]"/>
      <dgm:spPr/>
      <dgm:t>
        <a:bodyPr/>
        <a:lstStyle/>
        <a:p>
          <a:r>
            <a:rPr lang="pl-PL" b="0" i="0" dirty="0"/>
            <a:t>przesłuchanie w charakterze świadka osoby zawiadamiającej</a:t>
          </a:r>
          <a:endParaRPr lang="en-US" dirty="0"/>
        </a:p>
      </dgm:t>
    </dgm:pt>
    <dgm:pt modelId="{3731A833-D6A4-45A7-B5A8-432A7DE5134C}" type="parTrans" cxnId="{A085BC75-2CEC-4378-B258-6EAB95E3786B}">
      <dgm:prSet/>
      <dgm:spPr/>
      <dgm:t>
        <a:bodyPr/>
        <a:lstStyle/>
        <a:p>
          <a:endParaRPr lang="en-US"/>
        </a:p>
      </dgm:t>
    </dgm:pt>
    <dgm:pt modelId="{94BC85BF-459E-4EBF-8AE6-F61A0903D72A}" type="sibTrans" cxnId="{A085BC75-2CEC-4378-B258-6EAB95E3786B}">
      <dgm:prSet/>
      <dgm:spPr/>
      <dgm:t>
        <a:bodyPr/>
        <a:lstStyle/>
        <a:p>
          <a:endParaRPr lang="en-US"/>
        </a:p>
      </dgm:t>
    </dgm:pt>
    <dgm:pt modelId="{A1D0177E-CD20-49E7-9931-2ADCA010CBC5}">
      <dgm:prSet phldrT="[Tekst]"/>
      <dgm:spPr/>
      <dgm:t>
        <a:bodyPr/>
        <a:lstStyle/>
        <a:p>
          <a:r>
            <a:rPr lang="pl-PL" b="0" i="0" dirty="0"/>
            <a:t>dokonanie sprawdzenia faktów wskazujących na popełnienie przestępstwa</a:t>
          </a:r>
        </a:p>
        <a:p>
          <a:r>
            <a:rPr lang="pl-PL" dirty="0"/>
            <a:t>(pozaprocesowe)</a:t>
          </a:r>
          <a:endParaRPr lang="en-US" dirty="0"/>
        </a:p>
      </dgm:t>
    </dgm:pt>
    <dgm:pt modelId="{B76AEE7C-D4BB-4F73-8CB7-29D201799546}" type="parTrans" cxnId="{A2073247-5F6E-4947-B31D-211865483A5A}">
      <dgm:prSet/>
      <dgm:spPr/>
      <dgm:t>
        <a:bodyPr/>
        <a:lstStyle/>
        <a:p>
          <a:endParaRPr lang="en-US"/>
        </a:p>
      </dgm:t>
    </dgm:pt>
    <dgm:pt modelId="{682B01EB-9192-4EC0-90BA-84E963F430BA}" type="sibTrans" cxnId="{A2073247-5F6E-4947-B31D-211865483A5A}">
      <dgm:prSet/>
      <dgm:spPr/>
      <dgm:t>
        <a:bodyPr/>
        <a:lstStyle/>
        <a:p>
          <a:endParaRPr lang="en-US"/>
        </a:p>
      </dgm:t>
    </dgm:pt>
    <dgm:pt modelId="{D4D1A32E-1CE8-4F55-800B-2B612DE7891F}" type="pres">
      <dgm:prSet presAssocID="{BED7F963-3B73-4CCC-98CF-31B9C1DEB6E6}" presName="Name0" presStyleCnt="0">
        <dgm:presLayoutVars>
          <dgm:dir/>
          <dgm:resizeHandles val="exact"/>
        </dgm:presLayoutVars>
      </dgm:prSet>
      <dgm:spPr/>
    </dgm:pt>
    <dgm:pt modelId="{16B2D7F4-5A46-4BFE-99CE-3016C18BF644}" type="pres">
      <dgm:prSet presAssocID="{EBBCA07F-D1C8-4079-A1CD-0F9EDD9F5205}" presName="composite" presStyleCnt="0"/>
      <dgm:spPr/>
    </dgm:pt>
    <dgm:pt modelId="{6D67D466-9D59-4B5E-8442-A1D3D32FC273}" type="pres">
      <dgm:prSet presAssocID="{EBBCA07F-D1C8-4079-A1CD-0F9EDD9F5205}" presName="rect1" presStyleLbl="trAlignAcc1" presStyleIdx="0" presStyleCnt="3">
        <dgm:presLayoutVars>
          <dgm:bulletEnabled val="1"/>
        </dgm:presLayoutVars>
      </dgm:prSet>
      <dgm:spPr/>
    </dgm:pt>
    <dgm:pt modelId="{C1C0EC37-43D9-4F2B-B53B-6A55D4A2BC4F}" type="pres">
      <dgm:prSet presAssocID="{EBBCA07F-D1C8-4079-A1CD-0F9EDD9F5205}" presName="rect2" presStyleLbl="fgImgPlace1" presStyleIdx="0" presStyleCnt="3"/>
      <dgm:spPr>
        <a:solidFill>
          <a:schemeClr val="accent1"/>
        </a:solidFill>
      </dgm:spPr>
    </dgm:pt>
    <dgm:pt modelId="{8DC0D60E-6C80-4DA7-B23C-7D8E85A3304B}" type="pres">
      <dgm:prSet presAssocID="{142E73EC-B650-4F2C-8A3F-18F6F905ACDB}" presName="sibTrans" presStyleCnt="0"/>
      <dgm:spPr/>
    </dgm:pt>
    <dgm:pt modelId="{37D46632-E91E-4C57-A563-FBBE2943C7E6}" type="pres">
      <dgm:prSet presAssocID="{B80C89D0-ECEC-4F8C-B5CA-16C6EC007BCF}" presName="composite" presStyleCnt="0"/>
      <dgm:spPr/>
    </dgm:pt>
    <dgm:pt modelId="{2012754E-9B28-4F06-A442-6C9240293051}" type="pres">
      <dgm:prSet presAssocID="{B80C89D0-ECEC-4F8C-B5CA-16C6EC007BCF}" presName="rect1" presStyleLbl="trAlignAcc1" presStyleIdx="1" presStyleCnt="3">
        <dgm:presLayoutVars>
          <dgm:bulletEnabled val="1"/>
        </dgm:presLayoutVars>
      </dgm:prSet>
      <dgm:spPr/>
    </dgm:pt>
    <dgm:pt modelId="{E670385A-61E5-49C7-90EB-F7750E47335D}" type="pres">
      <dgm:prSet presAssocID="{B80C89D0-ECEC-4F8C-B5CA-16C6EC007BCF}" presName="rect2" presStyleLbl="fgImgPlace1" presStyleIdx="1" presStyleCnt="3"/>
      <dgm:spPr>
        <a:solidFill>
          <a:schemeClr val="accent1"/>
        </a:solidFill>
      </dgm:spPr>
    </dgm:pt>
    <dgm:pt modelId="{FC401525-52D5-4E0C-9AED-2A35648B9C1E}" type="pres">
      <dgm:prSet presAssocID="{94BC85BF-459E-4EBF-8AE6-F61A0903D72A}" presName="sibTrans" presStyleCnt="0"/>
      <dgm:spPr/>
    </dgm:pt>
    <dgm:pt modelId="{30281261-E53B-4B65-A913-9F8DD751A78E}" type="pres">
      <dgm:prSet presAssocID="{A1D0177E-CD20-49E7-9931-2ADCA010CBC5}" presName="composite" presStyleCnt="0"/>
      <dgm:spPr/>
    </dgm:pt>
    <dgm:pt modelId="{5AB821A7-9C29-4FB7-B28F-B6ADAB4417A5}" type="pres">
      <dgm:prSet presAssocID="{A1D0177E-CD20-49E7-9931-2ADCA010CBC5}" presName="rect1" presStyleLbl="trAlignAcc1" presStyleIdx="2" presStyleCnt="3">
        <dgm:presLayoutVars>
          <dgm:bulletEnabled val="1"/>
        </dgm:presLayoutVars>
      </dgm:prSet>
      <dgm:spPr/>
    </dgm:pt>
    <dgm:pt modelId="{C516D062-24C2-4836-BE6E-BD63D90B8296}" type="pres">
      <dgm:prSet presAssocID="{A1D0177E-CD20-49E7-9931-2ADCA010CBC5}" presName="rect2" presStyleLbl="fgImgPlace1" presStyleIdx="2" presStyleCnt="3"/>
      <dgm:spPr>
        <a:solidFill>
          <a:schemeClr val="accent1"/>
        </a:solidFill>
      </dgm:spPr>
    </dgm:pt>
  </dgm:ptLst>
  <dgm:cxnLst>
    <dgm:cxn modelId="{AC443B60-F413-4081-9D64-F661D4542413}" type="presOf" srcId="{B80C89D0-ECEC-4F8C-B5CA-16C6EC007BCF}" destId="{2012754E-9B28-4F06-A442-6C9240293051}" srcOrd="0" destOrd="0" presId="urn:microsoft.com/office/officeart/2008/layout/PictureStrips"/>
    <dgm:cxn modelId="{A2073247-5F6E-4947-B31D-211865483A5A}" srcId="{BED7F963-3B73-4CCC-98CF-31B9C1DEB6E6}" destId="{A1D0177E-CD20-49E7-9931-2ADCA010CBC5}" srcOrd="2" destOrd="0" parTransId="{B76AEE7C-D4BB-4F73-8CB7-29D201799546}" sibTransId="{682B01EB-9192-4EC0-90BA-84E963F430BA}"/>
    <dgm:cxn modelId="{A085BC75-2CEC-4378-B258-6EAB95E3786B}" srcId="{BED7F963-3B73-4CCC-98CF-31B9C1DEB6E6}" destId="{B80C89D0-ECEC-4F8C-B5CA-16C6EC007BCF}" srcOrd="1" destOrd="0" parTransId="{3731A833-D6A4-45A7-B5A8-432A7DE5134C}" sibTransId="{94BC85BF-459E-4EBF-8AE6-F61A0903D72A}"/>
    <dgm:cxn modelId="{3E648385-A4BC-41B7-A06E-A4B361CA0ECC}" type="presOf" srcId="{BED7F963-3B73-4CCC-98CF-31B9C1DEB6E6}" destId="{D4D1A32E-1CE8-4F55-800B-2B612DE7891F}" srcOrd="0" destOrd="0" presId="urn:microsoft.com/office/officeart/2008/layout/PictureStrips"/>
    <dgm:cxn modelId="{795B1B87-8148-480A-B353-70369C603103}" type="presOf" srcId="{EBBCA07F-D1C8-4079-A1CD-0F9EDD9F5205}" destId="{6D67D466-9D59-4B5E-8442-A1D3D32FC273}" srcOrd="0" destOrd="0" presId="urn:microsoft.com/office/officeart/2008/layout/PictureStrips"/>
    <dgm:cxn modelId="{E961BDBE-3840-4DDE-AD56-DAEA1244DE05}" srcId="{BED7F963-3B73-4CCC-98CF-31B9C1DEB6E6}" destId="{EBBCA07F-D1C8-4079-A1CD-0F9EDD9F5205}" srcOrd="0" destOrd="0" parTransId="{505293ED-64AB-498F-A42A-006BEC081265}" sibTransId="{142E73EC-B650-4F2C-8A3F-18F6F905ACDB}"/>
    <dgm:cxn modelId="{F0F319C0-F712-4239-AD2D-3B81AAF88C33}" type="presOf" srcId="{A1D0177E-CD20-49E7-9931-2ADCA010CBC5}" destId="{5AB821A7-9C29-4FB7-B28F-B6ADAB4417A5}" srcOrd="0" destOrd="0" presId="urn:microsoft.com/office/officeart/2008/layout/PictureStrips"/>
    <dgm:cxn modelId="{4DB7DF3D-04C7-4F86-81C4-70CC7EEF87AD}" type="presParOf" srcId="{D4D1A32E-1CE8-4F55-800B-2B612DE7891F}" destId="{16B2D7F4-5A46-4BFE-99CE-3016C18BF644}" srcOrd="0" destOrd="0" presId="urn:microsoft.com/office/officeart/2008/layout/PictureStrips"/>
    <dgm:cxn modelId="{CFD0CCA0-DADB-4A66-AAA5-B5DB63915BC5}" type="presParOf" srcId="{16B2D7F4-5A46-4BFE-99CE-3016C18BF644}" destId="{6D67D466-9D59-4B5E-8442-A1D3D32FC273}" srcOrd="0" destOrd="0" presId="urn:microsoft.com/office/officeart/2008/layout/PictureStrips"/>
    <dgm:cxn modelId="{DC5ED4AA-5E25-4489-8817-38E91ADCE13D}" type="presParOf" srcId="{16B2D7F4-5A46-4BFE-99CE-3016C18BF644}" destId="{C1C0EC37-43D9-4F2B-B53B-6A55D4A2BC4F}" srcOrd="1" destOrd="0" presId="urn:microsoft.com/office/officeart/2008/layout/PictureStrips"/>
    <dgm:cxn modelId="{64054CFC-CE8E-4B9B-83C3-4274E79E42D6}" type="presParOf" srcId="{D4D1A32E-1CE8-4F55-800B-2B612DE7891F}" destId="{8DC0D60E-6C80-4DA7-B23C-7D8E85A3304B}" srcOrd="1" destOrd="0" presId="urn:microsoft.com/office/officeart/2008/layout/PictureStrips"/>
    <dgm:cxn modelId="{F8C0249A-A50F-42F8-B0E4-CEEDB13F0D32}" type="presParOf" srcId="{D4D1A32E-1CE8-4F55-800B-2B612DE7891F}" destId="{37D46632-E91E-4C57-A563-FBBE2943C7E6}" srcOrd="2" destOrd="0" presId="urn:microsoft.com/office/officeart/2008/layout/PictureStrips"/>
    <dgm:cxn modelId="{D0BBA6D2-EB7F-4B83-BD7E-D4D05CE5482F}" type="presParOf" srcId="{37D46632-E91E-4C57-A563-FBBE2943C7E6}" destId="{2012754E-9B28-4F06-A442-6C9240293051}" srcOrd="0" destOrd="0" presId="urn:microsoft.com/office/officeart/2008/layout/PictureStrips"/>
    <dgm:cxn modelId="{4354F2BC-EEFA-4593-9015-2DD066E3ECF9}" type="presParOf" srcId="{37D46632-E91E-4C57-A563-FBBE2943C7E6}" destId="{E670385A-61E5-49C7-90EB-F7750E47335D}" srcOrd="1" destOrd="0" presId="urn:microsoft.com/office/officeart/2008/layout/PictureStrips"/>
    <dgm:cxn modelId="{56F2BD11-1F63-4831-9006-A6C45341B835}" type="presParOf" srcId="{D4D1A32E-1CE8-4F55-800B-2B612DE7891F}" destId="{FC401525-52D5-4E0C-9AED-2A35648B9C1E}" srcOrd="3" destOrd="0" presId="urn:microsoft.com/office/officeart/2008/layout/PictureStrips"/>
    <dgm:cxn modelId="{E266E515-2085-438C-BFCE-F415092D139F}" type="presParOf" srcId="{D4D1A32E-1CE8-4F55-800B-2B612DE7891F}" destId="{30281261-E53B-4B65-A913-9F8DD751A78E}" srcOrd="4" destOrd="0" presId="urn:microsoft.com/office/officeart/2008/layout/PictureStrips"/>
    <dgm:cxn modelId="{5E3BD36F-FF2D-476B-A061-F6F204D5130C}" type="presParOf" srcId="{30281261-E53B-4B65-A913-9F8DD751A78E}" destId="{5AB821A7-9C29-4FB7-B28F-B6ADAB4417A5}" srcOrd="0" destOrd="0" presId="urn:microsoft.com/office/officeart/2008/layout/PictureStrips"/>
    <dgm:cxn modelId="{CA46AD20-5165-4BBC-9504-2706F2C567FB}" type="presParOf" srcId="{30281261-E53B-4B65-A913-9F8DD751A78E}" destId="{C516D062-24C2-4836-BE6E-BD63D90B8296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4575F4-B1C9-4BE4-8CC2-3308695BD92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E14DD47-3103-4BD3-A221-18A759AED3D3}">
      <dgm:prSet/>
      <dgm:spPr/>
      <dgm:t>
        <a:bodyPr/>
        <a:lstStyle/>
        <a:p>
          <a:r>
            <a:rPr lang="pl-PL"/>
            <a:t>Dochodzenie w niezbędnym zakresie jest wstępną fazą postępowania przygotowawczego, występującą tylko w </a:t>
          </a:r>
          <a:r>
            <a:rPr lang="pl-PL" b="1"/>
            <a:t>wypadkach niecierpiących zwłoki</a:t>
          </a:r>
          <a:r>
            <a:rPr lang="pl-PL"/>
            <a:t>, kiedy opóźnione podjęcie czynności procesowych wiązałoby się z ryzykiem utraty dowodów, ich zniekształceniem lub zniszczeniem</a:t>
          </a:r>
          <a:endParaRPr lang="en-US"/>
        </a:p>
      </dgm:t>
    </dgm:pt>
    <dgm:pt modelId="{767E3AE9-0C2C-4270-ACC1-D0B680A230B8}" type="parTrans" cxnId="{3F4BF8E4-68FC-46D7-834E-C4C755FD7058}">
      <dgm:prSet/>
      <dgm:spPr/>
      <dgm:t>
        <a:bodyPr/>
        <a:lstStyle/>
        <a:p>
          <a:endParaRPr lang="en-US"/>
        </a:p>
      </dgm:t>
    </dgm:pt>
    <dgm:pt modelId="{AE0D224C-CA4B-4DBB-A286-3ADF32B3AAEA}" type="sibTrans" cxnId="{3F4BF8E4-68FC-46D7-834E-C4C755FD7058}">
      <dgm:prSet/>
      <dgm:spPr/>
      <dgm:t>
        <a:bodyPr/>
        <a:lstStyle/>
        <a:p>
          <a:endParaRPr lang="en-US"/>
        </a:p>
      </dgm:t>
    </dgm:pt>
    <dgm:pt modelId="{98FA7606-95DA-45BA-8840-39ADE34231EB}">
      <dgm:prSet/>
      <dgm:spPr/>
      <dgm:t>
        <a:bodyPr/>
        <a:lstStyle/>
        <a:p>
          <a:r>
            <a:rPr lang="pl-PL"/>
            <a:t>rezygnacja z wydania postanowienia, o którym mowa w tym przepisie oraz w </a:t>
          </a:r>
          <a:r>
            <a:rPr lang="pl-PL">
              <a:hlinkClick xmlns:r="http://schemas.openxmlformats.org/officeDocument/2006/relationships" r:id="rId1"/>
            </a:rPr>
            <a:t>art. 305 § 1</a:t>
          </a:r>
          <a:r>
            <a:rPr lang="pl-PL"/>
            <a:t> KPK, jest jedynie wynikiem braku na to czasu i technicznych możliwości. Gdyby bowiem organy procesowe, związane ograniczeniami wynikającymi z </a:t>
          </a:r>
          <a:r>
            <a:rPr lang="pl-PL">
              <a:hlinkClick xmlns:r="http://schemas.openxmlformats.org/officeDocument/2006/relationships" r:id="rId2"/>
            </a:rPr>
            <a:t>art. 307 § 2 i 5</a:t>
          </a:r>
          <a:r>
            <a:rPr lang="pl-PL"/>
            <a:t> KPK, musiały poprzedzić czynności procesowe wydaniem postanowienia, mogłoby to doprowadzić do </a:t>
          </a:r>
          <a:r>
            <a:rPr lang="pl-PL" b="1"/>
            <a:t>utraty, zniekształcenia lub zniszczenia dostępnych dowodów</a:t>
          </a:r>
          <a:endParaRPr lang="en-US"/>
        </a:p>
      </dgm:t>
    </dgm:pt>
    <dgm:pt modelId="{09160E79-61C8-497B-A429-06EC4A5BBB4F}" type="parTrans" cxnId="{B03D1A2F-1A0D-427A-8111-7A918417C8B5}">
      <dgm:prSet/>
      <dgm:spPr/>
      <dgm:t>
        <a:bodyPr/>
        <a:lstStyle/>
        <a:p>
          <a:endParaRPr lang="en-US"/>
        </a:p>
      </dgm:t>
    </dgm:pt>
    <dgm:pt modelId="{9F52E381-BF30-45D8-B22E-270770AC0376}" type="sibTrans" cxnId="{B03D1A2F-1A0D-427A-8111-7A918417C8B5}">
      <dgm:prSet/>
      <dgm:spPr/>
      <dgm:t>
        <a:bodyPr/>
        <a:lstStyle/>
        <a:p>
          <a:endParaRPr lang="en-US"/>
        </a:p>
      </dgm:t>
    </dgm:pt>
    <dgm:pt modelId="{FBD8FDF4-05CB-4706-8636-F949FC79029C}">
      <dgm:prSet/>
      <dgm:spPr/>
      <dgm:t>
        <a:bodyPr/>
        <a:lstStyle/>
        <a:p>
          <a:r>
            <a:rPr lang="pl-PL"/>
            <a:t>późniejsze wydanie postanowienia o wszczęciu śledztwa lub dochodzenia nie pełni roli decyzji wszczynającej proces karny, a jedynie przekształca postępowanie karne z fazy dochodzenia zabezpieczającego ślady i dowody przestępstwa w formę postępowania przygotowawczego, właściwą dla danego rodzaju sprawy</a:t>
          </a:r>
          <a:endParaRPr lang="en-US"/>
        </a:p>
      </dgm:t>
    </dgm:pt>
    <dgm:pt modelId="{10877E1C-76FB-4713-AC33-A1AE4B631BCF}" type="parTrans" cxnId="{592BD8EF-2D20-4EEB-B449-34D6B0CC05CF}">
      <dgm:prSet/>
      <dgm:spPr/>
      <dgm:t>
        <a:bodyPr/>
        <a:lstStyle/>
        <a:p>
          <a:endParaRPr lang="en-US"/>
        </a:p>
      </dgm:t>
    </dgm:pt>
    <dgm:pt modelId="{C09B4A67-2DEC-4C7F-A51F-68D663523932}" type="sibTrans" cxnId="{592BD8EF-2D20-4EEB-B449-34D6B0CC05CF}">
      <dgm:prSet/>
      <dgm:spPr/>
      <dgm:t>
        <a:bodyPr/>
        <a:lstStyle/>
        <a:p>
          <a:endParaRPr lang="en-US"/>
        </a:p>
      </dgm:t>
    </dgm:pt>
    <dgm:pt modelId="{581E4CA3-F109-4A41-A495-31518E5ED1E7}" type="pres">
      <dgm:prSet presAssocID="{494575F4-B1C9-4BE4-8CC2-3308695BD928}" presName="Name0" presStyleCnt="0">
        <dgm:presLayoutVars>
          <dgm:dir/>
          <dgm:resizeHandles val="exact"/>
        </dgm:presLayoutVars>
      </dgm:prSet>
      <dgm:spPr/>
    </dgm:pt>
    <dgm:pt modelId="{33BF8E59-5FF6-4731-ADF0-41162578C072}" type="pres">
      <dgm:prSet presAssocID="{6E14DD47-3103-4BD3-A221-18A759AED3D3}" presName="node" presStyleLbl="node1" presStyleIdx="0" presStyleCnt="3">
        <dgm:presLayoutVars>
          <dgm:bulletEnabled val="1"/>
        </dgm:presLayoutVars>
      </dgm:prSet>
      <dgm:spPr/>
    </dgm:pt>
    <dgm:pt modelId="{181BEDA7-0E76-4A36-8E7E-866C1951776A}" type="pres">
      <dgm:prSet presAssocID="{AE0D224C-CA4B-4DBB-A286-3ADF32B3AAEA}" presName="sibTrans" presStyleLbl="sibTrans2D1" presStyleIdx="0" presStyleCnt="2"/>
      <dgm:spPr/>
    </dgm:pt>
    <dgm:pt modelId="{4C2163C3-ADB5-489C-9F98-93C365B51867}" type="pres">
      <dgm:prSet presAssocID="{AE0D224C-CA4B-4DBB-A286-3ADF32B3AAEA}" presName="connectorText" presStyleLbl="sibTrans2D1" presStyleIdx="0" presStyleCnt="2"/>
      <dgm:spPr/>
    </dgm:pt>
    <dgm:pt modelId="{8EEE924A-B2B5-4AEC-86F6-18D62E55772E}" type="pres">
      <dgm:prSet presAssocID="{98FA7606-95DA-45BA-8840-39ADE34231EB}" presName="node" presStyleLbl="node1" presStyleIdx="1" presStyleCnt="3">
        <dgm:presLayoutVars>
          <dgm:bulletEnabled val="1"/>
        </dgm:presLayoutVars>
      </dgm:prSet>
      <dgm:spPr/>
    </dgm:pt>
    <dgm:pt modelId="{D5F2D3EB-2C8D-4C99-9221-90FF783751AF}" type="pres">
      <dgm:prSet presAssocID="{9F52E381-BF30-45D8-B22E-270770AC0376}" presName="sibTrans" presStyleLbl="sibTrans2D1" presStyleIdx="1" presStyleCnt="2"/>
      <dgm:spPr/>
    </dgm:pt>
    <dgm:pt modelId="{5761A6CD-177D-40A5-B282-CCFEB7B4E652}" type="pres">
      <dgm:prSet presAssocID="{9F52E381-BF30-45D8-B22E-270770AC0376}" presName="connectorText" presStyleLbl="sibTrans2D1" presStyleIdx="1" presStyleCnt="2"/>
      <dgm:spPr/>
    </dgm:pt>
    <dgm:pt modelId="{5593BEC5-92A4-4011-ABDB-12A9D5358DD0}" type="pres">
      <dgm:prSet presAssocID="{FBD8FDF4-05CB-4706-8636-F949FC79029C}" presName="node" presStyleLbl="node1" presStyleIdx="2" presStyleCnt="3">
        <dgm:presLayoutVars>
          <dgm:bulletEnabled val="1"/>
        </dgm:presLayoutVars>
      </dgm:prSet>
      <dgm:spPr/>
    </dgm:pt>
  </dgm:ptLst>
  <dgm:cxnLst>
    <dgm:cxn modelId="{3DE73D11-417A-42F2-A7EF-F48DD3F8D662}" type="presOf" srcId="{98FA7606-95DA-45BA-8840-39ADE34231EB}" destId="{8EEE924A-B2B5-4AEC-86F6-18D62E55772E}" srcOrd="0" destOrd="0" presId="urn:microsoft.com/office/officeart/2005/8/layout/process1"/>
    <dgm:cxn modelId="{9CCEA911-7157-4088-81C3-7221CBA271A2}" type="presOf" srcId="{9F52E381-BF30-45D8-B22E-270770AC0376}" destId="{D5F2D3EB-2C8D-4C99-9221-90FF783751AF}" srcOrd="0" destOrd="0" presId="urn:microsoft.com/office/officeart/2005/8/layout/process1"/>
    <dgm:cxn modelId="{402F9713-0523-4442-A6D0-0B57D815B38C}" type="presOf" srcId="{AE0D224C-CA4B-4DBB-A286-3ADF32B3AAEA}" destId="{181BEDA7-0E76-4A36-8E7E-866C1951776A}" srcOrd="0" destOrd="0" presId="urn:microsoft.com/office/officeart/2005/8/layout/process1"/>
    <dgm:cxn modelId="{B03D1A2F-1A0D-427A-8111-7A918417C8B5}" srcId="{494575F4-B1C9-4BE4-8CC2-3308695BD928}" destId="{98FA7606-95DA-45BA-8840-39ADE34231EB}" srcOrd="1" destOrd="0" parTransId="{09160E79-61C8-497B-A429-06EC4A5BBB4F}" sibTransId="{9F52E381-BF30-45D8-B22E-270770AC0376}"/>
    <dgm:cxn modelId="{2BDE983D-633F-4DD7-82FA-63DB5D7186D4}" type="presOf" srcId="{AE0D224C-CA4B-4DBB-A286-3ADF32B3AAEA}" destId="{4C2163C3-ADB5-489C-9F98-93C365B51867}" srcOrd="1" destOrd="0" presId="urn:microsoft.com/office/officeart/2005/8/layout/process1"/>
    <dgm:cxn modelId="{63608E64-438A-402C-9900-9B392C8CD6BA}" type="presOf" srcId="{6E14DD47-3103-4BD3-A221-18A759AED3D3}" destId="{33BF8E59-5FF6-4731-ADF0-41162578C072}" srcOrd="0" destOrd="0" presId="urn:microsoft.com/office/officeart/2005/8/layout/process1"/>
    <dgm:cxn modelId="{EAB59168-8A24-423E-8661-FB1D8B601757}" type="presOf" srcId="{9F52E381-BF30-45D8-B22E-270770AC0376}" destId="{5761A6CD-177D-40A5-B282-CCFEB7B4E652}" srcOrd="1" destOrd="0" presId="urn:microsoft.com/office/officeart/2005/8/layout/process1"/>
    <dgm:cxn modelId="{00CABC94-BE9A-42A2-AEC4-7DDAAB966BA6}" type="presOf" srcId="{494575F4-B1C9-4BE4-8CC2-3308695BD928}" destId="{581E4CA3-F109-4A41-A495-31518E5ED1E7}" srcOrd="0" destOrd="0" presId="urn:microsoft.com/office/officeart/2005/8/layout/process1"/>
    <dgm:cxn modelId="{3F4BF8E4-68FC-46D7-834E-C4C755FD7058}" srcId="{494575F4-B1C9-4BE4-8CC2-3308695BD928}" destId="{6E14DD47-3103-4BD3-A221-18A759AED3D3}" srcOrd="0" destOrd="0" parTransId="{767E3AE9-0C2C-4270-ACC1-D0B680A230B8}" sibTransId="{AE0D224C-CA4B-4DBB-A286-3ADF32B3AAEA}"/>
    <dgm:cxn modelId="{592BD8EF-2D20-4EEB-B449-34D6B0CC05CF}" srcId="{494575F4-B1C9-4BE4-8CC2-3308695BD928}" destId="{FBD8FDF4-05CB-4706-8636-F949FC79029C}" srcOrd="2" destOrd="0" parTransId="{10877E1C-76FB-4713-AC33-A1AE4B631BCF}" sibTransId="{C09B4A67-2DEC-4C7F-A51F-68D663523932}"/>
    <dgm:cxn modelId="{0607F3F1-32E3-47D7-B2D4-AAD5657846AA}" type="presOf" srcId="{FBD8FDF4-05CB-4706-8636-F949FC79029C}" destId="{5593BEC5-92A4-4011-ABDB-12A9D5358DD0}" srcOrd="0" destOrd="0" presId="urn:microsoft.com/office/officeart/2005/8/layout/process1"/>
    <dgm:cxn modelId="{1F4AF6CC-A32C-4B0B-B22B-EF503A743EE1}" type="presParOf" srcId="{581E4CA3-F109-4A41-A495-31518E5ED1E7}" destId="{33BF8E59-5FF6-4731-ADF0-41162578C072}" srcOrd="0" destOrd="0" presId="urn:microsoft.com/office/officeart/2005/8/layout/process1"/>
    <dgm:cxn modelId="{BB0B9020-5371-43C1-A08A-F7308CD4EE93}" type="presParOf" srcId="{581E4CA3-F109-4A41-A495-31518E5ED1E7}" destId="{181BEDA7-0E76-4A36-8E7E-866C1951776A}" srcOrd="1" destOrd="0" presId="urn:microsoft.com/office/officeart/2005/8/layout/process1"/>
    <dgm:cxn modelId="{352C0B02-3B9F-48FD-8D14-EBA389E14750}" type="presParOf" srcId="{181BEDA7-0E76-4A36-8E7E-866C1951776A}" destId="{4C2163C3-ADB5-489C-9F98-93C365B51867}" srcOrd="0" destOrd="0" presId="urn:microsoft.com/office/officeart/2005/8/layout/process1"/>
    <dgm:cxn modelId="{AFC654BE-D7BD-4139-8017-DA6308107D8D}" type="presParOf" srcId="{581E4CA3-F109-4A41-A495-31518E5ED1E7}" destId="{8EEE924A-B2B5-4AEC-86F6-18D62E55772E}" srcOrd="2" destOrd="0" presId="urn:microsoft.com/office/officeart/2005/8/layout/process1"/>
    <dgm:cxn modelId="{F58FB6EE-B66F-4234-9FDD-B5AE84D12CC2}" type="presParOf" srcId="{581E4CA3-F109-4A41-A495-31518E5ED1E7}" destId="{D5F2D3EB-2C8D-4C99-9221-90FF783751AF}" srcOrd="3" destOrd="0" presId="urn:microsoft.com/office/officeart/2005/8/layout/process1"/>
    <dgm:cxn modelId="{A04AC2A3-8CC5-4267-A2C7-7232E3405D2C}" type="presParOf" srcId="{D5F2D3EB-2C8D-4C99-9221-90FF783751AF}" destId="{5761A6CD-177D-40A5-B282-CCFEB7B4E652}" srcOrd="0" destOrd="0" presId="urn:microsoft.com/office/officeart/2005/8/layout/process1"/>
    <dgm:cxn modelId="{A08E0A75-C159-44B8-B2DD-EF6C6085A3B4}" type="presParOf" srcId="{581E4CA3-F109-4A41-A495-31518E5ED1E7}" destId="{5593BEC5-92A4-4011-ABDB-12A9D5358DD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F5090C-E595-423A-ABD4-ECE2693366C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9030808-2914-41B8-A57C-FDFA4D04DD10}">
      <dgm:prSet/>
      <dgm:spPr/>
      <dgm:t>
        <a:bodyPr/>
        <a:lstStyle/>
        <a:p>
          <a:r>
            <a:rPr lang="pl-PL" dirty="0"/>
            <a:t>ocena, czy taki wypadek zachodzi, należy do organów prowadzących postępowanie przygotowawcze, które muszą brać pod uwagę m.in. możliwość wcześniejszego porozumienia się osoby, która będzie przesłuchana, ze świadkami lub innymi osobami uczestniczącymi w przestępstwie, co może grozić porozumieniem się tych osób i utrudnieniem w ten sposób dotarcia do prawdy</a:t>
          </a:r>
          <a:endParaRPr lang="en-US" dirty="0"/>
        </a:p>
      </dgm:t>
    </dgm:pt>
    <dgm:pt modelId="{22C91023-562B-469D-B7D9-246AA31C6AA2}" type="parTrans" cxnId="{86F88043-A6A3-4422-8C69-6F6E0911BFF4}">
      <dgm:prSet/>
      <dgm:spPr/>
      <dgm:t>
        <a:bodyPr/>
        <a:lstStyle/>
        <a:p>
          <a:endParaRPr lang="en-US"/>
        </a:p>
      </dgm:t>
    </dgm:pt>
    <dgm:pt modelId="{BEDE280B-BED3-4883-8C0B-D38EB96D8F03}" type="sibTrans" cxnId="{86F88043-A6A3-4422-8C69-6F6E0911BFF4}">
      <dgm:prSet/>
      <dgm:spPr/>
      <dgm:t>
        <a:bodyPr/>
        <a:lstStyle/>
        <a:p>
          <a:endParaRPr lang="en-US"/>
        </a:p>
      </dgm:t>
    </dgm:pt>
    <dgm:pt modelId="{15F8BEBA-7461-43E7-B6B8-432DE00202BF}" type="pres">
      <dgm:prSet presAssocID="{90F5090C-E595-423A-ABD4-ECE2693366CB}" presName="linear" presStyleCnt="0">
        <dgm:presLayoutVars>
          <dgm:animLvl val="lvl"/>
          <dgm:resizeHandles val="exact"/>
        </dgm:presLayoutVars>
      </dgm:prSet>
      <dgm:spPr/>
    </dgm:pt>
    <dgm:pt modelId="{E56D6457-8C14-4A42-80D4-73D88391A6F4}" type="pres">
      <dgm:prSet presAssocID="{99030808-2914-41B8-A57C-FDFA4D04DD1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F5F8320-D89C-4913-8B4A-A25B574F907F}" type="presOf" srcId="{99030808-2914-41B8-A57C-FDFA4D04DD10}" destId="{E56D6457-8C14-4A42-80D4-73D88391A6F4}" srcOrd="0" destOrd="0" presId="urn:microsoft.com/office/officeart/2005/8/layout/vList2"/>
    <dgm:cxn modelId="{8F290E2D-4602-4105-8810-FBB91667B7A3}" type="presOf" srcId="{90F5090C-E595-423A-ABD4-ECE2693366CB}" destId="{15F8BEBA-7461-43E7-B6B8-432DE00202BF}" srcOrd="0" destOrd="0" presId="urn:microsoft.com/office/officeart/2005/8/layout/vList2"/>
    <dgm:cxn modelId="{86F88043-A6A3-4422-8C69-6F6E0911BFF4}" srcId="{90F5090C-E595-423A-ABD4-ECE2693366CB}" destId="{99030808-2914-41B8-A57C-FDFA4D04DD10}" srcOrd="0" destOrd="0" parTransId="{22C91023-562B-469D-B7D9-246AA31C6AA2}" sibTransId="{BEDE280B-BED3-4883-8C0B-D38EB96D8F03}"/>
    <dgm:cxn modelId="{C023F3E6-9876-467C-BF0E-BF6B5F1348CE}" type="presParOf" srcId="{15F8BEBA-7461-43E7-B6B8-432DE00202BF}" destId="{E56D6457-8C14-4A42-80D4-73D88391A6F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E9723B-C851-4071-A06E-E7C3C6ECD7E7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2614ED8-E959-4F81-A18C-8950E64200C0}">
      <dgm:prSet/>
      <dgm:spPr/>
      <dgm:t>
        <a:bodyPr/>
        <a:lstStyle/>
        <a:p>
          <a:r>
            <a:rPr lang="pl-PL" b="1" dirty="0"/>
            <a:t>PRZESTĘPSTWA CHARAKTERYZUJĄCE SIĘ OKREŚLONĄ DYNAMIKĄ I KONIECZNOŚCIĄ NATYCHMIASTOWEGO PODJĘCIA CZYNNOŚCI O NIEPOWTARZALNYM CHARAKTERZE: </a:t>
          </a:r>
          <a:endParaRPr lang="en-US" b="1" dirty="0"/>
        </a:p>
      </dgm:t>
    </dgm:pt>
    <dgm:pt modelId="{2258CA5D-7117-4B32-B29D-612DCE523961}" type="parTrans" cxnId="{1416DA07-3B4B-445B-B84A-0A23812F2689}">
      <dgm:prSet/>
      <dgm:spPr/>
      <dgm:t>
        <a:bodyPr/>
        <a:lstStyle/>
        <a:p>
          <a:endParaRPr lang="en-US"/>
        </a:p>
      </dgm:t>
    </dgm:pt>
    <dgm:pt modelId="{47469613-B289-4287-81BD-53ABB561BC81}" type="sibTrans" cxnId="{1416DA07-3B4B-445B-B84A-0A23812F2689}">
      <dgm:prSet/>
      <dgm:spPr/>
      <dgm:t>
        <a:bodyPr/>
        <a:lstStyle/>
        <a:p>
          <a:endParaRPr lang="en-US"/>
        </a:p>
      </dgm:t>
    </dgm:pt>
    <dgm:pt modelId="{E8364BC9-FC90-431E-A7A5-E2147D24F8BE}">
      <dgm:prSet/>
      <dgm:spPr/>
      <dgm:t>
        <a:bodyPr/>
        <a:lstStyle/>
        <a:p>
          <a:r>
            <a:rPr lang="pl-PL">
              <a:sym typeface="Wingdings" panose="05000000000000000000" pitchFamily="2" charset="2"/>
            </a:rPr>
            <a:t></a:t>
          </a:r>
          <a:r>
            <a:rPr lang="pl-PL"/>
            <a:t> zabójstwo, </a:t>
          </a:r>
          <a:endParaRPr lang="en-US"/>
        </a:p>
      </dgm:t>
    </dgm:pt>
    <dgm:pt modelId="{28E1FE3B-C82F-43A6-8293-1E5EA3B70886}" type="parTrans" cxnId="{B14FDA01-E529-43D2-89F0-66E33B3C89C6}">
      <dgm:prSet/>
      <dgm:spPr/>
      <dgm:t>
        <a:bodyPr/>
        <a:lstStyle/>
        <a:p>
          <a:endParaRPr lang="en-US"/>
        </a:p>
      </dgm:t>
    </dgm:pt>
    <dgm:pt modelId="{95D1281F-5191-4C07-89D8-5BD236C5F99C}" type="sibTrans" cxnId="{B14FDA01-E529-43D2-89F0-66E33B3C89C6}">
      <dgm:prSet/>
      <dgm:spPr/>
      <dgm:t>
        <a:bodyPr/>
        <a:lstStyle/>
        <a:p>
          <a:endParaRPr lang="en-US"/>
        </a:p>
      </dgm:t>
    </dgm:pt>
    <dgm:pt modelId="{39D85C3F-5C6F-4FE2-96AF-903A7FED3333}">
      <dgm:prSet/>
      <dgm:spPr/>
      <dgm:t>
        <a:bodyPr/>
        <a:lstStyle/>
        <a:p>
          <a:r>
            <a:rPr lang="pl-PL">
              <a:sym typeface="Wingdings" panose="05000000000000000000" pitchFamily="2" charset="2"/>
            </a:rPr>
            <a:t></a:t>
          </a:r>
          <a:r>
            <a:rPr lang="pl-PL"/>
            <a:t> rozbój, </a:t>
          </a:r>
          <a:endParaRPr lang="en-US"/>
        </a:p>
      </dgm:t>
    </dgm:pt>
    <dgm:pt modelId="{5E84F7B8-F61C-4F3B-B414-5E7B7590C482}" type="parTrans" cxnId="{72903077-CC3E-497D-B870-1A17960C281A}">
      <dgm:prSet/>
      <dgm:spPr/>
      <dgm:t>
        <a:bodyPr/>
        <a:lstStyle/>
        <a:p>
          <a:endParaRPr lang="en-US"/>
        </a:p>
      </dgm:t>
    </dgm:pt>
    <dgm:pt modelId="{E31E5BB1-C8A5-4952-A808-CBC07EFDCE17}" type="sibTrans" cxnId="{72903077-CC3E-497D-B870-1A17960C281A}">
      <dgm:prSet/>
      <dgm:spPr/>
      <dgm:t>
        <a:bodyPr/>
        <a:lstStyle/>
        <a:p>
          <a:endParaRPr lang="en-US"/>
        </a:p>
      </dgm:t>
    </dgm:pt>
    <dgm:pt modelId="{6AB3D1C1-AB31-4014-BD7A-85A80CE25EF9}">
      <dgm:prSet/>
      <dgm:spPr/>
      <dgm:t>
        <a:bodyPr/>
        <a:lstStyle/>
        <a:p>
          <a:r>
            <a:rPr lang="pl-PL">
              <a:sym typeface="Wingdings" panose="05000000000000000000" pitchFamily="2" charset="2"/>
            </a:rPr>
            <a:t></a:t>
          </a:r>
          <a:r>
            <a:rPr lang="pl-PL"/>
            <a:t> prowadzenie pojazdu mechanicznego w stanie nietrzeźwości, </a:t>
          </a:r>
          <a:endParaRPr lang="en-US"/>
        </a:p>
      </dgm:t>
    </dgm:pt>
    <dgm:pt modelId="{EFB33C78-966A-49C4-B594-C07AB7D3E1E5}" type="parTrans" cxnId="{9AEA3F5F-77AB-4187-B313-A0BEB482202C}">
      <dgm:prSet/>
      <dgm:spPr/>
      <dgm:t>
        <a:bodyPr/>
        <a:lstStyle/>
        <a:p>
          <a:endParaRPr lang="en-US"/>
        </a:p>
      </dgm:t>
    </dgm:pt>
    <dgm:pt modelId="{A92781BC-C5B2-4640-9A7F-2500439DE75E}" type="sibTrans" cxnId="{9AEA3F5F-77AB-4187-B313-A0BEB482202C}">
      <dgm:prSet/>
      <dgm:spPr/>
      <dgm:t>
        <a:bodyPr/>
        <a:lstStyle/>
        <a:p>
          <a:endParaRPr lang="en-US"/>
        </a:p>
      </dgm:t>
    </dgm:pt>
    <dgm:pt modelId="{D842D41F-FD64-40BF-A5A0-B7528F3D8607}">
      <dgm:prSet/>
      <dgm:spPr/>
      <dgm:t>
        <a:bodyPr/>
        <a:lstStyle/>
        <a:p>
          <a:r>
            <a:rPr lang="pl-PL">
              <a:sym typeface="Wingdings" panose="05000000000000000000" pitchFamily="2" charset="2"/>
            </a:rPr>
            <a:t></a:t>
          </a:r>
          <a:r>
            <a:rPr lang="pl-PL"/>
            <a:t> wypadek komunikacyjny </a:t>
          </a:r>
          <a:endParaRPr lang="en-US"/>
        </a:p>
      </dgm:t>
    </dgm:pt>
    <dgm:pt modelId="{2C1B9E34-DCC4-4079-B815-F2A9DA080F15}" type="parTrans" cxnId="{BE37407E-A4A5-4216-ABFE-E34040CCF1AB}">
      <dgm:prSet/>
      <dgm:spPr/>
      <dgm:t>
        <a:bodyPr/>
        <a:lstStyle/>
        <a:p>
          <a:endParaRPr lang="en-US"/>
        </a:p>
      </dgm:t>
    </dgm:pt>
    <dgm:pt modelId="{667C1859-7397-4F3E-8850-5A6428C1E2F2}" type="sibTrans" cxnId="{BE37407E-A4A5-4216-ABFE-E34040CCF1AB}">
      <dgm:prSet/>
      <dgm:spPr/>
      <dgm:t>
        <a:bodyPr/>
        <a:lstStyle/>
        <a:p>
          <a:endParaRPr lang="en-US"/>
        </a:p>
      </dgm:t>
    </dgm:pt>
    <dgm:pt modelId="{30C258A2-4409-460D-8B0C-DAD2B29ABEE9}" type="pres">
      <dgm:prSet presAssocID="{93E9723B-C851-4071-A06E-E7C3C6ECD7E7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B0F95684-6722-4B4B-A73A-D153EB3E12AF}" type="pres">
      <dgm:prSet presAssocID="{72614ED8-E959-4F81-A18C-8950E64200C0}" presName="parentText1" presStyleLbl="node1" presStyleIdx="0" presStyleCnt="5">
        <dgm:presLayoutVars>
          <dgm:chMax/>
          <dgm:chPref val="3"/>
          <dgm:bulletEnabled val="1"/>
        </dgm:presLayoutVars>
      </dgm:prSet>
      <dgm:spPr/>
    </dgm:pt>
    <dgm:pt modelId="{39BF799C-25C7-4219-9364-580B086B78CE}" type="pres">
      <dgm:prSet presAssocID="{E8364BC9-FC90-431E-A7A5-E2147D24F8BE}" presName="parentText2" presStyleLbl="node1" presStyleIdx="1" presStyleCnt="5">
        <dgm:presLayoutVars>
          <dgm:chMax/>
          <dgm:chPref val="3"/>
          <dgm:bulletEnabled val="1"/>
        </dgm:presLayoutVars>
      </dgm:prSet>
      <dgm:spPr/>
    </dgm:pt>
    <dgm:pt modelId="{9E8500A4-708D-4F06-8F1E-04F993AF7DED}" type="pres">
      <dgm:prSet presAssocID="{39D85C3F-5C6F-4FE2-96AF-903A7FED3333}" presName="parentText3" presStyleLbl="node1" presStyleIdx="2" presStyleCnt="5">
        <dgm:presLayoutVars>
          <dgm:chMax/>
          <dgm:chPref val="3"/>
          <dgm:bulletEnabled val="1"/>
        </dgm:presLayoutVars>
      </dgm:prSet>
      <dgm:spPr/>
    </dgm:pt>
    <dgm:pt modelId="{030FD5FB-E25B-4901-8DEE-D35A460E5F5C}" type="pres">
      <dgm:prSet presAssocID="{6AB3D1C1-AB31-4014-BD7A-85A80CE25EF9}" presName="parentText4" presStyleLbl="node1" presStyleIdx="3" presStyleCnt="5">
        <dgm:presLayoutVars>
          <dgm:chMax/>
          <dgm:chPref val="3"/>
          <dgm:bulletEnabled val="1"/>
        </dgm:presLayoutVars>
      </dgm:prSet>
      <dgm:spPr/>
    </dgm:pt>
    <dgm:pt modelId="{6E4AA72C-4F24-4CCD-B85A-698AA2F344F0}" type="pres">
      <dgm:prSet presAssocID="{D842D41F-FD64-40BF-A5A0-B7528F3D8607}" presName="parentText5" presStyleLbl="node1" presStyleIdx="4" presStyleCnt="5">
        <dgm:presLayoutVars>
          <dgm:chMax/>
          <dgm:chPref val="3"/>
          <dgm:bulletEnabled val="1"/>
        </dgm:presLayoutVars>
      </dgm:prSet>
      <dgm:spPr/>
    </dgm:pt>
  </dgm:ptLst>
  <dgm:cxnLst>
    <dgm:cxn modelId="{B14FDA01-E529-43D2-89F0-66E33B3C89C6}" srcId="{93E9723B-C851-4071-A06E-E7C3C6ECD7E7}" destId="{E8364BC9-FC90-431E-A7A5-E2147D24F8BE}" srcOrd="1" destOrd="0" parTransId="{28E1FE3B-C82F-43A6-8293-1E5EA3B70886}" sibTransId="{95D1281F-5191-4C07-89D8-5BD236C5F99C}"/>
    <dgm:cxn modelId="{1416DA07-3B4B-445B-B84A-0A23812F2689}" srcId="{93E9723B-C851-4071-A06E-E7C3C6ECD7E7}" destId="{72614ED8-E959-4F81-A18C-8950E64200C0}" srcOrd="0" destOrd="0" parTransId="{2258CA5D-7117-4B32-B29D-612DCE523961}" sibTransId="{47469613-B289-4287-81BD-53ABB561BC81}"/>
    <dgm:cxn modelId="{33124637-8E41-408C-B029-3B1C764761EB}" type="presOf" srcId="{39D85C3F-5C6F-4FE2-96AF-903A7FED3333}" destId="{9E8500A4-708D-4F06-8F1E-04F993AF7DED}" srcOrd="0" destOrd="0" presId="urn:microsoft.com/office/officeart/2009/3/layout/IncreasingArrowsProcess"/>
    <dgm:cxn modelId="{9AEA3F5F-77AB-4187-B313-A0BEB482202C}" srcId="{93E9723B-C851-4071-A06E-E7C3C6ECD7E7}" destId="{6AB3D1C1-AB31-4014-BD7A-85A80CE25EF9}" srcOrd="3" destOrd="0" parTransId="{EFB33C78-966A-49C4-B594-C07AB7D3E1E5}" sibTransId="{A92781BC-C5B2-4640-9A7F-2500439DE75E}"/>
    <dgm:cxn modelId="{6AD51E57-0DBA-434E-B751-C40D7DF573DC}" type="presOf" srcId="{93E9723B-C851-4071-A06E-E7C3C6ECD7E7}" destId="{30C258A2-4409-460D-8B0C-DAD2B29ABEE9}" srcOrd="0" destOrd="0" presId="urn:microsoft.com/office/officeart/2009/3/layout/IncreasingArrowsProcess"/>
    <dgm:cxn modelId="{72903077-CC3E-497D-B870-1A17960C281A}" srcId="{93E9723B-C851-4071-A06E-E7C3C6ECD7E7}" destId="{39D85C3F-5C6F-4FE2-96AF-903A7FED3333}" srcOrd="2" destOrd="0" parTransId="{5E84F7B8-F61C-4F3B-B414-5E7B7590C482}" sibTransId="{E31E5BB1-C8A5-4952-A808-CBC07EFDCE17}"/>
    <dgm:cxn modelId="{FF4E7377-B12C-45BE-9CB3-C05E68818271}" type="presOf" srcId="{E8364BC9-FC90-431E-A7A5-E2147D24F8BE}" destId="{39BF799C-25C7-4219-9364-580B086B78CE}" srcOrd="0" destOrd="0" presId="urn:microsoft.com/office/officeart/2009/3/layout/IncreasingArrowsProcess"/>
    <dgm:cxn modelId="{BE37407E-A4A5-4216-ABFE-E34040CCF1AB}" srcId="{93E9723B-C851-4071-A06E-E7C3C6ECD7E7}" destId="{D842D41F-FD64-40BF-A5A0-B7528F3D8607}" srcOrd="4" destOrd="0" parTransId="{2C1B9E34-DCC4-4079-B815-F2A9DA080F15}" sibTransId="{667C1859-7397-4F3E-8850-5A6428C1E2F2}"/>
    <dgm:cxn modelId="{C58D9684-697E-45D8-BD18-7AD4CF8C8C29}" type="presOf" srcId="{D842D41F-FD64-40BF-A5A0-B7528F3D8607}" destId="{6E4AA72C-4F24-4CCD-B85A-698AA2F344F0}" srcOrd="0" destOrd="0" presId="urn:microsoft.com/office/officeart/2009/3/layout/IncreasingArrowsProcess"/>
    <dgm:cxn modelId="{EEF109BD-453E-4346-90C7-BCBF955FE95F}" type="presOf" srcId="{6AB3D1C1-AB31-4014-BD7A-85A80CE25EF9}" destId="{030FD5FB-E25B-4901-8DEE-D35A460E5F5C}" srcOrd="0" destOrd="0" presId="urn:microsoft.com/office/officeart/2009/3/layout/IncreasingArrowsProcess"/>
    <dgm:cxn modelId="{948DC7FB-A60F-4CE4-8F60-6187773497BB}" type="presOf" srcId="{72614ED8-E959-4F81-A18C-8950E64200C0}" destId="{B0F95684-6722-4B4B-A73A-D153EB3E12AF}" srcOrd="0" destOrd="0" presId="urn:microsoft.com/office/officeart/2009/3/layout/IncreasingArrowsProcess"/>
    <dgm:cxn modelId="{650B165C-130C-4D38-89ED-535F88FAA064}" type="presParOf" srcId="{30C258A2-4409-460D-8B0C-DAD2B29ABEE9}" destId="{B0F95684-6722-4B4B-A73A-D153EB3E12AF}" srcOrd="0" destOrd="0" presId="urn:microsoft.com/office/officeart/2009/3/layout/IncreasingArrowsProcess"/>
    <dgm:cxn modelId="{DE7CEEBB-1EEC-450E-ABC6-3258B1E549E4}" type="presParOf" srcId="{30C258A2-4409-460D-8B0C-DAD2B29ABEE9}" destId="{39BF799C-25C7-4219-9364-580B086B78CE}" srcOrd="1" destOrd="0" presId="urn:microsoft.com/office/officeart/2009/3/layout/IncreasingArrowsProcess"/>
    <dgm:cxn modelId="{B14840CE-10B1-4CA1-8A94-D44DA40BDA36}" type="presParOf" srcId="{30C258A2-4409-460D-8B0C-DAD2B29ABEE9}" destId="{9E8500A4-708D-4F06-8F1E-04F993AF7DED}" srcOrd="2" destOrd="0" presId="urn:microsoft.com/office/officeart/2009/3/layout/IncreasingArrowsProcess"/>
    <dgm:cxn modelId="{DE8C9157-B49F-45F9-B92E-25613A2BF493}" type="presParOf" srcId="{30C258A2-4409-460D-8B0C-DAD2B29ABEE9}" destId="{030FD5FB-E25B-4901-8DEE-D35A460E5F5C}" srcOrd="3" destOrd="0" presId="urn:microsoft.com/office/officeart/2009/3/layout/IncreasingArrowsProcess"/>
    <dgm:cxn modelId="{625199FA-9696-42C2-9F88-B1F13F4EB8B8}" type="presParOf" srcId="{30C258A2-4409-460D-8B0C-DAD2B29ABEE9}" destId="{6E4AA72C-4F24-4CCD-B85A-698AA2F344F0}" srcOrd="4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67D466-9D59-4B5E-8442-A1D3D32FC273}">
      <dsp:nvSpPr>
        <dsp:cNvPr id="0" name=""/>
        <dsp:cNvSpPr/>
      </dsp:nvSpPr>
      <dsp:spPr>
        <a:xfrm>
          <a:off x="231592" y="669469"/>
          <a:ext cx="5464714" cy="170772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6698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Żądanie </a:t>
          </a:r>
          <a:r>
            <a:rPr lang="pl-PL" sz="2100" b="0" i="0" kern="1200" dirty="0"/>
            <a:t>od składającego zawiadomienie o przestępstwie uzupełnienia w wyznaczonym terminie danych w nim zawartych</a:t>
          </a:r>
          <a:endParaRPr lang="en-US" sz="2100" kern="1200" dirty="0"/>
        </a:p>
      </dsp:txBody>
      <dsp:txXfrm>
        <a:off x="231592" y="669469"/>
        <a:ext cx="5464714" cy="1707723"/>
      </dsp:txXfrm>
    </dsp:sp>
    <dsp:sp modelId="{C1C0EC37-43D9-4F2B-B53B-6A55D4A2BC4F}">
      <dsp:nvSpPr>
        <dsp:cNvPr id="0" name=""/>
        <dsp:cNvSpPr/>
      </dsp:nvSpPr>
      <dsp:spPr>
        <a:xfrm>
          <a:off x="3896" y="422798"/>
          <a:ext cx="1195406" cy="1793109"/>
        </a:xfrm>
        <a:prstGeom prst="rect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12754E-9B28-4F06-A442-6C9240293051}">
      <dsp:nvSpPr>
        <dsp:cNvPr id="0" name=""/>
        <dsp:cNvSpPr/>
      </dsp:nvSpPr>
      <dsp:spPr>
        <a:xfrm>
          <a:off x="6166176" y="669469"/>
          <a:ext cx="5464714" cy="170772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6698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0" i="0" kern="1200" dirty="0"/>
            <a:t>przesłuchanie w charakterze świadka osoby zawiadamiającej</a:t>
          </a:r>
          <a:endParaRPr lang="en-US" sz="2100" kern="1200" dirty="0"/>
        </a:p>
      </dsp:txBody>
      <dsp:txXfrm>
        <a:off x="6166176" y="669469"/>
        <a:ext cx="5464714" cy="1707723"/>
      </dsp:txXfrm>
    </dsp:sp>
    <dsp:sp modelId="{E670385A-61E5-49C7-90EB-F7750E47335D}">
      <dsp:nvSpPr>
        <dsp:cNvPr id="0" name=""/>
        <dsp:cNvSpPr/>
      </dsp:nvSpPr>
      <dsp:spPr>
        <a:xfrm>
          <a:off x="5938480" y="422798"/>
          <a:ext cx="1195406" cy="1793109"/>
        </a:xfrm>
        <a:prstGeom prst="rect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B821A7-9C29-4FB7-B28F-B6ADAB4417A5}">
      <dsp:nvSpPr>
        <dsp:cNvPr id="0" name=""/>
        <dsp:cNvSpPr/>
      </dsp:nvSpPr>
      <dsp:spPr>
        <a:xfrm>
          <a:off x="3198884" y="2819303"/>
          <a:ext cx="5464714" cy="170772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6698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0" i="0" kern="1200" dirty="0"/>
            <a:t>dokonanie sprawdzenia faktów wskazujących na popełnienie przestępstwa</a:t>
          </a:r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(pozaprocesowe)</a:t>
          </a:r>
          <a:endParaRPr lang="en-US" sz="2100" kern="1200" dirty="0"/>
        </a:p>
      </dsp:txBody>
      <dsp:txXfrm>
        <a:off x="3198884" y="2819303"/>
        <a:ext cx="5464714" cy="1707723"/>
      </dsp:txXfrm>
    </dsp:sp>
    <dsp:sp modelId="{C516D062-24C2-4836-BE6E-BD63D90B8296}">
      <dsp:nvSpPr>
        <dsp:cNvPr id="0" name=""/>
        <dsp:cNvSpPr/>
      </dsp:nvSpPr>
      <dsp:spPr>
        <a:xfrm>
          <a:off x="2971188" y="2572632"/>
          <a:ext cx="1195406" cy="1793109"/>
        </a:xfrm>
        <a:prstGeom prst="rect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BF8E59-5FF6-4731-ADF0-41162578C072}">
      <dsp:nvSpPr>
        <dsp:cNvPr id="0" name=""/>
        <dsp:cNvSpPr/>
      </dsp:nvSpPr>
      <dsp:spPr>
        <a:xfrm>
          <a:off x="10226" y="433494"/>
          <a:ext cx="3056447" cy="41306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Dochodzenie w niezbędnym zakresie jest wstępną fazą postępowania przygotowawczego, występującą tylko w </a:t>
          </a:r>
          <a:r>
            <a:rPr lang="pl-PL" sz="1600" b="1" kern="1200"/>
            <a:t>wypadkach niecierpiących zwłoki</a:t>
          </a:r>
          <a:r>
            <a:rPr lang="pl-PL" sz="1600" kern="1200"/>
            <a:t>, kiedy opóźnione podjęcie czynności procesowych wiązałoby się z ryzykiem utraty dowodów, ich zniekształceniem lub zniszczeniem</a:t>
          </a:r>
          <a:endParaRPr lang="en-US" sz="1600" kern="1200"/>
        </a:p>
      </dsp:txBody>
      <dsp:txXfrm>
        <a:off x="99746" y="523014"/>
        <a:ext cx="2877407" cy="3951640"/>
      </dsp:txXfrm>
    </dsp:sp>
    <dsp:sp modelId="{181BEDA7-0E76-4A36-8E7E-866C1951776A}">
      <dsp:nvSpPr>
        <dsp:cNvPr id="0" name=""/>
        <dsp:cNvSpPr/>
      </dsp:nvSpPr>
      <dsp:spPr>
        <a:xfrm>
          <a:off x="3372317" y="2119835"/>
          <a:ext cx="647966" cy="7579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3372317" y="2271435"/>
        <a:ext cx="453576" cy="454798"/>
      </dsp:txXfrm>
    </dsp:sp>
    <dsp:sp modelId="{8EEE924A-B2B5-4AEC-86F6-18D62E55772E}">
      <dsp:nvSpPr>
        <dsp:cNvPr id="0" name=""/>
        <dsp:cNvSpPr/>
      </dsp:nvSpPr>
      <dsp:spPr>
        <a:xfrm>
          <a:off x="4289251" y="433494"/>
          <a:ext cx="3056447" cy="41306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rezygnacja z wydania postanowienia, o którym mowa w tym przepisie oraz w </a:t>
          </a:r>
          <a:r>
            <a:rPr lang="pl-PL" sz="1600" kern="1200">
              <a:hlinkClick xmlns:r="http://schemas.openxmlformats.org/officeDocument/2006/relationships" r:id="rId1"/>
            </a:rPr>
            <a:t>art. 305 § 1</a:t>
          </a:r>
          <a:r>
            <a:rPr lang="pl-PL" sz="1600" kern="1200"/>
            <a:t> KPK, jest jedynie wynikiem braku na to czasu i technicznych możliwości. Gdyby bowiem organy procesowe, związane ograniczeniami wynikającymi z </a:t>
          </a:r>
          <a:r>
            <a:rPr lang="pl-PL" sz="1600" kern="1200">
              <a:hlinkClick xmlns:r="http://schemas.openxmlformats.org/officeDocument/2006/relationships" r:id="rId2"/>
            </a:rPr>
            <a:t>art. 307 § 2 i 5</a:t>
          </a:r>
          <a:r>
            <a:rPr lang="pl-PL" sz="1600" kern="1200"/>
            <a:t> KPK, musiały poprzedzić czynności procesowe wydaniem postanowienia, mogłoby to doprowadzić do </a:t>
          </a:r>
          <a:r>
            <a:rPr lang="pl-PL" sz="1600" b="1" kern="1200"/>
            <a:t>utraty, zniekształcenia lub zniszczenia dostępnych dowodów</a:t>
          </a:r>
          <a:endParaRPr lang="en-US" sz="1600" kern="1200"/>
        </a:p>
      </dsp:txBody>
      <dsp:txXfrm>
        <a:off x="4378771" y="523014"/>
        <a:ext cx="2877407" cy="3951640"/>
      </dsp:txXfrm>
    </dsp:sp>
    <dsp:sp modelId="{D5F2D3EB-2C8D-4C99-9221-90FF783751AF}">
      <dsp:nvSpPr>
        <dsp:cNvPr id="0" name=""/>
        <dsp:cNvSpPr/>
      </dsp:nvSpPr>
      <dsp:spPr>
        <a:xfrm>
          <a:off x="7651343" y="2119835"/>
          <a:ext cx="647966" cy="7579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7651343" y="2271435"/>
        <a:ext cx="453576" cy="454798"/>
      </dsp:txXfrm>
    </dsp:sp>
    <dsp:sp modelId="{5593BEC5-92A4-4011-ABDB-12A9D5358DD0}">
      <dsp:nvSpPr>
        <dsp:cNvPr id="0" name=""/>
        <dsp:cNvSpPr/>
      </dsp:nvSpPr>
      <dsp:spPr>
        <a:xfrm>
          <a:off x="8568277" y="433494"/>
          <a:ext cx="3056447" cy="41306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późniejsze wydanie postanowienia o wszczęciu śledztwa lub dochodzenia nie pełni roli decyzji wszczynającej proces karny, a jedynie przekształca postępowanie karne z fazy dochodzenia zabezpieczającego ślady i dowody przestępstwa w formę postępowania przygotowawczego, właściwą dla danego rodzaju sprawy</a:t>
          </a:r>
          <a:endParaRPr lang="en-US" sz="1600" kern="1200"/>
        </a:p>
      </dsp:txBody>
      <dsp:txXfrm>
        <a:off x="8657797" y="523014"/>
        <a:ext cx="2877407" cy="39516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6D6457-8C14-4A42-80D4-73D88391A6F4}">
      <dsp:nvSpPr>
        <dsp:cNvPr id="0" name=""/>
        <dsp:cNvSpPr/>
      </dsp:nvSpPr>
      <dsp:spPr>
        <a:xfrm>
          <a:off x="0" y="42092"/>
          <a:ext cx="11634951" cy="36995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 dirty="0"/>
            <a:t>ocena, czy taki wypadek zachodzi, należy do organów prowadzących postępowanie przygotowawcze, które muszą brać pod uwagę m.in. możliwość wcześniejszego porozumienia się osoby, która będzie przesłuchana, ze świadkami lub innymi osobami uczestniczącymi w przestępstwie, co może grozić porozumieniem się tych osób i utrudnieniem w ten sposób dotarcia do prawdy</a:t>
          </a:r>
          <a:endParaRPr lang="en-US" sz="3100" kern="1200" dirty="0"/>
        </a:p>
      </dsp:txBody>
      <dsp:txXfrm>
        <a:off x="180597" y="222689"/>
        <a:ext cx="11273757" cy="33383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F95684-6722-4B4B-A73A-D153EB3E12AF}">
      <dsp:nvSpPr>
        <dsp:cNvPr id="0" name=""/>
        <dsp:cNvSpPr/>
      </dsp:nvSpPr>
      <dsp:spPr>
        <a:xfrm>
          <a:off x="0" y="579511"/>
          <a:ext cx="11634951" cy="169214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268629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PRZESTĘPSTWA CHARAKTERYZUJĄCE SIĘ OKREŚLONĄ DYNAMIKĄ I KONIECZNOŚCIĄ NATYCHMIASTOWEGO PODJĘCIA CZYNNOŚCI O NIEPOWTARZALNYM CHARAKTERZE: </a:t>
          </a:r>
          <a:endParaRPr lang="en-US" sz="1800" b="1" kern="1200" dirty="0"/>
        </a:p>
      </dsp:txBody>
      <dsp:txXfrm>
        <a:off x="0" y="1002548"/>
        <a:ext cx="11211914" cy="846074"/>
      </dsp:txXfrm>
    </dsp:sp>
    <dsp:sp modelId="{39BF799C-25C7-4219-9364-580B086B78CE}">
      <dsp:nvSpPr>
        <dsp:cNvPr id="0" name=""/>
        <dsp:cNvSpPr/>
      </dsp:nvSpPr>
      <dsp:spPr>
        <a:xfrm>
          <a:off x="2150138" y="1143824"/>
          <a:ext cx="9484812" cy="169214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268629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>
              <a:sym typeface="Wingdings" panose="05000000000000000000" pitchFamily="2" charset="2"/>
            </a:rPr>
            <a:t></a:t>
          </a:r>
          <a:r>
            <a:rPr lang="pl-PL" sz="1800" kern="1200"/>
            <a:t> zabójstwo, </a:t>
          </a:r>
          <a:endParaRPr lang="en-US" sz="1800" kern="1200"/>
        </a:p>
      </dsp:txBody>
      <dsp:txXfrm>
        <a:off x="2150138" y="1566861"/>
        <a:ext cx="9061775" cy="846074"/>
      </dsp:txXfrm>
    </dsp:sp>
    <dsp:sp modelId="{9E8500A4-708D-4F06-8F1E-04F993AF7DED}">
      <dsp:nvSpPr>
        <dsp:cNvPr id="0" name=""/>
        <dsp:cNvSpPr/>
      </dsp:nvSpPr>
      <dsp:spPr>
        <a:xfrm>
          <a:off x="4300277" y="1708137"/>
          <a:ext cx="7334673" cy="169214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268629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>
              <a:sym typeface="Wingdings" panose="05000000000000000000" pitchFamily="2" charset="2"/>
            </a:rPr>
            <a:t></a:t>
          </a:r>
          <a:r>
            <a:rPr lang="pl-PL" sz="1800" kern="1200"/>
            <a:t> rozbój, </a:t>
          </a:r>
          <a:endParaRPr lang="en-US" sz="1800" kern="1200"/>
        </a:p>
      </dsp:txBody>
      <dsp:txXfrm>
        <a:off x="4300277" y="2131174"/>
        <a:ext cx="6911636" cy="846074"/>
      </dsp:txXfrm>
    </dsp:sp>
    <dsp:sp modelId="{030FD5FB-E25B-4901-8DEE-D35A460E5F5C}">
      <dsp:nvSpPr>
        <dsp:cNvPr id="0" name=""/>
        <dsp:cNvSpPr/>
      </dsp:nvSpPr>
      <dsp:spPr>
        <a:xfrm>
          <a:off x="6451580" y="2272055"/>
          <a:ext cx="5183370" cy="169214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268629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>
              <a:sym typeface="Wingdings" panose="05000000000000000000" pitchFamily="2" charset="2"/>
            </a:rPr>
            <a:t></a:t>
          </a:r>
          <a:r>
            <a:rPr lang="pl-PL" sz="1800" kern="1200"/>
            <a:t> prowadzenie pojazdu mechanicznego w stanie nietrzeźwości, </a:t>
          </a:r>
          <a:endParaRPr lang="en-US" sz="1800" kern="1200"/>
        </a:p>
      </dsp:txBody>
      <dsp:txXfrm>
        <a:off x="6451580" y="2695092"/>
        <a:ext cx="4760333" cy="846074"/>
      </dsp:txXfrm>
    </dsp:sp>
    <dsp:sp modelId="{6E4AA72C-4F24-4CCD-B85A-698AA2F344F0}">
      <dsp:nvSpPr>
        <dsp:cNvPr id="0" name=""/>
        <dsp:cNvSpPr/>
      </dsp:nvSpPr>
      <dsp:spPr>
        <a:xfrm>
          <a:off x="8601719" y="2836367"/>
          <a:ext cx="3033231" cy="169214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268629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>
              <a:sym typeface="Wingdings" panose="05000000000000000000" pitchFamily="2" charset="2"/>
            </a:rPr>
            <a:t></a:t>
          </a:r>
          <a:r>
            <a:rPr lang="pl-PL" sz="1800" kern="1200"/>
            <a:t> wypadek komunikacyjny </a:t>
          </a:r>
          <a:endParaRPr lang="en-US" sz="1800" kern="1200"/>
        </a:p>
      </dsp:txBody>
      <dsp:txXfrm>
        <a:off x="8601719" y="3259404"/>
        <a:ext cx="2610194" cy="8460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2244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5716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4105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5823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5760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8145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6254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2610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755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9408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6311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3137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7442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1477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1974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2194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276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D349025-EA25-4E1C-82C9-A702B272EC6A}" type="datetimeFigureOut">
              <a:rPr lang="pl-PL" smtClean="0"/>
              <a:t>21.10.2021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269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uwr.nkpk@gmail.co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s://sip.legalis.pl/document-view.seam?documentId=mrswglrsgi2tinrvgq3di&amp;refSource=hyplink" TargetMode="External"/><Relationship Id="rId3" Type="http://schemas.openxmlformats.org/officeDocument/2006/relationships/diagramLayout" Target="../diagrams/layout3.xml"/><Relationship Id="rId7" Type="http://schemas.openxmlformats.org/officeDocument/2006/relationships/hyperlink" Target="https://sip.legalis.pl/document-view.seam?documentId=mrswglrrgqytcoi&amp;refSource=hyplink" TargetMode="Externa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256887@uwr.edu.pl" TargetMode="External"/><Relationship Id="rId2" Type="http://schemas.openxmlformats.org/officeDocument/2006/relationships/hyperlink" Target="mailto:karol.jarzabek@uwr.edu.p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Zasady uczestniczenia w zajęciach.</a:t>
            </a:r>
            <a:br>
              <a:rPr lang="pl-PL" dirty="0"/>
            </a:br>
            <a:r>
              <a:rPr lang="pl-PL" dirty="0"/>
              <a:t>Zaliczanie przedmiotu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Nazwa przedmiotu: Postępowanie karne</a:t>
            </a:r>
          </a:p>
          <a:p>
            <a:pPr algn="just"/>
            <a:r>
              <a:rPr lang="pl-PL" dirty="0"/>
              <a:t>Ilość zajęć: 32 godziny (16 zajęć)</a:t>
            </a:r>
          </a:p>
          <a:p>
            <a:pPr algn="just"/>
            <a:r>
              <a:rPr lang="pl-PL" dirty="0"/>
              <a:t>Prowadzący: </a:t>
            </a:r>
            <a:r>
              <a:rPr lang="pl-PL" b="1" dirty="0"/>
              <a:t>mgr Karol Jarząbek</a:t>
            </a:r>
          </a:p>
          <a:p>
            <a:pPr algn="just"/>
            <a:r>
              <a:rPr lang="pl-PL" dirty="0"/>
              <a:t>Kontakt: karol.jarzabek@uwr.edu.pl</a:t>
            </a:r>
          </a:p>
          <a:p>
            <a:pPr algn="just"/>
            <a:r>
              <a:rPr lang="pl-PL" dirty="0"/>
              <a:t>Konsultacje: Microsoft </a:t>
            </a:r>
            <a:r>
              <a:rPr lang="pl-PL" dirty="0" err="1"/>
              <a:t>Teams</a:t>
            </a:r>
            <a:r>
              <a:rPr lang="pl-PL" dirty="0"/>
              <a:t>, </a:t>
            </a:r>
            <a:r>
              <a:rPr lang="pl-PL" b="1" dirty="0"/>
              <a:t>środa 9:15 – 11:15</a:t>
            </a:r>
            <a:r>
              <a:rPr lang="pl-PL" dirty="0"/>
              <a:t>. Ewentualna informacja o zmianie godzin konsultacji pojawi się w ogłoszeniach.</a:t>
            </a:r>
          </a:p>
          <a:p>
            <a:pPr algn="just"/>
            <a:r>
              <a:rPr lang="pl-PL" dirty="0"/>
              <a:t>Wszystkie informacje dotyczące harmonogramu zajęć i zasad zaliczania znajdują się na stronie osobistej prowadzącego.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5587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Zasady uczestniczenia w zajęciach.</a:t>
            </a:r>
            <a:br>
              <a:rPr lang="pl-PL" dirty="0"/>
            </a:br>
            <a:r>
              <a:rPr lang="pl-PL" dirty="0"/>
              <a:t>Zaliczanie przedmiotu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Przygotowanie studenta do zajęć</a:t>
            </a:r>
          </a:p>
          <a:p>
            <a:pPr marL="514350" indent="-514350" algn="just">
              <a:buAutoNum type="arabicParenR"/>
            </a:pPr>
            <a:r>
              <a:rPr lang="pl-PL" sz="1900" dirty="0">
                <a:latin typeface="Times New Roman" pitchFamily="18" charset="0"/>
                <a:cs typeface="Times New Roman" pitchFamily="18" charset="0"/>
              </a:rPr>
              <a:t>Prowadzący zastrzega sobie możliwość bieżącego weryfikowania przygotowania studentów do zajęć (w szczególności jeśli grupa nie będzie aktywna na zajęciach bądź też nie opanuje w wystarczającym stopniu omówionego/zadanego materiału). Weryfikacja wiedzy może nastąpić przez: </a:t>
            </a:r>
            <a:r>
              <a:rPr lang="pl-PL" sz="1900" b="1" dirty="0">
                <a:latin typeface="Times New Roman" pitchFamily="18" charset="0"/>
                <a:cs typeface="Times New Roman" pitchFamily="18" charset="0"/>
              </a:rPr>
              <a:t>odpowiedź ustną, pytanie „na wyrywki”, czy też krótką (niezapowiedzianą) kartkówkę w formie pisemnej (1-2 pytania opisowe). </a:t>
            </a:r>
          </a:p>
          <a:p>
            <a:pPr marL="514350" indent="-514350" algn="just">
              <a:buAutoNum type="arabicParenR"/>
            </a:pPr>
            <a:r>
              <a:rPr lang="pl-PL" sz="1900" dirty="0">
                <a:latin typeface="Times New Roman" pitchFamily="18" charset="0"/>
                <a:cs typeface="Times New Roman" pitchFamily="18" charset="0"/>
              </a:rPr>
              <a:t>Prawidłowa odpowiedź na zadane pytanie bądź też zaliczenie kartkówki będą skutkowały uzyskaniem „+” wliczanego do aktywności.</a:t>
            </a:r>
          </a:p>
          <a:p>
            <a:pPr marL="514350" indent="-514350" algn="just">
              <a:buAutoNum type="arabicParenR"/>
            </a:pPr>
            <a:r>
              <a:rPr lang="pl-PL" sz="1900" dirty="0">
                <a:latin typeface="Times New Roman" pitchFamily="18" charset="0"/>
                <a:cs typeface="Times New Roman" pitchFamily="18" charset="0"/>
              </a:rPr>
              <a:t>Niezaliczenie odpowiedzi ustnej bądź też kartkówki będzie skutkowało „-”. Każdy „-” obniża ocenę końcową za dany semestr o pół (0,5) stopnia. Istnieje możliwość poprawy „-” na dwóch najbliższych terminach konsultacyjnych po ogłoszeniu wyników kartkówki czy też od odpowiedzi ustnej. W przypadku pozytywnej poprawy uzyskany „-” nie będzie skutkował obniżeniem oceny.</a:t>
            </a:r>
          </a:p>
          <a:p>
            <a:pPr lvl="1"/>
            <a:endParaRPr lang="pl-PL" sz="1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19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662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OBECNOŚCI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351484" y="2052918"/>
            <a:ext cx="7182660" cy="425644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sz="2800" dirty="0"/>
          </a:p>
          <a:p>
            <a:pPr marL="0" indent="0" algn="just">
              <a:buNone/>
            </a:pPr>
            <a:r>
              <a:rPr lang="pl-PL" sz="2800" b="1" dirty="0"/>
              <a:t>W semestrze zimowym dopuszczalna jest 1 nieobecność. Kolejne – niezależnie od tego, czy zostanie usprawiedliwiona – muszą zostać zaliczone na najbliższym terminie konsultacji. </a:t>
            </a:r>
          </a:p>
        </p:txBody>
      </p:sp>
    </p:spTree>
    <p:extLst>
      <p:ext uri="{BB962C8B-B14F-4D97-AF65-F5344CB8AC3E}">
        <p14:creationId xmlns:p14="http://schemas.microsoft.com/office/powerpoint/2010/main" val="794860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FF4DCE-D646-4805-8ACF-88DB4244F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807" y="-2397"/>
            <a:ext cx="9692640" cy="1397124"/>
          </a:xfrm>
        </p:spPr>
        <p:txBody>
          <a:bodyPr/>
          <a:lstStyle/>
          <a:p>
            <a:r>
              <a:rPr lang="pl-PL" dirty="0"/>
              <a:t>Przebieg postępowania karnego </a:t>
            </a:r>
            <a:endParaRPr lang="en-GB" dirty="0"/>
          </a:p>
        </p:txBody>
      </p:sp>
      <p:sp>
        <p:nvSpPr>
          <p:cNvPr id="4" name="Strzałka w prawo 3"/>
          <p:cNvSpPr/>
          <p:nvPr/>
        </p:nvSpPr>
        <p:spPr>
          <a:xfrm>
            <a:off x="446569" y="2367609"/>
            <a:ext cx="11745433" cy="3551274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>
                <a:lumMod val="10000"/>
                <a:lumOff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 rot="5400000">
            <a:off x="9855012" y="3789303"/>
            <a:ext cx="23883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/>
              <a:t>Prawomocny wyrok </a:t>
            </a:r>
          </a:p>
        </p:txBody>
      </p:sp>
      <p:sp>
        <p:nvSpPr>
          <p:cNvPr id="7" name="Nawias klamrowy zamykający 6"/>
          <p:cNvSpPr/>
          <p:nvPr/>
        </p:nvSpPr>
        <p:spPr>
          <a:xfrm rot="16200000">
            <a:off x="2615612" y="512227"/>
            <a:ext cx="574158" cy="4912242"/>
          </a:xfrm>
          <a:prstGeom prst="rightBrace">
            <a:avLst>
              <a:gd name="adj1" fmla="val 39815"/>
              <a:gd name="adj2" fmla="val 50000"/>
            </a:avLst>
          </a:prstGeom>
          <a:ln w="190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Nawias klamrowy zamykający 7"/>
          <p:cNvSpPr/>
          <p:nvPr/>
        </p:nvSpPr>
        <p:spPr>
          <a:xfrm rot="16200000">
            <a:off x="7607597" y="432483"/>
            <a:ext cx="574158" cy="5071728"/>
          </a:xfrm>
          <a:prstGeom prst="rightBrace">
            <a:avLst>
              <a:gd name="adj1" fmla="val 39815"/>
              <a:gd name="adj2" fmla="val 50000"/>
            </a:avLst>
          </a:prstGeom>
          <a:ln w="190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/>
          <p:cNvSpPr txBox="1"/>
          <p:nvPr/>
        </p:nvSpPr>
        <p:spPr>
          <a:xfrm>
            <a:off x="1229779" y="1520412"/>
            <a:ext cx="39833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Postępowanie przygotowawcze </a:t>
            </a:r>
          </a:p>
          <a:p>
            <a:pPr algn="ctr"/>
            <a:endParaRPr lang="pl-PL" b="1" dirty="0"/>
          </a:p>
          <a:p>
            <a:pPr marL="285750" indent="-285750" algn="just">
              <a:buFontTx/>
              <a:buChar char="-"/>
            </a:pPr>
            <a:r>
              <a:rPr lang="pl-PL" sz="1400" dirty="0"/>
              <a:t>prowadzi prokurator</a:t>
            </a:r>
          </a:p>
          <a:p>
            <a:pPr marL="285750" indent="-285750" algn="just">
              <a:buFontTx/>
              <a:buChar char="-"/>
            </a:pPr>
            <a:r>
              <a:rPr lang="pl-PL" sz="1400" dirty="0"/>
              <a:t>Strony: podejrzany i pokrzywdzony  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6175859" y="1231607"/>
            <a:ext cx="34376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Postępowanie sądowe</a:t>
            </a:r>
          </a:p>
          <a:p>
            <a:pPr algn="ctr"/>
            <a:endParaRPr lang="pl-PL" b="1" dirty="0"/>
          </a:p>
          <a:p>
            <a:pPr marL="285750" indent="-285750">
              <a:buFontTx/>
              <a:buChar char="-"/>
            </a:pPr>
            <a:r>
              <a:rPr lang="pl-PL" sz="1400" dirty="0"/>
              <a:t>Prowadzi sąd </a:t>
            </a:r>
          </a:p>
          <a:p>
            <a:pPr marL="285750" indent="-285750">
              <a:buFontTx/>
              <a:buChar char="-"/>
            </a:pPr>
            <a:r>
              <a:rPr lang="pl-PL" sz="1400" dirty="0"/>
              <a:t>Strony: oskarżyciel i oskarżony  </a:t>
            </a:r>
          </a:p>
        </p:txBody>
      </p:sp>
      <p:cxnSp>
        <p:nvCxnSpPr>
          <p:cNvPr id="13" name="Łącznik prosty 12"/>
          <p:cNvCxnSpPr/>
          <p:nvPr/>
        </p:nvCxnSpPr>
        <p:spPr>
          <a:xfrm>
            <a:off x="5358812" y="3413051"/>
            <a:ext cx="0" cy="32960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Łącznik prosty 13"/>
          <p:cNvCxnSpPr/>
          <p:nvPr/>
        </p:nvCxnSpPr>
        <p:spPr>
          <a:xfrm>
            <a:off x="5358812" y="3813637"/>
            <a:ext cx="0" cy="32960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Łącznik prosty 14"/>
          <p:cNvCxnSpPr/>
          <p:nvPr/>
        </p:nvCxnSpPr>
        <p:spPr>
          <a:xfrm>
            <a:off x="5358812" y="4245934"/>
            <a:ext cx="0" cy="32960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Łącznik prosty 15"/>
          <p:cNvCxnSpPr/>
          <p:nvPr/>
        </p:nvCxnSpPr>
        <p:spPr>
          <a:xfrm>
            <a:off x="5372991" y="4681870"/>
            <a:ext cx="0" cy="32960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pole tekstowe 16"/>
          <p:cNvSpPr txBox="1"/>
          <p:nvPr/>
        </p:nvSpPr>
        <p:spPr>
          <a:xfrm rot="16200000">
            <a:off x="-2371213" y="3747608"/>
            <a:ext cx="5167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Czynności przed wszczęciem postępowania np. art. 307 </a:t>
            </a:r>
            <a:r>
              <a:rPr lang="pl-PL" sz="1200" dirty="0" err="1"/>
              <a:t>kpk</a:t>
            </a:r>
            <a:r>
              <a:rPr lang="pl-PL" sz="1200" dirty="0"/>
              <a:t>, czynności </a:t>
            </a:r>
            <a:r>
              <a:rPr lang="pl-PL" sz="1200" dirty="0" err="1"/>
              <a:t>operacyjno</a:t>
            </a:r>
            <a:r>
              <a:rPr lang="pl-PL" sz="1200" dirty="0"/>
              <a:t> - rozpoznawcze</a:t>
            </a:r>
          </a:p>
        </p:txBody>
      </p:sp>
      <p:sp>
        <p:nvSpPr>
          <p:cNvPr id="18" name="Elipsa 17"/>
          <p:cNvSpPr/>
          <p:nvPr/>
        </p:nvSpPr>
        <p:spPr>
          <a:xfrm>
            <a:off x="394221" y="4838968"/>
            <a:ext cx="344597" cy="3450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Elipsa 20"/>
          <p:cNvSpPr/>
          <p:nvPr/>
        </p:nvSpPr>
        <p:spPr>
          <a:xfrm>
            <a:off x="2315324" y="4838967"/>
            <a:ext cx="344597" cy="3450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ole tekstowe 21"/>
          <p:cNvSpPr txBox="1"/>
          <p:nvPr/>
        </p:nvSpPr>
        <p:spPr>
          <a:xfrm>
            <a:off x="239458" y="5265912"/>
            <a:ext cx="1504282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Wydanie postanowienie o wszczęciu postępowania przygotowawczego – art. 303 </a:t>
            </a:r>
          </a:p>
        </p:txBody>
      </p:sp>
      <p:sp>
        <p:nvSpPr>
          <p:cNvPr id="23" name="pole tekstowe 22"/>
          <p:cNvSpPr txBox="1"/>
          <p:nvPr/>
        </p:nvSpPr>
        <p:spPr>
          <a:xfrm>
            <a:off x="1874477" y="5265912"/>
            <a:ext cx="1304657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Przedstawienie zarzutów – art. 313 (wyjątkowo art. 308) </a:t>
            </a:r>
          </a:p>
        </p:txBody>
      </p:sp>
      <p:sp>
        <p:nvSpPr>
          <p:cNvPr id="24" name="Nawias klamrowy zamykający 23"/>
          <p:cNvSpPr/>
          <p:nvPr/>
        </p:nvSpPr>
        <p:spPr>
          <a:xfrm rot="16200000">
            <a:off x="1369517" y="3653327"/>
            <a:ext cx="340867" cy="1917405"/>
          </a:xfrm>
          <a:prstGeom prst="rightBrace">
            <a:avLst>
              <a:gd name="adj1" fmla="val 4576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pole tekstowe 24"/>
          <p:cNvSpPr txBox="1"/>
          <p:nvPr/>
        </p:nvSpPr>
        <p:spPr>
          <a:xfrm>
            <a:off x="597845" y="3820080"/>
            <a:ext cx="1928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Postępowanie in rem </a:t>
            </a:r>
          </a:p>
          <a:p>
            <a:pPr algn="ctr"/>
            <a:r>
              <a:rPr lang="pl-PL" sz="1200" dirty="0"/>
              <a:t>(w sprawie o jakieś przestępstwo)</a:t>
            </a:r>
          </a:p>
        </p:txBody>
      </p:sp>
      <p:sp>
        <p:nvSpPr>
          <p:cNvPr id="26" name="Nawias klamrowy zamykający 25"/>
          <p:cNvSpPr/>
          <p:nvPr/>
        </p:nvSpPr>
        <p:spPr>
          <a:xfrm rot="16200000">
            <a:off x="3764076" y="3191968"/>
            <a:ext cx="340867" cy="2848604"/>
          </a:xfrm>
          <a:prstGeom prst="rightBrace">
            <a:avLst>
              <a:gd name="adj1" fmla="val 4576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pole tekstowe 26"/>
          <p:cNvSpPr txBox="1"/>
          <p:nvPr/>
        </p:nvSpPr>
        <p:spPr>
          <a:xfrm>
            <a:off x="2948664" y="3795265"/>
            <a:ext cx="1988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Postępowanie in personam (przeciwko określonej osobie)</a:t>
            </a:r>
          </a:p>
        </p:txBody>
      </p:sp>
      <p:sp>
        <p:nvSpPr>
          <p:cNvPr id="28" name="Elipsa 27"/>
          <p:cNvSpPr/>
          <p:nvPr/>
        </p:nvSpPr>
        <p:spPr>
          <a:xfrm>
            <a:off x="3841373" y="4838966"/>
            <a:ext cx="344597" cy="3450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pole tekstowe 28"/>
          <p:cNvSpPr txBox="1"/>
          <p:nvPr/>
        </p:nvSpPr>
        <p:spPr>
          <a:xfrm>
            <a:off x="3262813" y="5265912"/>
            <a:ext cx="1674140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1200" dirty="0"/>
              <a:t>Końcowe zaznajomienie z materiałami postępowania – art. 321 </a:t>
            </a:r>
          </a:p>
        </p:txBody>
      </p:sp>
      <p:sp>
        <p:nvSpPr>
          <p:cNvPr id="32" name="Elipsa 31"/>
          <p:cNvSpPr/>
          <p:nvPr/>
        </p:nvSpPr>
        <p:spPr>
          <a:xfrm>
            <a:off x="5089352" y="3894966"/>
            <a:ext cx="538015" cy="518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34" name="Łącznik prosty ze strzałką 33"/>
          <p:cNvCxnSpPr>
            <a:cxnSpLocks/>
          </p:cNvCxnSpPr>
          <p:nvPr/>
        </p:nvCxnSpPr>
        <p:spPr>
          <a:xfrm>
            <a:off x="5347845" y="4339890"/>
            <a:ext cx="2029733" cy="19416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ole tekstowe 34"/>
          <p:cNvSpPr txBox="1"/>
          <p:nvPr/>
        </p:nvSpPr>
        <p:spPr>
          <a:xfrm>
            <a:off x="7255049" y="5294693"/>
            <a:ext cx="19678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1200" dirty="0"/>
          </a:p>
          <a:p>
            <a:r>
              <a:rPr lang="pl-PL" sz="1200" dirty="0"/>
              <a:t>Zakończenie postępowania przygotowawczego:</a:t>
            </a:r>
          </a:p>
          <a:p>
            <a:pPr marL="285750" indent="-285750">
              <a:buFontTx/>
              <a:buChar char="-"/>
            </a:pPr>
            <a:r>
              <a:rPr lang="pl-PL" sz="1200" dirty="0"/>
              <a:t>Umorzenie postępowania </a:t>
            </a:r>
          </a:p>
          <a:p>
            <a:pPr marL="285750" indent="-285750">
              <a:buFontTx/>
              <a:buChar char="-"/>
            </a:pPr>
            <a:r>
              <a:rPr lang="pl-PL" sz="1200" dirty="0"/>
              <a:t>Skierowanie sprawy do sądu </a:t>
            </a:r>
          </a:p>
        </p:txBody>
      </p:sp>
      <p:sp>
        <p:nvSpPr>
          <p:cNvPr id="37" name="Elipsa 36"/>
          <p:cNvSpPr/>
          <p:nvPr/>
        </p:nvSpPr>
        <p:spPr>
          <a:xfrm>
            <a:off x="4846451" y="4838965"/>
            <a:ext cx="344597" cy="3450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8" name="pole tekstowe 37"/>
          <p:cNvSpPr txBox="1"/>
          <p:nvPr/>
        </p:nvSpPr>
        <p:spPr>
          <a:xfrm>
            <a:off x="4936953" y="5269156"/>
            <a:ext cx="13938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Wydanie postanowienia o zamknięciu post. przygotowawczego - art. 321 § 6</a:t>
            </a:r>
          </a:p>
        </p:txBody>
      </p:sp>
      <p:sp>
        <p:nvSpPr>
          <p:cNvPr id="49" name="pole tekstowe 48"/>
          <p:cNvSpPr txBox="1"/>
          <p:nvPr/>
        </p:nvSpPr>
        <p:spPr>
          <a:xfrm>
            <a:off x="8947348" y="5447711"/>
            <a:ext cx="37116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l-PL" sz="1200" dirty="0"/>
              <a:t>Akt oskarżenia </a:t>
            </a:r>
          </a:p>
          <a:p>
            <a:pPr marL="285750" indent="-285750">
              <a:buFontTx/>
              <a:buChar char="-"/>
            </a:pPr>
            <a:r>
              <a:rPr lang="pl-PL" sz="1200" dirty="0"/>
              <a:t>Wniosek o </a:t>
            </a:r>
            <a:r>
              <a:rPr lang="pl-PL" sz="1200" dirty="0" err="1"/>
              <a:t>w.um.p</a:t>
            </a:r>
            <a:r>
              <a:rPr lang="pl-PL" sz="1200" dirty="0"/>
              <a:t>.</a:t>
            </a:r>
          </a:p>
          <a:p>
            <a:pPr marL="285750" indent="-285750">
              <a:buFontTx/>
              <a:buChar char="-"/>
            </a:pPr>
            <a:r>
              <a:rPr lang="pl-PL" sz="1200" dirty="0"/>
              <a:t>Wniosek z art. 335 § 1</a:t>
            </a:r>
          </a:p>
          <a:p>
            <a:pPr marL="285750" indent="-285750">
              <a:buFontTx/>
              <a:buChar char="-"/>
            </a:pPr>
            <a:r>
              <a:rPr lang="pl-PL" sz="1200" dirty="0"/>
              <a:t>Wniosek o rozpoznanie sprawy w trybie </a:t>
            </a:r>
            <a:r>
              <a:rPr lang="pl-PL" sz="1200" dirty="0" err="1"/>
              <a:t>przysp</a:t>
            </a:r>
            <a:r>
              <a:rPr lang="pl-PL" sz="1200" dirty="0"/>
              <a:t>. </a:t>
            </a:r>
          </a:p>
          <a:p>
            <a:pPr marL="285750" indent="-285750">
              <a:buFontTx/>
              <a:buChar char="-"/>
            </a:pPr>
            <a:r>
              <a:rPr lang="pl-PL" sz="1200" dirty="0"/>
              <a:t>Wniosek o um. post. i </a:t>
            </a:r>
            <a:r>
              <a:rPr lang="pl-PL" sz="1200" dirty="0" err="1"/>
              <a:t>zast</a:t>
            </a:r>
            <a:r>
              <a:rPr lang="pl-PL" sz="1200" dirty="0"/>
              <a:t>. środków zabezpieczających  </a:t>
            </a:r>
          </a:p>
          <a:p>
            <a:endParaRPr lang="pl-PL" sz="1200" dirty="0"/>
          </a:p>
        </p:txBody>
      </p:sp>
      <p:sp>
        <p:nvSpPr>
          <p:cNvPr id="50" name="Elipsa 49"/>
          <p:cNvSpPr/>
          <p:nvPr/>
        </p:nvSpPr>
        <p:spPr>
          <a:xfrm>
            <a:off x="6321584" y="2584739"/>
            <a:ext cx="977538" cy="967250"/>
          </a:xfrm>
          <a:prstGeom prst="ellipse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" name="Elipsa 50"/>
          <p:cNvSpPr/>
          <p:nvPr/>
        </p:nvSpPr>
        <p:spPr>
          <a:xfrm>
            <a:off x="7973003" y="3230078"/>
            <a:ext cx="344597" cy="3450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2" name="Elipsa 51"/>
          <p:cNvSpPr/>
          <p:nvPr/>
        </p:nvSpPr>
        <p:spPr>
          <a:xfrm>
            <a:off x="9387827" y="3230078"/>
            <a:ext cx="344597" cy="3450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3" name="Nawias klamrowy otwierający 52"/>
          <p:cNvSpPr/>
          <p:nvPr/>
        </p:nvSpPr>
        <p:spPr>
          <a:xfrm rot="16200000">
            <a:off x="5883399" y="2960463"/>
            <a:ext cx="340601" cy="141170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4" name="pole tekstowe 53"/>
          <p:cNvSpPr txBox="1"/>
          <p:nvPr/>
        </p:nvSpPr>
        <p:spPr>
          <a:xfrm>
            <a:off x="5089352" y="4037757"/>
            <a:ext cx="2897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/>
              <a:t>Postępowanie </a:t>
            </a:r>
            <a:r>
              <a:rPr lang="pl-PL" sz="1200" b="1" dirty="0" err="1"/>
              <a:t>międzyinstancyjne</a:t>
            </a:r>
            <a:r>
              <a:rPr lang="pl-PL" sz="1200" b="1" dirty="0"/>
              <a:t>:</a:t>
            </a:r>
          </a:p>
          <a:p>
            <a:pPr marL="285750" indent="-285750">
              <a:buFontTx/>
              <a:buChar char="-"/>
            </a:pPr>
            <a:r>
              <a:rPr lang="pl-PL" sz="1200" dirty="0"/>
              <a:t>Zwrot do post. </a:t>
            </a:r>
            <a:r>
              <a:rPr lang="pl-PL" sz="1200" dirty="0" err="1"/>
              <a:t>przyg</a:t>
            </a:r>
            <a:r>
              <a:rPr lang="pl-PL" sz="1200" dirty="0"/>
              <a:t>. </a:t>
            </a:r>
          </a:p>
          <a:p>
            <a:pPr marL="285750" indent="-285750">
              <a:buFontTx/>
              <a:buChar char="-"/>
            </a:pPr>
            <a:r>
              <a:rPr lang="pl-PL" sz="1200" dirty="0"/>
              <a:t>Zakończenie post. karnego (wyrok lub post. o umorzeniu) </a:t>
            </a:r>
          </a:p>
          <a:p>
            <a:pPr marL="285750" indent="-285750">
              <a:buFontTx/>
              <a:buChar char="-"/>
            </a:pPr>
            <a:r>
              <a:rPr lang="pl-PL" sz="1200" dirty="0"/>
              <a:t>Przygotowanie rozprawy głównej </a:t>
            </a:r>
          </a:p>
          <a:p>
            <a:endParaRPr lang="pl-PL" sz="1200" dirty="0"/>
          </a:p>
        </p:txBody>
      </p:sp>
      <p:sp>
        <p:nvSpPr>
          <p:cNvPr id="55" name="pole tekstowe 54"/>
          <p:cNvSpPr txBox="1"/>
          <p:nvPr/>
        </p:nvSpPr>
        <p:spPr>
          <a:xfrm>
            <a:off x="6115014" y="2773562"/>
            <a:ext cx="1390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/>
              <a:t>ROZPRAWA GŁÓWNA </a:t>
            </a:r>
          </a:p>
        </p:txBody>
      </p:sp>
      <p:sp>
        <p:nvSpPr>
          <p:cNvPr id="56" name="pole tekstowe 55"/>
          <p:cNvSpPr txBox="1"/>
          <p:nvPr/>
        </p:nvSpPr>
        <p:spPr>
          <a:xfrm>
            <a:off x="7619236" y="3559417"/>
            <a:ext cx="1084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/>
              <a:t>Wyrok sądu I instancji </a:t>
            </a:r>
          </a:p>
        </p:txBody>
      </p:sp>
      <p:cxnSp>
        <p:nvCxnSpPr>
          <p:cNvPr id="6" name="Łącznik prosty ze strzałką 5">
            <a:extLst>
              <a:ext uri="{FF2B5EF4-FFF2-40B4-BE49-F238E27FC236}">
                <a16:creationId xmlns:a16="http://schemas.microsoft.com/office/drawing/2014/main" id="{7C417091-0A7B-4700-B487-17588A9729EC}"/>
              </a:ext>
            </a:extLst>
          </p:cNvPr>
          <p:cNvCxnSpPr/>
          <p:nvPr/>
        </p:nvCxnSpPr>
        <p:spPr>
          <a:xfrm>
            <a:off x="8410353" y="4413853"/>
            <a:ext cx="202018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>
            <a:extLst>
              <a:ext uri="{FF2B5EF4-FFF2-40B4-BE49-F238E27FC236}">
                <a16:creationId xmlns:a16="http://schemas.microsoft.com/office/drawing/2014/main" id="{312AA364-42F4-425F-B4FA-1EC0E5402F49}"/>
              </a:ext>
            </a:extLst>
          </p:cNvPr>
          <p:cNvSpPr txBox="1"/>
          <p:nvPr/>
        </p:nvSpPr>
        <p:spPr>
          <a:xfrm>
            <a:off x="8591107" y="4575543"/>
            <a:ext cx="1773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gdy wyrok nie został zaskarżony lub minął termin do zaskarżenia </a:t>
            </a:r>
            <a:endParaRPr lang="en-GB" sz="1200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F50BB6E2-9E15-4ADE-82AC-77BA31BFB2B6}"/>
              </a:ext>
            </a:extLst>
          </p:cNvPr>
          <p:cNvSpPr txBox="1"/>
          <p:nvPr/>
        </p:nvSpPr>
        <p:spPr>
          <a:xfrm>
            <a:off x="8269774" y="2958259"/>
            <a:ext cx="10842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apelacja</a:t>
            </a:r>
            <a:endParaRPr lang="en-GB" dirty="0"/>
          </a:p>
        </p:txBody>
      </p:sp>
      <p:sp>
        <p:nvSpPr>
          <p:cNvPr id="19" name="Nawias klamrowy zamykający 18">
            <a:extLst>
              <a:ext uri="{FF2B5EF4-FFF2-40B4-BE49-F238E27FC236}">
                <a16:creationId xmlns:a16="http://schemas.microsoft.com/office/drawing/2014/main" id="{20D06678-A31B-4F91-9308-4DB9C3B65994}"/>
              </a:ext>
            </a:extLst>
          </p:cNvPr>
          <p:cNvSpPr/>
          <p:nvPr/>
        </p:nvSpPr>
        <p:spPr>
          <a:xfrm rot="5400000">
            <a:off x="6543709" y="3620858"/>
            <a:ext cx="479059" cy="2856342"/>
          </a:xfrm>
          <a:prstGeom prst="rightBrac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pole tekstowe 29">
            <a:extLst>
              <a:ext uri="{FF2B5EF4-FFF2-40B4-BE49-F238E27FC236}">
                <a16:creationId xmlns:a16="http://schemas.microsoft.com/office/drawing/2014/main" id="{3B2F2E1A-812F-44AC-A56C-E728CF8500B8}"/>
              </a:ext>
            </a:extLst>
          </p:cNvPr>
          <p:cNvSpPr txBox="1"/>
          <p:nvPr/>
        </p:nvSpPr>
        <p:spPr>
          <a:xfrm>
            <a:off x="4888059" y="5096418"/>
            <a:ext cx="3620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/>
              <a:t>Postępowanie przed sądem I instancji </a:t>
            </a:r>
            <a:endParaRPr lang="en-GB" sz="1400" b="1" dirty="0"/>
          </a:p>
        </p:txBody>
      </p:sp>
      <p:cxnSp>
        <p:nvCxnSpPr>
          <p:cNvPr id="33" name="Łącznik prosty 32">
            <a:extLst>
              <a:ext uri="{FF2B5EF4-FFF2-40B4-BE49-F238E27FC236}">
                <a16:creationId xmlns:a16="http://schemas.microsoft.com/office/drawing/2014/main" id="{E3EBB658-77D4-488C-8C9A-7FC641403222}"/>
              </a:ext>
            </a:extLst>
          </p:cNvPr>
          <p:cNvCxnSpPr/>
          <p:nvPr/>
        </p:nvCxnSpPr>
        <p:spPr>
          <a:xfrm>
            <a:off x="8211410" y="4466411"/>
            <a:ext cx="0" cy="257989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Łącznik prosty 46">
            <a:extLst>
              <a:ext uri="{FF2B5EF4-FFF2-40B4-BE49-F238E27FC236}">
                <a16:creationId xmlns:a16="http://schemas.microsoft.com/office/drawing/2014/main" id="{15A82AC4-1462-4FCB-96AC-D4F68B1A6A26}"/>
              </a:ext>
            </a:extLst>
          </p:cNvPr>
          <p:cNvCxnSpPr/>
          <p:nvPr/>
        </p:nvCxnSpPr>
        <p:spPr>
          <a:xfrm>
            <a:off x="8213540" y="3728368"/>
            <a:ext cx="0" cy="257989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y 45">
            <a:extLst>
              <a:ext uri="{FF2B5EF4-FFF2-40B4-BE49-F238E27FC236}">
                <a16:creationId xmlns:a16="http://schemas.microsoft.com/office/drawing/2014/main" id="{E618531A-98A8-4EA0-9365-6A8140A4A956}"/>
              </a:ext>
            </a:extLst>
          </p:cNvPr>
          <p:cNvCxnSpPr/>
          <p:nvPr/>
        </p:nvCxnSpPr>
        <p:spPr>
          <a:xfrm>
            <a:off x="8203380" y="4116939"/>
            <a:ext cx="0" cy="257989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pole tekstowe 35">
            <a:extLst>
              <a:ext uri="{FF2B5EF4-FFF2-40B4-BE49-F238E27FC236}">
                <a16:creationId xmlns:a16="http://schemas.microsoft.com/office/drawing/2014/main" id="{293B261B-D188-4A74-9FC5-FA0AEC3E3589}"/>
              </a:ext>
            </a:extLst>
          </p:cNvPr>
          <p:cNvSpPr txBox="1"/>
          <p:nvPr/>
        </p:nvSpPr>
        <p:spPr>
          <a:xfrm>
            <a:off x="8846769" y="3660432"/>
            <a:ext cx="1517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rozprawa przed sądem II instancji </a:t>
            </a:r>
            <a:endParaRPr lang="en-GB" sz="1200" dirty="0"/>
          </a:p>
        </p:txBody>
      </p:sp>
      <p:sp>
        <p:nvSpPr>
          <p:cNvPr id="39" name="Nawias klamrowy zamykający 38">
            <a:extLst>
              <a:ext uri="{FF2B5EF4-FFF2-40B4-BE49-F238E27FC236}">
                <a16:creationId xmlns:a16="http://schemas.microsoft.com/office/drawing/2014/main" id="{CB9320B8-5B4C-4A87-AF9E-6E807453DCEC}"/>
              </a:ext>
            </a:extLst>
          </p:cNvPr>
          <p:cNvSpPr/>
          <p:nvPr/>
        </p:nvSpPr>
        <p:spPr>
          <a:xfrm rot="16200000">
            <a:off x="9149217" y="1617673"/>
            <a:ext cx="293491" cy="2269158"/>
          </a:xfrm>
          <a:prstGeom prst="rightBrace">
            <a:avLst>
              <a:gd name="adj1" fmla="val 70645"/>
              <a:gd name="adj2" fmla="val 47256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pole tekstowe 39">
            <a:extLst>
              <a:ext uri="{FF2B5EF4-FFF2-40B4-BE49-F238E27FC236}">
                <a16:creationId xmlns:a16="http://schemas.microsoft.com/office/drawing/2014/main" id="{F2C99A84-162A-491A-AF17-1A3A063CFCD7}"/>
              </a:ext>
            </a:extLst>
          </p:cNvPr>
          <p:cNvSpPr txBox="1"/>
          <p:nvPr/>
        </p:nvSpPr>
        <p:spPr>
          <a:xfrm>
            <a:off x="7831468" y="2165018"/>
            <a:ext cx="273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/>
              <a:t>postępowanie przed sądem II instancji </a:t>
            </a:r>
            <a:endParaRPr lang="en-GB" sz="1400" b="1" dirty="0"/>
          </a:p>
        </p:txBody>
      </p:sp>
      <p:cxnSp>
        <p:nvCxnSpPr>
          <p:cNvPr id="57" name="Łącznik prosty ze strzałką 56">
            <a:extLst>
              <a:ext uri="{FF2B5EF4-FFF2-40B4-BE49-F238E27FC236}">
                <a16:creationId xmlns:a16="http://schemas.microsoft.com/office/drawing/2014/main" id="{B086521A-FB18-461D-8280-F5AF0113664B}"/>
              </a:ext>
            </a:extLst>
          </p:cNvPr>
          <p:cNvCxnSpPr>
            <a:cxnSpLocks/>
          </p:cNvCxnSpPr>
          <p:nvPr/>
        </p:nvCxnSpPr>
        <p:spPr>
          <a:xfrm>
            <a:off x="9793084" y="3442504"/>
            <a:ext cx="101009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wal 41">
            <a:extLst>
              <a:ext uri="{FF2B5EF4-FFF2-40B4-BE49-F238E27FC236}">
                <a16:creationId xmlns:a16="http://schemas.microsoft.com/office/drawing/2014/main" id="{812A8F2A-A20B-48E1-9631-9C1CB478E584}"/>
              </a:ext>
            </a:extLst>
          </p:cNvPr>
          <p:cNvSpPr/>
          <p:nvPr/>
        </p:nvSpPr>
        <p:spPr>
          <a:xfrm>
            <a:off x="10433813" y="1120209"/>
            <a:ext cx="1758188" cy="1799466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dirty="0">
                <a:solidFill>
                  <a:schemeClr val="tx1"/>
                </a:solidFill>
              </a:rPr>
              <a:t>Kasacja, wniosek o wznowienie postępowania </a:t>
            </a:r>
            <a:endParaRPr lang="en-GB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510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308259-18F0-47A2-879F-FDFDDACDC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390525"/>
            <a:ext cx="9631364" cy="1462723"/>
          </a:xfrm>
        </p:spPr>
        <p:txBody>
          <a:bodyPr/>
          <a:lstStyle/>
          <a:p>
            <a:pPr algn="just"/>
            <a:r>
              <a:rPr lang="pl-PL" b="1" dirty="0"/>
              <a:t>Rozpoczęcie postępowania przygotowawczego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A6D6F5-CAE7-4227-9F22-3CED2FF39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6" y="2066925"/>
            <a:ext cx="9278328" cy="41814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000" dirty="0"/>
              <a:t> - zawiadomienie o uzasadnionym podejrzeniu popełnienia przestępstwa</a:t>
            </a:r>
          </a:p>
          <a:p>
            <a:pPr>
              <a:buFontTx/>
              <a:buChar char="-"/>
            </a:pPr>
            <a:r>
              <a:rPr lang="pl-PL" sz="3000" dirty="0"/>
              <a:t>postępowanie sprawdzające</a:t>
            </a:r>
          </a:p>
          <a:p>
            <a:pPr>
              <a:buFontTx/>
              <a:buChar char="-"/>
            </a:pPr>
            <a:r>
              <a:rPr lang="pl-PL" sz="3000" dirty="0"/>
              <a:t>czynności w niezbędnym zakresie</a:t>
            </a:r>
          </a:p>
          <a:p>
            <a:pPr>
              <a:buFontTx/>
              <a:buChar char="-"/>
            </a:pPr>
            <a:r>
              <a:rPr lang="pl-PL" sz="3000" dirty="0"/>
              <a:t>odmowa wszczęcia postępowania karnego</a:t>
            </a:r>
          </a:p>
          <a:p>
            <a:pPr>
              <a:buFontTx/>
              <a:buChar char="-"/>
            </a:pPr>
            <a:r>
              <a:rPr lang="pl-PL" sz="3000" dirty="0"/>
              <a:t>wszczęcie postępowania karnego</a:t>
            </a:r>
          </a:p>
        </p:txBody>
      </p:sp>
    </p:spTree>
    <p:extLst>
      <p:ext uri="{BB962C8B-B14F-4D97-AF65-F5344CB8AC3E}">
        <p14:creationId xmlns:p14="http://schemas.microsoft.com/office/powerpoint/2010/main" val="2596566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Porządek czynności w śledztwie i dochodzeniu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937" y="1691322"/>
            <a:ext cx="9246759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7368686" y="6484059"/>
            <a:ext cx="51738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S. Waltoś, </a:t>
            </a:r>
            <a:r>
              <a:rPr lang="pl-PL" sz="1600" i="1" dirty="0"/>
              <a:t>Proces karny,  </a:t>
            </a:r>
            <a:r>
              <a:rPr lang="pl-PL" sz="1600" dirty="0"/>
              <a:t>Warszawa 2011, s. 493</a:t>
            </a:r>
          </a:p>
        </p:txBody>
      </p:sp>
    </p:spTree>
    <p:extLst>
      <p:ext uri="{BB962C8B-B14F-4D97-AF65-F5344CB8AC3E}">
        <p14:creationId xmlns:p14="http://schemas.microsoft.com/office/powerpoint/2010/main" val="1411624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Porządek czynności w śledztwie i dochodzeniu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indent="-355600" algn="just">
              <a:buAutoNum type="arabicPeriod"/>
            </a:pPr>
            <a:r>
              <a:rPr lang="pl-PL" dirty="0"/>
              <a:t>Czynności poprzedzające formalne wszczęcie postępowania przygotowawczego </a:t>
            </a:r>
          </a:p>
          <a:p>
            <a:pPr marL="916686" lvl="1" indent="-514350" algn="just"/>
            <a:r>
              <a:rPr lang="pl-PL" dirty="0"/>
              <a:t>postępowanie sprawdzające (art. 307)</a:t>
            </a:r>
          </a:p>
          <a:p>
            <a:pPr marL="916686" lvl="1" indent="-514350" algn="just"/>
            <a:r>
              <a:rPr lang="pl-PL" dirty="0"/>
              <a:t>czynności w niezbędnym zakresie (art. 308)</a:t>
            </a:r>
          </a:p>
          <a:p>
            <a:pPr marL="355600" indent="-355600" algn="just">
              <a:buAutoNum type="arabicPeriod"/>
            </a:pPr>
            <a:r>
              <a:rPr lang="pl-PL" dirty="0"/>
              <a:t>Formalne wszczęcie śledztwa/dochodzenia w sprawie (faza </a:t>
            </a:r>
            <a:r>
              <a:rPr lang="pl-PL" i="1" dirty="0"/>
              <a:t>in rem</a:t>
            </a:r>
            <a:r>
              <a:rPr lang="pl-PL" dirty="0"/>
              <a:t>) </a:t>
            </a:r>
          </a:p>
          <a:p>
            <a:pPr marL="355600" indent="-355600" algn="just">
              <a:buAutoNum type="arabicPeriod"/>
            </a:pPr>
            <a:r>
              <a:rPr lang="pl-PL" dirty="0"/>
              <a:t>Przedstawienie zarzutów (faza </a:t>
            </a:r>
            <a:r>
              <a:rPr lang="pl-PL" i="1" dirty="0"/>
              <a:t>ad personam</a:t>
            </a:r>
            <a:r>
              <a:rPr lang="pl-PL" dirty="0"/>
              <a:t>) i modyfikacja zarzutów </a:t>
            </a:r>
          </a:p>
          <a:p>
            <a:pPr marL="355600" indent="-355600" algn="just">
              <a:buAutoNum type="arabicPeriod"/>
            </a:pPr>
            <a:r>
              <a:rPr lang="pl-PL" dirty="0"/>
              <a:t>Czynności dowodowe </a:t>
            </a:r>
          </a:p>
          <a:p>
            <a:pPr marL="355600" indent="-355600" algn="just">
              <a:buAutoNum type="arabicPeriod"/>
            </a:pPr>
            <a:r>
              <a:rPr lang="pl-PL" dirty="0"/>
              <a:t>Zakończenie postępowania przygotowawczego</a:t>
            </a:r>
          </a:p>
          <a:p>
            <a:pPr marL="355600" indent="-355600" algn="just">
              <a:buAutoNum type="arabicPeriod"/>
            </a:pPr>
            <a:r>
              <a:rPr lang="pl-PL" dirty="0"/>
              <a:t>Sposoby zakończenia postępowania przygotowawczego </a:t>
            </a:r>
            <a:r>
              <a:rPr lang="pl-PL" dirty="0">
                <a:sym typeface="Wingdings" panose="05000000000000000000" pitchFamily="2" charset="2"/>
              </a:rPr>
              <a:t> umorzenie (różne wersje) albo skierowanie sprawy do sądu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71808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700" dirty="0"/>
              <a:t>Źródła informacji o przestępstwie</a:t>
            </a:r>
            <a:endParaRPr lang="pl-PL" sz="31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Informacje własne organów procesowych („spostrzeżenia własne”)</a:t>
            </a:r>
          </a:p>
          <a:p>
            <a:pPr algn="just"/>
            <a:r>
              <a:rPr lang="pl-PL" dirty="0"/>
              <a:t>Zawiadomienie o możliwości popełnienia przestępstwa (obowiązek złożenia zawiadomienia – przypomnienie wiadomości z wykładu)</a:t>
            </a:r>
          </a:p>
          <a:p>
            <a:pPr algn="just"/>
            <a:r>
              <a:rPr lang="pl-PL" dirty="0"/>
              <a:t>Samooskarżenie</a:t>
            </a:r>
          </a:p>
          <a:p>
            <a:pPr algn="just"/>
            <a:r>
              <a:rPr lang="pl-PL" dirty="0"/>
              <a:t>Wiadomości z radia, prasy, telewizji</a:t>
            </a:r>
          </a:p>
          <a:p>
            <a:pPr algn="just"/>
            <a:r>
              <a:rPr lang="pl-PL" dirty="0"/>
              <a:t>Wyniki działań operacyjnych </a:t>
            </a:r>
          </a:p>
          <a:p>
            <a:pPr algn="just"/>
            <a:r>
              <a:rPr lang="pl-PL" dirty="0"/>
              <a:t>Anonim </a:t>
            </a:r>
          </a:p>
          <a:p>
            <a:pPr lvl="1" algn="just"/>
            <a:r>
              <a:rPr lang="pl-PL" dirty="0"/>
              <a:t>w przypadku anonimu konieczne jest szczególnie dokładne zweryfikowanie jego treści, jeżeli informacje w nim zawarte w ogóle wydają się wiarygodne</a:t>
            </a:r>
          </a:p>
          <a:p>
            <a:pPr lvl="1" algn="just"/>
            <a:r>
              <a:rPr lang="pl-PL" dirty="0"/>
              <a:t>Najmniej „pewne” źródło informacji</a:t>
            </a:r>
          </a:p>
        </p:txBody>
      </p:sp>
    </p:spTree>
    <p:extLst>
      <p:ext uri="{BB962C8B-B14F-4D97-AF65-F5344CB8AC3E}">
        <p14:creationId xmlns:p14="http://schemas.microsoft.com/office/powerpoint/2010/main" val="3020963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Zawiadomienie o przestępstwie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>
          <a:xfrm>
            <a:off x="484187" y="1152983"/>
            <a:ext cx="8946541" cy="4195481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l-PL" sz="2400" dirty="0"/>
              <a:t>Niezwłocznie po otrzymaniu zawiadomienia o przestępstwie organ powołany do prowadzenia postępowania przygotowawczego jest obowiązany wydać postanowienie o: </a:t>
            </a:r>
          </a:p>
        </p:txBody>
      </p:sp>
      <p:cxnSp>
        <p:nvCxnSpPr>
          <p:cNvPr id="10" name="Łącznik prosty ze strzałką 9"/>
          <p:cNvCxnSpPr/>
          <p:nvPr/>
        </p:nvCxnSpPr>
        <p:spPr>
          <a:xfrm flipH="1">
            <a:off x="3719737" y="2636913"/>
            <a:ext cx="556845" cy="72223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7464152" y="2636913"/>
            <a:ext cx="720080" cy="72223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ole tekstowe 13"/>
          <p:cNvSpPr txBox="1"/>
          <p:nvPr/>
        </p:nvSpPr>
        <p:spPr>
          <a:xfrm>
            <a:off x="2173333" y="3311294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/>
              <a:t>wszczęciu</a:t>
            </a:r>
            <a:endParaRPr lang="pl-PL" sz="1600" b="1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7600431" y="3072939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/>
              <a:t>Odmowie wszczęcia 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5051884" y="303598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u="sng" dirty="0"/>
              <a:t>LUB</a:t>
            </a:r>
          </a:p>
        </p:txBody>
      </p:sp>
      <p:sp>
        <p:nvSpPr>
          <p:cNvPr id="20" name="pole tekstowe 19"/>
          <p:cNvSpPr txBox="1"/>
          <p:nvPr/>
        </p:nvSpPr>
        <p:spPr>
          <a:xfrm>
            <a:off x="484187" y="3871136"/>
            <a:ext cx="10183813" cy="1200329"/>
          </a:xfrm>
          <a:prstGeom prst="rect">
            <a:avLst/>
          </a:prstGeom>
          <a:noFill/>
          <a:ln w="28575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Jeżeli organ procesowy nie znajduje dostatecznej podstawy (w świetle wymagań z art. 303) do wszczęcia postępowania, ale jednocześnie możliwość popełnienia przestępstwa nie jest wykluczona, k.p.k. dla takich sytuacji przewiduje instytucję </a:t>
            </a:r>
            <a:r>
              <a:rPr lang="pl-PL" b="1" dirty="0"/>
              <a:t>postępowania sprawdzającego </a:t>
            </a:r>
            <a:r>
              <a:rPr lang="pl-PL" dirty="0"/>
              <a:t>– art. 307 k.p.k. </a:t>
            </a:r>
          </a:p>
        </p:txBody>
      </p:sp>
      <p:sp>
        <p:nvSpPr>
          <p:cNvPr id="25" name="pole tekstowe 24"/>
          <p:cNvSpPr txBox="1"/>
          <p:nvPr/>
        </p:nvSpPr>
        <p:spPr>
          <a:xfrm>
            <a:off x="333376" y="5140358"/>
            <a:ext cx="10317174" cy="147732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O wszczęciu lub odmowie wszczęcia zawiadamia się osobę lub instytucję państwową, samorządową lub społeczną, która złożyła zawiadomienie o przestępstwie. Jeżeli nie zostaną oni w ciągu 6 tygodni powiadomieni o wydaniu odpowiedniego postanowienia, mogą wnieść </a:t>
            </a:r>
            <a:r>
              <a:rPr lang="pl-PL" b="1" dirty="0"/>
              <a:t>zażalenie </a:t>
            </a:r>
            <a:r>
              <a:rPr lang="pl-PL" dirty="0"/>
              <a:t>do </a:t>
            </a:r>
            <a:r>
              <a:rPr lang="pl-PL" u="sng" dirty="0"/>
              <a:t>prokuratora nadrzędnego albo powołanego do nadzoru nad organem, któremu złożono zawiadomienie. </a:t>
            </a:r>
            <a:r>
              <a:rPr lang="pl-PL" dirty="0">
                <a:sym typeface="Wingdings" pitchFamily="2" charset="2"/>
              </a:rPr>
              <a:t> tzw. </a:t>
            </a:r>
            <a:r>
              <a:rPr lang="pl-PL" b="1" u="sng" dirty="0">
                <a:sym typeface="Wingdings" pitchFamily="2" charset="2"/>
              </a:rPr>
              <a:t>skarga na bezczynność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08492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24000" y="216025"/>
            <a:ext cx="9144000" cy="1160112"/>
          </a:xfrm>
        </p:spPr>
        <p:txBody>
          <a:bodyPr>
            <a:noAutofit/>
          </a:bodyPr>
          <a:lstStyle/>
          <a:p>
            <a:pPr algn="ctr"/>
            <a:r>
              <a:rPr lang="pl-PL" sz="3600" dirty="0"/>
              <a:t>Obowiązek zawiadomienia o przestępstwie 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1560004" y="1499592"/>
            <a:ext cx="3851920" cy="457200"/>
          </a:xfrm>
        </p:spPr>
        <p:txBody>
          <a:bodyPr/>
          <a:lstStyle/>
          <a:p>
            <a:pPr algn="ctr"/>
            <a:r>
              <a:rPr lang="pl-PL" sz="2400" dirty="0"/>
              <a:t>SPOŁECZNY</a:t>
            </a: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half" idx="3"/>
          </p:nvPr>
        </p:nvSpPr>
        <p:spPr>
          <a:xfrm>
            <a:off x="5915472" y="1499592"/>
            <a:ext cx="4329807" cy="457200"/>
          </a:xfrm>
        </p:spPr>
        <p:txBody>
          <a:bodyPr/>
          <a:lstStyle/>
          <a:p>
            <a:pPr algn="ctr"/>
            <a:r>
              <a:rPr lang="pl-PL" sz="2400" dirty="0"/>
              <a:t>PRAWNY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1320552" y="1903140"/>
            <a:ext cx="3923928" cy="2664296"/>
          </a:xfrm>
        </p:spPr>
        <p:txBody>
          <a:bodyPr>
            <a:normAutofit lnSpcReduction="10000"/>
          </a:bodyPr>
          <a:lstStyle/>
          <a:p>
            <a:pPr marL="171450" indent="-171450" algn="just"/>
            <a:r>
              <a:rPr lang="pl-PL" sz="1700" dirty="0"/>
              <a:t>Art. 304 § 1 – każdy dowiedziawszy się o popełnieniu przestępstwa </a:t>
            </a:r>
            <a:r>
              <a:rPr lang="pl-PL" sz="1700" b="1" dirty="0"/>
              <a:t>ściganego z urzędu</a:t>
            </a:r>
            <a:r>
              <a:rPr lang="pl-PL" sz="1700" dirty="0"/>
              <a:t> ma społeczny obowiązek zawiadomić o tym prokuratora lub Policję </a:t>
            </a:r>
          </a:p>
          <a:p>
            <a:pPr marL="171450" indent="-171450" algn="just"/>
            <a:r>
              <a:rPr lang="pl-PL" sz="1700" dirty="0"/>
              <a:t>Za naruszenie społecznego obowiązku zawiadomienia o przestępstwie nie ponosi się odpowiedzialności prawnej 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4"/>
          </p:nvPr>
        </p:nvSpPr>
        <p:spPr>
          <a:xfrm>
            <a:off x="5614355" y="2002532"/>
            <a:ext cx="4932040" cy="4581128"/>
          </a:xfrm>
        </p:spPr>
        <p:txBody>
          <a:bodyPr>
            <a:noAutofit/>
          </a:bodyPr>
          <a:lstStyle/>
          <a:p>
            <a:pPr marL="271463" indent="-176213" algn="just"/>
            <a:r>
              <a:rPr lang="pl-PL" sz="1400" dirty="0"/>
              <a:t>Szczególna postać obowiązku zawiadomienia o przestępstwie; naruszenie wiąże się z ponoszeniem odpowiedzialności karnej (lub dyscyplinarnej).</a:t>
            </a:r>
          </a:p>
          <a:p>
            <a:pPr marL="271463" indent="-176213" algn="just"/>
            <a:r>
              <a:rPr lang="pl-PL" sz="1400" dirty="0"/>
              <a:t>Dotyczy: </a:t>
            </a:r>
          </a:p>
          <a:p>
            <a:pPr marL="536575" lvl="1" indent="-268288" algn="just">
              <a:buFont typeface="+mj-lt"/>
              <a:buAutoNum type="arabicPeriod"/>
            </a:pPr>
            <a:r>
              <a:rPr lang="pl-PL" sz="1400" dirty="0"/>
              <a:t>art. 304 § 2 –</a:t>
            </a:r>
            <a:r>
              <a:rPr lang="pl-PL" sz="1400" b="1" dirty="0"/>
              <a:t>instytucji państwowych i samorządowych, które </a:t>
            </a:r>
            <a:r>
              <a:rPr lang="pl-PL" sz="1400" b="1" u="sng" dirty="0"/>
              <a:t>w związku ze swoją działalnością </a:t>
            </a:r>
            <a:r>
              <a:rPr lang="pl-PL" sz="1400" b="1" dirty="0"/>
              <a:t>dowiedziały się o popełnieniu przestępstwa </a:t>
            </a:r>
          </a:p>
          <a:p>
            <a:pPr marL="536575" lvl="1" indent="-269875" algn="just">
              <a:buFont typeface="+mj-lt"/>
              <a:buAutoNum type="arabicPeriod"/>
            </a:pPr>
            <a:r>
              <a:rPr lang="pl-PL" sz="1400" dirty="0"/>
              <a:t>art. 240 § 1 k.k. – każdy ma </a:t>
            </a:r>
            <a:r>
              <a:rPr lang="pl-PL" sz="1400" b="1" dirty="0"/>
              <a:t>prawny obowiązek </a:t>
            </a:r>
            <a:r>
              <a:rPr lang="pl-PL" sz="1400" dirty="0"/>
              <a:t>zawiadomić o przestępstwach wyliczonych w tym przepisie. Są to m.in. ludobójstwo, zdrada, zamach stanu, zabójstwo, bezprawne pozbawienie wolności, przestępstwa o charakterze terrorystycznym</a:t>
            </a:r>
          </a:p>
          <a:p>
            <a:pPr marL="0" lvl="1" indent="0" algn="just">
              <a:buNone/>
              <a:tabLst>
                <a:tab pos="0" algn="l"/>
              </a:tabLst>
            </a:pPr>
            <a:r>
              <a:rPr lang="pl-PL" sz="1400" b="1" dirty="0">
                <a:solidFill>
                  <a:schemeClr val="accent4"/>
                </a:solidFill>
              </a:rPr>
              <a:t>   </a:t>
            </a:r>
            <a:r>
              <a:rPr lang="pl-PL" sz="1400" b="1" u="sng" dirty="0">
                <a:solidFill>
                  <a:schemeClr val="accent4"/>
                </a:solidFill>
              </a:rPr>
              <a:t>UWAGA NA:</a:t>
            </a:r>
          </a:p>
          <a:p>
            <a:pPr marL="630238" lvl="2" indent="-192088" algn="just"/>
            <a:r>
              <a:rPr lang="pl-PL" sz="1200" dirty="0">
                <a:solidFill>
                  <a:schemeClr val="accent4"/>
                </a:solidFill>
              </a:rPr>
              <a:t>Art. 240 § 2 – kontratyp „nie popełnia przestępstwa” </a:t>
            </a:r>
          </a:p>
          <a:p>
            <a:pPr marL="627063" lvl="2" indent="-185738" algn="just"/>
            <a:r>
              <a:rPr lang="pl-PL" sz="1200" dirty="0">
                <a:solidFill>
                  <a:schemeClr val="accent4"/>
                </a:solidFill>
              </a:rPr>
              <a:t>Art. 240 § 3 – klauzula niekaralności „nie podlega karze”</a:t>
            </a:r>
          </a:p>
          <a:p>
            <a:pPr marL="630238" lvl="2" indent="-188913" algn="just"/>
            <a:r>
              <a:rPr lang="pl-PL" sz="1200" dirty="0">
                <a:solidFill>
                  <a:schemeClr val="accent4"/>
                </a:solidFill>
              </a:rPr>
              <a:t>Prawny obowiązek z art. 240 § 1 nie dotyczy także osób z art. 178 k.p.k. </a:t>
            </a:r>
            <a:endParaRPr lang="pl-PL" sz="1200" dirty="0"/>
          </a:p>
        </p:txBody>
      </p:sp>
      <p:cxnSp>
        <p:nvCxnSpPr>
          <p:cNvPr id="9" name="Łącznik prosty ze strzałką 8"/>
          <p:cNvCxnSpPr/>
          <p:nvPr/>
        </p:nvCxnSpPr>
        <p:spPr>
          <a:xfrm flipH="1">
            <a:off x="4727848" y="3717032"/>
            <a:ext cx="1512168" cy="115212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rostokąt 10"/>
          <p:cNvSpPr/>
          <p:nvPr/>
        </p:nvSpPr>
        <p:spPr>
          <a:xfrm>
            <a:off x="882216" y="4792960"/>
            <a:ext cx="4283968" cy="198884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1600" dirty="0">
                <a:solidFill>
                  <a:schemeClr val="accent4"/>
                </a:solidFill>
              </a:rPr>
              <a:t>Oprócz niezwłocznego zawiadomienia, instytucje z art. 304 § 2 są obowiązane przedsięwziąć niezbędne czynności do czasu przybycia organu powołanego do ścigania przestępstw lub wydania przez ten organ zarządzenia, aby nie dopuścić do zatarcia śladów i dowodów przestępstwa </a:t>
            </a:r>
          </a:p>
        </p:txBody>
      </p:sp>
    </p:spTree>
    <p:extLst>
      <p:ext uri="{BB962C8B-B14F-4D97-AF65-F5344CB8AC3E}">
        <p14:creationId xmlns:p14="http://schemas.microsoft.com/office/powerpoint/2010/main" val="4909061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51703B-B3E3-4DB7-9050-7538D6D3D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/>
              <a:t>Przypomnienie wiadomości z wykładu. Odmowa wszczęcia postępowania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A4A256-4CB9-412D-AA98-7320214D5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/>
              <a:t>Przesłanki procesowe z art. 17 k.p.k.</a:t>
            </a:r>
          </a:p>
          <a:p>
            <a:r>
              <a:rPr lang="pl-PL" dirty="0"/>
              <a:t>Odmowa wszczęcia śledztwa/dochodzenia</a:t>
            </a:r>
          </a:p>
        </p:txBody>
      </p:sp>
    </p:spTree>
    <p:extLst>
      <p:ext uri="{BB962C8B-B14F-4D97-AF65-F5344CB8AC3E}">
        <p14:creationId xmlns:p14="http://schemas.microsoft.com/office/powerpoint/2010/main" val="3466410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Katedra Postępowania Karnego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62912" y="1517905"/>
            <a:ext cx="7098478" cy="4730495"/>
          </a:xfrm>
        </p:spPr>
        <p:txBody>
          <a:bodyPr>
            <a:normAutofit/>
          </a:bodyPr>
          <a:lstStyle/>
          <a:p>
            <a:pPr algn="just"/>
            <a:endParaRPr lang="pl-PL" sz="1900" b="1" dirty="0"/>
          </a:p>
          <a:p>
            <a:pPr marL="0" indent="0" algn="just">
              <a:buNone/>
            </a:pPr>
            <a:r>
              <a:rPr lang="pl-PL" sz="2400" b="1" dirty="0"/>
              <a:t>Naukowe Koło Postępowania Karnego:</a:t>
            </a:r>
          </a:p>
          <a:p>
            <a:pPr lvl="1" algn="just">
              <a:buFont typeface="Arial" pitchFamily="34" charset="0"/>
              <a:buChar char="•"/>
            </a:pPr>
            <a:r>
              <a:rPr lang="pl-PL" sz="2400" dirty="0"/>
              <a:t>strona: Facebook</a:t>
            </a:r>
          </a:p>
          <a:p>
            <a:pPr lvl="1" algn="just">
              <a:buFont typeface="Arial" pitchFamily="34" charset="0"/>
              <a:buChar char="•"/>
            </a:pPr>
            <a:r>
              <a:rPr lang="pl-PL" sz="2400" dirty="0">
                <a:hlinkClick r:id="rId2"/>
              </a:rPr>
              <a:t>uwr.nkpk@gmail.com</a:t>
            </a:r>
            <a:endParaRPr lang="pl-PL" sz="2400" dirty="0"/>
          </a:p>
          <a:p>
            <a:pPr marL="457200" lvl="1" indent="0" algn="just">
              <a:buNone/>
            </a:pPr>
            <a:r>
              <a:rPr lang="pl-PL" sz="1900" b="1" dirty="0"/>
              <a:t> </a:t>
            </a:r>
          </a:p>
          <a:p>
            <a:pPr lvl="1" algn="just"/>
            <a:endParaRPr lang="pl-PL" sz="1900" b="1" dirty="0"/>
          </a:p>
          <a:p>
            <a:pPr marL="457200" lvl="1" indent="0" algn="just">
              <a:buNone/>
            </a:pPr>
            <a:endParaRPr lang="pl-PL" sz="1900" dirty="0"/>
          </a:p>
          <a:p>
            <a:pPr lvl="1" algn="just">
              <a:buFont typeface="Arial" pitchFamily="34" charset="0"/>
              <a:buChar char="•"/>
            </a:pPr>
            <a:endParaRPr lang="pl-PL" sz="1900" dirty="0"/>
          </a:p>
          <a:p>
            <a:pPr algn="just"/>
            <a:endParaRPr lang="pl-PL" sz="1900" b="1" u="sng" dirty="0"/>
          </a:p>
          <a:p>
            <a:pPr lvl="1" algn="just"/>
            <a:endParaRPr lang="pl-PL" sz="1900" b="1" u="sng" dirty="0"/>
          </a:p>
          <a:p>
            <a:pPr marL="457200" lvl="1" indent="0" algn="just">
              <a:buNone/>
            </a:pPr>
            <a:endParaRPr lang="pl-PL" sz="1900" b="1" u="sng" dirty="0"/>
          </a:p>
        </p:txBody>
      </p:sp>
    </p:spTree>
    <p:extLst>
      <p:ext uri="{BB962C8B-B14F-4D97-AF65-F5344CB8AC3E}">
        <p14:creationId xmlns:p14="http://schemas.microsoft.com/office/powerpoint/2010/main" val="37273619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/>
              <a:t>Wszczęcie postępowania przygotowawczego 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Poza uzasadnionym podejrzeniem popełnienia przestępstwa niezbędna jest również </a:t>
            </a:r>
            <a:r>
              <a:rPr lang="pl-PL" b="1" dirty="0"/>
              <a:t>prawna dopuszczalność ścigania, </a:t>
            </a:r>
            <a:r>
              <a:rPr lang="pl-PL" dirty="0"/>
              <a:t>czyli brak przeszkód prawnych w ściganiu danego czynu</a:t>
            </a:r>
          </a:p>
          <a:p>
            <a:pPr algn="just"/>
            <a:r>
              <a:rPr lang="pl-PL" dirty="0"/>
              <a:t>Przesłanki </a:t>
            </a:r>
            <a:r>
              <a:rPr lang="pl-PL" dirty="0">
                <a:sym typeface="Wingdings" pitchFamily="2" charset="2"/>
              </a:rPr>
              <a:t> </a:t>
            </a:r>
            <a:r>
              <a:rPr lang="pl-PL" b="1" dirty="0">
                <a:sym typeface="Wingdings" pitchFamily="2" charset="2"/>
              </a:rPr>
              <a:t>art. 17 </a:t>
            </a:r>
            <a:r>
              <a:rPr lang="pl-PL" b="1" dirty="0"/>
              <a:t>§ 1 </a:t>
            </a:r>
          </a:p>
          <a:p>
            <a:pPr lvl="1" algn="just"/>
            <a:r>
              <a:rPr lang="pl-PL" b="1" dirty="0"/>
              <a:t>ważne – art. 17 § 2 </a:t>
            </a:r>
          </a:p>
          <a:p>
            <a:pPr lvl="1" algn="just"/>
            <a:r>
              <a:rPr lang="pl-PL" dirty="0"/>
              <a:t>Do chwili otrzymania wniosku lub zezwolenia władzy, od których ustawa uzależnia ściganie, organy procesowe dokonują </a:t>
            </a:r>
            <a:r>
              <a:rPr lang="pl-PL" b="1" dirty="0"/>
              <a:t>tylko czynności nie cierpiących zwłoki</a:t>
            </a:r>
            <a:r>
              <a:rPr lang="pl-PL" dirty="0"/>
              <a:t> w celu zabezpieczenia śladów i dowodów, a także czynności zmierzających do wyjaśnienia, czy wniosek będzie złożony lub zezwolenie będzie wydane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023512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Wszczęcie postępowania przygotowawczego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pl-PL" dirty="0"/>
              <a:t>Art. 303 k.p.k.</a:t>
            </a:r>
          </a:p>
          <a:p>
            <a:pPr marL="109728" indent="0" algn="just">
              <a:buNone/>
            </a:pPr>
            <a:r>
              <a:rPr lang="pl-PL" dirty="0"/>
              <a:t>Postępowanie przygotowawcze wszczyna się z urzędu lub na skutek zawiadomienia, jeżeli istnieje </a:t>
            </a:r>
            <a:r>
              <a:rPr lang="pl-PL" b="1" u="sng" dirty="0"/>
              <a:t>uzasadnione podejrzenie</a:t>
            </a:r>
            <a:r>
              <a:rPr lang="pl-PL" b="1" dirty="0"/>
              <a:t> </a:t>
            </a:r>
            <a:r>
              <a:rPr lang="pl-PL" dirty="0"/>
              <a:t>popełnienia przestępstwa. </a:t>
            </a:r>
          </a:p>
          <a:p>
            <a:pPr algn="just"/>
            <a:r>
              <a:rPr lang="pl-PL" dirty="0"/>
              <a:t>Postępowanie wszczyna się </a:t>
            </a:r>
            <a:r>
              <a:rPr lang="pl-PL" b="1" dirty="0"/>
              <a:t>w sprawie </a:t>
            </a:r>
            <a:r>
              <a:rPr lang="pl-PL" dirty="0"/>
              <a:t>(faza in rem)</a:t>
            </a:r>
          </a:p>
          <a:p>
            <a:pPr lvl="1" algn="just"/>
            <a:r>
              <a:rPr lang="pl-PL" dirty="0"/>
              <a:t>organy nie wiedzą jeszcze kto jest podejrzanym, </a:t>
            </a:r>
          </a:p>
          <a:p>
            <a:pPr lvl="1" algn="just"/>
            <a:r>
              <a:rPr lang="pl-PL" dirty="0"/>
              <a:t>zbierają informacje, które pozwoliłyby na postawienie zarzutów konkretnej osobie</a:t>
            </a:r>
          </a:p>
          <a:p>
            <a:pPr algn="just"/>
            <a:r>
              <a:rPr lang="pl-PL" dirty="0"/>
              <a:t>Uzasadnione podejrzenie popełnienie przestępstwa to tzw. faktyczna podstawa wszczęcia śledztwa lub dochodzenia</a:t>
            </a:r>
          </a:p>
          <a:p>
            <a:pPr algn="just"/>
            <a:r>
              <a:rPr lang="pl-PL" dirty="0"/>
              <a:t>Konieczne jest posiadanie danych, na podstawie których można zasadnie podejrzewać, że miało miejsce przestępstwo</a:t>
            </a:r>
          </a:p>
          <a:p>
            <a:pPr marL="109728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115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FADBCA-8A47-44E1-AE36-07C48FD7F6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sz="5400" dirty="0"/>
              <a:t>Postępowanie sprawdzające i czynności w niezbędnym zakresie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BE54325-CA5A-4A76-A335-1F5D873626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52507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Postępowanie sprawdzające art. 307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 algn="just">
              <a:buNone/>
            </a:pPr>
            <a:r>
              <a:rPr lang="pl-PL" dirty="0"/>
              <a:t>Organy postępowania mogą sprawdzać własne informacje o przypuszczeniu popełnienia przestępstwa albo te, zawarte w zawiadomieniu. </a:t>
            </a:r>
          </a:p>
          <a:p>
            <a:pPr algn="just"/>
            <a:r>
              <a:rPr lang="pl-PL" dirty="0"/>
              <a:t>Postępowanie sprawdzające </a:t>
            </a:r>
            <a:r>
              <a:rPr lang="pl-PL" b="1" dirty="0"/>
              <a:t>wyprzedza postępowanie karne, ponieważ toczą się przed jego wszczęciem</a:t>
            </a:r>
            <a:r>
              <a:rPr lang="pl-PL" dirty="0"/>
              <a:t>. Powinno być ograniczone do zbadania dopuszczalności wszczęcia śledztwa (dochodzenia). </a:t>
            </a:r>
          </a:p>
          <a:p>
            <a:pPr algn="just"/>
            <a:r>
              <a:rPr lang="pl-PL" dirty="0"/>
              <a:t>Można żądać uzupełnienia danych zawartych w zawiadomieniu o przestępstwie lub dokonać w tym zakresie sprawdzenia faktów. </a:t>
            </a:r>
          </a:p>
          <a:p>
            <a:pPr lvl="1" algn="just"/>
            <a:r>
              <a:rPr lang="pl-PL" dirty="0"/>
              <a:t>Uzupełnienie danych – np. przekazanie dodatkowej informacji</a:t>
            </a:r>
          </a:p>
          <a:p>
            <a:pPr lvl="1" algn="just"/>
            <a:r>
              <a:rPr lang="pl-PL" dirty="0"/>
              <a:t>Sprawdzenie faktów – przeprowadzenie rozmów, wywiadów i obserwacji przez Policję </a:t>
            </a:r>
          </a:p>
        </p:txBody>
      </p:sp>
    </p:spTree>
    <p:extLst>
      <p:ext uri="{BB962C8B-B14F-4D97-AF65-F5344CB8AC3E}">
        <p14:creationId xmlns:p14="http://schemas.microsoft.com/office/powerpoint/2010/main" val="7127387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Postępowanie sprawdzające art. 307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/>
              <a:t>W postępowaniu sprawdzającym nie przeprowadza się dowodu z opinii biegłego ani czynności wymagających spisania protokołu! </a:t>
            </a:r>
          </a:p>
          <a:p>
            <a:pPr lvl="1" algn="just"/>
            <a:r>
              <a:rPr lang="pl-PL" b="1" dirty="0"/>
              <a:t>Wyjątek! </a:t>
            </a:r>
            <a:r>
              <a:rPr lang="pl-PL" dirty="0"/>
              <a:t>Art. 307 § 2 i 3 </a:t>
            </a:r>
            <a:r>
              <a:rPr lang="pl-PL" dirty="0">
                <a:sym typeface="Wingdings" pitchFamily="2" charset="2"/>
              </a:rPr>
              <a:t> przyjęcie ustnego zawiadomienia o przestępstwie i przesłuchanie w charakterze świadka osoby zawiadamiającej utrwalane w formie protokołu </a:t>
            </a:r>
          </a:p>
          <a:p>
            <a:pPr lvl="1" algn="just"/>
            <a:r>
              <a:rPr lang="pl-PL" dirty="0">
                <a:sym typeface="Wingdings" pitchFamily="2" charset="2"/>
              </a:rPr>
              <a:t>Pozostałe czynności nie są protokołowane, nie mają charakteru czynności procesowych a ich wyniki nie nabierają mocy dowodowej w postępowaniu karnym </a:t>
            </a:r>
          </a:p>
          <a:p>
            <a:pPr lvl="1" algn="just"/>
            <a:r>
              <a:rPr lang="pl-PL" dirty="0">
                <a:sym typeface="Wingdings" pitchFamily="2" charset="2"/>
              </a:rPr>
              <a:t>Utrwala się je w formie notatek urzędowych (por. art. 143 </a:t>
            </a:r>
            <a:r>
              <a:rPr lang="pl-PL" dirty="0"/>
              <a:t>§ 2)</a:t>
            </a:r>
            <a:r>
              <a:rPr lang="pl-PL" dirty="0">
                <a:sym typeface="Wingdings" pitchFamily="2" charset="2"/>
              </a:rPr>
              <a:t> </a:t>
            </a:r>
          </a:p>
          <a:p>
            <a:pPr algn="just"/>
            <a:r>
              <a:rPr lang="pl-PL" dirty="0">
                <a:sym typeface="Wingdings" pitchFamily="2" charset="2"/>
              </a:rPr>
              <a:t>Postępowanie sprawdzające powinno być ukończone </a:t>
            </a:r>
            <a:r>
              <a:rPr lang="pl-PL" b="1" dirty="0">
                <a:sym typeface="Wingdings" pitchFamily="2" charset="2"/>
              </a:rPr>
              <a:t>w ciągu 30 dni (termin instrukcyjny!)</a:t>
            </a:r>
            <a:r>
              <a:rPr lang="pl-PL" dirty="0">
                <a:sym typeface="Wingdings" pitchFamily="2" charset="2"/>
              </a:rPr>
              <a:t>. Po tym okresie należy: </a:t>
            </a:r>
          </a:p>
          <a:p>
            <a:pPr lvl="1" algn="just"/>
            <a:r>
              <a:rPr lang="pl-PL" b="1" dirty="0">
                <a:sym typeface="Wingdings" pitchFamily="2" charset="2"/>
              </a:rPr>
              <a:t>albo wszcząć śledztwo (dochodzenie) albo odmówić wszczęcia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58686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F404148-4F65-418F-9936-26910EE29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545" y="239482"/>
            <a:ext cx="11634952" cy="87849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Zakres dopuszczalnych czynności w postępowaniu sprawdzającym</a:t>
            </a:r>
            <a:endParaRPr lang="en-US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89C9EEDE-D8D2-4DD8-BE4B-CF15795201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5369510"/>
              </p:ext>
            </p:extLst>
          </p:nvPr>
        </p:nvGraphicFramePr>
        <p:xfrm>
          <a:off x="300038" y="1435100"/>
          <a:ext cx="11634787" cy="4949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07955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Czynności w niezbędnym zakresie (art. 308)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l-PL" dirty="0"/>
              <a:t>Wtedy, gdy konieczne jest natychmiastowe wszczęcie postępowania, bezpośrednio po ujawnieniu przestępstwa a zwłoka może skutkować utratą lub zniekształceniem dowodów. </a:t>
            </a:r>
          </a:p>
          <a:p>
            <a:pPr marL="95250" indent="-95250" algn="just">
              <a:tabLst>
                <a:tab pos="95250" algn="l"/>
              </a:tabLst>
            </a:pPr>
            <a:r>
              <a:rPr lang="pl-PL" dirty="0"/>
              <a:t>Faktyczne wszczęcie postępowania przygotowawczego </a:t>
            </a:r>
            <a:r>
              <a:rPr lang="pl-PL" dirty="0">
                <a:sym typeface="Wingdings" pitchFamily="2" charset="2"/>
              </a:rPr>
              <a:t> </a:t>
            </a:r>
            <a:r>
              <a:rPr lang="pl-PL" dirty="0"/>
              <a:t>„papierek” czyli odpowiednie postanowienie zostanie wydane później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/>
              <a:t>W </a:t>
            </a:r>
            <a:r>
              <a:rPr lang="pl-PL" b="1" dirty="0"/>
              <a:t>wypadkach niecierpiących zwłoki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/>
              <a:t>W granicach koniecznych dla </a:t>
            </a:r>
            <a:r>
              <a:rPr lang="pl-PL" b="1" dirty="0"/>
              <a:t>zabezpieczenia śladów i dowodów </a:t>
            </a:r>
            <a:r>
              <a:rPr lang="pl-PL" dirty="0"/>
              <a:t>przestępstwa przed ich utratą, zniekształceniem lub zniszczeniem </a:t>
            </a:r>
          </a:p>
          <a:p>
            <a:pPr marL="109728" indent="0" algn="just">
              <a:buNone/>
            </a:pPr>
            <a:r>
              <a:rPr lang="pl-PL" dirty="0"/>
              <a:t>W przeciwieństwie do czynności sprawdzających, są częścią postępowania przygotowawczego </a:t>
            </a:r>
          </a:p>
        </p:txBody>
      </p:sp>
    </p:spTree>
    <p:extLst>
      <p:ext uri="{BB962C8B-B14F-4D97-AF65-F5344CB8AC3E}">
        <p14:creationId xmlns:p14="http://schemas.microsoft.com/office/powerpoint/2010/main" val="16791725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Czynności w niezbędnym zakresie (art. 308)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just">
              <a:buNone/>
            </a:pPr>
            <a:r>
              <a:rPr lang="pl-PL" b="1" dirty="0"/>
              <a:t>Prokurator lub Policja</a:t>
            </a:r>
            <a:r>
              <a:rPr lang="pl-PL" dirty="0"/>
              <a:t> może w każdej sprawie, przed wydaniem postanowienia o wszczęciu śledztwa lub dochodzenia, przeprowadzić w niezbędnym zakresie </a:t>
            </a:r>
            <a:r>
              <a:rPr lang="pl-PL" b="1" dirty="0"/>
              <a:t>czynności procesowe, </a:t>
            </a:r>
            <a:r>
              <a:rPr lang="pl-PL" dirty="0"/>
              <a:t>a zwłaszcza dokonać oględzin (w razie potrzeby z udziałem biegłego), przeszukania, czynności wymienionych w art. 74 § 2 pkt. 1 w stosunku do </a:t>
            </a:r>
            <a:r>
              <a:rPr lang="pl-PL" b="1" dirty="0"/>
              <a:t>osoby podejrzanej</a:t>
            </a:r>
            <a:r>
              <a:rPr lang="pl-PL" dirty="0"/>
              <a:t> a także przedsięwziąć wobec niej inne niezbędne czynności. </a:t>
            </a:r>
          </a:p>
          <a:p>
            <a:pPr marL="95250" indent="-95250" algn="just"/>
            <a:r>
              <a:rPr lang="pl-PL" dirty="0"/>
              <a:t> Można przesłuchać osobę podejrzaną w charakterze podejrzanego </a:t>
            </a:r>
          </a:p>
          <a:p>
            <a:pPr marL="171450" indent="-171450" algn="just"/>
            <a:r>
              <a:rPr lang="pl-PL" dirty="0"/>
              <a:t>Czynności w niezbędnym zakresie mogą być dokonywane tylko </a:t>
            </a:r>
            <a:r>
              <a:rPr lang="pl-PL" b="1" dirty="0"/>
              <a:t>w ciągu 5 dni od dnia pierwszej tego rodzaju czynności</a:t>
            </a:r>
            <a:r>
              <a:rPr lang="pl-PL" dirty="0"/>
              <a:t>. Czas trwania śledztwa lub dochodzenia liczy się od dnia pierwszej dokonanej czynności. </a:t>
            </a:r>
          </a:p>
          <a:p>
            <a:pPr marL="171450" indent="-171450" algn="just"/>
            <a:r>
              <a:rPr lang="pl-PL" dirty="0"/>
              <a:t>Mają pełną moc dowodową</a:t>
            </a:r>
          </a:p>
          <a:p>
            <a:pPr marL="171450" indent="-171450" algn="just"/>
            <a:r>
              <a:rPr lang="pl-PL" dirty="0"/>
              <a:t>Po upływie 5 dni należy wydać postanowienie o </a:t>
            </a:r>
            <a:r>
              <a:rPr lang="pl-PL" b="1" dirty="0"/>
              <a:t>wszczęciu śledztwa </a:t>
            </a:r>
            <a:r>
              <a:rPr lang="pl-PL" dirty="0"/>
              <a:t>albo o </a:t>
            </a:r>
            <a:r>
              <a:rPr lang="pl-PL" b="1" dirty="0"/>
              <a:t>umorzeniu</a:t>
            </a:r>
            <a:r>
              <a:rPr lang="pl-PL" dirty="0"/>
              <a:t> (jeżeli nie istnieje uzasadnione podejrzenie popełnienia przestępstwa).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816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F404148-4F65-418F-9936-26910EE29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545" y="239482"/>
            <a:ext cx="11634952" cy="878490"/>
          </a:xfrm>
        </p:spPr>
        <p:txBody>
          <a:bodyPr/>
          <a:lstStyle/>
          <a:p>
            <a:r>
              <a:rPr lang="pl-PL" dirty="0"/>
              <a:t>Istota czynności w niezbędnym zakresie</a:t>
            </a:r>
            <a:endParaRPr lang="en-US" dirty="0"/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3BC8D840-3C24-495A-ABA5-B94E6142CB2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99544" y="1450428"/>
          <a:ext cx="11634951" cy="4997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97470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F404148-4F65-418F-9936-26910EE29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545" y="239482"/>
            <a:ext cx="11634952" cy="878490"/>
          </a:xfrm>
        </p:spPr>
        <p:txBody>
          <a:bodyPr/>
          <a:lstStyle/>
          <a:p>
            <a:r>
              <a:rPr lang="pl-PL" dirty="0"/>
              <a:t>Kiedy następuje wypadek niecierpiący zwłoki?</a:t>
            </a:r>
            <a:endParaRPr lang="en-US" dirty="0"/>
          </a:p>
        </p:txBody>
      </p:sp>
      <p:graphicFrame>
        <p:nvGraphicFramePr>
          <p:cNvPr id="2" name="Symbol zastępczy zawartości 1">
            <a:extLst>
              <a:ext uri="{FF2B5EF4-FFF2-40B4-BE49-F238E27FC236}">
                <a16:creationId xmlns:a16="http://schemas.microsoft.com/office/drawing/2014/main" id="{F47A3DA4-0466-44EA-8EA8-82E28CF6970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99544" y="1450429"/>
          <a:ext cx="11634951" cy="3783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FAFAAC9F-C344-4139-AEB8-26D6D0CE7EE6}"/>
              </a:ext>
            </a:extLst>
          </p:cNvPr>
          <p:cNvSpPr/>
          <p:nvPr/>
        </p:nvSpPr>
        <p:spPr>
          <a:xfrm>
            <a:off x="425669" y="5407571"/>
            <a:ext cx="1128811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wyr</a:t>
            </a:r>
            <a:r>
              <a:rPr lang="en-US" dirty="0"/>
              <a:t>. SN z 3.5.1983 r., </a:t>
            </a:r>
            <a:r>
              <a:rPr lang="en-US" dirty="0">
                <a:hlinkClick r:id="rId7"/>
              </a:rPr>
              <a:t>I KR 74/83</a:t>
            </a:r>
            <a:r>
              <a:rPr lang="en-US" dirty="0"/>
              <a:t>, OSNKW 1984, Nr 3–4, </a:t>
            </a:r>
            <a:r>
              <a:rPr lang="en-US" dirty="0" err="1"/>
              <a:t>poz</a:t>
            </a:r>
            <a:r>
              <a:rPr lang="en-US" dirty="0"/>
              <a:t>. 35; post. SN z 11.4.2012 r., </a:t>
            </a:r>
            <a:r>
              <a:rPr lang="en-US" dirty="0">
                <a:hlinkClick r:id="rId8"/>
              </a:rPr>
              <a:t>II KK 313/11</a:t>
            </a:r>
            <a:r>
              <a:rPr lang="en-US" dirty="0"/>
              <a:t>, OSNKW 2012, Nr 9, </a:t>
            </a:r>
            <a:r>
              <a:rPr lang="en-US" dirty="0" err="1"/>
              <a:t>poz</a:t>
            </a:r>
            <a:r>
              <a:rPr lang="en-US" dirty="0"/>
              <a:t>. 96</a:t>
            </a:r>
          </a:p>
        </p:txBody>
      </p:sp>
    </p:spTree>
    <p:extLst>
      <p:ext uri="{BB962C8B-B14F-4D97-AF65-F5344CB8AC3E}">
        <p14:creationId xmlns:p14="http://schemas.microsoft.com/office/powerpoint/2010/main" val="4034544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63552" y="260648"/>
            <a:ext cx="7831832" cy="816042"/>
          </a:xfrm>
        </p:spPr>
        <p:txBody>
          <a:bodyPr>
            <a:normAutofit fontScale="90000"/>
          </a:bodyPr>
          <a:lstStyle/>
          <a:p>
            <a:r>
              <a:rPr lang="pl-PL" dirty="0"/>
              <a:t>Podręczniki i inne materiały do nauki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47528" y="1268760"/>
            <a:ext cx="8568952" cy="5256584"/>
          </a:xfrm>
        </p:spPr>
        <p:txBody>
          <a:bodyPr>
            <a:normAutofit fontScale="85000" lnSpcReduction="10000"/>
          </a:bodyPr>
          <a:lstStyle/>
          <a:p>
            <a:pPr marL="457200" indent="-457200" algn="just">
              <a:buAutoNum type="arabicPeriod"/>
            </a:pPr>
            <a:endParaRPr lang="pl-PL" b="1" u="sng" dirty="0"/>
          </a:p>
          <a:p>
            <a:pPr marL="457200" indent="-457200" algn="just">
              <a:buAutoNum type="arabicPeriod"/>
            </a:pPr>
            <a:r>
              <a:rPr lang="pl-PL" b="1" u="sng" dirty="0"/>
              <a:t>Akty prawne</a:t>
            </a:r>
            <a:r>
              <a:rPr lang="pl-PL" dirty="0"/>
              <a:t>: </a:t>
            </a:r>
            <a:r>
              <a:rPr lang="pl-PL" b="1" dirty="0"/>
              <a:t>k.p.k. (art.1-577)</a:t>
            </a:r>
            <a:r>
              <a:rPr lang="pl-PL" dirty="0"/>
              <a:t>, k.k. </a:t>
            </a:r>
            <a:r>
              <a:rPr lang="pl-PL" b="1" dirty="0"/>
              <a:t>(wskazane na zajęciach przepisy)</a:t>
            </a:r>
            <a:r>
              <a:rPr lang="pl-PL" dirty="0"/>
              <a:t>, Konstytucja RP (rozdział II i VIII w zakresie dot. post. karnego), EKPC, </a:t>
            </a:r>
            <a:r>
              <a:rPr lang="pl-PL" dirty="0" err="1"/>
              <a:t>MPPOiP</a:t>
            </a:r>
            <a:r>
              <a:rPr lang="pl-PL" dirty="0"/>
              <a:t> (przepisy omawiane na zajęciach i wskazane w sylabusie), inne akty prawne.</a:t>
            </a:r>
          </a:p>
          <a:p>
            <a:pPr marL="457200" indent="-457200" algn="just">
              <a:buAutoNum type="arabicPeriod"/>
            </a:pPr>
            <a:r>
              <a:rPr lang="pl-PL" dirty="0"/>
              <a:t>Podręczniki:</a:t>
            </a:r>
          </a:p>
          <a:p>
            <a:pPr marL="0" indent="0" algn="just">
              <a:buNone/>
            </a:pPr>
            <a:r>
              <a:rPr lang="pl-PL" b="1" dirty="0"/>
              <a:t>a) podręcznik zalecany: J. Zagrodnik (red.), </a:t>
            </a:r>
            <a:r>
              <a:rPr lang="pl-PL" b="1" i="1" dirty="0"/>
              <a:t>Proces karny</a:t>
            </a:r>
            <a:r>
              <a:rPr lang="pl-PL" b="1" dirty="0"/>
              <a:t>, Warszawa 2021</a:t>
            </a:r>
          </a:p>
          <a:p>
            <a:pPr marL="0" indent="0" algn="just">
              <a:buNone/>
            </a:pPr>
            <a:r>
              <a:rPr lang="pl-PL" dirty="0"/>
              <a:t>b) podręczniki uzupełniające: J. Skorupka (red.), </a:t>
            </a:r>
            <a:r>
              <a:rPr lang="pl-PL" i="1" dirty="0"/>
              <a:t>Proces </a:t>
            </a:r>
            <a:r>
              <a:rPr lang="pl-PL" dirty="0"/>
              <a:t>karny, Warszawa 2020; S. Waltoś, P. Hofmański, </a:t>
            </a:r>
            <a:r>
              <a:rPr lang="pl-PL" i="1" dirty="0"/>
              <a:t>Proces karny. Zarys systemu, </a:t>
            </a:r>
            <a:r>
              <a:rPr lang="pl-PL" dirty="0"/>
              <a:t>Warszawa 2020</a:t>
            </a:r>
          </a:p>
          <a:p>
            <a:pPr marL="457200" indent="-457200" algn="just">
              <a:buFont typeface="+mj-lt"/>
              <a:buAutoNum type="arabicPeriod" startAt="3"/>
            </a:pPr>
            <a:r>
              <a:rPr lang="pl-PL" dirty="0"/>
              <a:t>Komentarze:</a:t>
            </a:r>
          </a:p>
          <a:p>
            <a:pPr marL="0" indent="0" algn="just">
              <a:buNone/>
            </a:pPr>
            <a:r>
              <a:rPr lang="pl-PL" dirty="0"/>
              <a:t>a) D. Świecki (red. naukowa), Kodeks postępowania karnego. Komentarz. Tom I </a:t>
            </a:r>
            <a:r>
              <a:rPr lang="pl-PL" dirty="0" err="1"/>
              <a:t>i</a:t>
            </a:r>
            <a:r>
              <a:rPr lang="pl-PL" dirty="0"/>
              <a:t> II, Wolters Kluwer 2020</a:t>
            </a:r>
          </a:p>
          <a:p>
            <a:pPr marL="0" indent="0" algn="just">
              <a:buNone/>
            </a:pPr>
            <a:r>
              <a:rPr lang="pl-PL" dirty="0"/>
              <a:t>b) J. Skorupka (red.), Kodeks postępowania karnego. Komentarz, C.H. Beck 2021 (komentarz dostępny w bazie Legalis)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pl-PL" dirty="0"/>
              <a:t>System Prawa Karnego Procesowego (wydanie wielotomowe, różni autorzy i redaktorzy)</a:t>
            </a:r>
          </a:p>
        </p:txBody>
      </p:sp>
    </p:spTree>
    <p:extLst>
      <p:ext uri="{BB962C8B-B14F-4D97-AF65-F5344CB8AC3E}">
        <p14:creationId xmlns:p14="http://schemas.microsoft.com/office/powerpoint/2010/main" val="10525315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F404148-4F65-418F-9936-26910EE29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545" y="239482"/>
            <a:ext cx="11634952" cy="878490"/>
          </a:xfrm>
        </p:spPr>
        <p:txBody>
          <a:bodyPr>
            <a:normAutofit fontScale="90000"/>
          </a:bodyPr>
          <a:lstStyle/>
          <a:p>
            <a:r>
              <a:rPr lang="pl-PL" dirty="0"/>
              <a:t>Przykłady stosowania czynności w niezbędnym </a:t>
            </a:r>
            <a:r>
              <a:rPr lang="pl-PL" dirty="0" err="1"/>
              <a:t>zaKRESIE</a:t>
            </a:r>
            <a:endParaRPr lang="en-US" dirty="0"/>
          </a:p>
        </p:txBody>
      </p:sp>
      <p:graphicFrame>
        <p:nvGraphicFramePr>
          <p:cNvPr id="2" name="Symbol zastępczy zawartości 1">
            <a:extLst>
              <a:ext uri="{FF2B5EF4-FFF2-40B4-BE49-F238E27FC236}">
                <a16:creationId xmlns:a16="http://schemas.microsoft.com/office/drawing/2014/main" id="{DD94FD58-465F-4502-B7F8-F6F1B0EED49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99544" y="1371600"/>
          <a:ext cx="11634951" cy="5108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71082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Czynności sprawdzające a czynności w niezbędnym zakresie 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>
          <a:xfrm>
            <a:off x="1261872" y="2320413"/>
            <a:ext cx="4480560" cy="4351337"/>
          </a:xfrm>
        </p:spPr>
        <p:txBody>
          <a:bodyPr>
            <a:normAutofit fontScale="92500" lnSpcReduction="20000"/>
          </a:bodyPr>
          <a:lstStyle/>
          <a:p>
            <a:pPr marL="566928" indent="-457200" algn="just">
              <a:buFont typeface="+mj-lt"/>
              <a:buAutoNum type="arabicPeriod"/>
            </a:pPr>
            <a:r>
              <a:rPr lang="pl-PL" dirty="0"/>
              <a:t>Organ nie wie czy wszcząć postępowanie czy nie; sprawdza posiadane informacje. </a:t>
            </a:r>
          </a:p>
          <a:p>
            <a:pPr marL="566928" indent="-457200" algn="just">
              <a:buFont typeface="+mj-lt"/>
              <a:buAutoNum type="arabicPeriod"/>
            </a:pPr>
            <a:r>
              <a:rPr lang="pl-PL" dirty="0"/>
              <a:t>Mogą trwać do 30 dni </a:t>
            </a:r>
          </a:p>
          <a:p>
            <a:pPr marL="109728" indent="0" algn="just">
              <a:buNone/>
            </a:pPr>
            <a:r>
              <a:rPr lang="pl-PL" dirty="0"/>
              <a:t>- Nie wlicza się do czasu trwania postępowania przygotowawczego</a:t>
            </a:r>
          </a:p>
          <a:p>
            <a:pPr marL="566928" indent="-457200" algn="just">
              <a:buFont typeface="+mj-lt"/>
              <a:buAutoNum type="arabicPeriod" startAt="3"/>
            </a:pPr>
            <a:r>
              <a:rPr lang="pl-PL" dirty="0"/>
              <a:t>Nie przeprowadza się czynności wymagających spisania protokołu </a:t>
            </a:r>
          </a:p>
          <a:p>
            <a:pPr marL="745236" lvl="1" indent="-342900" algn="just">
              <a:buFontTx/>
              <a:buChar char="-"/>
            </a:pPr>
            <a:r>
              <a:rPr lang="pl-PL" dirty="0"/>
              <a:t>wyjątki: art. 307 § 2 i 3 </a:t>
            </a:r>
          </a:p>
          <a:p>
            <a:pPr marL="566928" indent="-457200" algn="just">
              <a:buFont typeface="+mj-lt"/>
              <a:buAutoNum type="arabicPeriod" startAt="4"/>
            </a:pPr>
            <a:r>
              <a:rPr lang="pl-PL" dirty="0"/>
              <a:t>Nieformalne czynności, utrwalane w formie notatek urzędowych. </a:t>
            </a:r>
          </a:p>
          <a:p>
            <a:pPr marL="566928" indent="-457200" algn="just">
              <a:buFont typeface="+mj-lt"/>
              <a:buAutoNum type="arabicPeriod" startAt="4"/>
            </a:pPr>
            <a:r>
              <a:rPr lang="pl-PL" dirty="0"/>
              <a:t>Po zakończeniu czynności sprawdzających wydaje się postanowienie o wszczęciu śledztwa (dochodzenia) albo o odmowie wszczęcia 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sz="half" idx="2"/>
          </p:nvPr>
        </p:nvSpPr>
        <p:spPr>
          <a:xfrm>
            <a:off x="6108192" y="2320413"/>
            <a:ext cx="4480560" cy="4351337"/>
          </a:xfrm>
        </p:spPr>
        <p:txBody>
          <a:bodyPr>
            <a:normAutofit fontScale="92500" lnSpcReduction="20000"/>
          </a:bodyPr>
          <a:lstStyle/>
          <a:p>
            <a:pPr marL="566928" indent="-457200" algn="just">
              <a:buAutoNum type="arabicPeriod"/>
            </a:pPr>
            <a:r>
              <a:rPr lang="pl-PL" dirty="0"/>
              <a:t>Faktyczne wszczęcie postępowania przygotowawczego. </a:t>
            </a:r>
          </a:p>
          <a:p>
            <a:pPr marL="566928" indent="-457200" algn="just">
              <a:buAutoNum type="arabicPeriod"/>
            </a:pPr>
            <a:r>
              <a:rPr lang="pl-PL" dirty="0"/>
              <a:t>Mogą trwać max. do 5 dni </a:t>
            </a:r>
          </a:p>
          <a:p>
            <a:pPr algn="just">
              <a:buFontTx/>
              <a:buChar char="-"/>
            </a:pPr>
            <a:r>
              <a:rPr lang="pl-PL" dirty="0"/>
              <a:t>Wlicza się do czasu trwania postępowania przygotowawczego</a:t>
            </a:r>
          </a:p>
          <a:p>
            <a:pPr marL="566928" indent="-457200" algn="just">
              <a:buFont typeface="+mj-lt"/>
              <a:buAutoNum type="arabicPeriod" startAt="3"/>
            </a:pPr>
            <a:r>
              <a:rPr lang="pl-PL" dirty="0"/>
              <a:t>Przeprowadza się czynności, które mają pełną wartość dowodową </a:t>
            </a:r>
          </a:p>
          <a:p>
            <a:pPr marL="859536" lvl="1" indent="-457200" algn="just"/>
            <a:r>
              <a:rPr lang="pl-PL" dirty="0"/>
              <a:t>art. 308 § 1 i 2 </a:t>
            </a:r>
          </a:p>
          <a:p>
            <a:pPr marL="566928" indent="-457200" algn="just">
              <a:buFont typeface="+mj-lt"/>
              <a:buAutoNum type="arabicPeriod" startAt="3"/>
            </a:pPr>
            <a:r>
              <a:rPr lang="pl-PL" dirty="0"/>
              <a:t>Po zakończeniu czynności w niezbędnym zakresie wydaje się postanowienie o wszczęciu śledztwa lub dochodzenia albo postanowienie o umorzeniu śledztwa (dochodzenia).</a:t>
            </a:r>
          </a:p>
          <a:p>
            <a:pPr marL="859536" lvl="1" indent="-457200" algn="just"/>
            <a:r>
              <a:rPr lang="pl-PL" dirty="0"/>
              <a:t>Umorzenie postępowania mimo że nie zostało ono formalnie wszczęte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4294967295"/>
          </p:nvPr>
        </p:nvSpPr>
        <p:spPr>
          <a:xfrm>
            <a:off x="1261872" y="1777267"/>
            <a:ext cx="4041775" cy="457200"/>
          </a:xfrm>
        </p:spPr>
        <p:txBody>
          <a:bodyPr/>
          <a:lstStyle/>
          <a:p>
            <a:pPr algn="ctr"/>
            <a:r>
              <a:rPr lang="pl-PL" dirty="0"/>
              <a:t>Art. 307 k.p.k.</a:t>
            </a:r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half" idx="4294967295"/>
          </p:nvPr>
        </p:nvSpPr>
        <p:spPr>
          <a:xfrm>
            <a:off x="6546977" y="1695163"/>
            <a:ext cx="4041775" cy="457200"/>
          </a:xfrm>
        </p:spPr>
        <p:txBody>
          <a:bodyPr/>
          <a:lstStyle/>
          <a:p>
            <a:pPr algn="ctr"/>
            <a:r>
              <a:rPr lang="pl-PL" dirty="0"/>
              <a:t>Art. 308 k.p.k.</a:t>
            </a:r>
          </a:p>
        </p:txBody>
      </p:sp>
    </p:spTree>
    <p:extLst>
      <p:ext uri="{BB962C8B-B14F-4D97-AF65-F5344CB8AC3E}">
        <p14:creationId xmlns:p14="http://schemas.microsoft.com/office/powerpoint/2010/main" val="8214002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63BAB7-7B5E-4FAD-A1F7-1FEF5D8032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/>
              <a:t>Postanowienie o wszczęciu śledztwa lub dochodzenia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787B2C7-97F7-47FE-B096-ED10C446E5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40672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Wszczęcie postępowania przygotowawczego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03312" y="2052918"/>
            <a:ext cx="9602788" cy="4214532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Zgodnie z art. 303 (oraz 325e w zw. z art. 303) śledztwo lub dochodzenie mogą zostać wszczęte po wydaniu formalnej decyzji przez organ prowadzący postępowanie. </a:t>
            </a:r>
          </a:p>
          <a:p>
            <a:pPr algn="just"/>
            <a:r>
              <a:rPr lang="pl-PL" dirty="0"/>
              <a:t>Wydaje się </a:t>
            </a:r>
            <a:r>
              <a:rPr lang="pl-PL" b="1" dirty="0"/>
              <a:t>postanowienie</a:t>
            </a:r>
          </a:p>
          <a:p>
            <a:pPr algn="just"/>
            <a:r>
              <a:rPr lang="pl-PL" dirty="0"/>
              <a:t>Formalne wszczęcie postępowania jest bardzo istotną czynnością. Rozgranicza etap </a:t>
            </a:r>
            <a:r>
              <a:rPr lang="pl-PL" dirty="0" err="1"/>
              <a:t>przedprocesowy</a:t>
            </a:r>
            <a:r>
              <a:rPr lang="pl-PL" dirty="0"/>
              <a:t> od procesowego i wskazuje, które czynności organów stanowią już część postępowania karnego. </a:t>
            </a:r>
          </a:p>
        </p:txBody>
      </p:sp>
    </p:spTree>
    <p:extLst>
      <p:ext uri="{BB962C8B-B14F-4D97-AF65-F5344CB8AC3E}">
        <p14:creationId xmlns:p14="http://schemas.microsoft.com/office/powerpoint/2010/main" val="33814190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432619" y="19667"/>
          <a:ext cx="10854814" cy="6705597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3971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7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160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POSTANOWIENIE O: </a:t>
                      </a:r>
                      <a:endParaRPr lang="pl-PL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ŚLEDZTWO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 </a:t>
                      </a:r>
                      <a:endParaRPr lang="pl-PL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DOCHODZENIE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 </a:t>
                      </a:r>
                      <a:endParaRPr lang="pl-PL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13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WSZCZĘCIU śledztwa</a:t>
                      </a:r>
                      <a:r>
                        <a:rPr lang="pl-PL" sz="1400" baseline="0" dirty="0">
                          <a:effectLst/>
                        </a:rPr>
                        <a:t> lub dochodzenia</a:t>
                      </a:r>
                      <a:endParaRPr lang="pl-PL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NIEZASKARŻALNE</a:t>
                      </a:r>
                      <a:endParaRPr lang="pl-PL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WYDAJE WYŁĄCZNIE PROKURATOR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(art. 305 § 3)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sym typeface="Wingdings" pitchFamily="2" charset="2"/>
                        </a:rPr>
                        <a:t> Postanowienie</a:t>
                      </a:r>
                      <a:r>
                        <a:rPr lang="pl-PL" sz="1400" baseline="0" dirty="0">
                          <a:effectLst/>
                          <a:sym typeface="Wingdings" pitchFamily="2" charset="2"/>
                        </a:rPr>
                        <a:t> z uzasadnieniem </a:t>
                      </a:r>
                      <a:endParaRPr lang="pl-PL" sz="14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l-PL" sz="1400" dirty="0">
                          <a:effectLst/>
                        </a:rPr>
                        <a:t>1. CO DO ZASADY - POLICJA LUB INNY UPRAWNIONY ORGAN 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l-PL" sz="1400" dirty="0">
                          <a:effectLst/>
                          <a:sym typeface="Wingdings"/>
                        </a:rPr>
                        <a:t>nie</a:t>
                      </a:r>
                      <a:r>
                        <a:rPr lang="pl-PL" sz="1400" baseline="0" dirty="0">
                          <a:effectLst/>
                          <a:sym typeface="Wingdings"/>
                        </a:rPr>
                        <a:t> ma obowiązku zawiadamiania prokuratora</a:t>
                      </a:r>
                      <a:endParaRPr lang="pl-PL" sz="1400" dirty="0">
                        <a:effectLst/>
                        <a:sym typeface="Wingdings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2. MOŻE WYDAĆ PROKURATOR JEŻELI PROWADZI DOCHODZENIE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l-PL" sz="1400" dirty="0">
                          <a:effectLst/>
                        </a:rPr>
                        <a:t>Nie trzeba sporządzać uzasadnienia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pl-PL" sz="1400" dirty="0">
                          <a:effectLst/>
                        </a:rPr>
                        <a:t>Na wniosek</a:t>
                      </a:r>
                      <a:r>
                        <a:rPr lang="pl-PL" sz="1400" baseline="0" dirty="0">
                          <a:effectLst/>
                        </a:rPr>
                        <a:t> strony organ podaje ustnie powody rozstrzygnięcia</a:t>
                      </a:r>
                      <a:endParaRPr lang="pl-PL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13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ODMOWIE WSZCZĘCIA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ZASKARŻALNE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1. PROKURATOR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2. Jeżeli postanowienie wydaje POLICJA (LUB INNY UPRAWNIONY ORGAN) </a:t>
                      </a:r>
                    </a:p>
                    <a:p>
                      <a:pPr marL="742950" lvl="1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à"/>
                      </a:pPr>
                      <a:r>
                        <a:rPr lang="pl-PL" sz="1400" dirty="0">
                          <a:effectLst/>
                        </a:rPr>
                        <a:t>WYMAGA ZATWIERDZENIA PRZEZ PROKURATORA </a:t>
                      </a:r>
                    </a:p>
                    <a:p>
                      <a:pPr marL="0" lvl="1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pl-PL" sz="1400" dirty="0">
                          <a:effectLst/>
                        </a:rPr>
                        <a:t>uzasadnienie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WYDAJE POLICJA LUB INNY UPRAWNIONY ORGAN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WYMAGA ZATWIERDZENIA PRZEZ PROKURATORA (art. 325e § 2 – poza umorzeniem rejestrowym)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Nie trzeba</a:t>
                      </a:r>
                      <a:r>
                        <a:rPr lang="pl-PL" sz="1400" baseline="0" dirty="0">
                          <a:effectLst/>
                        </a:rPr>
                        <a:t> sporządzać uzasadnienia, wystarczy podać ustnie powody rozstrzygnięcia </a:t>
                      </a:r>
                    </a:p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aseline="0" dirty="0">
                          <a:effectLst/>
                        </a:rPr>
                        <a:t>Wyjątek! Art. 325e </a:t>
                      </a:r>
                      <a:r>
                        <a:rPr lang="pl-PL" sz="1400" dirty="0">
                          <a:effectLst/>
                        </a:rPr>
                        <a:t>§ 1a</a:t>
                      </a:r>
                      <a:endParaRPr lang="pl-PL" sz="14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2" name="Łącznik prosty ze strzałką 11"/>
          <p:cNvCxnSpPr/>
          <p:nvPr/>
        </p:nvCxnSpPr>
        <p:spPr>
          <a:xfrm>
            <a:off x="2279576" y="4653136"/>
            <a:ext cx="0" cy="7920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ole tekstowe 12"/>
          <p:cNvSpPr txBox="1"/>
          <p:nvPr/>
        </p:nvSpPr>
        <p:spPr>
          <a:xfrm>
            <a:off x="1703512" y="5555912"/>
            <a:ext cx="16561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bg1"/>
                </a:solidFill>
              </a:rPr>
              <a:t>Zażalenie  - art. 306 §  1 k.p.k.</a:t>
            </a:r>
          </a:p>
        </p:txBody>
      </p:sp>
    </p:spTree>
    <p:extLst>
      <p:ext uri="{BB962C8B-B14F-4D97-AF65-F5344CB8AC3E}">
        <p14:creationId xmlns:p14="http://schemas.microsoft.com/office/powerpoint/2010/main" val="38446130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2FDDFD-C227-4C48-9EF3-2052B9DBB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669271"/>
            <a:ext cx="7729728" cy="1188720"/>
          </a:xfrm>
        </p:spPr>
        <p:txBody>
          <a:bodyPr/>
          <a:lstStyle/>
          <a:p>
            <a:pPr algn="ctr"/>
            <a:r>
              <a:rPr lang="pl-PL" dirty="0"/>
              <a:t>Postanowienie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769CE8-E73D-4AFF-AC4B-49E1090C0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34678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b="1" dirty="0">
                <a:sym typeface="Wingdings" panose="05000000000000000000" pitchFamily="2" charset="2"/>
              </a:rPr>
              <a:t> podstawowa forma wypowiedzi organu postępowania w kwestii incydentalnej i w kwestii zasadniczej, niewymagającej wydania wyroku, </a:t>
            </a:r>
          </a:p>
          <a:p>
            <a:pPr algn="just"/>
            <a:r>
              <a:rPr lang="pl-PL" b="1" dirty="0">
                <a:sym typeface="Wingdings" panose="05000000000000000000" pitchFamily="2" charset="2"/>
              </a:rPr>
              <a:t> co do zasady obligatoryjnie uzasadniane</a:t>
            </a:r>
            <a:endParaRPr lang="pl-PL" b="1" dirty="0"/>
          </a:p>
          <a:p>
            <a:pPr algn="just"/>
            <a:r>
              <a:rPr lang="pl-PL" b="1" dirty="0"/>
              <a:t>Art.  93.  </a:t>
            </a:r>
          </a:p>
          <a:p>
            <a:pPr algn="just"/>
            <a:r>
              <a:rPr lang="pl-PL" b="1" dirty="0"/>
              <a:t>[Postanowienia, zarządzenia, polecenia]</a:t>
            </a:r>
          </a:p>
          <a:p>
            <a:pPr algn="just"/>
            <a:r>
              <a:rPr lang="pl-PL" b="1" dirty="0"/>
              <a:t>§  1. </a:t>
            </a:r>
            <a:r>
              <a:rPr lang="pl-PL" b="1" u="sng" dirty="0"/>
              <a:t>Jeżeli ustawa nie wymaga wydania wyroku</a:t>
            </a:r>
            <a:r>
              <a:rPr lang="pl-PL" dirty="0"/>
              <a:t>, sąd wydaje postanowienie.</a:t>
            </a:r>
          </a:p>
          <a:p>
            <a:pPr algn="just"/>
            <a:r>
              <a:rPr lang="pl-PL" b="1" dirty="0"/>
              <a:t>§  2. </a:t>
            </a:r>
            <a:r>
              <a:rPr lang="pl-PL" dirty="0"/>
              <a:t>W kwestiach niewymagających postanowienia prezes sądu, przewodniczący wydziału, przewodniczący składu orzekającego albo upoważniony sędzia wydają zarządzenia.</a:t>
            </a:r>
          </a:p>
          <a:p>
            <a:pPr algn="just"/>
            <a:r>
              <a:rPr lang="pl-PL" b="1" dirty="0"/>
              <a:t>§  3. </a:t>
            </a:r>
            <a:r>
              <a:rPr lang="pl-PL" dirty="0"/>
              <a:t>W postępowaniu przygotowawczym postanowienia i zarządzenia wydaje prokurator oraz inny uprawniony organ, a sąd - w wypadkach przewidzianych w ustawie.</a:t>
            </a:r>
          </a:p>
          <a:p>
            <a:pPr algn="just"/>
            <a:r>
              <a:rPr lang="pl-PL" b="1" dirty="0"/>
              <a:t>§  4. </a:t>
            </a:r>
            <a:r>
              <a:rPr lang="pl-PL" dirty="0"/>
              <a:t>W wypadkach określonych w ustawie sąd oraz prokurator wydają polecenia Policji lub innym organom.</a:t>
            </a:r>
          </a:p>
          <a:p>
            <a:pPr algn="just"/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6103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B3A914-FBD6-421B-B559-B83F4753A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66532"/>
          </a:xfrm>
        </p:spPr>
        <p:txBody>
          <a:bodyPr/>
          <a:lstStyle/>
          <a:p>
            <a:pPr algn="ctr"/>
            <a:r>
              <a:rPr lang="pl-PL" sz="3600" dirty="0"/>
              <a:t>Obowiązkowe elementy każdego pisma procesowego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22AC4C-FE30-4D3D-9AEA-839E383A2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09750"/>
            <a:ext cx="8946541" cy="4438649"/>
          </a:xfrm>
        </p:spPr>
        <p:txBody>
          <a:bodyPr>
            <a:normAutofit/>
          </a:bodyPr>
          <a:lstStyle/>
          <a:p>
            <a:r>
              <a:rPr lang="pl-PL" b="1" dirty="0"/>
              <a:t>Art. 119 k.p.k.:</a:t>
            </a:r>
          </a:p>
          <a:p>
            <a:r>
              <a:rPr lang="pl-PL" dirty="0"/>
              <a:t>Pismo procesowe powinno zawierać:</a:t>
            </a:r>
          </a:p>
          <a:p>
            <a:pPr algn="just"/>
            <a:r>
              <a:rPr lang="pl-PL" dirty="0"/>
              <a:t>1) oznaczenie organu, do którego jest skierowane, oraz sprawy, której dotyczy;</a:t>
            </a:r>
          </a:p>
          <a:p>
            <a:pPr algn="just"/>
            <a:r>
              <a:rPr lang="pl-PL" dirty="0"/>
              <a:t>2) oznaczenie oraz adres wnoszącego pismo, a także - w pierwszym piśmie złożonym w sprawie - numer telefonu, telefaksu i adres poczty elektronicznej lub oświadczenie o ich nieposiadaniu;</a:t>
            </a:r>
          </a:p>
          <a:p>
            <a:pPr algn="just"/>
            <a:r>
              <a:rPr lang="pl-PL" dirty="0"/>
              <a:t>3) treść wniosku lub oświadczenia, w miarę potrzeby z uzasadnieniem;</a:t>
            </a:r>
          </a:p>
          <a:p>
            <a:pPr algn="just"/>
            <a:r>
              <a:rPr lang="pl-PL" dirty="0"/>
              <a:t>4) datę i podpis składającego pismo.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81070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2FDDFD-C227-4C48-9EF3-2052B9DBB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838937"/>
          </a:xfrm>
        </p:spPr>
        <p:txBody>
          <a:bodyPr/>
          <a:lstStyle/>
          <a:p>
            <a:pPr algn="ctr"/>
            <a:r>
              <a:rPr lang="pl-PL" dirty="0"/>
              <a:t>Treść postanowienia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769CE8-E73D-4AFF-AC4B-49E1090C0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338470"/>
            <a:ext cx="10753725" cy="5019997"/>
          </a:xfrm>
        </p:spPr>
        <p:txBody>
          <a:bodyPr>
            <a:normAutofit/>
          </a:bodyPr>
          <a:lstStyle/>
          <a:p>
            <a:r>
              <a:rPr lang="pl-PL" b="1" dirty="0"/>
              <a:t>Art.  94.  [Postanowienia, zarządzenia – treść]</a:t>
            </a:r>
          </a:p>
          <a:p>
            <a:r>
              <a:rPr lang="pl-PL" b="1" dirty="0"/>
              <a:t>§  1. </a:t>
            </a:r>
            <a:r>
              <a:rPr lang="pl-PL" dirty="0"/>
              <a:t>Postanowienie powinno zawierać:</a:t>
            </a:r>
          </a:p>
          <a:p>
            <a:r>
              <a:rPr lang="pl-PL" dirty="0"/>
              <a:t>1) oznaczenie organu oraz osoby lub osób, wydających postanowienie </a:t>
            </a:r>
            <a:r>
              <a:rPr lang="pl-PL" dirty="0">
                <a:sym typeface="Wingdings" panose="05000000000000000000" pitchFamily="2" charset="2"/>
              </a:rPr>
              <a:t> </a:t>
            </a:r>
            <a:r>
              <a:rPr lang="pl-PL" i="1" dirty="0">
                <a:sym typeface="Wingdings" panose="05000000000000000000" pitchFamily="2" charset="2"/>
              </a:rPr>
              <a:t>np. Tomasz Nowak – prokuratora Prokuratury Rejonowej w Jeleniej Górze […]</a:t>
            </a:r>
            <a:endParaRPr lang="pl-PL" i="1" dirty="0"/>
          </a:p>
          <a:p>
            <a:r>
              <a:rPr lang="pl-PL" dirty="0"/>
              <a:t>2) datę wydania postanowienia </a:t>
            </a:r>
            <a:r>
              <a:rPr lang="pl-PL" dirty="0">
                <a:sym typeface="Wingdings" panose="05000000000000000000" pitchFamily="2" charset="2"/>
              </a:rPr>
              <a:t> </a:t>
            </a:r>
            <a:r>
              <a:rPr lang="pl-PL" i="1" dirty="0">
                <a:sym typeface="Wingdings" panose="05000000000000000000" pitchFamily="2" charset="2"/>
              </a:rPr>
              <a:t>np. dnia 12 czerwca 2018 r.</a:t>
            </a:r>
            <a:endParaRPr lang="pl-PL" i="1" dirty="0"/>
          </a:p>
          <a:p>
            <a:r>
              <a:rPr lang="pl-PL" dirty="0"/>
              <a:t>3) wskazanie sprawy oraz kwestii, której postanowienie dotyczy </a:t>
            </a:r>
            <a:r>
              <a:rPr lang="pl-PL" dirty="0">
                <a:sym typeface="Wingdings" panose="05000000000000000000" pitchFamily="2" charset="2"/>
              </a:rPr>
              <a:t> </a:t>
            </a:r>
            <a:r>
              <a:rPr lang="pl-PL" i="1" dirty="0">
                <a:sym typeface="Wingdings" panose="05000000000000000000" pitchFamily="2" charset="2"/>
              </a:rPr>
              <a:t>np. z urzędu w przedmiocie umorzenia postępowania</a:t>
            </a:r>
            <a:endParaRPr lang="pl-PL" i="1" dirty="0"/>
          </a:p>
          <a:p>
            <a:r>
              <a:rPr lang="pl-PL" dirty="0"/>
              <a:t>4) rozstrzygnięcie z podaniem podstawy prawnej </a:t>
            </a:r>
            <a:r>
              <a:rPr lang="pl-PL" dirty="0">
                <a:sym typeface="Wingdings" panose="05000000000000000000" pitchFamily="2" charset="2"/>
              </a:rPr>
              <a:t> </a:t>
            </a:r>
            <a:r>
              <a:rPr lang="pl-PL" i="1" dirty="0">
                <a:sym typeface="Wingdings" panose="05000000000000000000" pitchFamily="2" charset="2"/>
              </a:rPr>
              <a:t>np. na podstawie art. 17 par. 1 pkt. 3 k.p.k. umarza postępowanie przeciwko Janowi Kowalskiemu oskarżonemu o czyn z art. 278 par. 1 k.k.</a:t>
            </a:r>
            <a:endParaRPr lang="pl-PL" dirty="0"/>
          </a:p>
          <a:p>
            <a:r>
              <a:rPr lang="pl-PL" dirty="0"/>
              <a:t>5) uzasadnienie, chyba że ustawa zwalnia od tego wymagania.</a:t>
            </a:r>
          </a:p>
          <a:p>
            <a:r>
              <a:rPr lang="pl-PL" b="1" dirty="0"/>
              <a:t>§  2. </a:t>
            </a:r>
            <a:r>
              <a:rPr lang="pl-PL" dirty="0"/>
              <a:t>Przepis § 1 stosuje się odpowiednio do zarządzeń.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37594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03AF8D-AC44-43EF-9C75-8F3DCDCE9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Uzasadnienie postanowienia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05109E-B0E2-40F9-92C5-670839FB9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9822" y="2638044"/>
            <a:ext cx="9931790" cy="3453267"/>
          </a:xfrm>
        </p:spPr>
        <p:txBody>
          <a:bodyPr>
            <a:normAutofit/>
          </a:bodyPr>
          <a:lstStyle/>
          <a:p>
            <a:pPr algn="just"/>
            <a:r>
              <a:rPr lang="pl-PL" b="1" dirty="0"/>
              <a:t>Art.  98.  [Postanowienie – uzasadnienie]</a:t>
            </a:r>
          </a:p>
          <a:p>
            <a:pPr algn="just"/>
            <a:r>
              <a:rPr lang="pl-PL" b="1" dirty="0"/>
              <a:t>§  1. </a:t>
            </a:r>
            <a:r>
              <a:rPr lang="pl-PL" dirty="0"/>
              <a:t>Uzasadnienie postanowienia </a:t>
            </a:r>
            <a:r>
              <a:rPr lang="pl-PL" b="1" u="sng" dirty="0"/>
              <a:t>sporządza się na piśmie wraz z samym postanowieniem.</a:t>
            </a:r>
          </a:p>
          <a:p>
            <a:pPr algn="just"/>
            <a:r>
              <a:rPr lang="pl-PL" b="1" dirty="0"/>
              <a:t>§  2. </a:t>
            </a:r>
            <a:r>
              <a:rPr lang="pl-PL" dirty="0"/>
              <a:t>W sprawie zawiłej lub z innych ważnych przyczyn można odroczyć sporządzenie uzasadnienia postanowienia na czas do 7 dni.</a:t>
            </a:r>
          </a:p>
          <a:p>
            <a:pPr algn="just"/>
            <a:r>
              <a:rPr lang="pl-PL" b="1" dirty="0"/>
              <a:t>§  3. </a:t>
            </a:r>
            <a:r>
              <a:rPr lang="pl-PL" b="1" u="sng" dirty="0"/>
              <a:t>Nie wymaga uzasadnienia dopuszczenie dowodu, jak również uwzględnienie wniosku, któremu inna strona nie sprzeciwiła się, </a:t>
            </a:r>
            <a:r>
              <a:rPr lang="pl-PL" dirty="0"/>
              <a:t>chyba że orzeczenie podlega zaskarżeniu.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53479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03AF8D-AC44-43EF-9C75-8F3DCDCE9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Uzasadnienie postanowienia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05109E-B0E2-40F9-92C5-670839FB9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895" y="2638044"/>
            <a:ext cx="10930597" cy="3101983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i="1" dirty="0"/>
              <a:t>1. Choć przepisy art. 94 § 1 pkt 5 oraz art. 98 § 1 k.p.k., normujące wydawanie postanowień, nie określają precyzyjnie warunków, którym powinno odpowiadać uzasadnienie takiego orzeczenia, to z istoty uzasadnienia wynika, iż powinno ono wskazywać wszystkie istotne przesłanki, którymi kierował się organ je wydający, a więc - co do zasady - zawierać elementy określone w art. 424 § 1 k.p.k.</a:t>
            </a:r>
          </a:p>
          <a:p>
            <a:pPr algn="just"/>
            <a:r>
              <a:rPr lang="pl-PL" b="1" dirty="0"/>
              <a:t>IV KK 153/16, Uzasadnienie postanowienia. Przesłanki umieszczenia niepoczytalnego sprawcy w zakładzie psychiatrycznym. - Postanowienie Sądu Najwyższego LEX nr 2045339 - postanowienie z dnia 25 maja 2016 r.</a:t>
            </a:r>
            <a:br>
              <a:rPr lang="pl-PL" b="1" dirty="0"/>
            </a:br>
            <a:br>
              <a:rPr lang="pl-PL" b="1" dirty="0"/>
            </a:b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738379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Zasady uczestniczenia w zajęciach.</a:t>
            </a:r>
            <a:br>
              <a:rPr lang="pl-PL" dirty="0"/>
            </a:br>
            <a:r>
              <a:rPr lang="pl-PL" dirty="0"/>
              <a:t>Zaliczanie przedmiotu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08585" y="1853249"/>
            <a:ext cx="8566045" cy="5004752"/>
          </a:xfrm>
        </p:spPr>
        <p:txBody>
          <a:bodyPr>
            <a:normAutofit lnSpcReduction="10000"/>
          </a:bodyPr>
          <a:lstStyle/>
          <a:p>
            <a:r>
              <a:rPr lang="pl-PL" sz="3800" dirty="0"/>
              <a:t>Obecność na zajęciach.</a:t>
            </a:r>
          </a:p>
          <a:p>
            <a:r>
              <a:rPr lang="pl-PL" sz="3800" dirty="0"/>
              <a:t>Ocena końcowa:</a:t>
            </a:r>
          </a:p>
          <a:p>
            <a:pPr lvl="1"/>
            <a:r>
              <a:rPr lang="pl-PL" sz="3800" dirty="0"/>
              <a:t>ocena za I semestr – 30% oceny końcowej</a:t>
            </a:r>
          </a:p>
          <a:p>
            <a:pPr lvl="1"/>
            <a:r>
              <a:rPr lang="pl-PL" sz="3800" dirty="0"/>
              <a:t>ocena za II semestr – 70% oceny końcowej</a:t>
            </a:r>
          </a:p>
          <a:p>
            <a:pPr marL="457200" lvl="1" indent="0">
              <a:buNone/>
            </a:pPr>
            <a:r>
              <a:rPr lang="pl-PL" dirty="0"/>
              <a:t>		</a:t>
            </a:r>
          </a:p>
          <a:p>
            <a:pPr marL="457200" lvl="1" indent="0">
              <a:buNone/>
            </a:pPr>
            <a:r>
              <a:rPr lang="pl-PL" dirty="0"/>
              <a:t>		</a:t>
            </a:r>
          </a:p>
          <a:p>
            <a:pPr marL="457200" lvl="1" indent="0">
              <a:buNone/>
            </a:pPr>
            <a:r>
              <a:rPr lang="pl-PL" dirty="0"/>
              <a:t>		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1111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Zasady uczestniczenia w zajęciach.</a:t>
            </a:r>
            <a:br>
              <a:rPr lang="pl-PL" dirty="0"/>
            </a:br>
            <a:r>
              <a:rPr lang="pl-PL" dirty="0"/>
              <a:t>Zaliczanie przedmiotu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31492" y="1975104"/>
            <a:ext cx="8174736" cy="44988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b="1" dirty="0"/>
              <a:t>Ocena  za I semestr:</a:t>
            </a:r>
          </a:p>
          <a:p>
            <a:pPr algn="just"/>
            <a:r>
              <a:rPr lang="pl-PL" sz="2800" dirty="0"/>
              <a:t>kolokwium w formie pisemnej – 70% oceny </a:t>
            </a:r>
          </a:p>
          <a:p>
            <a:pPr algn="just"/>
            <a:r>
              <a:rPr lang="pl-PL" sz="2800" dirty="0"/>
              <a:t>praca pisemna zadana przez prowadzącego – 30% oceny (</a:t>
            </a:r>
            <a:r>
              <a:rPr lang="pl-PL" sz="2800" i="1" dirty="0"/>
              <a:t>pismo procesowe lub kazus)</a:t>
            </a:r>
          </a:p>
        </p:txBody>
      </p:sp>
    </p:spTree>
    <p:extLst>
      <p:ext uri="{BB962C8B-B14F-4D97-AF65-F5344CB8AC3E}">
        <p14:creationId xmlns:p14="http://schemas.microsoft.com/office/powerpoint/2010/main" val="2869607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Zasady uczestniczenia w zajęciach.</a:t>
            </a:r>
            <a:br>
              <a:rPr lang="pl-PL" dirty="0"/>
            </a:br>
            <a:r>
              <a:rPr lang="pl-PL" dirty="0"/>
              <a:t>Zaliczanie przedmiotu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351484" y="2052918"/>
            <a:ext cx="7415832" cy="44758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200" b="1" dirty="0"/>
              <a:t>Ocena  za II semestr:</a:t>
            </a:r>
          </a:p>
          <a:p>
            <a:r>
              <a:rPr lang="pl-PL" sz="3200" dirty="0"/>
              <a:t>kolokwium w formie pisemnej – 70% oceny</a:t>
            </a:r>
          </a:p>
          <a:p>
            <a:r>
              <a:rPr lang="pl-PL" sz="3200" dirty="0"/>
              <a:t>kartkówki zapowiedziane (2) – 30%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2055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14132"/>
          </a:xfrm>
        </p:spPr>
        <p:txBody>
          <a:bodyPr>
            <a:normAutofit fontScale="90000"/>
          </a:bodyPr>
          <a:lstStyle/>
          <a:p>
            <a:r>
              <a:rPr lang="pl-PL" sz="3200" dirty="0"/>
              <a:t>Zasady uczestniczenia w zajęciach. Zaliczanie przedmiotu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75520" y="1552575"/>
            <a:ext cx="8892480" cy="518879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Kolokwium zaliczeniowe w I semestrze:</a:t>
            </a:r>
          </a:p>
          <a:p>
            <a:pPr marL="0" indent="0">
              <a:buNone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- forma: pisemna (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termin do ustalenia)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test obejmujący 20 pytań zamkniętych jednokrotnego wyboru z 3 wariantami odpowiedzi (20 pkt);</a:t>
            </a:r>
          </a:p>
          <a:p>
            <a:pPr lvl="2"/>
            <a:r>
              <a:rPr lang="pl-PL" dirty="0">
                <a:latin typeface="Times New Roman" pitchFamily="18" charset="0"/>
                <a:cs typeface="Times New Roman" pitchFamily="18" charset="0"/>
              </a:rPr>
              <a:t>3 krótkie pytania opisowe (definicyjne) – za każde do zdobycia od 2 do 4 pkt (łącznie 10 pkt);</a:t>
            </a:r>
          </a:p>
          <a:p>
            <a:pPr lvl="2"/>
            <a:r>
              <a:rPr lang="pl-PL" dirty="0">
                <a:latin typeface="Times New Roman" pitchFamily="18" charset="0"/>
                <a:cs typeface="Times New Roman" pitchFamily="18" charset="0"/>
              </a:rPr>
              <a:t>Kazus lub dłuższe pytanie opisowe (10 pkt)</a:t>
            </a:r>
          </a:p>
          <a:p>
            <a:pPr lvl="1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dwa terminy</a:t>
            </a:r>
          </a:p>
          <a:p>
            <a:pPr lvl="1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ocenianie (skala):</a:t>
            </a:r>
          </a:p>
          <a:p>
            <a:pPr marL="457200" lvl="1" indent="0" algn="ctr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0-20 pkt 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ndst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(2,0)</a:t>
            </a:r>
          </a:p>
          <a:p>
            <a:pPr marL="457200" lvl="1" indent="0" algn="ctr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21-25 pkt 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dst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(3,0)</a:t>
            </a:r>
          </a:p>
          <a:p>
            <a:pPr marL="457200" lvl="1" indent="0" algn="ctr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26-29 pkt 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dst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+ (3,5)</a:t>
            </a:r>
          </a:p>
          <a:p>
            <a:pPr marL="457200" lvl="1" indent="0" algn="ctr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30-34 pkt 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db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(4,0)</a:t>
            </a:r>
          </a:p>
          <a:p>
            <a:pPr marL="457200" lvl="1" indent="0" algn="ctr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35-37 pkt 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db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+ (4,5)</a:t>
            </a:r>
          </a:p>
          <a:p>
            <a:pPr marL="457200" lvl="1" indent="0" algn="ctr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38-40 pkt 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bdb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(5,0)</a:t>
            </a:r>
          </a:p>
          <a:p>
            <a:pPr lvl="1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poprawa: ustna (za I sem. –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do 7.02.2022 r.,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za II sem. – najpóźniej na ostatnich konsultacjach przed sesją);</a:t>
            </a:r>
          </a:p>
          <a:p>
            <a:pPr lvl="1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prowadzący zastrzega sobie możliwość zmiany formy poprawy na pisemną</a:t>
            </a:r>
          </a:p>
          <a:p>
            <a:pPr marL="457200" lvl="1" indent="0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579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Zasady uczestniczenia w zajęciach.</a:t>
            </a:r>
            <a:br>
              <a:rPr lang="pl-PL" dirty="0"/>
            </a:br>
            <a:r>
              <a:rPr lang="pl-PL" dirty="0"/>
              <a:t>Zaliczanie przedmiotu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85603" y="1853248"/>
            <a:ext cx="8125528" cy="4793720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Kartkówki zapowiedziane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(2 w II sem.)</a:t>
            </a:r>
          </a:p>
          <a:p>
            <a:pPr lvl="1"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forma: pisemna</a:t>
            </a:r>
          </a:p>
          <a:p>
            <a:pPr lvl="1"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obowiązkowe (w przypadku nieobecności trzeba napisać na konsultacjach)</a:t>
            </a:r>
          </a:p>
          <a:p>
            <a:pPr lvl="1"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obowiązkowa poprawa ocen niedostatecznych (2,0) – ustna</a:t>
            </a:r>
          </a:p>
          <a:p>
            <a:pPr lvl="1" algn="just"/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Praca pisemna</a:t>
            </a:r>
          </a:p>
          <a:p>
            <a:pPr lvl="1"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Pismo procesowe lub rozwiązanie kazusu</a:t>
            </a:r>
          </a:p>
          <a:p>
            <a:pPr lvl="1"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termin nadesłania pracy: 31.12.2021 r. na adres e-mail: </a:t>
            </a:r>
            <a:r>
              <a:rPr lang="pl-PL" dirty="0">
                <a:hlinkClick r:id="rId2"/>
              </a:rPr>
              <a:t>karol.jarzabek@uwr.edu.pl</a:t>
            </a:r>
            <a:r>
              <a:rPr lang="pl-PL" dirty="0"/>
              <a:t> lub </a:t>
            </a:r>
            <a:r>
              <a:rPr lang="pl-PL" dirty="0">
                <a:hlinkClick r:id="rId3"/>
              </a:rPr>
              <a:t>256887@uwr.edu.pl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każdy rozpoczęty tydzień opóźnienia jest równoznaczny z obniżeniem oceny  za pracę o 0,5 stopnia</a:t>
            </a:r>
          </a:p>
          <a:p>
            <a:pPr lvl="1"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prace niesamodzielne ocenione będą na ocenę niedostateczną bez możliwości poprawy</a:t>
            </a:r>
          </a:p>
          <a:p>
            <a:pPr algn="just"/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613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Zasady uczestniczenia w zajęciach.</a:t>
            </a:r>
            <a:br>
              <a:rPr lang="pl-PL" dirty="0"/>
            </a:br>
            <a:r>
              <a:rPr lang="pl-PL" dirty="0"/>
              <a:t>Zaliczanie przedmiotu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Ocena aktywności studenta na zajęciach</a:t>
            </a:r>
          </a:p>
          <a:p>
            <a:pPr marL="0" indent="0"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Możliwość uzyskania „+” za aktywność na zajęciach; każde trzy „+” podwyższają ocenę za dany semestr o 0,5 stopnia, nie więcej jednak niż o 1 stopień</a:t>
            </a:r>
          </a:p>
          <a:p>
            <a:pPr marL="514350" indent="-514350" algn="just">
              <a:buAutoNum type="arabicParenR"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8460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">
  <a:themeElements>
    <a:clrScheme name="J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J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938</TotalTime>
  <Words>3414</Words>
  <Application>Microsoft Office PowerPoint</Application>
  <PresentationFormat>Panoramiczny</PresentationFormat>
  <Paragraphs>320</Paragraphs>
  <Slides>39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39</vt:i4>
      </vt:variant>
    </vt:vector>
  </HeadingPairs>
  <TitlesOfParts>
    <vt:vector size="46" baseType="lpstr">
      <vt:lpstr>Arial</vt:lpstr>
      <vt:lpstr>Calibri</vt:lpstr>
      <vt:lpstr>Century Gothic</vt:lpstr>
      <vt:lpstr>Times New Roman</vt:lpstr>
      <vt:lpstr>Wingdings</vt:lpstr>
      <vt:lpstr>Wingdings 3</vt:lpstr>
      <vt:lpstr>Jon</vt:lpstr>
      <vt:lpstr>Zasady uczestniczenia w zajęciach. Zaliczanie przedmiotu</vt:lpstr>
      <vt:lpstr>Katedra Postępowania Karnego</vt:lpstr>
      <vt:lpstr>Podręczniki i inne materiały do nauki </vt:lpstr>
      <vt:lpstr>Zasady uczestniczenia w zajęciach. Zaliczanie przedmiotu</vt:lpstr>
      <vt:lpstr>Zasady uczestniczenia w zajęciach. Zaliczanie przedmiotu</vt:lpstr>
      <vt:lpstr>Zasady uczestniczenia w zajęciach. Zaliczanie przedmiotu</vt:lpstr>
      <vt:lpstr>Zasady uczestniczenia w zajęciach. Zaliczanie przedmiotu</vt:lpstr>
      <vt:lpstr>Zasady uczestniczenia w zajęciach. Zaliczanie przedmiotu</vt:lpstr>
      <vt:lpstr>Zasady uczestniczenia w zajęciach. Zaliczanie przedmiotu</vt:lpstr>
      <vt:lpstr>Zasady uczestniczenia w zajęciach. Zaliczanie przedmiotu</vt:lpstr>
      <vt:lpstr>OBECNOŚCI</vt:lpstr>
      <vt:lpstr>Przebieg postępowania karnego </vt:lpstr>
      <vt:lpstr>Rozpoczęcie postępowania przygotowawczego</vt:lpstr>
      <vt:lpstr>Porządek czynności w śledztwie i dochodzeniu</vt:lpstr>
      <vt:lpstr>Porządek czynności w śledztwie i dochodzeniu </vt:lpstr>
      <vt:lpstr>Źródła informacji o przestępstwie</vt:lpstr>
      <vt:lpstr>Zawiadomienie o przestępstwie</vt:lpstr>
      <vt:lpstr>Obowiązek zawiadomienia o przestępstwie </vt:lpstr>
      <vt:lpstr>Przypomnienie wiadomości z wykładu. Odmowa wszczęcia postępowania</vt:lpstr>
      <vt:lpstr>Wszczęcie postępowania przygotowawczego </vt:lpstr>
      <vt:lpstr>Wszczęcie postępowania przygotowawczego</vt:lpstr>
      <vt:lpstr>Postępowanie sprawdzające i czynności w niezbędnym zakresie</vt:lpstr>
      <vt:lpstr>Postępowanie sprawdzające art. 307</vt:lpstr>
      <vt:lpstr>Postępowanie sprawdzające art. 307</vt:lpstr>
      <vt:lpstr>Zakres dopuszczalnych czynności w postępowaniu sprawdzającym</vt:lpstr>
      <vt:lpstr>Czynności w niezbędnym zakresie (art. 308)</vt:lpstr>
      <vt:lpstr>Czynności w niezbędnym zakresie (art. 308)</vt:lpstr>
      <vt:lpstr>Istota czynności w niezbędnym zakresie</vt:lpstr>
      <vt:lpstr>Kiedy następuje wypadek niecierpiący zwłoki?</vt:lpstr>
      <vt:lpstr>Przykłady stosowania czynności w niezbędnym zaKRESIE</vt:lpstr>
      <vt:lpstr>Czynności sprawdzające a czynności w niezbędnym zakresie </vt:lpstr>
      <vt:lpstr>Postanowienie o wszczęciu śledztwa lub dochodzenia</vt:lpstr>
      <vt:lpstr>Wszczęcie postępowania przygotowawczego </vt:lpstr>
      <vt:lpstr>Prezentacja programu PowerPoint</vt:lpstr>
      <vt:lpstr>Postanowienie</vt:lpstr>
      <vt:lpstr>Obowiązkowe elementy każdego pisma procesowego</vt:lpstr>
      <vt:lpstr>Treść postanowienia</vt:lpstr>
      <vt:lpstr>Uzasadnienie postanowienia</vt:lpstr>
      <vt:lpstr>Uzasadnienie postanowienia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procesu karnego  Zajęcia nr 1: Zajęcia organizacyjne. Wstęp do procesu karnego</dc:title>
  <dc:creator>Blazej</dc:creator>
  <cp:lastModifiedBy>Karol Jarząbek</cp:lastModifiedBy>
  <cp:revision>68</cp:revision>
  <dcterms:created xsi:type="dcterms:W3CDTF">2017-02-21T23:28:17Z</dcterms:created>
  <dcterms:modified xsi:type="dcterms:W3CDTF">2021-10-21T11:44:54Z</dcterms:modified>
</cp:coreProperties>
</file>