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506" r:id="rId4"/>
    <p:sldId id="505" r:id="rId5"/>
    <p:sldId id="507" r:id="rId6"/>
    <p:sldId id="263" r:id="rId7"/>
    <p:sldId id="264" r:id="rId8"/>
    <p:sldId id="265" r:id="rId9"/>
    <p:sldId id="271" r:id="rId10"/>
    <p:sldId id="397" r:id="rId11"/>
    <p:sldId id="503" r:id="rId12"/>
    <p:sldId id="398" r:id="rId13"/>
    <p:sldId id="504" r:id="rId14"/>
    <p:sldId id="266" r:id="rId15"/>
    <p:sldId id="508" r:id="rId16"/>
    <p:sldId id="269" r:id="rId17"/>
    <p:sldId id="273" r:id="rId18"/>
    <p:sldId id="512" r:id="rId19"/>
    <p:sldId id="279" r:id="rId20"/>
    <p:sldId id="319" r:id="rId21"/>
    <p:sldId id="320" r:id="rId22"/>
    <p:sldId id="327" r:id="rId23"/>
    <p:sldId id="283" r:id="rId24"/>
    <p:sldId id="509" r:id="rId25"/>
    <p:sldId id="285" r:id="rId26"/>
    <p:sldId id="286" r:id="rId27"/>
    <p:sldId id="329" r:id="rId28"/>
    <p:sldId id="513" r:id="rId29"/>
    <p:sldId id="287" r:id="rId30"/>
    <p:sldId id="288" r:id="rId31"/>
    <p:sldId id="323" r:id="rId32"/>
    <p:sldId id="289" r:id="rId33"/>
    <p:sldId id="290" r:id="rId34"/>
    <p:sldId id="291" r:id="rId35"/>
    <p:sldId id="511" r:id="rId36"/>
    <p:sldId id="328" r:id="rId37"/>
    <p:sldId id="510" r:id="rId38"/>
    <p:sldId id="292" r:id="rId39"/>
    <p:sldId id="293" r:id="rId40"/>
    <p:sldId id="294" r:id="rId41"/>
    <p:sldId id="295" r:id="rId42"/>
    <p:sldId id="296" r:id="rId43"/>
    <p:sldId id="335" r:id="rId44"/>
    <p:sldId id="336" r:id="rId45"/>
    <p:sldId id="337" r:id="rId46"/>
    <p:sldId id="338" r:id="rId47"/>
    <p:sldId id="339" r:id="rId48"/>
    <p:sldId id="340" r:id="rId49"/>
    <p:sldId id="341" r:id="rId50"/>
    <p:sldId id="342" r:id="rId51"/>
    <p:sldId id="343" r:id="rId5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4" d="100"/>
          <a:sy n="64" d="100"/>
        </p:scale>
        <p:origin x="7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210D7-FAD5-459C-B0E6-35EB5E3F5B2F}" type="doc">
      <dgm:prSet loTypeId="urn:microsoft.com/office/officeart/2005/8/layout/process1" loCatId="process" qsTypeId="urn:microsoft.com/office/officeart/2005/8/quickstyle/simple1" qsCatId="simple" csTypeId="urn:microsoft.com/office/officeart/2005/8/colors/colorful2" csCatId="colorful" phldr="1"/>
      <dgm:spPr/>
    </dgm:pt>
    <dgm:pt modelId="{EA4A00D7-3A08-4ED7-984C-3D7C52BDA4AF}">
      <dgm:prSet phldrT="[Tekst]" custT="1"/>
      <dgm:spPr/>
      <dgm:t>
        <a:bodyPr/>
        <a:lstStyle/>
        <a:p>
          <a:r>
            <a:rPr lang="pl-PL" sz="1400" dirty="0"/>
            <a:t>Postawienie zarzutu popełnienia czynów z art. 1 UŚK</a:t>
          </a:r>
        </a:p>
      </dgm:t>
    </dgm:pt>
    <dgm:pt modelId="{49183DDC-00D0-4EC2-A023-A0283FE62514}" type="parTrans" cxnId="{2311D51E-201D-4E6E-B041-04F3684B41F9}">
      <dgm:prSet/>
      <dgm:spPr/>
      <dgm:t>
        <a:bodyPr/>
        <a:lstStyle/>
        <a:p>
          <a:endParaRPr lang="pl-PL"/>
        </a:p>
      </dgm:t>
    </dgm:pt>
    <dgm:pt modelId="{4CEB6979-904D-4C2B-ADC1-3F958C167717}" type="sibTrans" cxnId="{2311D51E-201D-4E6E-B041-04F3684B41F9}">
      <dgm:prSet/>
      <dgm:spPr/>
      <dgm:t>
        <a:bodyPr/>
        <a:lstStyle/>
        <a:p>
          <a:endParaRPr lang="pl-PL"/>
        </a:p>
      </dgm:t>
    </dgm:pt>
    <dgm:pt modelId="{553D307D-7B4F-4CE5-956B-DDF2A8580FCA}">
      <dgm:prSet phldrT="[Tekst]" custT="1"/>
      <dgm:spPr/>
      <dgm:t>
        <a:bodyPr/>
        <a:lstStyle/>
        <a:p>
          <a:r>
            <a:rPr lang="pl-PL" sz="1400" dirty="0"/>
            <a:t>Złożenie </a:t>
          </a:r>
          <a:r>
            <a:rPr lang="pl-PL" sz="1400" b="1" dirty="0"/>
            <a:t>wyjaśnień</a:t>
          </a:r>
          <a:r>
            <a:rPr lang="pl-PL" sz="1400" b="0" dirty="0"/>
            <a:t> w swojej sprawie i ujawnienie istotnych okoliczności z art. 3 ust. 1 </a:t>
          </a:r>
          <a:endParaRPr lang="pl-PL" sz="1400" dirty="0"/>
        </a:p>
      </dgm:t>
    </dgm:pt>
    <dgm:pt modelId="{989549EA-B930-4AA2-8C8F-77DBDD95216F}" type="parTrans" cxnId="{BBCE4E14-185A-4CF2-AC18-B324910B33B9}">
      <dgm:prSet/>
      <dgm:spPr/>
      <dgm:t>
        <a:bodyPr/>
        <a:lstStyle/>
        <a:p>
          <a:endParaRPr lang="pl-PL"/>
        </a:p>
      </dgm:t>
    </dgm:pt>
    <dgm:pt modelId="{791FDA2A-0BCD-4524-ADB8-C7A973650D1A}" type="sibTrans" cxnId="{BBCE4E14-185A-4CF2-AC18-B324910B33B9}">
      <dgm:prSet/>
      <dgm:spPr/>
      <dgm:t>
        <a:bodyPr/>
        <a:lstStyle/>
        <a:p>
          <a:endParaRPr lang="pl-PL"/>
        </a:p>
      </dgm:t>
    </dgm:pt>
    <dgm:pt modelId="{2671CC33-089D-4CF9-BD11-81D0DF3CA991}">
      <dgm:prSet phldrT="[Tekst]" custT="1"/>
      <dgm:spPr/>
      <dgm:t>
        <a:bodyPr/>
        <a:lstStyle/>
        <a:p>
          <a:r>
            <a:rPr lang="pl-PL" sz="1400" dirty="0"/>
            <a:t>Prokurator występuje do PG (zastępcy PG) o zgodę na dopuszczenie </a:t>
          </a:r>
          <a:r>
            <a:rPr lang="pl-PL" sz="1400" b="1" dirty="0"/>
            <a:t>zeznań</a:t>
          </a:r>
          <a:r>
            <a:rPr lang="pl-PL" sz="1400" dirty="0"/>
            <a:t> ŚK </a:t>
          </a:r>
        </a:p>
      </dgm:t>
    </dgm:pt>
    <dgm:pt modelId="{012C696B-36F0-4B92-8ABE-6D33B9DE8376}" type="parTrans" cxnId="{C02209F9-1760-4F8A-B10C-53B8B68E7D1E}">
      <dgm:prSet/>
      <dgm:spPr/>
      <dgm:t>
        <a:bodyPr/>
        <a:lstStyle/>
        <a:p>
          <a:endParaRPr lang="pl-PL"/>
        </a:p>
      </dgm:t>
    </dgm:pt>
    <dgm:pt modelId="{78AD4860-19EA-4587-A19C-C8AA406E779C}" type="sibTrans" cxnId="{C02209F9-1760-4F8A-B10C-53B8B68E7D1E}">
      <dgm:prSet/>
      <dgm:spPr/>
      <dgm:t>
        <a:bodyPr/>
        <a:lstStyle/>
        <a:p>
          <a:endParaRPr lang="pl-PL"/>
        </a:p>
      </dgm:t>
    </dgm:pt>
    <dgm:pt modelId="{D9868C4F-63D4-4058-8C27-D145B338DF23}">
      <dgm:prSet phldrT="[Tekst]" custT="1"/>
      <dgm:spPr/>
      <dgm:t>
        <a:bodyPr/>
        <a:lstStyle/>
        <a:p>
          <a:r>
            <a:rPr lang="pl-PL" sz="1400" dirty="0"/>
            <a:t>prokurator występuje do właściwego miejscowo sądu okręgowego o dopuszczenie dowodu z zeznań ŚK </a:t>
          </a:r>
        </a:p>
      </dgm:t>
    </dgm:pt>
    <dgm:pt modelId="{884D720D-B9AA-430C-A836-CB68C39BEEBB}" type="parTrans" cxnId="{6F34E2C4-27FB-4F43-A170-263788D628F1}">
      <dgm:prSet/>
      <dgm:spPr/>
      <dgm:t>
        <a:bodyPr/>
        <a:lstStyle/>
        <a:p>
          <a:endParaRPr lang="pl-PL"/>
        </a:p>
      </dgm:t>
    </dgm:pt>
    <dgm:pt modelId="{8F932233-500D-4BC8-B7A9-21D920B1CE1D}" type="sibTrans" cxnId="{6F34E2C4-27FB-4F43-A170-263788D628F1}">
      <dgm:prSet/>
      <dgm:spPr/>
      <dgm:t>
        <a:bodyPr/>
        <a:lstStyle/>
        <a:p>
          <a:endParaRPr lang="pl-PL"/>
        </a:p>
      </dgm:t>
    </dgm:pt>
    <dgm:pt modelId="{F8D9BC01-277C-4E16-A89F-84482C72B946}" type="pres">
      <dgm:prSet presAssocID="{16F210D7-FAD5-459C-B0E6-35EB5E3F5B2F}" presName="Name0" presStyleCnt="0">
        <dgm:presLayoutVars>
          <dgm:dir/>
          <dgm:resizeHandles val="exact"/>
        </dgm:presLayoutVars>
      </dgm:prSet>
      <dgm:spPr/>
    </dgm:pt>
    <dgm:pt modelId="{0C03E9AB-70BE-4E12-89B5-BD760D0CD9D9}" type="pres">
      <dgm:prSet presAssocID="{EA4A00D7-3A08-4ED7-984C-3D7C52BDA4AF}" presName="node" presStyleLbl="node1" presStyleIdx="0" presStyleCnt="4">
        <dgm:presLayoutVars>
          <dgm:bulletEnabled val="1"/>
        </dgm:presLayoutVars>
      </dgm:prSet>
      <dgm:spPr/>
    </dgm:pt>
    <dgm:pt modelId="{EFC7224C-762B-4D01-A2A2-1392F2A305E6}" type="pres">
      <dgm:prSet presAssocID="{4CEB6979-904D-4C2B-ADC1-3F958C167717}" presName="sibTrans" presStyleLbl="sibTrans2D1" presStyleIdx="0" presStyleCnt="3"/>
      <dgm:spPr/>
    </dgm:pt>
    <dgm:pt modelId="{EE0A428E-E603-423C-9914-47C2701F2DE1}" type="pres">
      <dgm:prSet presAssocID="{4CEB6979-904D-4C2B-ADC1-3F958C167717}" presName="connectorText" presStyleLbl="sibTrans2D1" presStyleIdx="0" presStyleCnt="3"/>
      <dgm:spPr/>
    </dgm:pt>
    <dgm:pt modelId="{4ADF7026-D35E-4E7A-AA86-6084A1B47E59}" type="pres">
      <dgm:prSet presAssocID="{553D307D-7B4F-4CE5-956B-DDF2A8580FCA}" presName="node" presStyleLbl="node1" presStyleIdx="1" presStyleCnt="4">
        <dgm:presLayoutVars>
          <dgm:bulletEnabled val="1"/>
        </dgm:presLayoutVars>
      </dgm:prSet>
      <dgm:spPr/>
    </dgm:pt>
    <dgm:pt modelId="{9288E5D6-6859-48C4-9923-D138E9FDE3AF}" type="pres">
      <dgm:prSet presAssocID="{791FDA2A-0BCD-4524-ADB8-C7A973650D1A}" presName="sibTrans" presStyleLbl="sibTrans2D1" presStyleIdx="1" presStyleCnt="3"/>
      <dgm:spPr/>
    </dgm:pt>
    <dgm:pt modelId="{42B06025-E83D-4E6F-AEB5-8090D8055102}" type="pres">
      <dgm:prSet presAssocID="{791FDA2A-0BCD-4524-ADB8-C7A973650D1A}" presName="connectorText" presStyleLbl="sibTrans2D1" presStyleIdx="1" presStyleCnt="3"/>
      <dgm:spPr/>
    </dgm:pt>
    <dgm:pt modelId="{363B7280-304C-47BB-832E-6ED58D189F6F}" type="pres">
      <dgm:prSet presAssocID="{2671CC33-089D-4CF9-BD11-81D0DF3CA991}" presName="node" presStyleLbl="node1" presStyleIdx="2" presStyleCnt="4">
        <dgm:presLayoutVars>
          <dgm:bulletEnabled val="1"/>
        </dgm:presLayoutVars>
      </dgm:prSet>
      <dgm:spPr/>
    </dgm:pt>
    <dgm:pt modelId="{731EDB3E-1D8F-40C4-A2A8-83129CE37EB6}" type="pres">
      <dgm:prSet presAssocID="{78AD4860-19EA-4587-A19C-C8AA406E779C}" presName="sibTrans" presStyleLbl="sibTrans2D1" presStyleIdx="2" presStyleCnt="3"/>
      <dgm:spPr/>
    </dgm:pt>
    <dgm:pt modelId="{CAFC2322-735D-41DC-A33C-BF2664F68723}" type="pres">
      <dgm:prSet presAssocID="{78AD4860-19EA-4587-A19C-C8AA406E779C}" presName="connectorText" presStyleLbl="sibTrans2D1" presStyleIdx="2" presStyleCnt="3"/>
      <dgm:spPr/>
    </dgm:pt>
    <dgm:pt modelId="{F2D8A49F-A9C4-41A7-A2A4-95AC8597FDF1}" type="pres">
      <dgm:prSet presAssocID="{D9868C4F-63D4-4058-8C27-D145B338DF23}" presName="node" presStyleLbl="node1" presStyleIdx="3" presStyleCnt="4">
        <dgm:presLayoutVars>
          <dgm:bulletEnabled val="1"/>
        </dgm:presLayoutVars>
      </dgm:prSet>
      <dgm:spPr/>
    </dgm:pt>
  </dgm:ptLst>
  <dgm:cxnLst>
    <dgm:cxn modelId="{071A7F03-C07A-402A-905B-0690B6931AA7}" type="presOf" srcId="{78AD4860-19EA-4587-A19C-C8AA406E779C}" destId="{CAFC2322-735D-41DC-A33C-BF2664F68723}" srcOrd="1" destOrd="0" presId="urn:microsoft.com/office/officeart/2005/8/layout/process1"/>
    <dgm:cxn modelId="{BBCE4E14-185A-4CF2-AC18-B324910B33B9}" srcId="{16F210D7-FAD5-459C-B0E6-35EB5E3F5B2F}" destId="{553D307D-7B4F-4CE5-956B-DDF2A8580FCA}" srcOrd="1" destOrd="0" parTransId="{989549EA-B930-4AA2-8C8F-77DBDD95216F}" sibTransId="{791FDA2A-0BCD-4524-ADB8-C7A973650D1A}"/>
    <dgm:cxn modelId="{73E3CE18-3AEE-48FC-8CB8-4E8306D45B81}" type="presOf" srcId="{16F210D7-FAD5-459C-B0E6-35EB5E3F5B2F}" destId="{F8D9BC01-277C-4E16-A89F-84482C72B946}" srcOrd="0" destOrd="0" presId="urn:microsoft.com/office/officeart/2005/8/layout/process1"/>
    <dgm:cxn modelId="{2311D51E-201D-4E6E-B041-04F3684B41F9}" srcId="{16F210D7-FAD5-459C-B0E6-35EB5E3F5B2F}" destId="{EA4A00D7-3A08-4ED7-984C-3D7C52BDA4AF}" srcOrd="0" destOrd="0" parTransId="{49183DDC-00D0-4EC2-A023-A0283FE62514}" sibTransId="{4CEB6979-904D-4C2B-ADC1-3F958C167717}"/>
    <dgm:cxn modelId="{34902635-67D5-4258-88E9-2F4518E83791}" type="presOf" srcId="{2671CC33-089D-4CF9-BD11-81D0DF3CA991}" destId="{363B7280-304C-47BB-832E-6ED58D189F6F}" srcOrd="0" destOrd="0" presId="urn:microsoft.com/office/officeart/2005/8/layout/process1"/>
    <dgm:cxn modelId="{57702D3C-0345-4E82-9009-DB24F0C12A2E}" type="presOf" srcId="{EA4A00D7-3A08-4ED7-984C-3D7C52BDA4AF}" destId="{0C03E9AB-70BE-4E12-89B5-BD760D0CD9D9}" srcOrd="0" destOrd="0" presId="urn:microsoft.com/office/officeart/2005/8/layout/process1"/>
    <dgm:cxn modelId="{3CD1A148-563B-4570-B04E-1D6498CF4741}" type="presOf" srcId="{791FDA2A-0BCD-4524-ADB8-C7A973650D1A}" destId="{9288E5D6-6859-48C4-9923-D138E9FDE3AF}" srcOrd="0" destOrd="0" presId="urn:microsoft.com/office/officeart/2005/8/layout/process1"/>
    <dgm:cxn modelId="{3033774F-B555-4C0F-BD3C-D78825533297}" type="presOf" srcId="{4CEB6979-904D-4C2B-ADC1-3F958C167717}" destId="{EE0A428E-E603-423C-9914-47C2701F2DE1}" srcOrd="1" destOrd="0" presId="urn:microsoft.com/office/officeart/2005/8/layout/process1"/>
    <dgm:cxn modelId="{CD486C83-38DF-4DA9-ACD1-7C581DA89621}" type="presOf" srcId="{553D307D-7B4F-4CE5-956B-DDF2A8580FCA}" destId="{4ADF7026-D35E-4E7A-AA86-6084A1B47E59}" srcOrd="0" destOrd="0" presId="urn:microsoft.com/office/officeart/2005/8/layout/process1"/>
    <dgm:cxn modelId="{23C9E0A9-F5B8-44B3-AA29-1F0CAFBAB47D}" type="presOf" srcId="{791FDA2A-0BCD-4524-ADB8-C7A973650D1A}" destId="{42B06025-E83D-4E6F-AEB5-8090D8055102}" srcOrd="1" destOrd="0" presId="urn:microsoft.com/office/officeart/2005/8/layout/process1"/>
    <dgm:cxn modelId="{DBAEA0B6-402E-4F31-A870-0AD7DE84C0DD}" type="presOf" srcId="{78AD4860-19EA-4587-A19C-C8AA406E779C}" destId="{731EDB3E-1D8F-40C4-A2A8-83129CE37EB6}" srcOrd="0" destOrd="0" presId="urn:microsoft.com/office/officeart/2005/8/layout/process1"/>
    <dgm:cxn modelId="{C60CF9B9-2E33-4E41-BB5E-EA60190F471B}" type="presOf" srcId="{4CEB6979-904D-4C2B-ADC1-3F958C167717}" destId="{EFC7224C-762B-4D01-A2A2-1392F2A305E6}" srcOrd="0" destOrd="0" presId="urn:microsoft.com/office/officeart/2005/8/layout/process1"/>
    <dgm:cxn modelId="{6F34E2C4-27FB-4F43-A170-263788D628F1}" srcId="{16F210D7-FAD5-459C-B0E6-35EB5E3F5B2F}" destId="{D9868C4F-63D4-4058-8C27-D145B338DF23}" srcOrd="3" destOrd="0" parTransId="{884D720D-B9AA-430C-A836-CB68C39BEEBB}" sibTransId="{8F932233-500D-4BC8-B7A9-21D920B1CE1D}"/>
    <dgm:cxn modelId="{823965C5-CFBF-482F-9A4B-1C63006D664A}" type="presOf" srcId="{D9868C4F-63D4-4058-8C27-D145B338DF23}" destId="{F2D8A49F-A9C4-41A7-A2A4-95AC8597FDF1}" srcOrd="0" destOrd="0" presId="urn:microsoft.com/office/officeart/2005/8/layout/process1"/>
    <dgm:cxn modelId="{C02209F9-1760-4F8A-B10C-53B8B68E7D1E}" srcId="{16F210D7-FAD5-459C-B0E6-35EB5E3F5B2F}" destId="{2671CC33-089D-4CF9-BD11-81D0DF3CA991}" srcOrd="2" destOrd="0" parTransId="{012C696B-36F0-4B92-8ABE-6D33B9DE8376}" sibTransId="{78AD4860-19EA-4587-A19C-C8AA406E779C}"/>
    <dgm:cxn modelId="{C3343490-6513-4A27-AD99-2C2A5D62F172}" type="presParOf" srcId="{F8D9BC01-277C-4E16-A89F-84482C72B946}" destId="{0C03E9AB-70BE-4E12-89B5-BD760D0CD9D9}" srcOrd="0" destOrd="0" presId="urn:microsoft.com/office/officeart/2005/8/layout/process1"/>
    <dgm:cxn modelId="{0C8BB447-C740-4A70-9B4A-1518986575C8}" type="presParOf" srcId="{F8D9BC01-277C-4E16-A89F-84482C72B946}" destId="{EFC7224C-762B-4D01-A2A2-1392F2A305E6}" srcOrd="1" destOrd="0" presId="urn:microsoft.com/office/officeart/2005/8/layout/process1"/>
    <dgm:cxn modelId="{7F430BD9-E042-4132-894C-0A693C84AF81}" type="presParOf" srcId="{EFC7224C-762B-4D01-A2A2-1392F2A305E6}" destId="{EE0A428E-E603-423C-9914-47C2701F2DE1}" srcOrd="0" destOrd="0" presId="urn:microsoft.com/office/officeart/2005/8/layout/process1"/>
    <dgm:cxn modelId="{341A3604-F484-4F99-8F80-D3B1AC2638BF}" type="presParOf" srcId="{F8D9BC01-277C-4E16-A89F-84482C72B946}" destId="{4ADF7026-D35E-4E7A-AA86-6084A1B47E59}" srcOrd="2" destOrd="0" presId="urn:microsoft.com/office/officeart/2005/8/layout/process1"/>
    <dgm:cxn modelId="{4BDEB0F3-43D9-4749-B628-7981160C8BF5}" type="presParOf" srcId="{F8D9BC01-277C-4E16-A89F-84482C72B946}" destId="{9288E5D6-6859-48C4-9923-D138E9FDE3AF}" srcOrd="3" destOrd="0" presId="urn:microsoft.com/office/officeart/2005/8/layout/process1"/>
    <dgm:cxn modelId="{ACE211A6-C8F5-41F1-AEC0-1BA2A0B35C0C}" type="presParOf" srcId="{9288E5D6-6859-48C4-9923-D138E9FDE3AF}" destId="{42B06025-E83D-4E6F-AEB5-8090D8055102}" srcOrd="0" destOrd="0" presId="urn:microsoft.com/office/officeart/2005/8/layout/process1"/>
    <dgm:cxn modelId="{26CE43E7-2369-4FA9-A323-A55ACAB4E285}" type="presParOf" srcId="{F8D9BC01-277C-4E16-A89F-84482C72B946}" destId="{363B7280-304C-47BB-832E-6ED58D189F6F}" srcOrd="4" destOrd="0" presId="urn:microsoft.com/office/officeart/2005/8/layout/process1"/>
    <dgm:cxn modelId="{CA06159B-2F45-4D4B-8E48-9602D0D16717}" type="presParOf" srcId="{F8D9BC01-277C-4E16-A89F-84482C72B946}" destId="{731EDB3E-1D8F-40C4-A2A8-83129CE37EB6}" srcOrd="5" destOrd="0" presId="urn:microsoft.com/office/officeart/2005/8/layout/process1"/>
    <dgm:cxn modelId="{19812C74-BA14-4EEF-A1D4-65CF35C02F3E}" type="presParOf" srcId="{731EDB3E-1D8F-40C4-A2A8-83129CE37EB6}" destId="{CAFC2322-735D-41DC-A33C-BF2664F68723}" srcOrd="0" destOrd="0" presId="urn:microsoft.com/office/officeart/2005/8/layout/process1"/>
    <dgm:cxn modelId="{D9A6D422-7E0C-476D-A155-8AE4DF79F9DA}" type="presParOf" srcId="{F8D9BC01-277C-4E16-A89F-84482C72B946}" destId="{F2D8A49F-A9C4-41A7-A2A4-95AC8597FDF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9FCAB1-F9DC-4458-91A5-BEE7FE704886}" type="doc">
      <dgm:prSet loTypeId="urn:microsoft.com/office/officeart/2005/8/layout/hProcess9" loCatId="process" qsTypeId="urn:microsoft.com/office/officeart/2005/8/quickstyle/simple1" qsCatId="simple" csTypeId="urn:microsoft.com/office/officeart/2005/8/colors/accent1_2" csCatId="accent1" phldr="1"/>
      <dgm:spPr/>
    </dgm:pt>
    <dgm:pt modelId="{4DCDC39E-556D-4AA5-8D79-B706D306DA73}">
      <dgm:prSet phldrT="[Tekst]"/>
      <dgm:spPr/>
      <dgm:t>
        <a:bodyPr/>
        <a:lstStyle/>
        <a:p>
          <a:r>
            <a:rPr lang="pl-PL" dirty="0"/>
            <a:t>sąd bada przesłanki z art. 3 i 4 </a:t>
          </a:r>
        </a:p>
      </dgm:t>
    </dgm:pt>
    <dgm:pt modelId="{05C554F4-38C9-40C4-984F-68F73F8D9BD2}" type="parTrans" cxnId="{13507494-F41D-4485-910D-46EBB240E676}">
      <dgm:prSet/>
      <dgm:spPr/>
      <dgm:t>
        <a:bodyPr/>
        <a:lstStyle/>
        <a:p>
          <a:endParaRPr lang="pl-PL"/>
        </a:p>
      </dgm:t>
    </dgm:pt>
    <dgm:pt modelId="{EF760681-81B4-4A25-ACAE-22BE1C1C74AD}" type="sibTrans" cxnId="{13507494-F41D-4485-910D-46EBB240E676}">
      <dgm:prSet/>
      <dgm:spPr/>
      <dgm:t>
        <a:bodyPr/>
        <a:lstStyle/>
        <a:p>
          <a:endParaRPr lang="pl-PL"/>
        </a:p>
      </dgm:t>
    </dgm:pt>
    <dgm:pt modelId="{F3DCC522-D071-4F12-910F-5972D0A8F46E}">
      <dgm:prSet phldrT="[Tekst]"/>
      <dgm:spPr/>
      <dgm:t>
        <a:bodyPr/>
        <a:lstStyle/>
        <a:p>
          <a:r>
            <a:rPr lang="pl-PL" dirty="0"/>
            <a:t>przesłuchanie podejrzanego </a:t>
          </a:r>
        </a:p>
      </dgm:t>
    </dgm:pt>
    <dgm:pt modelId="{C94E2555-5EC8-4A38-B015-473D744BC976}" type="parTrans" cxnId="{C99FE7B3-B2DC-4165-8B43-934127732036}">
      <dgm:prSet/>
      <dgm:spPr/>
      <dgm:t>
        <a:bodyPr/>
        <a:lstStyle/>
        <a:p>
          <a:endParaRPr lang="pl-PL"/>
        </a:p>
      </dgm:t>
    </dgm:pt>
    <dgm:pt modelId="{C06C5477-EDD2-47F2-A46A-25B990DA66A3}" type="sibTrans" cxnId="{C99FE7B3-B2DC-4165-8B43-934127732036}">
      <dgm:prSet/>
      <dgm:spPr/>
      <dgm:t>
        <a:bodyPr/>
        <a:lstStyle/>
        <a:p>
          <a:endParaRPr lang="pl-PL"/>
        </a:p>
      </dgm:t>
    </dgm:pt>
    <dgm:pt modelId="{6F4D8434-FF0D-4362-BA4F-0C4B84C61CF4}">
      <dgm:prSet phldrT="[Tekst]"/>
      <dgm:spPr/>
      <dgm:t>
        <a:bodyPr/>
        <a:lstStyle/>
        <a:p>
          <a:r>
            <a:rPr lang="pl-PL" dirty="0"/>
            <a:t>postanowienie w przedmiocie nadania statusu świadka koronnego </a:t>
          </a:r>
        </a:p>
      </dgm:t>
    </dgm:pt>
    <dgm:pt modelId="{F3087796-9C72-4C0D-B250-105DF78A7796}" type="parTrans" cxnId="{693C29A1-47B6-4320-AA20-48EE715DB8F7}">
      <dgm:prSet/>
      <dgm:spPr/>
      <dgm:t>
        <a:bodyPr/>
        <a:lstStyle/>
        <a:p>
          <a:endParaRPr lang="pl-PL"/>
        </a:p>
      </dgm:t>
    </dgm:pt>
    <dgm:pt modelId="{67C8903B-4725-4DCC-A1A7-B15E05ED78A4}" type="sibTrans" cxnId="{693C29A1-47B6-4320-AA20-48EE715DB8F7}">
      <dgm:prSet/>
      <dgm:spPr/>
      <dgm:t>
        <a:bodyPr/>
        <a:lstStyle/>
        <a:p>
          <a:endParaRPr lang="pl-PL"/>
        </a:p>
      </dgm:t>
    </dgm:pt>
    <dgm:pt modelId="{591FF653-36B9-4CA3-A3C4-FF23AB275C0D}" type="pres">
      <dgm:prSet presAssocID="{BB9FCAB1-F9DC-4458-91A5-BEE7FE704886}" presName="CompostProcess" presStyleCnt="0">
        <dgm:presLayoutVars>
          <dgm:dir/>
          <dgm:resizeHandles val="exact"/>
        </dgm:presLayoutVars>
      </dgm:prSet>
      <dgm:spPr/>
    </dgm:pt>
    <dgm:pt modelId="{99A3E2BA-77E1-474F-A675-B83FA3632DE2}" type="pres">
      <dgm:prSet presAssocID="{BB9FCAB1-F9DC-4458-91A5-BEE7FE704886}" presName="arrow" presStyleLbl="bgShp" presStyleIdx="0" presStyleCnt="1"/>
      <dgm:spPr/>
    </dgm:pt>
    <dgm:pt modelId="{1E39324C-B0A2-419B-B8B2-384E842F5B2D}" type="pres">
      <dgm:prSet presAssocID="{BB9FCAB1-F9DC-4458-91A5-BEE7FE704886}" presName="linearProcess" presStyleCnt="0"/>
      <dgm:spPr/>
    </dgm:pt>
    <dgm:pt modelId="{D7A720A3-B41A-4D13-9A7E-86B9BF4BB499}" type="pres">
      <dgm:prSet presAssocID="{4DCDC39E-556D-4AA5-8D79-B706D306DA73}" presName="textNode" presStyleLbl="node1" presStyleIdx="0" presStyleCnt="3">
        <dgm:presLayoutVars>
          <dgm:bulletEnabled val="1"/>
        </dgm:presLayoutVars>
      </dgm:prSet>
      <dgm:spPr/>
    </dgm:pt>
    <dgm:pt modelId="{16A86E09-F1B0-4AC0-80F1-5B422DFE3441}" type="pres">
      <dgm:prSet presAssocID="{EF760681-81B4-4A25-ACAE-22BE1C1C74AD}" presName="sibTrans" presStyleCnt="0"/>
      <dgm:spPr/>
    </dgm:pt>
    <dgm:pt modelId="{8016C5A6-D503-496A-B880-67AA6C1059E0}" type="pres">
      <dgm:prSet presAssocID="{F3DCC522-D071-4F12-910F-5972D0A8F46E}" presName="textNode" presStyleLbl="node1" presStyleIdx="1" presStyleCnt="3" custLinFactNeighborX="69742" custLinFactNeighborY="1732">
        <dgm:presLayoutVars>
          <dgm:bulletEnabled val="1"/>
        </dgm:presLayoutVars>
      </dgm:prSet>
      <dgm:spPr/>
    </dgm:pt>
    <dgm:pt modelId="{1830CED4-7C8F-461E-9607-C0737F7053CB}" type="pres">
      <dgm:prSet presAssocID="{C06C5477-EDD2-47F2-A46A-25B990DA66A3}" presName="sibTrans" presStyleCnt="0"/>
      <dgm:spPr/>
    </dgm:pt>
    <dgm:pt modelId="{777FED19-FE8C-4453-97D3-6E3A6156ECE2}" type="pres">
      <dgm:prSet presAssocID="{6F4D8434-FF0D-4362-BA4F-0C4B84C61CF4}" presName="textNode" presStyleLbl="node1" presStyleIdx="2" presStyleCnt="3">
        <dgm:presLayoutVars>
          <dgm:bulletEnabled val="1"/>
        </dgm:presLayoutVars>
      </dgm:prSet>
      <dgm:spPr/>
    </dgm:pt>
  </dgm:ptLst>
  <dgm:cxnLst>
    <dgm:cxn modelId="{0315086A-B60B-44A4-83AD-3F8C21391D76}" type="presOf" srcId="{4DCDC39E-556D-4AA5-8D79-B706D306DA73}" destId="{D7A720A3-B41A-4D13-9A7E-86B9BF4BB499}" srcOrd="0" destOrd="0" presId="urn:microsoft.com/office/officeart/2005/8/layout/hProcess9"/>
    <dgm:cxn modelId="{2BD2C08D-F439-4D46-A84C-B22290169BCD}" type="presOf" srcId="{BB9FCAB1-F9DC-4458-91A5-BEE7FE704886}" destId="{591FF653-36B9-4CA3-A3C4-FF23AB275C0D}" srcOrd="0" destOrd="0" presId="urn:microsoft.com/office/officeart/2005/8/layout/hProcess9"/>
    <dgm:cxn modelId="{13507494-F41D-4485-910D-46EBB240E676}" srcId="{BB9FCAB1-F9DC-4458-91A5-BEE7FE704886}" destId="{4DCDC39E-556D-4AA5-8D79-B706D306DA73}" srcOrd="0" destOrd="0" parTransId="{05C554F4-38C9-40C4-984F-68F73F8D9BD2}" sibTransId="{EF760681-81B4-4A25-ACAE-22BE1C1C74AD}"/>
    <dgm:cxn modelId="{693C29A1-47B6-4320-AA20-48EE715DB8F7}" srcId="{BB9FCAB1-F9DC-4458-91A5-BEE7FE704886}" destId="{6F4D8434-FF0D-4362-BA4F-0C4B84C61CF4}" srcOrd="2" destOrd="0" parTransId="{F3087796-9C72-4C0D-B250-105DF78A7796}" sibTransId="{67C8903B-4725-4DCC-A1A7-B15E05ED78A4}"/>
    <dgm:cxn modelId="{C99FE7B3-B2DC-4165-8B43-934127732036}" srcId="{BB9FCAB1-F9DC-4458-91A5-BEE7FE704886}" destId="{F3DCC522-D071-4F12-910F-5972D0A8F46E}" srcOrd="1" destOrd="0" parTransId="{C94E2555-5EC8-4A38-B015-473D744BC976}" sibTransId="{C06C5477-EDD2-47F2-A46A-25B990DA66A3}"/>
    <dgm:cxn modelId="{15C474E6-8B34-43F2-BE1F-679B671C4D90}" type="presOf" srcId="{6F4D8434-FF0D-4362-BA4F-0C4B84C61CF4}" destId="{777FED19-FE8C-4453-97D3-6E3A6156ECE2}" srcOrd="0" destOrd="0" presId="urn:microsoft.com/office/officeart/2005/8/layout/hProcess9"/>
    <dgm:cxn modelId="{49DAADF0-A4F5-40AF-A355-34DAF2EB43F9}" type="presOf" srcId="{F3DCC522-D071-4F12-910F-5972D0A8F46E}" destId="{8016C5A6-D503-496A-B880-67AA6C1059E0}" srcOrd="0" destOrd="0" presId="urn:microsoft.com/office/officeart/2005/8/layout/hProcess9"/>
    <dgm:cxn modelId="{49D8FF5C-5E94-40FC-B260-4C95158616F8}" type="presParOf" srcId="{591FF653-36B9-4CA3-A3C4-FF23AB275C0D}" destId="{99A3E2BA-77E1-474F-A675-B83FA3632DE2}" srcOrd="0" destOrd="0" presId="urn:microsoft.com/office/officeart/2005/8/layout/hProcess9"/>
    <dgm:cxn modelId="{0ABE7C48-FB52-4893-B96B-B46C2FC0BADE}" type="presParOf" srcId="{591FF653-36B9-4CA3-A3C4-FF23AB275C0D}" destId="{1E39324C-B0A2-419B-B8B2-384E842F5B2D}" srcOrd="1" destOrd="0" presId="urn:microsoft.com/office/officeart/2005/8/layout/hProcess9"/>
    <dgm:cxn modelId="{F182901F-FFE0-44B1-BC91-77AD71814DCE}" type="presParOf" srcId="{1E39324C-B0A2-419B-B8B2-384E842F5B2D}" destId="{D7A720A3-B41A-4D13-9A7E-86B9BF4BB499}" srcOrd="0" destOrd="0" presId="urn:microsoft.com/office/officeart/2005/8/layout/hProcess9"/>
    <dgm:cxn modelId="{019F2662-8AF1-4B2D-A03D-CB7306EAA2CA}" type="presParOf" srcId="{1E39324C-B0A2-419B-B8B2-384E842F5B2D}" destId="{16A86E09-F1B0-4AC0-80F1-5B422DFE3441}" srcOrd="1" destOrd="0" presId="urn:microsoft.com/office/officeart/2005/8/layout/hProcess9"/>
    <dgm:cxn modelId="{1E92E927-8DC5-4A28-9E15-DF2CEFC6766F}" type="presParOf" srcId="{1E39324C-B0A2-419B-B8B2-384E842F5B2D}" destId="{8016C5A6-D503-496A-B880-67AA6C1059E0}" srcOrd="2" destOrd="0" presId="urn:microsoft.com/office/officeart/2005/8/layout/hProcess9"/>
    <dgm:cxn modelId="{C6A23E04-E1EE-4D42-BE74-C01761C61184}" type="presParOf" srcId="{1E39324C-B0A2-419B-B8B2-384E842F5B2D}" destId="{1830CED4-7C8F-461E-9607-C0737F7053CB}" srcOrd="3" destOrd="0" presId="urn:microsoft.com/office/officeart/2005/8/layout/hProcess9"/>
    <dgm:cxn modelId="{53406C33-6BFA-428D-8281-48F47B953C09}" type="presParOf" srcId="{1E39324C-B0A2-419B-B8B2-384E842F5B2D}" destId="{777FED19-FE8C-4453-97D3-6E3A6156ECE2}"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3E9AB-70BE-4E12-89B5-BD760D0CD9D9}">
      <dsp:nvSpPr>
        <dsp:cNvPr id="0" name=""/>
        <dsp:cNvSpPr/>
      </dsp:nvSpPr>
      <dsp:spPr>
        <a:xfrm>
          <a:off x="4765" y="824091"/>
          <a:ext cx="2083784" cy="125027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Postawienie zarzutu popełnienia czynów z art. 1 UŚK</a:t>
          </a:r>
        </a:p>
      </dsp:txBody>
      <dsp:txXfrm>
        <a:off x="41384" y="860710"/>
        <a:ext cx="2010546" cy="1177032"/>
      </dsp:txXfrm>
    </dsp:sp>
    <dsp:sp modelId="{EFC7224C-762B-4D01-A2A2-1392F2A305E6}">
      <dsp:nvSpPr>
        <dsp:cNvPr id="0" name=""/>
        <dsp:cNvSpPr/>
      </dsp:nvSpPr>
      <dsp:spPr>
        <a:xfrm>
          <a:off x="2296928" y="1190837"/>
          <a:ext cx="441762" cy="5167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2296928" y="1294193"/>
        <a:ext cx="309233" cy="310066"/>
      </dsp:txXfrm>
    </dsp:sp>
    <dsp:sp modelId="{4ADF7026-D35E-4E7A-AA86-6084A1B47E59}">
      <dsp:nvSpPr>
        <dsp:cNvPr id="0" name=""/>
        <dsp:cNvSpPr/>
      </dsp:nvSpPr>
      <dsp:spPr>
        <a:xfrm>
          <a:off x="2922063" y="824091"/>
          <a:ext cx="2083784" cy="1250270"/>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a:t>
          </a:r>
          <a:r>
            <a:rPr lang="pl-PL" sz="1400" b="1" kern="1200" dirty="0"/>
            <a:t>wyjaśnień</a:t>
          </a:r>
          <a:r>
            <a:rPr lang="pl-PL" sz="1400" b="0" kern="1200" dirty="0"/>
            <a:t> w swojej sprawie i ujawnienie istotnych okoliczności z art. 3 ust. 1 </a:t>
          </a:r>
          <a:endParaRPr lang="pl-PL" sz="1400" kern="1200" dirty="0"/>
        </a:p>
      </dsp:txBody>
      <dsp:txXfrm>
        <a:off x="2958682" y="860710"/>
        <a:ext cx="2010546" cy="1177032"/>
      </dsp:txXfrm>
    </dsp:sp>
    <dsp:sp modelId="{9288E5D6-6859-48C4-9923-D138E9FDE3AF}">
      <dsp:nvSpPr>
        <dsp:cNvPr id="0" name=""/>
        <dsp:cNvSpPr/>
      </dsp:nvSpPr>
      <dsp:spPr>
        <a:xfrm>
          <a:off x="5214226" y="1190837"/>
          <a:ext cx="441762" cy="516778"/>
        </a:xfrm>
        <a:prstGeom prst="righ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5214226" y="1294193"/>
        <a:ext cx="309233" cy="310066"/>
      </dsp:txXfrm>
    </dsp:sp>
    <dsp:sp modelId="{363B7280-304C-47BB-832E-6ED58D189F6F}">
      <dsp:nvSpPr>
        <dsp:cNvPr id="0" name=""/>
        <dsp:cNvSpPr/>
      </dsp:nvSpPr>
      <dsp:spPr>
        <a:xfrm>
          <a:off x="5839361" y="824091"/>
          <a:ext cx="2083784" cy="1250270"/>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PG (zastępcy PG) o zgodę na dopuszczenie </a:t>
          </a:r>
          <a:r>
            <a:rPr lang="pl-PL" sz="1400" b="1" kern="1200" dirty="0"/>
            <a:t>zeznań</a:t>
          </a:r>
          <a:r>
            <a:rPr lang="pl-PL" sz="1400" kern="1200" dirty="0"/>
            <a:t> ŚK </a:t>
          </a:r>
        </a:p>
      </dsp:txBody>
      <dsp:txXfrm>
        <a:off x="5875980" y="860710"/>
        <a:ext cx="2010546" cy="1177032"/>
      </dsp:txXfrm>
    </dsp:sp>
    <dsp:sp modelId="{731EDB3E-1D8F-40C4-A2A8-83129CE37EB6}">
      <dsp:nvSpPr>
        <dsp:cNvPr id="0" name=""/>
        <dsp:cNvSpPr/>
      </dsp:nvSpPr>
      <dsp:spPr>
        <a:xfrm>
          <a:off x="8131524" y="1190837"/>
          <a:ext cx="441762" cy="51677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8131524" y="1294193"/>
        <a:ext cx="309233" cy="310066"/>
      </dsp:txXfrm>
    </dsp:sp>
    <dsp:sp modelId="{F2D8A49F-A9C4-41A7-A2A4-95AC8597FDF1}">
      <dsp:nvSpPr>
        <dsp:cNvPr id="0" name=""/>
        <dsp:cNvSpPr/>
      </dsp:nvSpPr>
      <dsp:spPr>
        <a:xfrm>
          <a:off x="8756659" y="824091"/>
          <a:ext cx="2083784" cy="1250270"/>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właściwego miejscowo sądu okręgowego o dopuszczenie dowodu z zeznań ŚK </a:t>
          </a:r>
        </a:p>
      </dsp:txBody>
      <dsp:txXfrm>
        <a:off x="8793278" y="860710"/>
        <a:ext cx="2010546" cy="11770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3E2BA-77E1-474F-A675-B83FA3632DE2}">
      <dsp:nvSpPr>
        <dsp:cNvPr id="0" name=""/>
        <dsp:cNvSpPr/>
      </dsp:nvSpPr>
      <dsp:spPr>
        <a:xfrm>
          <a:off x="535675" y="0"/>
          <a:ext cx="6070994" cy="24773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720A3-B41A-4D13-9A7E-86B9BF4BB499}">
      <dsp:nvSpPr>
        <dsp:cNvPr id="0" name=""/>
        <dsp:cNvSpPr/>
      </dsp:nvSpPr>
      <dsp:spPr>
        <a:xfrm>
          <a:off x="242030"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sąd bada przesłanki z art. 3 i 4 </a:t>
          </a:r>
        </a:p>
      </dsp:txBody>
      <dsp:txXfrm>
        <a:off x="290403" y="791563"/>
        <a:ext cx="2045957" cy="894174"/>
      </dsp:txXfrm>
    </dsp:sp>
    <dsp:sp modelId="{8016C5A6-D503-496A-B880-67AA6C1059E0}">
      <dsp:nvSpPr>
        <dsp:cNvPr id="0" name=""/>
        <dsp:cNvSpPr/>
      </dsp:nvSpPr>
      <dsp:spPr>
        <a:xfrm>
          <a:off x="2580084" y="760353"/>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przesłuchanie podejrzanego </a:t>
          </a:r>
        </a:p>
      </dsp:txBody>
      <dsp:txXfrm>
        <a:off x="2628457" y="808726"/>
        <a:ext cx="2045957" cy="894174"/>
      </dsp:txXfrm>
    </dsp:sp>
    <dsp:sp modelId="{777FED19-FE8C-4453-97D3-6E3A6156ECE2}">
      <dsp:nvSpPr>
        <dsp:cNvPr id="0" name=""/>
        <dsp:cNvSpPr/>
      </dsp:nvSpPr>
      <dsp:spPr>
        <a:xfrm>
          <a:off x="4757611"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postanowienie w przedmiocie nadania statusu świadka koronnego </a:t>
          </a:r>
        </a:p>
      </dsp:txBody>
      <dsp:txXfrm>
        <a:off x="4805984" y="791563"/>
        <a:ext cx="2045957" cy="8941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7326C-F277-4C17-8033-533DCC5ABAD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A6D27D-E055-49F6-89FD-E2B231C55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6586600-F51A-47D9-9A4A-F744A818C894}"/>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A0F2B556-B7B0-4007-86E3-1C291ECD57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24068-3E0F-435D-89F4-5FD8C505DB0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228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E4B844-0EDD-4963-8EED-4CF33F0B6F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6F8B434-AB00-4E83-8305-ADD61C8D9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5B56F2-9A7C-4236-9BED-295AD7C588CC}"/>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C3518AF2-8831-41BE-83E1-B1F441824FB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9955F3-3371-4645-9B25-FF258C8518B1}"/>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21255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B4CB46F-4E40-42A6-8A22-B7FB53D3765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E5EA62E-5119-4379-88C4-2BF1036078C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FCB291F-5A94-4C76-AE3B-C38DBEBB5F68}"/>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2D124B09-3093-45DE-A76C-687FFD9A08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980AB2-419E-4A36-9AEC-B22A857060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11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AC06A-2BF2-49A9-964F-0DEA0D3D7C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C265435-8003-4DFB-825F-0E3B1AB455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834F70-9308-47A0-9F81-B55B5F7E778C}"/>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28ECF147-A219-455A-A755-4444A67BD2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792014-8DD4-43D2-90E8-44E24C9C781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97234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73C13-E093-4109-B43C-BEDF7D3FF77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DD07C24-930F-4AED-88A7-A0FC7F4F3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467C1A8-3617-47C6-A96B-0E12D74E2525}"/>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EB2754B2-1352-4214-9762-4C48699799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C90FBB5-BF5A-4D9C-AE34-C2150B47FA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6627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190D8-5E12-4976-B2E2-141A6FEA4F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407D567-9414-4FA5-A3F0-3E88E35D026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0E9B1E4-4A8F-4F05-BAF2-E8DD54986BF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479A90-80C1-454B-8997-D8B7909E4C9B}"/>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6" name="Symbol zastępczy stopki 5">
            <a:extLst>
              <a:ext uri="{FF2B5EF4-FFF2-40B4-BE49-F238E27FC236}">
                <a16:creationId xmlns:a16="http://schemas.microsoft.com/office/drawing/2014/main" id="{284CF88D-2854-4901-A621-1724732FE4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348DF-6FA1-4E6F-82E0-E4FE0E4F15BB}"/>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04652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7634A-4966-4C6D-9535-0EBE2B5C0B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40CE8F-4042-4AE0-8029-DA5E0C51A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7527F5B-2789-437E-B374-750C860524F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2E053AC-3C76-4D7D-96B7-65A28F6F0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E64B0E-7DDA-4F85-A795-D164FA0C9B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639171-83F2-4361-AAD8-2819CDA2CF34}"/>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8" name="Symbol zastępczy stopki 7">
            <a:extLst>
              <a:ext uri="{FF2B5EF4-FFF2-40B4-BE49-F238E27FC236}">
                <a16:creationId xmlns:a16="http://schemas.microsoft.com/office/drawing/2014/main" id="{809929F2-6EE3-4A66-B814-55762BBF314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B9207CC-11C0-47B2-BA32-8A107FA1CE8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5429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682B77-6520-4457-BE22-091C1A020A1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3F2FC3-11B0-41FD-8D7F-7011A5364E62}"/>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4" name="Symbol zastępczy stopki 3">
            <a:extLst>
              <a:ext uri="{FF2B5EF4-FFF2-40B4-BE49-F238E27FC236}">
                <a16:creationId xmlns:a16="http://schemas.microsoft.com/office/drawing/2014/main" id="{67B0A723-9585-4F24-98EE-8AFC5841885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F603DD-028F-4155-BD51-D6EB88E4EDC4}"/>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69089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44356D3-CA82-4258-BD0C-CCC752544C6A}"/>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3" name="Symbol zastępczy stopki 2">
            <a:extLst>
              <a:ext uri="{FF2B5EF4-FFF2-40B4-BE49-F238E27FC236}">
                <a16:creationId xmlns:a16="http://schemas.microsoft.com/office/drawing/2014/main" id="{A59DA5CE-D753-4C3C-A092-14C8477873D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D312B40-4BAF-45BF-801E-20721FFBC555}"/>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7362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EBE35-C12C-4478-8910-C53B5D3542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989B9C2-DA1B-4E06-95FE-E20A0985D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26EA57-09FF-4D74-975C-F99C1EFC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F62D4C-65A5-4E04-85A4-22906F985C88}"/>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6" name="Symbol zastępczy stopki 5">
            <a:extLst>
              <a:ext uri="{FF2B5EF4-FFF2-40B4-BE49-F238E27FC236}">
                <a16:creationId xmlns:a16="http://schemas.microsoft.com/office/drawing/2014/main" id="{15C783B9-262F-4B80-AFC8-9F29A306B0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B25E3C-BF7E-42C2-A2C9-5190A311C9B6}"/>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427224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AFCC1-5DBA-4ADB-A3DC-AE17B0B206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696D350-AC6D-4B10-873B-9258C448F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9DE5E45-7CD9-47DF-91C3-E654BAF93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1D602D-8BA1-4C39-BBBB-EAA0863016E7}"/>
              </a:ext>
            </a:extLst>
          </p:cNvPr>
          <p:cNvSpPr>
            <a:spLocks noGrp="1"/>
          </p:cNvSpPr>
          <p:nvPr>
            <p:ph type="dt" sz="half" idx="10"/>
          </p:nvPr>
        </p:nvSpPr>
        <p:spPr/>
        <p:txBody>
          <a:bodyPr/>
          <a:lstStyle/>
          <a:p>
            <a:fld id="{85D26881-756B-4734-BADA-785767AD0144}" type="datetimeFigureOut">
              <a:rPr lang="pl-PL" smtClean="0"/>
              <a:t>28.12.2021</a:t>
            </a:fld>
            <a:endParaRPr lang="pl-PL"/>
          </a:p>
        </p:txBody>
      </p:sp>
      <p:sp>
        <p:nvSpPr>
          <p:cNvPr id="6" name="Symbol zastępczy stopki 5">
            <a:extLst>
              <a:ext uri="{FF2B5EF4-FFF2-40B4-BE49-F238E27FC236}">
                <a16:creationId xmlns:a16="http://schemas.microsoft.com/office/drawing/2014/main" id="{9B69FF01-B5E1-41A9-8FEF-3E383A817B6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E4451D-9375-44B4-B5E2-58E247E3A5B9}"/>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9028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8A2E0A-0BAD-4A40-9803-F9F077831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D211740-6DEC-4654-93BE-2676F205F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59BFEA1-2B1E-490B-A466-A7271788F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26881-756B-4734-BADA-785767AD0144}" type="datetimeFigureOut">
              <a:rPr lang="pl-PL" smtClean="0"/>
              <a:t>28.12.2021</a:t>
            </a:fld>
            <a:endParaRPr lang="pl-PL"/>
          </a:p>
        </p:txBody>
      </p:sp>
      <p:sp>
        <p:nvSpPr>
          <p:cNvPr id="5" name="Symbol zastępczy stopki 4">
            <a:extLst>
              <a:ext uri="{FF2B5EF4-FFF2-40B4-BE49-F238E27FC236}">
                <a16:creationId xmlns:a16="http://schemas.microsoft.com/office/drawing/2014/main" id="{C419FADE-7663-4AC1-A3A1-9CF18A46F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92A5B75-BAE7-4DD6-BC54-034B77160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7D324-6A0E-43F1-BFAD-9985A0219E49}" type="slidenum">
              <a:rPr lang="pl-PL" smtClean="0"/>
              <a:t>‹#›</a:t>
            </a:fld>
            <a:endParaRPr lang="pl-PL"/>
          </a:p>
        </p:txBody>
      </p:sp>
    </p:spTree>
    <p:extLst>
      <p:ext uri="{BB962C8B-B14F-4D97-AF65-F5344CB8AC3E}">
        <p14:creationId xmlns:p14="http://schemas.microsoft.com/office/powerpoint/2010/main" val="2185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B405-9E56-4A05-8941-ABA3D5633142}"/>
              </a:ext>
            </a:extLst>
          </p:cNvPr>
          <p:cNvSpPr>
            <a:spLocks noGrp="1"/>
          </p:cNvSpPr>
          <p:nvPr>
            <p:ph type="ctrTitle"/>
          </p:nvPr>
        </p:nvSpPr>
        <p:spPr/>
        <p:txBody>
          <a:bodyPr/>
          <a:lstStyle/>
          <a:p>
            <a:r>
              <a:rPr lang="pl-PL" dirty="0"/>
              <a:t>Postępowania karne. Zajęcia nr 4 i 5</a:t>
            </a:r>
          </a:p>
        </p:txBody>
      </p:sp>
      <p:sp>
        <p:nvSpPr>
          <p:cNvPr id="3" name="Podtytuł 2">
            <a:extLst>
              <a:ext uri="{FF2B5EF4-FFF2-40B4-BE49-F238E27FC236}">
                <a16:creationId xmlns:a16="http://schemas.microsoft.com/office/drawing/2014/main" id="{555F9B4F-6C95-44CB-9851-EF83E52748FF}"/>
              </a:ext>
            </a:extLst>
          </p:cNvPr>
          <p:cNvSpPr>
            <a:spLocks noGrp="1"/>
          </p:cNvSpPr>
          <p:nvPr>
            <p:ph type="subTitle" idx="1"/>
          </p:nvPr>
        </p:nvSpPr>
        <p:spPr/>
        <p:txBody>
          <a:bodyPr/>
          <a:lstStyle/>
          <a:p>
            <a:r>
              <a:rPr lang="pl-PL" dirty="0"/>
              <a:t>mgr Karol Jarząbek</a:t>
            </a:r>
          </a:p>
        </p:txBody>
      </p:sp>
    </p:spTree>
    <p:extLst>
      <p:ext uri="{BB962C8B-B14F-4D97-AF65-F5344CB8AC3E}">
        <p14:creationId xmlns:p14="http://schemas.microsoft.com/office/powerpoint/2010/main" val="13648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E06E08-8F6C-47B8-8DD9-DA7BC774FE80}"/>
              </a:ext>
            </a:extLst>
          </p:cNvPr>
          <p:cNvSpPr>
            <a:spLocks noGrp="1"/>
          </p:cNvSpPr>
          <p:nvPr>
            <p:ph type="title"/>
          </p:nvPr>
        </p:nvSpPr>
        <p:spPr/>
        <p:txBody>
          <a:bodyPr/>
          <a:lstStyle/>
          <a:p>
            <a:r>
              <a:rPr lang="pl-PL" dirty="0"/>
              <a:t>Kazus nr 4</a:t>
            </a:r>
          </a:p>
        </p:txBody>
      </p:sp>
      <p:sp>
        <p:nvSpPr>
          <p:cNvPr id="3" name="Symbol zastępczy zawartości 2">
            <a:extLst>
              <a:ext uri="{FF2B5EF4-FFF2-40B4-BE49-F238E27FC236}">
                <a16:creationId xmlns:a16="http://schemas.microsoft.com/office/drawing/2014/main" id="{524E0308-BFC2-49F0-85F1-635FBEABAF53}"/>
              </a:ext>
            </a:extLst>
          </p:cNvPr>
          <p:cNvSpPr>
            <a:spLocks noGrp="1"/>
          </p:cNvSpPr>
          <p:nvPr>
            <p:ph idx="1"/>
          </p:nvPr>
        </p:nvSpPr>
        <p:spPr/>
        <p:txBody>
          <a:bodyPr/>
          <a:lstStyle/>
          <a:p>
            <a:r>
              <a:rPr lang="pl-PL" b="1" dirty="0"/>
              <a:t>Areszt kaucyjny (areszt warunkowy) oraz sprzeciw prokuratora </a:t>
            </a:r>
            <a:r>
              <a:rPr lang="pl-PL" dirty="0"/>
              <a:t>– 257 k.p.k.</a:t>
            </a:r>
            <a:endParaRPr lang="pl-PL" b="1" dirty="0"/>
          </a:p>
        </p:txBody>
      </p:sp>
    </p:spTree>
    <p:extLst>
      <p:ext uri="{BB962C8B-B14F-4D97-AF65-F5344CB8AC3E}">
        <p14:creationId xmlns:p14="http://schemas.microsoft.com/office/powerpoint/2010/main" val="111728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6E37D3-F101-4590-90A6-4FD7AC72D2BF}"/>
              </a:ext>
            </a:extLst>
          </p:cNvPr>
          <p:cNvSpPr>
            <a:spLocks noGrp="1"/>
          </p:cNvSpPr>
          <p:nvPr>
            <p:ph type="title"/>
          </p:nvPr>
        </p:nvSpPr>
        <p:spPr>
          <a:xfrm>
            <a:off x="913795" y="609601"/>
            <a:ext cx="10353761" cy="750570"/>
          </a:xfrm>
        </p:spPr>
        <p:txBody>
          <a:bodyPr>
            <a:normAutofit/>
          </a:bodyPr>
          <a:lstStyle/>
          <a:p>
            <a:r>
              <a:rPr lang="pl-PL" sz="2400" dirty="0"/>
              <a:t>Kazus nr 5</a:t>
            </a:r>
          </a:p>
        </p:txBody>
      </p:sp>
      <p:sp>
        <p:nvSpPr>
          <p:cNvPr id="3" name="Symbol zastępczy zawartości 2">
            <a:extLst>
              <a:ext uri="{FF2B5EF4-FFF2-40B4-BE49-F238E27FC236}">
                <a16:creationId xmlns:a16="http://schemas.microsoft.com/office/drawing/2014/main" id="{7A698089-9F89-4C63-A0D5-0B766B78C67C}"/>
              </a:ext>
            </a:extLst>
          </p:cNvPr>
          <p:cNvSpPr>
            <a:spLocks noGrp="1"/>
          </p:cNvSpPr>
          <p:nvPr>
            <p:ph idx="1"/>
          </p:nvPr>
        </p:nvSpPr>
        <p:spPr>
          <a:xfrm>
            <a:off x="913795" y="1360171"/>
            <a:ext cx="10353762" cy="5292089"/>
          </a:xfrm>
        </p:spPr>
        <p:txBody>
          <a:bodyPr>
            <a:normAutofit fontScale="92500" lnSpcReduction="20000"/>
          </a:bodyPr>
          <a:lstStyle/>
          <a:p>
            <a:pPr algn="just"/>
            <a:r>
              <a:rPr lang="pl-PL" sz="2400" dirty="0">
                <a:effectLst/>
              </a:rPr>
              <a:t>Jarosław Wiśniewski, lat 18, został zwolniony na trzydniową przepustkę z Zakładu Poprawczego w Malborku w dniu 10 lipca 2018 roku. W Zakładzie Poprawczym odbywał karę orzeczoną przez Sąd Rodzinny i Nieletnich, za czyny określone w art. 197 § 1 i 2 k.k., popełnione przed ukończeniem przez niego 16 roku życia. W dniu 11 lipca 2018 roku w Malborku, w okolicy Podzamcza, około godziny 23.00 Jarosław Wiśniewski zauważył przechodzącą nieopodal Karolinę Kwiatkowską. Poszedł za nią i w miejscu słabo oświetlonym, na skarpie schodzącej w stronę Nogatu, zaszedł ją od tyłu, złapał za szyję, przewrócił i zasłaniając jej usta prawą ręką, lewą zdjął jej majtki i przemocą doprowadził do obcowania płciowego. Pokrzywdzona, pomimo panujących ciemności zdołała zapamiętać pewne szczegóły z wyglądu napastnika. Karolina Kwiatkowska natychmiast zgłosiła napaść na Policję. Tam skierowano ją do lekarza – ginekologa, który zabezpieczył materiał biologiczny pochodzący od sprawcy. Pokrzywdzona udała się także do lekarza rodzinnego, który opisał jej pozostałe obrażenia w postaci zadrapań, zasinień i otarć naskórka. Jednocześnie Karolina Kwiatkowska opisała wygląd sprawcy wskazując to co zapamiętała – szeroką blizną na prawym policzku przez całą jego długość i braki w uzębieniu. Policjanci wytypowali Jarosława Wiśniewskiego i dokonali jego zatrzymania. Pokrzywdzona rozpoznała go jako sprawcę zgwałcenia. Prokuratura wszczęła śledztwo i przedstawiła podejrzanemu zarzut z art. 197 § 1 k.k. </a:t>
            </a:r>
          </a:p>
          <a:p>
            <a:pPr algn="just"/>
            <a:r>
              <a:rPr lang="pl-PL" sz="2400" b="1" i="1" dirty="0">
                <a:effectLst/>
              </a:rPr>
              <a:t>Proszę zaproponować zastosowanie ewentualnych środków zapobiegawczych wraz ze wskazaniem ich podstawy prawnej i uzasadnieniem tej podstawy.</a:t>
            </a:r>
            <a:endParaRPr lang="pl-PL" sz="2400" i="1" dirty="0">
              <a:effectLst/>
            </a:endParaRPr>
          </a:p>
          <a:p>
            <a:pPr marL="0" indent="0" algn="just">
              <a:buNone/>
            </a:pPr>
            <a:endParaRPr lang="pl-PL" dirty="0"/>
          </a:p>
        </p:txBody>
      </p:sp>
    </p:spTree>
    <p:extLst>
      <p:ext uri="{BB962C8B-B14F-4D97-AF65-F5344CB8AC3E}">
        <p14:creationId xmlns:p14="http://schemas.microsoft.com/office/powerpoint/2010/main" val="2529107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233256-F111-48DA-A9C3-D1C57018384E}"/>
              </a:ext>
            </a:extLst>
          </p:cNvPr>
          <p:cNvSpPr>
            <a:spLocks noGrp="1"/>
          </p:cNvSpPr>
          <p:nvPr>
            <p:ph type="title"/>
          </p:nvPr>
        </p:nvSpPr>
        <p:spPr/>
        <p:txBody>
          <a:bodyPr/>
          <a:lstStyle/>
          <a:p>
            <a:r>
              <a:rPr lang="pl-PL" dirty="0"/>
              <a:t>Kazus nr 5</a:t>
            </a:r>
          </a:p>
        </p:txBody>
      </p:sp>
      <p:sp>
        <p:nvSpPr>
          <p:cNvPr id="3" name="Symbol zastępczy zawartości 2">
            <a:extLst>
              <a:ext uri="{FF2B5EF4-FFF2-40B4-BE49-F238E27FC236}">
                <a16:creationId xmlns:a16="http://schemas.microsoft.com/office/drawing/2014/main" id="{C6CA2FE0-79E7-4FD9-B6A6-9AB88D938E4B}"/>
              </a:ext>
            </a:extLst>
          </p:cNvPr>
          <p:cNvSpPr>
            <a:spLocks noGrp="1"/>
          </p:cNvSpPr>
          <p:nvPr>
            <p:ph idx="1"/>
          </p:nvPr>
        </p:nvSpPr>
        <p:spPr/>
        <p:txBody>
          <a:bodyPr/>
          <a:lstStyle/>
          <a:p>
            <a:pPr algn="just"/>
            <a:r>
              <a:rPr lang="pl-PL" b="1" dirty="0"/>
              <a:t>Wyjątkowy, prewencyjny cel stosowania środków zapobiegawczych – </a:t>
            </a:r>
            <a:r>
              <a:rPr lang="pl-PL" dirty="0"/>
              <a:t>art. 249 § 1 k.p.k.</a:t>
            </a:r>
          </a:p>
          <a:p>
            <a:pPr algn="just"/>
            <a:r>
              <a:rPr lang="pl-PL" dirty="0"/>
              <a:t>Szczególna </a:t>
            </a:r>
            <a:r>
              <a:rPr lang="pl-PL" b="1" dirty="0"/>
              <a:t>przesłanka </a:t>
            </a:r>
            <a:r>
              <a:rPr lang="pl-PL" dirty="0"/>
              <a:t>stosowania środków zapobiegawczych o charakterze prewencyjnym – art. 258 § 3 k.p.k. </a:t>
            </a:r>
            <a:r>
              <a:rPr lang="pl-PL" b="1" dirty="0"/>
              <a:t>– problem głównego a ubocznego przedmiotu ochrony w zakresie wskazanej wyżej przesłanki</a:t>
            </a:r>
            <a:endParaRPr lang="pl-PL" dirty="0"/>
          </a:p>
        </p:txBody>
      </p:sp>
    </p:spTree>
    <p:extLst>
      <p:ext uri="{BB962C8B-B14F-4D97-AF65-F5344CB8AC3E}">
        <p14:creationId xmlns:p14="http://schemas.microsoft.com/office/powerpoint/2010/main" val="3791195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C5B3D4-D30C-4903-B1EE-895295B5B8D7}"/>
              </a:ext>
            </a:extLst>
          </p:cNvPr>
          <p:cNvSpPr>
            <a:spLocks noGrp="1"/>
          </p:cNvSpPr>
          <p:nvPr>
            <p:ph type="title"/>
          </p:nvPr>
        </p:nvSpPr>
        <p:spPr/>
        <p:txBody>
          <a:bodyPr/>
          <a:lstStyle/>
          <a:p>
            <a:r>
              <a:rPr lang="pl-PL" dirty="0"/>
              <a:t>KAZUS NR 6</a:t>
            </a:r>
          </a:p>
        </p:txBody>
      </p:sp>
      <p:sp>
        <p:nvSpPr>
          <p:cNvPr id="3" name="Symbol zastępczy zawartości 2">
            <a:extLst>
              <a:ext uri="{FF2B5EF4-FFF2-40B4-BE49-F238E27FC236}">
                <a16:creationId xmlns:a16="http://schemas.microsoft.com/office/drawing/2014/main" id="{17B67E25-533C-4EC2-975C-279173EBDE68}"/>
              </a:ext>
            </a:extLst>
          </p:cNvPr>
          <p:cNvSpPr>
            <a:spLocks noGrp="1"/>
          </p:cNvSpPr>
          <p:nvPr>
            <p:ph idx="1"/>
          </p:nvPr>
        </p:nvSpPr>
        <p:spPr>
          <a:xfrm>
            <a:off x="913795" y="2096063"/>
            <a:ext cx="10353762" cy="4243091"/>
          </a:xfrm>
        </p:spPr>
        <p:txBody>
          <a:bodyPr>
            <a:normAutofit fontScale="92500" lnSpcReduction="20000"/>
          </a:bodyPr>
          <a:lstStyle/>
          <a:p>
            <a:pPr algn="just"/>
            <a:r>
              <a:rPr lang="pl-PL" dirty="0">
                <a:effectLst/>
              </a:rPr>
              <a:t>W dniu 3 maja 2018 r. Damian S. dokonał spalenia 10 flag narodowych przy Placu Solnym, a na kolejnych 5 napisa</a:t>
            </a:r>
            <a:r>
              <a:rPr lang="pl-PL" dirty="0"/>
              <a:t>ł „Nie sądziłem, że zatęsknię za komuną”</a:t>
            </a:r>
            <a:r>
              <a:rPr lang="pl-PL" dirty="0">
                <a:effectLst/>
              </a:rPr>
              <a:t>. Postawiono mu zarzut z art. 137 § 1 k.k. Wobec Damiana po przesłuchaniu w charakterze podejrzanego zastosowano dozór Policji. Podejrzany notorycznie nie stawiał się na Komisariacie, nie odpowiadał na wezwania organu, a jego mama zeznała w czasie przesłuchania, że nie wie, co obecnie robi Damianek, ale słyszała, że zbiera na bilet do Norwegii. W świetle tych okoliczności prokurator zdecydował się na skierowanie wniosku o tymczasowe aresztowanie, argumentując że co prawda przestępstwo nie jest zagrożone wysoką karą, ale izolacyjny środek zapobiegawczy może jako jedyny zabezpieczyć prawidłowy tok postępowania. Sąd wydał postanowienie o zastosowaniu TA na okres 2 miesięcy. </a:t>
            </a:r>
          </a:p>
          <a:p>
            <a:r>
              <a:rPr lang="pl-PL" b="1" i="1" dirty="0">
                <a:effectLst/>
              </a:rPr>
              <a:t>Oceń prawidłowość postanowienia sądu. </a:t>
            </a:r>
            <a:r>
              <a:rPr lang="pl-PL" i="1" dirty="0">
                <a:effectLst/>
              </a:rPr>
              <a:t> </a:t>
            </a:r>
          </a:p>
          <a:p>
            <a:endParaRPr lang="pl-PL" dirty="0"/>
          </a:p>
        </p:txBody>
      </p:sp>
    </p:spTree>
    <p:extLst>
      <p:ext uri="{BB962C8B-B14F-4D97-AF65-F5344CB8AC3E}">
        <p14:creationId xmlns:p14="http://schemas.microsoft.com/office/powerpoint/2010/main" val="4278135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2BA25A-583F-417B-9572-36C31E77950B}"/>
              </a:ext>
            </a:extLst>
          </p:cNvPr>
          <p:cNvSpPr>
            <a:spLocks noGrp="1"/>
          </p:cNvSpPr>
          <p:nvPr>
            <p:ph type="title"/>
          </p:nvPr>
        </p:nvSpPr>
        <p:spPr/>
        <p:txBody>
          <a:bodyPr/>
          <a:lstStyle/>
          <a:p>
            <a:pPr algn="ctr"/>
            <a:r>
              <a:rPr lang="pl-PL" dirty="0"/>
              <a:t>KAZUS NR 7</a:t>
            </a:r>
          </a:p>
        </p:txBody>
      </p:sp>
      <p:sp>
        <p:nvSpPr>
          <p:cNvPr id="3" name="Symbol zastępczy zawartości 2">
            <a:extLst>
              <a:ext uri="{FF2B5EF4-FFF2-40B4-BE49-F238E27FC236}">
                <a16:creationId xmlns:a16="http://schemas.microsoft.com/office/drawing/2014/main" id="{7C639202-5FC9-404C-8983-80E210F89B5C}"/>
              </a:ext>
            </a:extLst>
          </p:cNvPr>
          <p:cNvSpPr>
            <a:spLocks noGrp="1"/>
          </p:cNvSpPr>
          <p:nvPr>
            <p:ph idx="1"/>
          </p:nvPr>
        </p:nvSpPr>
        <p:spPr/>
        <p:txBody>
          <a:bodyPr>
            <a:normAutofit lnSpcReduction="10000"/>
          </a:bodyPr>
          <a:lstStyle/>
          <a:p>
            <a:pPr algn="just"/>
            <a:r>
              <a:rPr lang="pl-PL" dirty="0">
                <a:effectLst/>
              </a:rPr>
              <a:t>Prokurator skierował do Sądu Okręgowego we Wrocławiu wniosek o zastosowanie tymczasowego aresztowania wobec Marcina S., podejrzanego o czyn z art. 148 k.k. na okres 2 miesięcy. Na 7 dni przed upływem terminu stosowania TA wystąpił z wnioskiem o jego przedłużenie ponownie do Sądu Okręgowego na okres do 3 miesięcy. Po upływie 3 miesięcy, prokurator ponownie kierował wnioski o przedłużenie tymczasowego aresztowania na kolejne 3 miesiące aż do upływu 2 lat stosowania TA na etapie postępowania przygotowawczego. Na 14 dni przed upływem 2 lat skierował wniosek do Sądu Apelacyjnego we Wrocławiu o przedłużenie TA na dalsze 3 miesiące. </a:t>
            </a:r>
          </a:p>
          <a:p>
            <a:r>
              <a:rPr lang="pl-PL" b="1" i="1" dirty="0">
                <a:effectLst/>
              </a:rPr>
              <a:t>Dokonaj analizy prawidłowości postępowania prokuratora </a:t>
            </a:r>
            <a:endParaRPr lang="pl-PL" i="1" dirty="0"/>
          </a:p>
        </p:txBody>
      </p:sp>
    </p:spTree>
    <p:extLst>
      <p:ext uri="{BB962C8B-B14F-4D97-AF65-F5344CB8AC3E}">
        <p14:creationId xmlns:p14="http://schemas.microsoft.com/office/powerpoint/2010/main" val="136910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B55F25-C407-4051-B3F2-1E92209A8BF0}"/>
              </a:ext>
            </a:extLst>
          </p:cNvPr>
          <p:cNvSpPr>
            <a:spLocks noGrp="1"/>
          </p:cNvSpPr>
          <p:nvPr>
            <p:ph type="title"/>
          </p:nvPr>
        </p:nvSpPr>
        <p:spPr/>
        <p:txBody>
          <a:bodyPr/>
          <a:lstStyle/>
          <a:p>
            <a:pPr algn="ctr"/>
            <a:r>
              <a:rPr lang="pl-PL" dirty="0"/>
              <a:t>Kazus nr 7</a:t>
            </a:r>
          </a:p>
        </p:txBody>
      </p:sp>
      <p:sp>
        <p:nvSpPr>
          <p:cNvPr id="3" name="Symbol zastępczy zawartości 2">
            <a:extLst>
              <a:ext uri="{FF2B5EF4-FFF2-40B4-BE49-F238E27FC236}">
                <a16:creationId xmlns:a16="http://schemas.microsoft.com/office/drawing/2014/main" id="{FC2D371D-7E39-40FF-A1B8-ACEE9E041CDD}"/>
              </a:ext>
            </a:extLst>
          </p:cNvPr>
          <p:cNvSpPr>
            <a:spLocks noGrp="1"/>
          </p:cNvSpPr>
          <p:nvPr>
            <p:ph idx="1"/>
          </p:nvPr>
        </p:nvSpPr>
        <p:spPr/>
        <p:txBody>
          <a:bodyPr/>
          <a:lstStyle/>
          <a:p>
            <a:r>
              <a:rPr lang="pl-PL" dirty="0"/>
              <a:t>Czas stosowania tymczasowego aresztowania – art. 263 k.p.k.</a:t>
            </a:r>
          </a:p>
        </p:txBody>
      </p:sp>
    </p:spTree>
    <p:extLst>
      <p:ext uri="{BB962C8B-B14F-4D97-AF65-F5344CB8AC3E}">
        <p14:creationId xmlns:p14="http://schemas.microsoft.com/office/powerpoint/2010/main" val="747092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DDD3A1-98E5-45D1-A48B-AE9AD6107D37}"/>
              </a:ext>
            </a:extLst>
          </p:cNvPr>
          <p:cNvSpPr>
            <a:spLocks noGrp="1"/>
          </p:cNvSpPr>
          <p:nvPr>
            <p:ph type="title"/>
          </p:nvPr>
        </p:nvSpPr>
        <p:spPr/>
        <p:txBody>
          <a:bodyPr/>
          <a:lstStyle/>
          <a:p>
            <a:pPr algn="ctr"/>
            <a:r>
              <a:rPr lang="pl-PL" dirty="0"/>
              <a:t>KAZUS NR 8</a:t>
            </a:r>
          </a:p>
        </p:txBody>
      </p:sp>
      <p:sp>
        <p:nvSpPr>
          <p:cNvPr id="3" name="Symbol zastępczy zawartości 2">
            <a:extLst>
              <a:ext uri="{FF2B5EF4-FFF2-40B4-BE49-F238E27FC236}">
                <a16:creationId xmlns:a16="http://schemas.microsoft.com/office/drawing/2014/main" id="{FF48FFA1-4FA6-4C63-A468-521B5C5C7FCF}"/>
              </a:ext>
            </a:extLst>
          </p:cNvPr>
          <p:cNvSpPr>
            <a:spLocks noGrp="1"/>
          </p:cNvSpPr>
          <p:nvPr>
            <p:ph idx="1"/>
          </p:nvPr>
        </p:nvSpPr>
        <p:spPr>
          <a:xfrm>
            <a:off x="913795" y="1746607"/>
            <a:ext cx="10353762" cy="4602822"/>
          </a:xfrm>
        </p:spPr>
        <p:txBody>
          <a:bodyPr>
            <a:normAutofit fontScale="85000" lnSpcReduction="20000"/>
          </a:bodyPr>
          <a:lstStyle/>
          <a:p>
            <a:pPr marL="0" indent="0">
              <a:buNone/>
            </a:pPr>
            <a:endParaRPr lang="pl-PL" dirty="0">
              <a:effectLst/>
            </a:endParaRPr>
          </a:p>
          <a:p>
            <a:pPr algn="just"/>
            <a:r>
              <a:rPr lang="pl-PL" dirty="0">
                <a:effectLst/>
              </a:rPr>
              <a:t>Funkcjonariuszowi Policji Grzegorzowi B. postawiono zarzut spowodowania średniego uszczerbku na zdrowiu Mariusza J. (art. 157 § 1 k.k.). Wg relacji Mariusza J. - wobec nieprzyznania się przez niego do popełnienia czynu podczas przesłuchania w charakterze podejrzanego - wściekły Grzegorz B. zadał Mariuszowi cios z pięści w twarz. Zakrwawionego Mariusza zarejestrowała kamera monitoringu znajdująca się przy wyjściu z komisariatu Policji. Jak wykazała opinia biegłego z zakresu medycyny sądowej, cios był całkiem precyzyjny – Mariusz doznał złamania nosa z przemieszczeniem. Prokurator, dysponując wiarygodną informacją, że Grzegorz B. podejmował próby nakłaniania </a:t>
            </a:r>
            <a:r>
              <a:rPr lang="pl-PL" dirty="0" err="1">
                <a:effectLst/>
              </a:rPr>
              <a:t>współprzesłuchującego</a:t>
            </a:r>
            <a:r>
              <a:rPr lang="pl-PL" dirty="0">
                <a:effectLst/>
              </a:rPr>
              <a:t> funkcjonariusza do przedstawienia fałszywej wersji zdarzenia, zastosował wobec niego dozór Policji (art. 275 k.p.k.) oraz zawieszenie w wykonywaniu zawodu (art. 276 k.p.k.).</a:t>
            </a:r>
          </a:p>
          <a:p>
            <a:pPr algn="just"/>
            <a:r>
              <a:rPr lang="pl-PL" b="1" dirty="0">
                <a:effectLst/>
              </a:rPr>
              <a:t>Czy w realiach kazusu wystąpiły przesłanki stosowania środków zapobiegawczych? Jeżeli tak – jakie? Oceń zasadność postanowienia prokuratora.</a:t>
            </a:r>
            <a:endParaRPr lang="pl-PL" dirty="0"/>
          </a:p>
        </p:txBody>
      </p:sp>
    </p:spTree>
    <p:extLst>
      <p:ext uri="{BB962C8B-B14F-4D97-AF65-F5344CB8AC3E}">
        <p14:creationId xmlns:p14="http://schemas.microsoft.com/office/powerpoint/2010/main" val="1610587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CBC54-29A1-47D3-8DAA-E84224F4C368}"/>
              </a:ext>
            </a:extLst>
          </p:cNvPr>
          <p:cNvSpPr>
            <a:spLocks noGrp="1"/>
          </p:cNvSpPr>
          <p:nvPr>
            <p:ph type="title"/>
          </p:nvPr>
        </p:nvSpPr>
        <p:spPr>
          <a:xfrm>
            <a:off x="913795" y="609601"/>
            <a:ext cx="10353761" cy="715766"/>
          </a:xfrm>
        </p:spPr>
        <p:txBody>
          <a:bodyPr/>
          <a:lstStyle/>
          <a:p>
            <a:pPr algn="ctr"/>
            <a:r>
              <a:rPr lang="pl-PL" dirty="0"/>
              <a:t>KAZUS NR 9</a:t>
            </a:r>
          </a:p>
        </p:txBody>
      </p:sp>
      <p:sp>
        <p:nvSpPr>
          <p:cNvPr id="3" name="Symbol zastępczy zawartości 2">
            <a:extLst>
              <a:ext uri="{FF2B5EF4-FFF2-40B4-BE49-F238E27FC236}">
                <a16:creationId xmlns:a16="http://schemas.microsoft.com/office/drawing/2014/main" id="{90CE8589-ED78-44F7-A7A8-2A399C6EB876}"/>
              </a:ext>
            </a:extLst>
          </p:cNvPr>
          <p:cNvSpPr>
            <a:spLocks noGrp="1"/>
          </p:cNvSpPr>
          <p:nvPr>
            <p:ph idx="1"/>
          </p:nvPr>
        </p:nvSpPr>
        <p:spPr>
          <a:xfrm>
            <a:off x="913795" y="1561671"/>
            <a:ext cx="10353762" cy="5077667"/>
          </a:xfrm>
        </p:spPr>
        <p:txBody>
          <a:bodyPr>
            <a:normAutofit fontScale="77500" lnSpcReduction="20000"/>
          </a:bodyPr>
          <a:lstStyle/>
          <a:p>
            <a:pPr algn="just">
              <a:lnSpc>
                <a:spcPct val="120000"/>
              </a:lnSpc>
            </a:pPr>
            <a:r>
              <a:rPr lang="pl-PL" dirty="0"/>
              <a:t>Komisariat Policji Wrocław – Rakowiec prowadził dochodzenie w sprawie oszustwa internetowego, polegającego na niewywiązaniu się z umowy sprzedaży laptopa marki ASUS o wartości 3000 zł. W toku dochodzenia uzyskano dane dotyczące rachunku bankowego, na który przelano pieniądze – należał on do Dariusza Z. Policjanci, po nieudanych próbach wezwania na przesłuchanie Dariusza Z., udali się w dniu 5 kwietnia  2020 r. do jego miejsca zamieszkania i postanowili go zatrzymać. Podczas zatrzymania ujawnili przy nim gotówkę w kwocie 500 zł, którą postanowili zająć. Po rozpytaniu, podczas którego Dariusz Z. powiedział, że zgubił parę miesięcy temu dowód i nie posiada rachunku bankowego o podanym przez policjantów numerze, zdecydowali się nie stawiać mu zarzutu i jedynie przesłuchali go w charakterze świadka, uznając że konieczne jest poszukiwanie dalszych dowodów. Prokurator, który otrzymał materiały postępowania 13 kwietnia 2020 r. zdecydował się wydać postanowienie o zabezpieczeniu majątkowym.</a:t>
            </a:r>
          </a:p>
          <a:p>
            <a:pPr algn="just"/>
            <a:r>
              <a:rPr lang="pl-PL" b="1" i="1" dirty="0"/>
              <a:t>Ocen prawidłowość postępowania organów procesowych. </a:t>
            </a:r>
          </a:p>
        </p:txBody>
      </p:sp>
    </p:spTree>
    <p:extLst>
      <p:ext uri="{BB962C8B-B14F-4D97-AF65-F5344CB8AC3E}">
        <p14:creationId xmlns:p14="http://schemas.microsoft.com/office/powerpoint/2010/main" val="3770987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65FACF-7B68-4AD1-9059-CB06EC2BE067}"/>
              </a:ext>
            </a:extLst>
          </p:cNvPr>
          <p:cNvSpPr>
            <a:spLocks noGrp="1"/>
          </p:cNvSpPr>
          <p:nvPr>
            <p:ph type="title"/>
          </p:nvPr>
        </p:nvSpPr>
        <p:spPr/>
        <p:txBody>
          <a:bodyPr/>
          <a:lstStyle/>
          <a:p>
            <a:pPr algn="ctr"/>
            <a:r>
              <a:rPr lang="pl-PL" dirty="0"/>
              <a:t>Kazus nr 9</a:t>
            </a:r>
          </a:p>
        </p:txBody>
      </p:sp>
      <p:sp>
        <p:nvSpPr>
          <p:cNvPr id="3" name="Symbol zastępczy zawartości 2">
            <a:extLst>
              <a:ext uri="{FF2B5EF4-FFF2-40B4-BE49-F238E27FC236}">
                <a16:creationId xmlns:a16="http://schemas.microsoft.com/office/drawing/2014/main" id="{3D855A01-8F80-4557-9A37-394563B4E0EA}"/>
              </a:ext>
            </a:extLst>
          </p:cNvPr>
          <p:cNvSpPr>
            <a:spLocks noGrp="1"/>
          </p:cNvSpPr>
          <p:nvPr>
            <p:ph idx="1"/>
          </p:nvPr>
        </p:nvSpPr>
        <p:spPr/>
        <p:txBody>
          <a:bodyPr/>
          <a:lstStyle/>
          <a:p>
            <a:r>
              <a:rPr lang="pl-PL" dirty="0"/>
              <a:t>Art. 295 k.p.k. – tymczasowe zajęcie mienia</a:t>
            </a:r>
          </a:p>
          <a:p>
            <a:pPr algn="just"/>
            <a:r>
              <a:rPr lang="pl-PL" dirty="0"/>
              <a:t>Zabezpieczenie majątkowe może być stosowane wyłącznie wobec podejrzanego </a:t>
            </a:r>
          </a:p>
          <a:p>
            <a:pPr algn="just"/>
            <a:r>
              <a:rPr lang="pl-PL" dirty="0"/>
              <a:t>Konsekwencje niezachowania 7 – dniowego terminu na wydanie postanowienia o zabezpieczeniu majątkowym</a:t>
            </a:r>
          </a:p>
        </p:txBody>
      </p:sp>
    </p:spTree>
    <p:extLst>
      <p:ext uri="{BB962C8B-B14F-4D97-AF65-F5344CB8AC3E}">
        <p14:creationId xmlns:p14="http://schemas.microsoft.com/office/powerpoint/2010/main" val="2787436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fontScale="92500" lnSpcReduction="20000"/>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 a w postępowaniu przygotowawczym podpisać oświadczenie o tym, że zostało się uprzedzonym o odpowiedzialności – art. 190 k.p.k.)</a:t>
            </a:r>
          </a:p>
          <a:p>
            <a:pPr marL="868680" lvl="1" indent="-457200" algn="just">
              <a:buFont typeface="+mj-lt"/>
              <a:buAutoNum type="arabicPeriod"/>
            </a:pPr>
            <a:r>
              <a:rPr lang="pl-PL" dirty="0"/>
              <a:t>przesłuchanie wstępne – pytanie o imię, nazwisko,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
        <p:nvSpPr>
          <p:cNvPr id="4" name="pole tekstowe 3"/>
          <p:cNvSpPr txBox="1"/>
          <p:nvPr/>
        </p:nvSpPr>
        <p:spPr>
          <a:xfrm>
            <a:off x="7101165" y="4797355"/>
            <a:ext cx="4824536" cy="1569660"/>
          </a:xfrm>
          <a:prstGeom prst="rect">
            <a:avLst/>
          </a:prstGeom>
          <a:noFill/>
        </p:spPr>
        <p:txBody>
          <a:bodyPr wrap="square" rtlCol="0">
            <a:spAutoFit/>
          </a:bodyPr>
          <a:lstStyle/>
          <a:p>
            <a:pPr algn="ctr"/>
            <a:r>
              <a:rPr lang="pl-PL" sz="3200" b="1" dirty="0">
                <a:solidFill>
                  <a:schemeClr val="accent2"/>
                </a:solidFill>
              </a:rPr>
              <a:t>UWAGA NA ZAKAZY DOWODOWE ZWIĄZANE </a:t>
            </a:r>
          </a:p>
          <a:p>
            <a:pPr algn="ctr"/>
            <a:r>
              <a:rPr lang="pl-PL" sz="3200" b="1" dirty="0">
                <a:solidFill>
                  <a:schemeClr val="accent2"/>
                </a:solidFill>
              </a:rPr>
              <a:t>Z PRZESŁUCHANIEM!!!</a:t>
            </a:r>
          </a:p>
        </p:txBody>
      </p:sp>
    </p:spTree>
    <p:extLst>
      <p:ext uri="{BB962C8B-B14F-4D97-AF65-F5344CB8AC3E}">
        <p14:creationId xmlns:p14="http://schemas.microsoft.com/office/powerpoint/2010/main" val="294171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375074-B253-47F6-B68C-ED2226E45424}"/>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B2D43018-394F-45A4-BDDA-795240C438E1}"/>
              </a:ext>
            </a:extLst>
          </p:cNvPr>
          <p:cNvSpPr>
            <a:spLocks noGrp="1"/>
          </p:cNvSpPr>
          <p:nvPr>
            <p:ph idx="1"/>
          </p:nvPr>
        </p:nvSpPr>
        <p:spPr>
          <a:xfrm>
            <a:off x="913795" y="1674688"/>
            <a:ext cx="10353762" cy="5085708"/>
          </a:xfrm>
        </p:spPr>
        <p:txBody>
          <a:bodyPr>
            <a:normAutofit/>
          </a:bodyPr>
          <a:lstStyle/>
          <a:p>
            <a:pPr marL="0" indent="0">
              <a:buNone/>
            </a:pPr>
            <a:endParaRPr lang="pl-PL" dirty="0">
              <a:effectLst/>
            </a:endParaRPr>
          </a:p>
          <a:p>
            <a:pPr algn="just"/>
            <a:r>
              <a:rPr lang="pl-PL" sz="2400" dirty="0">
                <a:effectLst/>
              </a:rPr>
              <a:t>Postanowieniem z dnia 10 stycznia 2019 r. Sąd Rejonowy dla Wrocławia – Krzyków wydał postanowienie o zastosowaniu tymczasowego aresztowania wobec Marcina S. na okres 3 miesięcy. Prokurator postanowieniem z dnia 20 lutego 2019 r. zmienił postanowienie Sądu i zastosował wobec podejrzanego poręczenie majątkowe, uznając że na obecnym etapie postępowania jest to środek wystarczający dla zabezpieczenia prawidłowego toku procesu.</a:t>
            </a:r>
          </a:p>
          <a:p>
            <a:pPr algn="just"/>
            <a:r>
              <a:rPr lang="pl-PL" sz="2400" b="1" i="1" dirty="0">
                <a:effectLst/>
              </a:rPr>
              <a:t>Czy prokurator mógł podjąć taką decyzję? </a:t>
            </a:r>
            <a:endParaRPr lang="pl-PL" sz="2400" i="1" dirty="0">
              <a:effectLst/>
            </a:endParaRPr>
          </a:p>
          <a:p>
            <a:endParaRPr lang="pl-PL" dirty="0"/>
          </a:p>
        </p:txBody>
      </p:sp>
    </p:spTree>
    <p:extLst>
      <p:ext uri="{BB962C8B-B14F-4D97-AF65-F5344CB8AC3E}">
        <p14:creationId xmlns:p14="http://schemas.microsoft.com/office/powerpoint/2010/main" val="157580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7103" y="353482"/>
            <a:ext cx="10772775" cy="1658198"/>
          </a:xfrm>
        </p:spPr>
        <p:txBody>
          <a:bodyPr/>
          <a:lstStyle/>
          <a:p>
            <a:r>
              <a:rPr lang="pl-PL" dirty="0"/>
              <a:t>Przesłuchanie podejrzanego </a:t>
            </a:r>
          </a:p>
        </p:txBody>
      </p:sp>
      <p:sp>
        <p:nvSpPr>
          <p:cNvPr id="3" name="Symbol zastępczy zawartości 2"/>
          <p:cNvSpPr>
            <a:spLocks noGrp="1"/>
          </p:cNvSpPr>
          <p:nvPr>
            <p:ph idx="1"/>
          </p:nvPr>
        </p:nvSpPr>
        <p:spPr>
          <a:xfrm>
            <a:off x="487104" y="2011680"/>
            <a:ext cx="11315036" cy="4506078"/>
          </a:xfrm>
        </p:spPr>
        <p:txBody>
          <a:bodyPr>
            <a:normAutofit fontScale="85000" lnSpcReduction="10000"/>
          </a:bodyPr>
          <a:lstStyle/>
          <a:p>
            <a:pPr algn="just"/>
            <a:r>
              <a:rPr lang="pl-PL" dirty="0"/>
              <a:t>Art. 175 § 1 – oskarżony (</a:t>
            </a:r>
            <a:r>
              <a:rPr lang="pl-PL" i="1" dirty="0"/>
              <a:t>każdorazowo, gdy przepisy posługują się pojęciem „oskarżony” w znaczeniu ogólnym dotyczą także podejrzanego – art. 71 </a:t>
            </a:r>
            <a:r>
              <a:rPr lang="pl-PL" dirty="0"/>
              <a:t>§ 3 k.p.k.) ma prawo składać wyjaśnienia, może odmówić składania wyjaśnień lub odmówić odpowiedzi na poszczególne pytania. Ponadto składanie fałszywych wyjaśnień nie jest przestępstwem. </a:t>
            </a:r>
          </a:p>
          <a:p>
            <a:pPr algn="just"/>
            <a:r>
              <a:rPr lang="pl-PL" dirty="0"/>
              <a:t>O uprawnieniu należy pouczyć oskarżonego (art. 300 § 1) </a:t>
            </a:r>
          </a:p>
          <a:p>
            <a:pPr algn="just"/>
            <a:r>
              <a:rPr lang="pl-PL" dirty="0"/>
              <a:t>Wyjaśnienia mają podwójny charakter:</a:t>
            </a:r>
          </a:p>
          <a:p>
            <a:pPr marL="205740" lvl="2" indent="0" algn="just">
              <a:buNone/>
            </a:pPr>
            <a:r>
              <a:rPr lang="pl-PL" dirty="0"/>
              <a:t>1. środek dowodowy w procesie </a:t>
            </a:r>
          </a:p>
          <a:p>
            <a:pPr marL="205740" lvl="2" indent="0" algn="just">
              <a:buNone/>
            </a:pPr>
            <a:r>
              <a:rPr lang="pl-PL" dirty="0"/>
              <a:t>2. forma realizowania prawa do obrony – może zmieniać swoje wyjaśnienia </a:t>
            </a:r>
          </a:p>
          <a:p>
            <a:pPr marL="480060" lvl="3" indent="0" algn="just">
              <a:buNone/>
            </a:pPr>
            <a:r>
              <a:rPr lang="pl-PL" dirty="0"/>
              <a:t>W procesie karnym </a:t>
            </a:r>
            <a:r>
              <a:rPr lang="pl-PL" b="1" dirty="0"/>
              <a:t>nie ma gradacji wartości poszczególnych dowodów pod względem chronologicznym</a:t>
            </a:r>
            <a:r>
              <a:rPr lang="pl-PL" dirty="0"/>
              <a:t>. Odwołanie czy zmiana wcześniej złożonych wyjaśnień czyni jedynie nowy dowód, jak każdy podlegający ocenie. Od oceniającego sądu zależeć będzie, który z nich wybierze jako ten odpowiadający prawdzie i w jaki sposób to wykaże i uzasadni (por. postanowienie SN z 28.05.2015 r., II KK 123/15).</a:t>
            </a:r>
          </a:p>
          <a:p>
            <a:pPr algn="just"/>
            <a:r>
              <a:rPr lang="pl-PL" dirty="0"/>
              <a:t>Forma składania wyjaśnień – co do zasady ustna, ale w </a:t>
            </a:r>
            <a:r>
              <a:rPr lang="pl-PL" b="1" dirty="0"/>
              <a:t>postępowaniu przygotowawczym </a:t>
            </a:r>
            <a:r>
              <a:rPr lang="pl-PL" dirty="0"/>
              <a:t>podejrzany może złożyć wyjaśnienia w formie pisemnej, chyba że organ </a:t>
            </a:r>
            <a:r>
              <a:rPr lang="pl-PL" b="1" dirty="0"/>
              <a:t>z ważnych powodów </a:t>
            </a:r>
            <a:r>
              <a:rPr lang="pl-PL" dirty="0"/>
              <a:t>nie wyrazi na to zgody (art. 176 k.p.k.). </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0338" y="0"/>
            <a:ext cx="1824578" cy="1772447"/>
          </a:xfrm>
          <a:prstGeom prst="rect">
            <a:avLst/>
          </a:prstGeom>
        </p:spPr>
      </p:pic>
    </p:spTree>
    <p:extLst>
      <p:ext uri="{BB962C8B-B14F-4D97-AF65-F5344CB8AC3E}">
        <p14:creationId xmlns:p14="http://schemas.microsoft.com/office/powerpoint/2010/main" val="3545864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22765" y="0"/>
            <a:ext cx="10772775" cy="1658198"/>
          </a:xfrm>
        </p:spPr>
        <p:txBody>
          <a:bodyPr/>
          <a:lstStyle/>
          <a:p>
            <a:r>
              <a:rPr lang="pl-PL" dirty="0"/>
              <a:t>Przesłuchanie podejrzanego </a:t>
            </a:r>
          </a:p>
        </p:txBody>
      </p:sp>
      <p:sp>
        <p:nvSpPr>
          <p:cNvPr id="3" name="Symbol zastępczy zawartości 2"/>
          <p:cNvSpPr>
            <a:spLocks noGrp="1"/>
          </p:cNvSpPr>
          <p:nvPr>
            <p:ph idx="1"/>
          </p:nvPr>
        </p:nvSpPr>
        <p:spPr/>
        <p:txBody>
          <a:bodyPr>
            <a:normAutofit fontScale="92500" lnSpcReduction="10000"/>
          </a:bodyPr>
          <a:lstStyle/>
          <a:p>
            <a:pPr algn="ctr"/>
            <a:r>
              <a:rPr lang="pl-PL" sz="2800" b="1" dirty="0"/>
              <a:t>Wyrok SN z 15.10.2015 r., III KK 206/15 </a:t>
            </a:r>
          </a:p>
          <a:p>
            <a:pPr algn="just"/>
            <a:r>
              <a:rPr lang="pl-PL" dirty="0"/>
              <a:t>Wyrażona w art. 74 § 1 k.p.k. reguła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stanowiąca odzwierciedlenie zasady domniemania niewinności (art. 5 § 1 k.p.k.), oznacza zarówno brak po stronie oskarżonego obowiązku dowodzenia swojej niewinności, jak i zakaz jego przymuszania do dostarczania dowodów przeciwko sobie. Konsekwencją tego rozwiązania jest m.in. prawo do odmowy złożenia wyjaśnień (art. 175 § 1 in fine k.p.k.) oraz zakaz stosowania podczas przesłuchania środków kontrolujących nieświadome reakcje organizmu, przemocy lub groźby bezprawnej (art. 171 § 5 k.p.k.). Regulacje powyższe, zawierające uprawnienia oskarżonego, adresowane są do organów procesowych i oznaczają </a:t>
            </a:r>
            <a:r>
              <a:rPr lang="pl-PL" b="1" dirty="0"/>
              <a:t>zakaz wymuszania na nim aktywnych form dostarczania oskarżeniu dowodów.</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28" y="0"/>
            <a:ext cx="1666137" cy="2011680"/>
          </a:xfrm>
          <a:prstGeom prst="rect">
            <a:avLst/>
          </a:prstGeom>
        </p:spPr>
      </p:pic>
    </p:spTree>
    <p:extLst>
      <p:ext uri="{BB962C8B-B14F-4D97-AF65-F5344CB8AC3E}">
        <p14:creationId xmlns:p14="http://schemas.microsoft.com/office/powerpoint/2010/main" val="92650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8893" y="0"/>
            <a:ext cx="10772775" cy="1658198"/>
          </a:xfrm>
        </p:spPr>
        <p:txBody>
          <a:bodyPr/>
          <a:lstStyle/>
          <a:p>
            <a:r>
              <a:rPr lang="pl-PL" dirty="0"/>
              <a:t>Przesłuchanie podejrzanego </a:t>
            </a:r>
          </a:p>
        </p:txBody>
      </p:sp>
      <p:sp>
        <p:nvSpPr>
          <p:cNvPr id="5" name="Symbol zastępczy zawartości 4"/>
          <p:cNvSpPr>
            <a:spLocks noGrp="1"/>
          </p:cNvSpPr>
          <p:nvPr>
            <p:ph idx="1"/>
          </p:nvPr>
        </p:nvSpPr>
        <p:spPr>
          <a:xfrm>
            <a:off x="269359" y="2656043"/>
            <a:ext cx="11483162" cy="2459328"/>
          </a:xfrm>
          <a:prstGeom prst="rect">
            <a:avLst/>
          </a:prstGeom>
        </p:spPr>
        <p:txBody>
          <a:bodyPr wrap="square">
            <a:spAutoFit/>
          </a:bodyPr>
          <a:lstStyle/>
          <a:p>
            <a:pPr algn="ctr"/>
            <a:r>
              <a:rPr lang="pl-PL" b="1" dirty="0"/>
              <a:t>Wyrok SA w Katowicach z 26.03.2009 r., II </a:t>
            </a:r>
            <a:r>
              <a:rPr lang="pl-PL" b="1" dirty="0" err="1"/>
              <a:t>AKa</a:t>
            </a:r>
            <a:r>
              <a:rPr lang="pl-PL" b="1" dirty="0"/>
              <a:t> 50/09</a:t>
            </a:r>
            <a:r>
              <a:rPr lang="pl-PL" dirty="0"/>
              <a:t> </a:t>
            </a:r>
          </a:p>
          <a:p>
            <a:pPr algn="just"/>
            <a:r>
              <a:rPr lang="pl-PL" dirty="0"/>
              <a:t>Z faktu odmowy składania wyjaśnień przez oskarżoną w postępowaniu przygotowawczym nie można wywodzić żadnych negatywnych dla oskarżonej wniosków, ponieważ oskarżona skorzystała z zagwarantowanego jej ustawą przewidzianego w art. 175 § 1 k.p.k., prawa do milczenia we własnej sprawie, co mogła uczynić bez podania jakiegokolwiek powodu takiego stanowiska procesowego i co nie może rodzić dla niej żadnych negatywnych konsekwencji procesowych.</a:t>
            </a:r>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28" y="0"/>
            <a:ext cx="1666137" cy="2011680"/>
          </a:xfrm>
          <a:prstGeom prst="rect">
            <a:avLst/>
          </a:prstGeom>
        </p:spPr>
      </p:pic>
    </p:spTree>
    <p:extLst>
      <p:ext uri="{BB962C8B-B14F-4D97-AF65-F5344CB8AC3E}">
        <p14:creationId xmlns:p14="http://schemas.microsoft.com/office/powerpoint/2010/main" val="870476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fontScale="92500" lnSpcReduction="10000"/>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a:t>
            </a:r>
            <a:r>
              <a:rPr lang="pl-PL" b="1" dirty="0"/>
              <a:t>przesłuchanie świadka z udziałem biegłego psychologa </a:t>
            </a:r>
            <a:r>
              <a:rPr lang="pl-PL" dirty="0"/>
              <a:t>(art. 192 § 2 k.p.k.). </a:t>
            </a:r>
          </a:p>
          <a:p>
            <a:pPr marL="114300" indent="0" algn="just">
              <a:buNone/>
            </a:pPr>
            <a:endParaRPr lang="pl-PL"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486" y="-135572"/>
            <a:ext cx="1857153" cy="1760856"/>
          </a:xfrm>
          <a:prstGeom prst="rect">
            <a:avLst/>
          </a:prstGeom>
        </p:spPr>
      </p:pic>
    </p:spTree>
    <p:extLst>
      <p:ext uri="{BB962C8B-B14F-4D97-AF65-F5344CB8AC3E}">
        <p14:creationId xmlns:p14="http://schemas.microsoft.com/office/powerpoint/2010/main" val="2148685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22B18E-66E1-4E19-A963-95DAC87173BC}"/>
              </a:ext>
            </a:extLst>
          </p:cNvPr>
          <p:cNvSpPr>
            <a:spLocks noGrp="1"/>
          </p:cNvSpPr>
          <p:nvPr>
            <p:ph type="title"/>
          </p:nvPr>
        </p:nvSpPr>
        <p:spPr/>
        <p:txBody>
          <a:bodyPr/>
          <a:lstStyle/>
          <a:p>
            <a:r>
              <a:rPr lang="pl-PL" dirty="0"/>
              <a:t>Świadek w procesie karnym </a:t>
            </a:r>
          </a:p>
        </p:txBody>
      </p:sp>
      <p:sp>
        <p:nvSpPr>
          <p:cNvPr id="3" name="Symbol zastępczy zawartości 2">
            <a:extLst>
              <a:ext uri="{FF2B5EF4-FFF2-40B4-BE49-F238E27FC236}">
                <a16:creationId xmlns:a16="http://schemas.microsoft.com/office/drawing/2014/main" id="{1C33DB6E-D5EB-4A6A-87B0-756718DB5B51}"/>
              </a:ext>
            </a:extLst>
          </p:cNvPr>
          <p:cNvSpPr>
            <a:spLocks noGrp="1"/>
          </p:cNvSpPr>
          <p:nvPr>
            <p:ph idx="1"/>
          </p:nvPr>
        </p:nvSpPr>
        <p:spPr/>
        <p:txBody>
          <a:bodyPr/>
          <a:lstStyle/>
          <a:p>
            <a:pPr algn="just"/>
            <a:r>
              <a:rPr lang="pl-PL" dirty="0"/>
              <a:t>Przyrzeczenie od świadka odbiera się tylko w postępowaniu sądowym. Nie odbiera się przyrzeczenia od osób wskazanych w art. 189 k.p.k.</a:t>
            </a:r>
          </a:p>
          <a:p>
            <a:r>
              <a:rPr lang="pl-PL" dirty="0"/>
              <a:t> Przyrzeczenie od świadka może bowiem odebrać tylko sąd lub sędzia wyznaczony (187 k.p.k.)</a:t>
            </a:r>
          </a:p>
        </p:txBody>
      </p:sp>
    </p:spTree>
    <p:extLst>
      <p:ext uri="{BB962C8B-B14F-4D97-AF65-F5344CB8AC3E}">
        <p14:creationId xmlns:p14="http://schemas.microsoft.com/office/powerpoint/2010/main" val="697128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304800" y="980728"/>
            <a:ext cx="11137900" cy="4320480"/>
          </a:xfrm>
        </p:spPr>
        <p:txBody>
          <a:bodyPr>
            <a:normAutofit fontScale="77500" lnSpcReduction="20000"/>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4278412" y="4761921"/>
            <a:ext cx="7164288" cy="1938992"/>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7619" y="0"/>
            <a:ext cx="1474380" cy="1397931"/>
          </a:xfrm>
          <a:prstGeom prst="rect">
            <a:avLst/>
          </a:prstGeom>
        </p:spPr>
      </p:pic>
    </p:spTree>
    <p:extLst>
      <p:ext uri="{BB962C8B-B14F-4D97-AF65-F5344CB8AC3E}">
        <p14:creationId xmlns:p14="http://schemas.microsoft.com/office/powerpoint/2010/main" val="1306326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fontScale="92500" lnSpcReduction="10000"/>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(art. 186 k.p.k.).</a:t>
            </a:r>
          </a:p>
          <a:p>
            <a:pPr lvl="1" algn="just"/>
            <a:r>
              <a:rPr lang="pl-PL" dirty="0"/>
              <a:t>protokoły oględzin ciała podlegają ujawnieniu niezależnie od odmowy składania zeznań. </a:t>
            </a:r>
          </a:p>
        </p:txBody>
      </p:sp>
    </p:spTree>
    <p:extLst>
      <p:ext uri="{BB962C8B-B14F-4D97-AF65-F5344CB8AC3E}">
        <p14:creationId xmlns:p14="http://schemas.microsoft.com/office/powerpoint/2010/main" val="2616316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676656" y="2011680"/>
            <a:ext cx="10753725" cy="4474180"/>
          </a:xfrm>
        </p:spPr>
        <p:txBody>
          <a:bodyPr>
            <a:normAutofit fontScale="92500" lnSpcReduction="10000"/>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algn="just"/>
            <a:r>
              <a:rPr lang="pl-PL" dirty="0"/>
              <a:t>Problem relacji art. 183 § 1 k.p.k. i art. 233 § 1a k.k. Rozbieżne orzecznictwo SN: post. SN z 10 grudnia 2020 r. , I KK 58/19 oraz post. SN z 15 stycznia 2020 r., I KZP 10/19</a:t>
            </a:r>
          </a:p>
          <a:p>
            <a:pPr algn="just"/>
            <a:endParaRPr lang="pl-PL" dirty="0"/>
          </a:p>
        </p:txBody>
      </p:sp>
    </p:spTree>
    <p:extLst>
      <p:ext uri="{BB962C8B-B14F-4D97-AF65-F5344CB8AC3E}">
        <p14:creationId xmlns:p14="http://schemas.microsoft.com/office/powerpoint/2010/main" val="3805137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957F1-5D37-44FF-A5A3-B59BC320A374}"/>
              </a:ext>
            </a:extLst>
          </p:cNvPr>
          <p:cNvSpPr>
            <a:spLocks noGrp="1"/>
          </p:cNvSpPr>
          <p:nvPr>
            <p:ph type="title"/>
          </p:nvPr>
        </p:nvSpPr>
        <p:spPr/>
        <p:txBody>
          <a:bodyPr/>
          <a:lstStyle/>
          <a:p>
            <a:r>
              <a:rPr lang="pl-PL" dirty="0"/>
              <a:t>Uchwała SN z 9.11.2021 r., I KZP 5/21 (7)</a:t>
            </a:r>
          </a:p>
        </p:txBody>
      </p:sp>
      <p:sp>
        <p:nvSpPr>
          <p:cNvPr id="3" name="Symbol zastępczy zawartości 2">
            <a:extLst>
              <a:ext uri="{FF2B5EF4-FFF2-40B4-BE49-F238E27FC236}">
                <a16:creationId xmlns:a16="http://schemas.microsoft.com/office/drawing/2014/main" id="{D9465347-73B5-4706-9E5F-1AA6A691079C}"/>
              </a:ext>
            </a:extLst>
          </p:cNvPr>
          <p:cNvSpPr>
            <a:spLocks noGrp="1"/>
          </p:cNvSpPr>
          <p:nvPr>
            <p:ph idx="1"/>
          </p:nvPr>
        </p:nvSpPr>
        <p:spPr/>
        <p:txBody>
          <a:bodyPr/>
          <a:lstStyle/>
          <a:p>
            <a:pPr algn="just"/>
            <a:r>
              <a:rPr lang="pl-PL" dirty="0"/>
              <a:t>Nie popełnia przestępstwa z art. 233 § 1a k.k. świadek składający fałszywe zeznanie z obawy przed grożącą mu odpowiedzialnością karną, jeśli - realizując prawo do obrony - zeznaje nieprawdę lub zataja prawdę, nie wyczerpując jednocześnie swoim zachowaniem znamion czynu zabronionego określonego w innym przepisie ustawy.</a:t>
            </a:r>
          </a:p>
        </p:txBody>
      </p:sp>
    </p:spTree>
    <p:extLst>
      <p:ext uri="{BB962C8B-B14F-4D97-AF65-F5344CB8AC3E}">
        <p14:creationId xmlns:p14="http://schemas.microsoft.com/office/powerpoint/2010/main" val="1817534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0200" y="0"/>
            <a:ext cx="11506200" cy="1417638"/>
          </a:xfrm>
        </p:spPr>
        <p:txBody>
          <a:bodyPr>
            <a:normAutofit/>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lnSpcReduction="10000"/>
          </a:bodyPr>
          <a:lstStyle/>
          <a:p>
            <a:pPr algn="just"/>
            <a:r>
              <a:rPr lang="pl-PL" sz="2400" dirty="0"/>
              <a:t>Przysługuje osobie, którą z oskarżonym łączy </a:t>
            </a:r>
            <a:r>
              <a:rPr lang="pl-PL" sz="2400" u="sng" dirty="0"/>
              <a:t>szczególnie bliski stosunek osobisty</a:t>
            </a:r>
            <a:r>
              <a:rPr lang="pl-PL" sz="2400" dirty="0"/>
              <a:t>: w orzecznictwie za taką okoliczność uznaje się np. posiadanie wspólnego dziecka (postanowienie SN z 22.02.2006 r., III </a:t>
            </a:r>
            <a:r>
              <a:rPr lang="pl-PL" sz="2400"/>
              <a:t>KK 222/05), </a:t>
            </a:r>
            <a:r>
              <a:rPr lang="pl-PL" sz="2400" dirty="0"/>
              <a:t>chodzi także o m.in. długotrwałą przyjaźń.</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 </a:t>
            </a:r>
          </a:p>
          <a:p>
            <a:pPr lvl="1" algn="just"/>
            <a:r>
              <a:rPr lang="pl-PL" sz="2000" dirty="0"/>
              <a:t>ALE por. art. 302 w odniesieniu do postępowania przygotowawczego </a:t>
            </a:r>
          </a:p>
        </p:txBody>
      </p:sp>
    </p:spTree>
    <p:extLst>
      <p:ext uri="{BB962C8B-B14F-4D97-AF65-F5344CB8AC3E}">
        <p14:creationId xmlns:p14="http://schemas.microsoft.com/office/powerpoint/2010/main" val="3902136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3F791-15AC-4698-BB0F-21ECED4E1496}"/>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327A0902-2ED8-47CF-986B-9798302249EF}"/>
              </a:ext>
            </a:extLst>
          </p:cNvPr>
          <p:cNvSpPr>
            <a:spLocks noGrp="1"/>
          </p:cNvSpPr>
          <p:nvPr>
            <p:ph idx="1"/>
          </p:nvPr>
        </p:nvSpPr>
        <p:spPr/>
        <p:txBody>
          <a:bodyPr/>
          <a:lstStyle/>
          <a:p>
            <a:r>
              <a:rPr lang="pl-PL" dirty="0"/>
              <a:t>Zob. art. 253 </a:t>
            </a:r>
            <a:r>
              <a:rPr lang="pl-PL" sz="2800" dirty="0"/>
              <a:t>§ 2 k.p.k. i 256 k.p.k.</a:t>
            </a:r>
            <a:endParaRPr lang="pl-PL" dirty="0"/>
          </a:p>
        </p:txBody>
      </p:sp>
    </p:spTree>
    <p:extLst>
      <p:ext uri="{BB962C8B-B14F-4D97-AF65-F5344CB8AC3E}">
        <p14:creationId xmlns:p14="http://schemas.microsoft.com/office/powerpoint/2010/main" val="3307959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p14="http://schemas.microsoft.com/office/powerpoint/2010/main" val="294461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0772775" cy="1658198"/>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fontScale="92500"/>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koronnym (por. dowody niekonwencjonalne)</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4846" y="0"/>
            <a:ext cx="1857153" cy="1760856"/>
          </a:xfrm>
          <a:prstGeom prst="rect">
            <a:avLst/>
          </a:prstGeom>
        </p:spPr>
      </p:pic>
    </p:spTree>
    <p:extLst>
      <p:ext uri="{BB962C8B-B14F-4D97-AF65-F5344CB8AC3E}">
        <p14:creationId xmlns:p14="http://schemas.microsoft.com/office/powerpoint/2010/main" val="4140609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 </a:t>
            </a:r>
            <a:r>
              <a:rPr lang="pl-PL" sz="1900" dirty="0"/>
              <a:t>jednym z w/w 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w/w 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171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p14="http://schemas.microsoft.com/office/powerpoint/2010/main" val="3405298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317500" y="1848892"/>
            <a:ext cx="11010900" cy="5301208"/>
          </a:xfrm>
        </p:spPr>
        <p:txBody>
          <a:bodyPr>
            <a:normAutofit/>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a:t>
            </a:r>
            <a:r>
              <a:rPr lang="pl-PL" sz="2400" dirty="0"/>
              <a:t>niezwłocznie, nie później niż w terminie 14 dni od dnia wpływu wniosku</a:t>
            </a:r>
            <a:r>
              <a:rPr lang="pl-PL" sz="2400" dirty="0">
                <a:sym typeface="Wingdings" pitchFamily="2" charset="2"/>
              </a:rPr>
              <a:t>.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p14="http://schemas.microsoft.com/office/powerpoint/2010/main" val="1954161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460432" cy="1143000"/>
          </a:xfrm>
        </p:spPr>
        <p:txBody>
          <a:bodyPr>
            <a:normAutofit/>
          </a:bodyPr>
          <a:lstStyle/>
          <a:p>
            <a:r>
              <a:rPr lang="pl-PL" sz="4000" dirty="0"/>
              <a:t>Świadek małoletni w procesie karnym </a:t>
            </a:r>
            <a:endParaRPr lang="pl-PL" sz="4400" dirty="0"/>
          </a:p>
        </p:txBody>
      </p:sp>
      <p:sp>
        <p:nvSpPr>
          <p:cNvPr id="4" name="Symbol zastępczy tekstu 3"/>
          <p:cNvSpPr>
            <a:spLocks noGrp="1"/>
          </p:cNvSpPr>
          <p:nvPr>
            <p:ph type="body" idx="1"/>
          </p:nvPr>
        </p:nvSpPr>
        <p:spPr>
          <a:xfrm>
            <a:off x="414924" y="1246039"/>
            <a:ext cx="3657600" cy="639762"/>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292100" y="1988840"/>
            <a:ext cx="4889500" cy="3951288"/>
          </a:xfrm>
        </p:spPr>
        <p:txBody>
          <a:bodyPr>
            <a:normAutofit fontScale="92500"/>
          </a:bodyPr>
          <a:lstStyle/>
          <a:p>
            <a:pPr algn="just"/>
            <a:r>
              <a:rPr lang="pl-PL" sz="2400" dirty="0"/>
              <a:t>Pokrzywdzonego, który w chwili przesłuchania ukończył 15 lat przesłuchuje się w warunkach określonych w </a:t>
            </a:r>
            <a:r>
              <a:rPr lang="pl-PL" sz="2400" dirty="0">
                <a:sym typeface="Wingdings" pitchFamily="2" charset="2"/>
              </a:rPr>
              <a:t>§ 1 – 3 (wcześniejszy slajd), gdy zachodzi uzasadniona obawa, że przesłuchanie w innych warunkach mogłoby wywrzeć negatywny wpływ na jego stan psychiczny </a:t>
            </a:r>
            <a:endParaRPr lang="pl-PL" sz="2400" dirty="0"/>
          </a:p>
        </p:txBody>
      </p:sp>
      <p:sp>
        <p:nvSpPr>
          <p:cNvPr id="6" name="Symbol zastępczy tekstu 5"/>
          <p:cNvSpPr>
            <a:spLocks noGrp="1"/>
          </p:cNvSpPr>
          <p:nvPr>
            <p:ph type="body" sz="quarter" idx="3"/>
          </p:nvPr>
        </p:nvSpPr>
        <p:spPr>
          <a:xfrm>
            <a:off x="5375920" y="1268760"/>
            <a:ext cx="6511280" cy="639762"/>
          </a:xfrm>
          <a:solidFill>
            <a:schemeClr val="accent1"/>
          </a:solidFill>
        </p:spPr>
        <p:txBody>
          <a:bodyPr/>
          <a:lstStyle/>
          <a:p>
            <a:pPr algn="ctr"/>
            <a:r>
              <a:rPr lang="pl-PL" dirty="0"/>
              <a:t>art. 185b k.p.k.</a:t>
            </a:r>
          </a:p>
        </p:txBody>
      </p:sp>
      <p:sp>
        <p:nvSpPr>
          <p:cNvPr id="7" name="Symbol zastępczy zawartości 6"/>
          <p:cNvSpPr>
            <a:spLocks noGrp="1"/>
          </p:cNvSpPr>
          <p:nvPr>
            <p:ph sz="quarter" idx="4"/>
          </p:nvPr>
        </p:nvSpPr>
        <p:spPr>
          <a:xfrm>
            <a:off x="5375920" y="1916832"/>
            <a:ext cx="6511280" cy="4683126"/>
          </a:xfrm>
        </p:spPr>
        <p:txBody>
          <a:bodyPr>
            <a:normAutofit fontScale="92500"/>
          </a:bodyPr>
          <a:lstStyle/>
          <a:p>
            <a:pPr marL="0" indent="0" algn="just">
              <a:buNone/>
            </a:pPr>
            <a:r>
              <a:rPr lang="pl-PL" sz="2400" dirty="0"/>
              <a:t>Świadka, który w chwili przesłuchania ukończył 15 lat przesłuchuje się „przy użyciu urządzeń technicznych umożliwiających przeprowadzenie tej czynności na odległość z jednoczesnym bezpośrednim przekazem obrazu i dźwięku” (art. 177 </a:t>
            </a:r>
            <a:r>
              <a:rPr lang="pl-PL" sz="2400" dirty="0">
                <a:sym typeface="Wingdings" pitchFamily="2" charset="2"/>
              </a:rPr>
              <a:t>§ 1a k.p.k.), gdy zachodzi uzasadniona obawa, że bezpośrednia obecność oskarżonego mogłaby oddziaływać krępująco na zeznania świadka lub wywierać negatywny wpływ na jego stan psychiczny.</a:t>
            </a:r>
          </a:p>
          <a:p>
            <a:pPr marL="0" indent="0" algn="just">
              <a:buNone/>
            </a:pPr>
            <a:endParaRPr lang="pl-PL" sz="2400" dirty="0">
              <a:sym typeface="Wingdings" pitchFamily="2" charset="2"/>
            </a:endParaRPr>
          </a:p>
          <a:p>
            <a:pPr marL="0" indent="0" algn="just">
              <a:buNone/>
            </a:pPr>
            <a:r>
              <a:rPr lang="pl-PL" sz="2400" dirty="0">
                <a:sym typeface="Wingdings" pitchFamily="2" charset="2"/>
              </a:rPr>
              <a:t>Ważne! Szczególnego trybu przesłuchania nie stosuje się do świadka współdziałającego w popełnieniu czynu zabronionego(por: art. 185b § 3 k.p.k.)</a:t>
            </a:r>
            <a:endParaRPr lang="pl-PL" sz="2400" dirty="0"/>
          </a:p>
        </p:txBody>
      </p:sp>
    </p:spTree>
    <p:extLst>
      <p:ext uri="{BB962C8B-B14F-4D97-AF65-F5344CB8AC3E}">
        <p14:creationId xmlns:p14="http://schemas.microsoft.com/office/powerpoint/2010/main" val="1288994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6DA5A-2AE5-47DD-B2EF-7152BC9B2D57}"/>
              </a:ext>
            </a:extLst>
          </p:cNvPr>
          <p:cNvSpPr>
            <a:spLocks noGrp="1"/>
          </p:cNvSpPr>
          <p:nvPr>
            <p:ph type="title"/>
          </p:nvPr>
        </p:nvSpPr>
        <p:spPr/>
        <p:txBody>
          <a:bodyPr/>
          <a:lstStyle/>
          <a:p>
            <a:r>
              <a:rPr lang="pl-PL" dirty="0"/>
              <a:t>Pokrzywdzony-świadek w sprawach o przestępstwa z art. 197-199</a:t>
            </a:r>
          </a:p>
        </p:txBody>
      </p:sp>
      <p:sp>
        <p:nvSpPr>
          <p:cNvPr id="3" name="Symbol zastępczy zawartości 2">
            <a:extLst>
              <a:ext uri="{FF2B5EF4-FFF2-40B4-BE49-F238E27FC236}">
                <a16:creationId xmlns:a16="http://schemas.microsoft.com/office/drawing/2014/main" id="{21DB8BDC-8816-4A2A-AA83-01EE70EA80AF}"/>
              </a:ext>
            </a:extLst>
          </p:cNvPr>
          <p:cNvSpPr>
            <a:spLocks noGrp="1"/>
          </p:cNvSpPr>
          <p:nvPr>
            <p:ph idx="1"/>
          </p:nvPr>
        </p:nvSpPr>
        <p:spPr/>
        <p:txBody>
          <a:bodyPr/>
          <a:lstStyle/>
          <a:p>
            <a:pPr algn="just"/>
            <a:r>
              <a:rPr lang="pl-PL" b="1" dirty="0"/>
              <a:t>Ograniczony zakres zawiadomienia o przestępstwie: </a:t>
            </a:r>
            <a:r>
              <a:rPr lang="pl-PL" dirty="0"/>
              <a:t>Zawiadomienie o przestępstwach wskazanych wyżej, jeżeli składa je pokrzywdzony, powinno ograniczyć się do wskazania najważniejszych faktów i dowodów. </a:t>
            </a:r>
          </a:p>
        </p:txBody>
      </p:sp>
    </p:spTree>
    <p:extLst>
      <p:ext uri="{BB962C8B-B14F-4D97-AF65-F5344CB8AC3E}">
        <p14:creationId xmlns:p14="http://schemas.microsoft.com/office/powerpoint/2010/main" val="454497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Pokrzywdzony-świadek w sprawach o przestępstwa z art. 197-199</a:t>
            </a:r>
          </a:p>
        </p:txBody>
      </p:sp>
      <p:sp>
        <p:nvSpPr>
          <p:cNvPr id="8" name="Symbol zastępczy zawartości 7"/>
          <p:cNvSpPr>
            <a:spLocks noGrp="1"/>
          </p:cNvSpPr>
          <p:nvPr>
            <p:ph idx="1"/>
          </p:nvPr>
        </p:nvSpPr>
        <p:spPr>
          <a:xfrm>
            <a:off x="676656" y="2011680"/>
            <a:ext cx="10753725" cy="4665567"/>
          </a:xfrm>
        </p:spPr>
        <p:txBody>
          <a:bodyPr>
            <a:normAutofit fontScale="92500" lnSpcReduction="20000"/>
          </a:bodyPr>
          <a:lstStyle/>
          <a:p>
            <a:pPr marL="0" indent="0">
              <a:buNone/>
            </a:pPr>
            <a:r>
              <a:rPr lang="pl-PL" dirty="0"/>
              <a:t> </a:t>
            </a:r>
          </a:p>
          <a:p>
            <a:pPr algn="just"/>
            <a:r>
              <a:rPr lang="pl-PL" dirty="0"/>
              <a:t>art. 185c §  2. Przesłuchanie pokrzywdzonego w charakterze świadka przeprowadza sąd na posiedzeniu z udziałem biegłego psychologa niezwłocznie, nie później niż w terminie 14 dni od wpływu wniosku. W przesłuchaniu </a:t>
            </a:r>
            <a:r>
              <a:rPr lang="pl-PL" b="1" u="sng" dirty="0"/>
              <a:t>nie bierze udziału oskarżony. </a:t>
            </a:r>
          </a:p>
          <a:p>
            <a:pPr algn="just"/>
            <a:r>
              <a:rPr lang="pl-PL" dirty="0"/>
              <a:t>Na wniosek pokrzywdzonego należy zapewnić, aby biegły psycholog biorący udział w przesłuchaniu był osobą tej samej płci. </a:t>
            </a:r>
          </a:p>
          <a:p>
            <a:pPr algn="just"/>
            <a:r>
              <a:rPr lang="pl-PL" dirty="0"/>
              <a:t>Mają prawo </a:t>
            </a:r>
            <a:r>
              <a:rPr lang="pl-PL" b="1" dirty="0"/>
              <a:t>wziąć w nim udział </a:t>
            </a:r>
            <a:r>
              <a:rPr lang="pl-PL" dirty="0"/>
              <a:t>prokurator, obrońca oraz pełnomocnik pokrzywdzonego. Dotyczy to również przedstawiciela ustawowego (art. 51 § 2 k.p.k.) i pełnoletniej osoby wskazanej przez pokrzywdzonego, ale tylko wówczas, gdy nie ograniczy to swobody wypowiedzi przesłuchiwanego.</a:t>
            </a:r>
          </a:p>
          <a:p>
            <a:pPr algn="just"/>
            <a:r>
              <a:rPr lang="pl-PL" dirty="0"/>
              <a:t>Na rozprawie głównej odtwarza się sporządzony zapis obrazu i dźwięku przesłuchania oraz odczytuje się protokół przesłuchania.</a:t>
            </a:r>
          </a:p>
        </p:txBody>
      </p:sp>
    </p:spTree>
    <p:extLst>
      <p:ext uri="{BB962C8B-B14F-4D97-AF65-F5344CB8AC3E}">
        <p14:creationId xmlns:p14="http://schemas.microsoft.com/office/powerpoint/2010/main" val="1006791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FCBFAB-8B32-45E4-A2D8-0460822070EE}"/>
              </a:ext>
            </a:extLst>
          </p:cNvPr>
          <p:cNvSpPr>
            <a:spLocks noGrp="1"/>
          </p:cNvSpPr>
          <p:nvPr>
            <p:ph type="title"/>
          </p:nvPr>
        </p:nvSpPr>
        <p:spPr/>
        <p:txBody>
          <a:bodyPr/>
          <a:lstStyle/>
          <a:p>
            <a:r>
              <a:rPr lang="pl-PL" dirty="0"/>
              <a:t>Pokrzywdzony-świadek w sprawach o przestępstwa z art. 197-199</a:t>
            </a:r>
          </a:p>
        </p:txBody>
      </p:sp>
      <p:sp>
        <p:nvSpPr>
          <p:cNvPr id="3" name="Symbol zastępczy zawartości 2">
            <a:extLst>
              <a:ext uri="{FF2B5EF4-FFF2-40B4-BE49-F238E27FC236}">
                <a16:creationId xmlns:a16="http://schemas.microsoft.com/office/drawing/2014/main" id="{A339EA0A-5254-46A3-B6B7-81B5EF686F3E}"/>
              </a:ext>
            </a:extLst>
          </p:cNvPr>
          <p:cNvSpPr>
            <a:spLocks noGrp="1"/>
          </p:cNvSpPr>
          <p:nvPr>
            <p:ph idx="1"/>
          </p:nvPr>
        </p:nvSpPr>
        <p:spPr/>
        <p:txBody>
          <a:bodyPr>
            <a:normAutofit fontScale="92500" lnSpcReduction="10000"/>
          </a:bodyPr>
          <a:lstStyle/>
          <a:p>
            <a:pPr algn="just"/>
            <a:r>
              <a:rPr lang="pl-PL" dirty="0"/>
              <a:t>Co do zasady przesłuchanie </a:t>
            </a:r>
            <a:r>
              <a:rPr lang="pl-PL" b="1" dirty="0"/>
              <a:t>przeprowadza się tylko raz i tylko gdy zeznania mogą mieć istotne znaczenie dla rozstrzygnięcia sprawy.</a:t>
            </a:r>
            <a:endParaRPr lang="pl-PL" dirty="0"/>
          </a:p>
          <a:p>
            <a:pPr algn="just"/>
            <a:r>
              <a:rPr lang="pl-PL" dirty="0"/>
              <a:t>(…) Podyktowane jest to dążeniem do zwiększenia ochrony pokrzywdzonych w tych sprawach i zapobiegania ich wtórnej </a:t>
            </a:r>
            <a:r>
              <a:rPr lang="pl-PL" dirty="0" err="1"/>
              <a:t>wiktymizacji</a:t>
            </a:r>
            <a:r>
              <a:rPr lang="pl-PL" dirty="0"/>
              <a:t>. Tego typu przesłuchanie, co do zasady winno mieć miejsce jeden raz i być na tyle szczegółowe, aby nie narazić pokrzywdzonego na ryzyko kolejnej wizyty w Sądzie i konieczność odtworzenia traumatycznych wspomnień (por. wyrok SO w Częstochowie z 27.09.2016 r., II K 96/15). </a:t>
            </a:r>
          </a:p>
          <a:p>
            <a:pPr algn="just"/>
            <a:r>
              <a:rPr lang="pl-PL" dirty="0"/>
              <a:t>Po nowelizacji z 2019 r. ustawodawca wskazał, że kryterium oceny jest ujawnienie się nowych, istotnych okoliczności, których ujawnienie wymaga ponownego przesłuchania – wówczas możliwe jest ponowne przesłuchanie pokrzywdzonego. </a:t>
            </a:r>
          </a:p>
          <a:p>
            <a:pPr algn="just"/>
            <a:endParaRPr lang="pl-PL" dirty="0"/>
          </a:p>
          <a:p>
            <a:endParaRPr lang="pl-PL" dirty="0"/>
          </a:p>
        </p:txBody>
      </p:sp>
    </p:spTree>
    <p:extLst>
      <p:ext uri="{BB962C8B-B14F-4D97-AF65-F5344CB8AC3E}">
        <p14:creationId xmlns:p14="http://schemas.microsoft.com/office/powerpoint/2010/main" val="2842604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4432" y="357076"/>
            <a:ext cx="2159000" cy="2159000"/>
          </a:xfrm>
          <a:prstGeom prst="rect">
            <a:avLst/>
          </a:prstGeom>
        </p:spPr>
      </p:pic>
    </p:spTree>
    <p:extLst>
      <p:ext uri="{BB962C8B-B14F-4D97-AF65-F5344CB8AC3E}">
        <p14:creationId xmlns:p14="http://schemas.microsoft.com/office/powerpoint/2010/main" val="1491414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63500"/>
            <a:ext cx="2159000" cy="2159000"/>
          </a:xfrm>
          <a:prstGeom prst="rect">
            <a:avLst/>
          </a:prstGeom>
        </p:spPr>
      </p:pic>
    </p:spTree>
    <p:extLst>
      <p:ext uri="{BB962C8B-B14F-4D97-AF65-F5344CB8AC3E}">
        <p14:creationId xmlns:p14="http://schemas.microsoft.com/office/powerpoint/2010/main" val="272625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36DF79-DBAA-4CB6-B5EB-69257DB47298}"/>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07C8B3F8-D225-4DBC-BA3F-477110DAB3E4}"/>
              </a:ext>
            </a:extLst>
          </p:cNvPr>
          <p:cNvSpPr>
            <a:spLocks noGrp="1"/>
          </p:cNvSpPr>
          <p:nvPr>
            <p:ph idx="1"/>
          </p:nvPr>
        </p:nvSpPr>
        <p:spPr/>
        <p:txBody>
          <a:bodyPr>
            <a:normAutofit lnSpcReduction="10000"/>
          </a:bodyPr>
          <a:lstStyle/>
          <a:p>
            <a:pPr algn="just"/>
            <a:r>
              <a:rPr lang="pl-PL" dirty="0"/>
              <a:t>Prokurator złożył wniosek do Sądu Rejonowego dla </a:t>
            </a:r>
            <a:r>
              <a:rPr lang="pl-PL" dirty="0" err="1"/>
              <a:t>Wrocława</a:t>
            </a:r>
            <a:r>
              <a:rPr lang="pl-PL" dirty="0"/>
              <a:t> – Śródmieścia o zastosowanie tymczasowego aresztowania wobec Grzegorza Z., podejrzanego o dokonanie zaboru w celu przywłaszczenia telefonu komórkowego marki Samsung o wartości 550 zł na szkodę Daniela S. po uprzednim użyciu przemocy polegającej na wyrwaniu pokrzywdzonemu telefonu z ręki, tj. o czyn z art. 280 </a:t>
            </a:r>
            <a:r>
              <a:rPr lang="pl-PL" sz="2800" dirty="0"/>
              <a:t>§ 1 k.k. Prokurator powołał się na grożącą podejrzanemu surową karę, wskazując że czyn ten zagrożony jest karą 12 lat pozbawienia wolności, co uzasadnia domniemanie, że podejrzany może uciec lub ukryć się w celu uniknięcia odpowiedzialności karnej.</a:t>
            </a:r>
          </a:p>
          <a:p>
            <a:r>
              <a:rPr lang="pl-PL" b="1" dirty="0"/>
              <a:t>Oceń argumentację prokuratora. </a:t>
            </a:r>
          </a:p>
        </p:txBody>
      </p:sp>
    </p:spTree>
    <p:extLst>
      <p:ext uri="{BB962C8B-B14F-4D97-AF65-F5344CB8AC3E}">
        <p14:creationId xmlns:p14="http://schemas.microsoft.com/office/powerpoint/2010/main" val="37209747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0450" y="0"/>
            <a:ext cx="10058400" cy="1450757"/>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5257800"/>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algn="just"/>
            <a:r>
              <a:rPr lang="pl-PL" sz="2400" dirty="0">
                <a:sym typeface="Wingdings" pitchFamily="2" charset="2"/>
              </a:rPr>
              <a:t>Postanowienie SN z dnia 28 lutego 2006 r. (V KK 258/05) „Sądowe przesłuchanie świadka anonimowego powinno odbywać przy udziale oskarżonego i obrońcy, którzy powinni być powiadomieni o miejscu i czasie przesłuchania. Niedopuszczalne jest żądanie, aby przedłożyli oni sądowi na piśmie swoje pytania do świadka, które sąd zada mu podczas przesłuchania prowadzonego pod nieobecność tych podmiotów”. </a:t>
            </a:r>
            <a:endParaRPr lang="pl-PL" sz="2400" dirty="0"/>
          </a:p>
          <a:p>
            <a:pPr algn="just"/>
            <a:endParaRPr lang="pl-PL" sz="2400" dirty="0"/>
          </a:p>
        </p:txBody>
      </p:sp>
    </p:spTree>
    <p:extLst>
      <p:ext uri="{BB962C8B-B14F-4D97-AF65-F5344CB8AC3E}">
        <p14:creationId xmlns:p14="http://schemas.microsoft.com/office/powerpoint/2010/main" val="1716911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lnSpcReduction="10000"/>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5224" y="0"/>
            <a:ext cx="2159000" cy="2159000"/>
          </a:xfrm>
          <a:prstGeom prst="rect">
            <a:avLst/>
          </a:prstGeom>
        </p:spPr>
      </p:pic>
    </p:spTree>
    <p:extLst>
      <p:ext uri="{BB962C8B-B14F-4D97-AF65-F5344CB8AC3E}">
        <p14:creationId xmlns:p14="http://schemas.microsoft.com/office/powerpoint/2010/main" val="3242837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4694" y="233719"/>
            <a:ext cx="10772775" cy="1658198"/>
          </a:xfrm>
        </p:spPr>
        <p:txBody>
          <a:bodyPr/>
          <a:lstStyle/>
          <a:p>
            <a:r>
              <a:rPr lang="pl-PL" dirty="0"/>
              <a:t>Świadek anonimowy</a:t>
            </a:r>
          </a:p>
        </p:txBody>
      </p:sp>
      <p:sp>
        <p:nvSpPr>
          <p:cNvPr id="3" name="Symbol zastępczy zawartości 2"/>
          <p:cNvSpPr>
            <a:spLocks noGrp="1"/>
          </p:cNvSpPr>
          <p:nvPr>
            <p:ph idx="1"/>
          </p:nvPr>
        </p:nvSpPr>
        <p:spPr>
          <a:xfrm>
            <a:off x="367030" y="1603152"/>
            <a:ext cx="11518900" cy="5544616"/>
          </a:xfrm>
        </p:spPr>
        <p:txBody>
          <a:bodyPr>
            <a:normAutofit/>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5224" y="0"/>
            <a:ext cx="2159000" cy="2159000"/>
          </a:xfrm>
          <a:prstGeom prst="rect">
            <a:avLst/>
          </a:prstGeom>
        </p:spPr>
      </p:pic>
    </p:spTree>
    <p:extLst>
      <p:ext uri="{BB962C8B-B14F-4D97-AF65-F5344CB8AC3E}">
        <p14:creationId xmlns:p14="http://schemas.microsoft.com/office/powerpoint/2010/main" val="792146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302" y="0"/>
            <a:ext cx="10529210"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fontScale="77500" lnSpcReduction="2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2890" y="0"/>
            <a:ext cx="1609109" cy="2392326"/>
          </a:xfrm>
          <a:prstGeom prst="rect">
            <a:avLst/>
          </a:prstGeom>
        </p:spPr>
      </p:pic>
    </p:spTree>
    <p:extLst>
      <p:ext uri="{BB962C8B-B14F-4D97-AF65-F5344CB8AC3E}">
        <p14:creationId xmlns:p14="http://schemas.microsoft.com/office/powerpoint/2010/main" val="29763055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0"/>
            <a:ext cx="10614270" cy="1325562"/>
          </a:xfrm>
        </p:spPr>
        <p:txBody>
          <a:bodyPr>
            <a:normAutofit/>
          </a:bodyPr>
          <a:lstStyle/>
          <a:p>
            <a:r>
              <a:rPr lang="pl-PL" sz="4000" dirty="0"/>
              <a:t>Przesłanki pozytywne uzyskania statusu świadka koronnego </a:t>
            </a:r>
          </a:p>
        </p:txBody>
      </p:sp>
      <p:sp>
        <p:nvSpPr>
          <p:cNvPr id="3" name="Symbol zastępczy zawartości 2"/>
          <p:cNvSpPr>
            <a:spLocks noGrp="1"/>
          </p:cNvSpPr>
          <p:nvPr>
            <p:ph idx="1"/>
          </p:nvPr>
        </p:nvSpPr>
        <p:spPr>
          <a:xfrm>
            <a:off x="3232298" y="1325562"/>
            <a:ext cx="8059479" cy="5383583"/>
          </a:xfrm>
        </p:spPr>
        <p:txBody>
          <a:bodyPr>
            <a:normAutofit fontScale="70000" lnSpcReduction="20000"/>
          </a:bodyPr>
          <a:lstStyle/>
          <a:p>
            <a:pPr marL="0" indent="0" algn="ctr">
              <a:buNone/>
            </a:pPr>
            <a:r>
              <a:rPr lang="pl-PL" b="1" u="sng" dirty="0"/>
              <a:t>OBLIGATORYJNE </a:t>
            </a:r>
          </a:p>
          <a:p>
            <a:pPr marL="0" indent="0" algn="just">
              <a:buNone/>
            </a:pPr>
            <a:r>
              <a:rPr lang="pl-PL" dirty="0"/>
              <a:t>1. osobie, która stara się o uzyskanie statusu świadka koronnego </a:t>
            </a:r>
            <a:r>
              <a:rPr lang="pl-PL" b="1" dirty="0"/>
              <a:t>postawiono zarzut popełnienia przestępstwa</a:t>
            </a:r>
            <a:r>
              <a:rPr lang="pl-PL" dirty="0"/>
              <a:t> (jest podejrzanym) w sprawie:</a:t>
            </a:r>
          </a:p>
          <a:p>
            <a:pPr lvl="1" algn="just"/>
            <a:r>
              <a:rPr lang="pl-PL" dirty="0"/>
              <a:t>o </a:t>
            </a:r>
            <a:r>
              <a:rPr lang="pl-PL" b="1" dirty="0"/>
              <a:t>przestępstwo lub przestępstwo skarbowe mających na celu popełnienie przestępstwa lub przestępstwa skarbowego</a:t>
            </a:r>
            <a:r>
              <a:rPr lang="pl-PL" dirty="0"/>
              <a:t>. </a:t>
            </a:r>
            <a:r>
              <a:rPr lang="pl-PL" b="1" u="sng" dirty="0">
                <a:solidFill>
                  <a:srgbClr val="FF0000"/>
                </a:solidFill>
              </a:rPr>
              <a:t>popełnione w zorganizowanej grupie albo związku </a:t>
            </a:r>
            <a:endParaRPr lang="pl-PL" dirty="0"/>
          </a:p>
          <a:p>
            <a:pPr lvl="1" algn="just"/>
            <a:r>
              <a:rPr lang="pl-PL" dirty="0"/>
              <a:t>o przestępstwa określone w:1) art. 228 § 1 i 3-6, art. 229 § 1 i 3-5 (łapownictwo czynne i bierne), art. 230 § 1, art. 230a § 1 (płatna protekcja czynna i bierna), art. 231 § 1 i 2 (nadużycie uprawnień przez funkcjonariusza), art. 250a § 1 i 2 (łapownictwo wyborcze), art. 258 (zorganizowana grupa) oraz art. 296a § 1, 2 i 4 (łapownictwo na stanowisku kierowniczym) KK; 2) art. 46 ust. 1, 2 i 4, art. 47 oraz art. 48 ust. 1 i 2 </a:t>
            </a:r>
            <a:r>
              <a:rPr lang="pl-PL" i="1" dirty="0"/>
              <a:t>ustawy</a:t>
            </a:r>
            <a:r>
              <a:rPr lang="pl-PL" dirty="0"/>
              <a:t> z dnia 25 czerwca 2010 r. o sporcie.</a:t>
            </a:r>
          </a:p>
          <a:p>
            <a:pPr marL="0" indent="0" algn="just">
              <a:buNone/>
            </a:pPr>
            <a:r>
              <a:rPr lang="pl-PL" dirty="0"/>
              <a:t>2. do chwili wniesienia aktu oskarżenia do sądu </a:t>
            </a:r>
            <a:r>
              <a:rPr lang="pl-PL" b="1" dirty="0"/>
              <a:t>jako podejrzany </a:t>
            </a:r>
            <a:r>
              <a:rPr lang="pl-PL" b="1" u="sng" dirty="0"/>
              <a:t>w swoich wyjaśnieniach</a:t>
            </a:r>
            <a:r>
              <a:rPr lang="pl-PL" dirty="0"/>
              <a:t>:</a:t>
            </a:r>
          </a:p>
          <a:p>
            <a:pPr lvl="1" algn="just"/>
            <a:r>
              <a:rPr lang="pl-PL" dirty="0"/>
              <a:t>przekazał organowi prowadzącemu postępowanie informacje, które mogą przyczynić się do ujawnienia okoliczności przestępstwa, wykrycia pozostałych sprawców, ujawnienia dalszych przestępstw lub zapobieżenia im</a:t>
            </a:r>
          </a:p>
          <a:p>
            <a:pPr lvl="1" algn="just"/>
            <a:r>
              <a:rPr lang="pl-PL" b="1" dirty="0"/>
              <a:t>ujawnił majątek swój</a:t>
            </a:r>
            <a:r>
              <a:rPr lang="pl-PL" dirty="0"/>
              <a:t> oraz </a:t>
            </a:r>
            <a:r>
              <a:rPr lang="pl-PL" b="1" dirty="0"/>
              <a:t>znany mu majątek pozostałych sprawców</a:t>
            </a:r>
            <a:r>
              <a:rPr lang="pl-PL" dirty="0"/>
              <a:t> przestępstwa lub przestępstwa skarbowego, o których mowa w art. 1 (art. 3 ust. 1 pkt 1 UŚK)</a:t>
            </a:r>
          </a:p>
          <a:p>
            <a:pPr marL="0" indent="0" algn="just">
              <a:buNone/>
            </a:pPr>
            <a:r>
              <a:rPr lang="pl-PL" dirty="0"/>
              <a:t>3. zobowiązał się do złożenia przed sądem wyczerpujących </a:t>
            </a:r>
            <a:r>
              <a:rPr lang="pl-PL" b="1" dirty="0"/>
              <a:t>zeznań </a:t>
            </a:r>
            <a:r>
              <a:rPr lang="pl-PL" dirty="0"/>
              <a:t>dotyczących osób oraz przestępstw oraz pozostałych okoliczności, o których mowa w pkt 1 lit. a, popełnienia przestępstwa lub przestępstwa skarbowego określonego w art. 1 (art. 3 ust. 1 pkt 2</a:t>
            </a:r>
          </a:p>
          <a:p>
            <a:pPr algn="just"/>
            <a:endParaRPr lang="pl-PL" dirty="0"/>
          </a:p>
          <a:p>
            <a:pPr lvl="1" algn="just"/>
            <a:endParaRPr lang="pl-PL" dirty="0"/>
          </a:p>
        </p:txBody>
      </p:sp>
      <p:sp>
        <p:nvSpPr>
          <p:cNvPr id="5" name="pole tekstowe 4"/>
          <p:cNvSpPr txBox="1"/>
          <p:nvPr/>
        </p:nvSpPr>
        <p:spPr>
          <a:xfrm>
            <a:off x="106326" y="2410083"/>
            <a:ext cx="3125972" cy="3693319"/>
          </a:xfrm>
          <a:prstGeom prst="rect">
            <a:avLst/>
          </a:prstGeom>
          <a:noFill/>
        </p:spPr>
        <p:txBody>
          <a:bodyPr wrap="square" rtlCol="0">
            <a:spAutoFit/>
          </a:bodyPr>
          <a:lstStyle/>
          <a:p>
            <a:pPr algn="just"/>
            <a:r>
              <a:rPr lang="pl-PL" b="1" u="sng" dirty="0"/>
              <a:t>FAKULTATYWNIE</a:t>
            </a:r>
            <a:r>
              <a:rPr lang="pl-PL" dirty="0"/>
              <a:t>: </a:t>
            </a:r>
          </a:p>
          <a:p>
            <a:pPr algn="just"/>
            <a:endParaRPr lang="pl-PL" dirty="0"/>
          </a:p>
          <a:p>
            <a:pPr algn="just"/>
            <a:r>
              <a:rPr lang="pl-PL" dirty="0"/>
              <a:t>- można uzależnić nadanie statusu świadka koronnego od zobowiązania podejrzanego do zwrotu korzyści majątkowych odniesionych z przestępstwa oraz naprawienia szkody nimi wyrządzonej w </a:t>
            </a:r>
            <a:r>
              <a:rPr lang="pl-PL" b="1" dirty="0"/>
              <a:t>wyznaczonym przez sąd terminie </a:t>
            </a:r>
            <a:r>
              <a:rPr lang="pl-PL" dirty="0"/>
              <a:t>(art. 5 ust. 4) </a:t>
            </a:r>
          </a:p>
        </p:txBody>
      </p:sp>
      <p:pic>
        <p:nvPicPr>
          <p:cNvPr id="7" name="Obraz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8353" y="0"/>
            <a:ext cx="2287839" cy="1711842"/>
          </a:xfrm>
          <a:prstGeom prst="rect">
            <a:avLst/>
          </a:prstGeom>
        </p:spPr>
      </p:pic>
    </p:spTree>
    <p:extLst>
      <p:ext uri="{BB962C8B-B14F-4D97-AF65-F5344CB8AC3E}">
        <p14:creationId xmlns:p14="http://schemas.microsoft.com/office/powerpoint/2010/main" val="6202452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8" y="0"/>
            <a:ext cx="10624903" cy="1325562"/>
          </a:xfrm>
        </p:spPr>
        <p:txBody>
          <a:bodyPr/>
          <a:lstStyle/>
          <a:p>
            <a:r>
              <a:rPr lang="pl-PL" dirty="0"/>
              <a:t>Przesłanki negatywne – art. 4 UŚK</a:t>
            </a:r>
          </a:p>
        </p:txBody>
      </p:sp>
      <p:sp>
        <p:nvSpPr>
          <p:cNvPr id="3" name="Symbol zastępczy zawartości 2"/>
          <p:cNvSpPr>
            <a:spLocks noGrp="1"/>
          </p:cNvSpPr>
          <p:nvPr>
            <p:ph idx="1"/>
          </p:nvPr>
        </p:nvSpPr>
        <p:spPr>
          <a:xfrm>
            <a:off x="329609" y="1477926"/>
            <a:ext cx="10624903" cy="5156790"/>
          </a:xfrm>
        </p:spPr>
        <p:txBody>
          <a:bodyPr>
            <a:normAutofit fontScale="77500" lnSpcReduction="20000"/>
          </a:bodyPr>
          <a:lstStyle/>
          <a:p>
            <a:pPr marL="0" indent="0" algn="just">
              <a:buNone/>
            </a:pPr>
            <a:r>
              <a:rPr lang="pl-PL" dirty="0"/>
              <a:t>Świadkiem koronnym nie może być osoba, która:</a:t>
            </a:r>
          </a:p>
          <a:p>
            <a:pPr lvl="1" algn="just"/>
            <a:r>
              <a:rPr lang="pl-PL" dirty="0"/>
              <a:t>usiłowała popełnić albo popełniła zbrodnię zabójstwa lub współdziałała w popełnieniu takiej zbrodni </a:t>
            </a:r>
          </a:p>
          <a:p>
            <a:pPr lvl="1" algn="just"/>
            <a:r>
              <a:rPr lang="pl-PL" dirty="0"/>
              <a:t>nakłaniała inną osobę do popełnienia zbrodni zabójstwa w celu skierowania przeciwko niej postępowania karnego (prowokator - art. 24 kk)</a:t>
            </a:r>
          </a:p>
          <a:p>
            <a:pPr lvl="1" algn="just"/>
            <a:r>
              <a:rPr lang="pl-PL" dirty="0"/>
              <a:t>kierowała zorganizowaną grupą albo związkiem mającym na celu popełnienia przestępstw </a:t>
            </a:r>
          </a:p>
          <a:p>
            <a:pPr lvl="1" algn="just"/>
            <a:endParaRPr lang="pl-PL" dirty="0"/>
          </a:p>
          <a:p>
            <a:pPr marL="0" indent="0" algn="ctr">
              <a:buNone/>
            </a:pPr>
            <a:r>
              <a:rPr lang="pl-PL" b="1" u="sng" dirty="0"/>
              <a:t>Postanowienie SN z 10.05.2005 r., II KK 531/04</a:t>
            </a:r>
          </a:p>
          <a:p>
            <a:pPr marL="0" indent="0" algn="just">
              <a:buNone/>
            </a:pPr>
            <a:r>
              <a:rPr lang="pl-PL" dirty="0"/>
              <a:t>Wyłączenie przewidziane w art. 4 ust. 3 ustawy z dnia 25 czerwca 1997 r. o świadku koronnym (Dz. U. Nr 160, poz. 1083 ze zm.) oznacza, że jedynie wówczas, gdy przedmiotem postępowania karnego jest odpowiedzialność określonych osób za udział lub kierowanie zorganizowaną grupą przestępczą i przestępstwa popełnione w takiej grupie, nie jest możliwe, by świadkiem koronnym była osoba, która grupę taką zakładała lub nią kierowała. Natomiast, gdy przedmiotem postępowania staje się odpowiedzialność karna za udział lub kierowanie związkiem przestępczym, w tym i związkiem zbrojnym, </a:t>
            </a:r>
            <a:r>
              <a:rPr lang="pl-PL" b="1" dirty="0"/>
              <a:t>świadkiem takim nie może być tylko osoba, która związek taki zakładała bądź nim kierowała, lub należała do kolektywnego jego kierownictwa, może zaś nim być osoba uczestnicząca jedynie w takim związku, a nie w jego kierownictwie, choćby w ramach takiego związku, składającego się z różnych grup czy podgrup, kierowała tego rodzaju zespołem ludzi.</a:t>
            </a:r>
          </a:p>
        </p:txBody>
      </p:sp>
    </p:spTree>
    <p:extLst>
      <p:ext uri="{BB962C8B-B14F-4D97-AF65-F5344CB8AC3E}">
        <p14:creationId xmlns:p14="http://schemas.microsoft.com/office/powerpoint/2010/main" val="8091465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874" y="-255181"/>
            <a:ext cx="10603638" cy="1325562"/>
          </a:xfrm>
        </p:spPr>
        <p:txBody>
          <a:bodyPr/>
          <a:lstStyle/>
          <a:p>
            <a:r>
              <a:rPr lang="pl-PL" dirty="0"/>
              <a:t>Przesłanki negatywne </a:t>
            </a:r>
          </a:p>
        </p:txBody>
      </p:sp>
      <p:sp>
        <p:nvSpPr>
          <p:cNvPr id="3" name="Symbol zastępczy zawartości 2"/>
          <p:cNvSpPr>
            <a:spLocks noGrp="1"/>
          </p:cNvSpPr>
          <p:nvPr>
            <p:ph idx="1"/>
          </p:nvPr>
        </p:nvSpPr>
        <p:spPr>
          <a:xfrm>
            <a:off x="350874" y="1325562"/>
            <a:ext cx="10603638" cy="5160298"/>
          </a:xfrm>
        </p:spPr>
        <p:txBody>
          <a:bodyPr>
            <a:normAutofit fontScale="62500" lnSpcReduction="20000"/>
          </a:bodyPr>
          <a:lstStyle/>
          <a:p>
            <a:pPr algn="just"/>
            <a:r>
              <a:rPr lang="pl-PL" dirty="0"/>
              <a:t>Stopień prawdopodobieństwa popełnienia przez osobę starającą się uzyskać status świadka koronnego zabójstwa </a:t>
            </a:r>
          </a:p>
          <a:p>
            <a:pPr lvl="1" algn="just"/>
            <a:r>
              <a:rPr lang="pl-PL" dirty="0"/>
              <a:t>nie musi być to wyrok skazujący za to przestępstwo </a:t>
            </a:r>
          </a:p>
          <a:p>
            <a:pPr lvl="1" algn="just"/>
            <a:r>
              <a:rPr lang="pl-PL" dirty="0"/>
              <a:t>wystarczy uprawdopodobnienie zarzutu. </a:t>
            </a:r>
          </a:p>
          <a:p>
            <a:pPr marL="0" indent="0" algn="ctr">
              <a:buNone/>
            </a:pPr>
            <a:r>
              <a:rPr lang="pl-PL" b="1" u="sng" dirty="0"/>
              <a:t>Wyrok SA w Krakowie z 27.10.2008 r., II </a:t>
            </a:r>
            <a:r>
              <a:rPr lang="pl-PL" b="1" u="sng" dirty="0" err="1"/>
              <a:t>AKa</a:t>
            </a:r>
            <a:r>
              <a:rPr lang="pl-PL" b="1" u="sng" dirty="0"/>
              <a:t> 102/08</a:t>
            </a:r>
          </a:p>
          <a:p>
            <a:pPr marL="0" indent="0" algn="just">
              <a:buNone/>
            </a:pPr>
            <a:r>
              <a:rPr lang="pl-PL" dirty="0"/>
              <a:t>Nie ma racji skarżący, że sąd powinien był odmówić przeprowadzenia dowodu z zeznań świadka koronnego, dlatego </a:t>
            </a:r>
            <a:r>
              <a:rPr lang="pl-PL" u="sng" dirty="0"/>
              <a:t>że powinien był powziąć wątpliwość co do zasadności nadania mu tego statusu, gdy dwaj oskarżeni podali sądowi, że świadek koronny usiłował dawniej zastrzelić człowieka w ramach swej działalności w grupie przestępczej</a:t>
            </a:r>
            <a:r>
              <a:rPr lang="pl-PL" dirty="0"/>
              <a:t>. (…). </a:t>
            </a:r>
            <a:r>
              <a:rPr lang="pl-PL" b="1" dirty="0"/>
              <a:t>Podstawa faktyczna tego zarzutu jest bowiem wątpliwa, skoro obaj oskarżeni są oczywiście zainteresowani w podważeniu dowodu z zeznań świadka koronnego, zatem i w generalnym utrąceniu tego dowodu, a nie ma żadnego postępowania o taki czyn świadka koronnego</a:t>
            </a:r>
            <a:r>
              <a:rPr lang="pl-PL" dirty="0"/>
              <a:t>, także z doniesienia pomawiających go oskarżonych czy ich obrońców. W praktyce wyjaśniono zresztą, że postępowanie przeciwko świadkowi koronnemu "nie eliminuje ... z postępowania jego samego, jako źródła dowodowego ani jego zeznań jako środka dowodowego, które to zeznania podlegają ocenie jak każdy inny dowód (postanowienie SN z dnia 10 maja 2005 roku - II KK 531/04, OSNKW 10/05 poz. 95).</a:t>
            </a:r>
          </a:p>
          <a:p>
            <a:pPr marL="0" indent="0" algn="ctr">
              <a:buNone/>
            </a:pPr>
            <a:r>
              <a:rPr lang="pl-PL" b="1" u="sng" dirty="0"/>
              <a:t>Postanowienie SN z 2.02.2009 r., II KK 224/08 </a:t>
            </a:r>
          </a:p>
          <a:p>
            <a:pPr marL="0" indent="0" algn="just">
              <a:buNone/>
            </a:pPr>
            <a:r>
              <a:rPr lang="pl-PL" dirty="0"/>
              <a:t>Wyłączenia przewidziane w trzech punktach art. 4 </a:t>
            </a:r>
            <a:r>
              <a:rPr lang="pl-PL" dirty="0" err="1"/>
              <a:t>u.ś.k</a:t>
            </a:r>
            <a:r>
              <a:rPr lang="pl-PL" dirty="0"/>
              <a:t>. wówczas mają zastosowanie, jeśli przewidziane w nich sytuacje występują w odniesieniu do tych czynów, co do których nadano podejrzanemu status świadka koronnego, a nie w stosunku do wszystkich możliwych czynów popełnianych przez tę osobę. </a:t>
            </a:r>
            <a:r>
              <a:rPr lang="pl-PL" b="1" dirty="0"/>
              <a:t>Innymi słowy nie jest tak, że proceduralna regulacja </a:t>
            </a:r>
            <a:r>
              <a:rPr lang="pl-PL" b="1" dirty="0" err="1"/>
              <a:t>u.ś.k</a:t>
            </a:r>
            <a:r>
              <a:rPr lang="pl-PL" b="1" dirty="0"/>
              <a:t>. w ogóle wyklucza, aby sprawca jakiegokolwiek zabójstwa mógł zostać świadkiem koronnym, a jedynie tak, że wyklucza możliwość uzyskania statutu świadka koronnego przez osobę "współdziałającą" w sprawie o to zabójstwo.</a:t>
            </a:r>
          </a:p>
        </p:txBody>
      </p:sp>
    </p:spTree>
    <p:extLst>
      <p:ext uri="{BB962C8B-B14F-4D97-AF65-F5344CB8AC3E}">
        <p14:creationId xmlns:p14="http://schemas.microsoft.com/office/powerpoint/2010/main" val="23093823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4169" y="-247385"/>
            <a:ext cx="10593005" cy="1325562"/>
          </a:xfrm>
        </p:spPr>
        <p:txBody>
          <a:bodyPr>
            <a:normAutofit/>
          </a:bodyPr>
          <a:lstStyle/>
          <a:p>
            <a:r>
              <a:rPr lang="pl-PL" sz="3600" dirty="0"/>
              <a:t>Procedura nadania statusu świadka koronnego </a:t>
            </a:r>
          </a:p>
        </p:txBody>
      </p:sp>
      <p:graphicFrame>
        <p:nvGraphicFramePr>
          <p:cNvPr id="5" name="Symbol zastępczy zawartości 4"/>
          <p:cNvGraphicFramePr>
            <a:graphicFrameLocks noGrp="1"/>
          </p:cNvGraphicFramePr>
          <p:nvPr>
            <p:ph idx="1"/>
          </p:nvPr>
        </p:nvGraphicFramePr>
        <p:xfrm>
          <a:off x="318975" y="607810"/>
          <a:ext cx="10845210" cy="289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rot="16200000">
            <a:off x="8464520" y="289549"/>
            <a:ext cx="476467" cy="1818171"/>
          </a:xfrm>
          <a:prstGeom prst="rightBrace">
            <a:avLst>
              <a:gd name="adj1" fmla="val 21236"/>
              <a:gd name="adj2" fmla="val 4876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7161032" y="708845"/>
            <a:ext cx="3083442" cy="369332"/>
          </a:xfrm>
          <a:prstGeom prst="rect">
            <a:avLst/>
          </a:prstGeom>
          <a:noFill/>
        </p:spPr>
        <p:txBody>
          <a:bodyPr wrap="square" rtlCol="0">
            <a:spAutoFit/>
          </a:bodyPr>
          <a:lstStyle/>
          <a:p>
            <a:r>
              <a:rPr lang="pl-PL" dirty="0"/>
              <a:t>wyrażenie zgody przez PG </a:t>
            </a:r>
          </a:p>
        </p:txBody>
      </p:sp>
      <p:graphicFrame>
        <p:nvGraphicFramePr>
          <p:cNvPr id="14" name="Diagram 13"/>
          <p:cNvGraphicFramePr/>
          <p:nvPr/>
        </p:nvGraphicFramePr>
        <p:xfrm>
          <a:off x="-230707" y="3446754"/>
          <a:ext cx="7142346" cy="24773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 name="pole tekstowe 14"/>
          <p:cNvSpPr txBox="1"/>
          <p:nvPr/>
        </p:nvSpPr>
        <p:spPr>
          <a:xfrm>
            <a:off x="4480914" y="3326596"/>
            <a:ext cx="2009554" cy="738664"/>
          </a:xfrm>
          <a:prstGeom prst="rect">
            <a:avLst/>
          </a:prstGeom>
          <a:noFill/>
        </p:spPr>
        <p:txBody>
          <a:bodyPr wrap="square" rtlCol="0">
            <a:spAutoFit/>
          </a:bodyPr>
          <a:lstStyle/>
          <a:p>
            <a:pPr algn="ctr"/>
            <a:r>
              <a:rPr lang="pl-PL" sz="1400" dirty="0"/>
              <a:t>14 dni od daty wpływu wniosku prokuratora </a:t>
            </a:r>
          </a:p>
        </p:txBody>
      </p:sp>
      <p:cxnSp>
        <p:nvCxnSpPr>
          <p:cNvPr id="17" name="Łącznik prosty ze strzałką 16"/>
          <p:cNvCxnSpPr>
            <a:cxnSpLocks/>
          </p:cNvCxnSpPr>
          <p:nvPr/>
        </p:nvCxnSpPr>
        <p:spPr>
          <a:xfrm flipV="1">
            <a:off x="7161033" y="4526580"/>
            <a:ext cx="824758" cy="75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pole tekstowe 20"/>
          <p:cNvSpPr txBox="1"/>
          <p:nvPr/>
        </p:nvSpPr>
        <p:spPr>
          <a:xfrm>
            <a:off x="6688117" y="2976299"/>
            <a:ext cx="4699590" cy="3785652"/>
          </a:xfrm>
          <a:prstGeom prst="rect">
            <a:avLst/>
          </a:prstGeom>
          <a:noFill/>
        </p:spPr>
        <p:txBody>
          <a:bodyPr wrap="square" rtlCol="0">
            <a:spAutoFit/>
          </a:bodyPr>
          <a:lstStyle/>
          <a:p>
            <a:pPr algn="just"/>
            <a:r>
              <a:rPr lang="pl-PL" sz="1600" dirty="0"/>
              <a:t>na postanowienie o odmowie dopuszczenia dowodu z zeznań ŚK prokuratorowi przysługuje zażalenie</a:t>
            </a:r>
          </a:p>
          <a:p>
            <a:pPr algn="just"/>
            <a:r>
              <a:rPr lang="pl-PL" sz="1600" dirty="0"/>
              <a:t>- art. 6 UŚK - wyjaśnienia podejrzanego z art. 3 ust. 1 pkt 1 i art. 5 ust. 3, nie mogą stanowić dowodu, a czynności uznaje się za niebyłe</a:t>
            </a:r>
          </a:p>
          <a:p>
            <a:pPr algn="just"/>
            <a:r>
              <a:rPr lang="pl-PL" sz="1600" dirty="0"/>
              <a:t>- zniszczeniu podlegają: </a:t>
            </a:r>
          </a:p>
          <a:p>
            <a:pPr algn="just"/>
            <a:r>
              <a:rPr lang="pl-PL" sz="1600" dirty="0"/>
              <a:t>1) postanowienia o przedstawieniu zarzutów </a:t>
            </a:r>
            <a:r>
              <a:rPr lang="pl-PL" sz="1600" u="sng" dirty="0"/>
              <a:t>wydane w oparciu o wyjaśnienia, o których mowa w art. 3 ust. 1 pkt 1;</a:t>
            </a:r>
          </a:p>
          <a:p>
            <a:pPr algn="just"/>
            <a:r>
              <a:rPr lang="pl-PL" sz="1600" dirty="0"/>
              <a:t>2) </a:t>
            </a:r>
            <a:r>
              <a:rPr lang="pl-PL" sz="1600" u="sng" dirty="0"/>
              <a:t>protokoły zawierające wyjaśnienia i oświadczenia podejrzanego</a:t>
            </a:r>
            <a:r>
              <a:rPr lang="pl-PL" sz="1600" dirty="0"/>
              <a:t>, z art. 3 ust. 1 pkt 1 i art. 5 ust. 3;</a:t>
            </a:r>
          </a:p>
          <a:p>
            <a:pPr algn="just"/>
            <a:r>
              <a:rPr lang="pl-PL" sz="1600" dirty="0"/>
              <a:t>3) wnioski prokuratora, sporządzone na podstawie art. 5 ust. 1.</a:t>
            </a:r>
          </a:p>
        </p:txBody>
      </p:sp>
      <p:sp>
        <p:nvSpPr>
          <p:cNvPr id="24" name="pole tekstowe 23"/>
          <p:cNvSpPr txBox="1"/>
          <p:nvPr/>
        </p:nvSpPr>
        <p:spPr>
          <a:xfrm>
            <a:off x="1999039" y="5515903"/>
            <a:ext cx="3009014" cy="369332"/>
          </a:xfrm>
          <a:prstGeom prst="rect">
            <a:avLst/>
          </a:prstGeom>
          <a:noFill/>
        </p:spPr>
        <p:txBody>
          <a:bodyPr wrap="square" rtlCol="0">
            <a:spAutoFit/>
          </a:bodyPr>
          <a:lstStyle/>
          <a:p>
            <a:r>
              <a:rPr lang="pl-PL" dirty="0"/>
              <a:t>może brać udział obrońca </a:t>
            </a:r>
          </a:p>
        </p:txBody>
      </p:sp>
      <p:cxnSp>
        <p:nvCxnSpPr>
          <p:cNvPr id="28" name="Łącznik prosty ze strzałką 27"/>
          <p:cNvCxnSpPr/>
          <p:nvPr/>
        </p:nvCxnSpPr>
        <p:spPr>
          <a:xfrm flipH="1">
            <a:off x="4369981" y="2785730"/>
            <a:ext cx="1695350" cy="41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1201479" y="2956643"/>
            <a:ext cx="3168502" cy="923330"/>
          </a:xfrm>
          <a:prstGeom prst="rect">
            <a:avLst/>
          </a:prstGeom>
          <a:noFill/>
        </p:spPr>
        <p:txBody>
          <a:bodyPr wrap="square" rtlCol="0">
            <a:spAutoFit/>
          </a:bodyPr>
          <a:lstStyle/>
          <a:p>
            <a:pPr algn="just"/>
            <a:r>
              <a:rPr lang="pl-PL" dirty="0"/>
              <a:t>gdy prokurator nie wystąpi z wnioskiem do PG lub sądu – art. 6 UŚK</a:t>
            </a:r>
          </a:p>
        </p:txBody>
      </p:sp>
    </p:spTree>
    <p:extLst>
      <p:ext uri="{BB962C8B-B14F-4D97-AF65-F5344CB8AC3E}">
        <p14:creationId xmlns:p14="http://schemas.microsoft.com/office/powerpoint/2010/main" val="25123777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10" y="0"/>
            <a:ext cx="10624903" cy="1325562"/>
          </a:xfrm>
        </p:spPr>
        <p:txBody>
          <a:bodyPr>
            <a:normAutofit/>
          </a:bodyPr>
          <a:lstStyle/>
          <a:p>
            <a:pPr algn="r"/>
            <a:r>
              <a:rPr lang="pl-PL" sz="3600" dirty="0"/>
              <a:t>Dopuszczenie dowodu z zeznań świadka koronnego </a:t>
            </a:r>
          </a:p>
        </p:txBody>
      </p:sp>
      <p:sp>
        <p:nvSpPr>
          <p:cNvPr id="3" name="Symbol zastępczy zawartości 2"/>
          <p:cNvSpPr>
            <a:spLocks noGrp="1"/>
          </p:cNvSpPr>
          <p:nvPr>
            <p:ph idx="1"/>
          </p:nvPr>
        </p:nvSpPr>
        <p:spPr>
          <a:xfrm>
            <a:off x="0" y="1233378"/>
            <a:ext cx="10154093" cy="5624622"/>
          </a:xfrm>
        </p:spPr>
        <p:txBody>
          <a:bodyPr>
            <a:normAutofit fontScale="85000" lnSpcReduction="20000"/>
          </a:bodyPr>
          <a:lstStyle/>
          <a:p>
            <a:pPr algn="just"/>
            <a:r>
              <a:rPr lang="pl-PL" dirty="0"/>
              <a:t>Prokurator wyłącza materiały w sprawie, gdzie świadek koronny był podejrzanym i postępowanie </a:t>
            </a:r>
            <a:r>
              <a:rPr lang="pl-PL" b="1" u="sng" dirty="0"/>
              <a:t>to zawiesza</a:t>
            </a:r>
          </a:p>
          <a:p>
            <a:pPr lvl="1" algn="just"/>
            <a:r>
              <a:rPr lang="pl-PL" dirty="0"/>
              <a:t>zawieszenie postępowania trwa do czasu prawomocnego zakończenia postępowania przeciwko pozostałym sprawcom</a:t>
            </a:r>
          </a:p>
          <a:p>
            <a:pPr lvl="1" algn="just"/>
            <a:r>
              <a:rPr lang="pl-PL" dirty="0"/>
              <a:t>na postanowienie o zawieszeniu nie przysługuje zażalenie </a:t>
            </a:r>
          </a:p>
          <a:p>
            <a:pPr lvl="1" algn="just"/>
            <a:r>
              <a:rPr lang="pl-PL" dirty="0"/>
              <a:t>Prokurator wydaje </a:t>
            </a:r>
            <a:r>
              <a:rPr lang="pl-PL" b="1" dirty="0"/>
              <a:t>postanowienie o umorzeniu postępowania w ciągu 14 dni od dnia uprawomocnienia się orzeczenia kończącego postępowanie przeciwko tym sprawcom</a:t>
            </a:r>
            <a:r>
              <a:rPr lang="pl-PL" dirty="0"/>
              <a:t>, których udział w przestępstwie świadek koronny ujawnił oraz przeciwko którym zeznawał. </a:t>
            </a:r>
          </a:p>
          <a:p>
            <a:pPr algn="just"/>
            <a:r>
              <a:rPr lang="pl-PL" dirty="0"/>
              <a:t>Prokurator podejmuje zawieszone postępowanie:	</a:t>
            </a:r>
          </a:p>
          <a:p>
            <a:pPr lvl="1" algn="just"/>
            <a:r>
              <a:rPr lang="pl-PL" dirty="0"/>
              <a:t>ujawnią się okoliczności z art. 4 (przesłanki negatywne) </a:t>
            </a:r>
          </a:p>
          <a:p>
            <a:pPr lvl="1" algn="just"/>
            <a:r>
              <a:rPr lang="pl-PL" dirty="0"/>
              <a:t>świadek koronny zeznał nieprawdę lub zataił prawdę co do istotnych okoliczności sprawy albo odmówił zeznań przed sądem</a:t>
            </a:r>
          </a:p>
          <a:p>
            <a:pPr lvl="1" algn="just"/>
            <a:r>
              <a:rPr lang="pl-PL" dirty="0"/>
              <a:t>popełnił nowe przestępstwo lub przestępstwo skarbowe, działając w zorganizowanej grupie albo związku mających na celu popełnianie przestępstwa lub przestępstwa skarbowego;</a:t>
            </a:r>
          </a:p>
          <a:p>
            <a:pPr lvl="1" algn="just"/>
            <a:r>
              <a:rPr lang="pl-PL" dirty="0"/>
              <a:t>zataił majątek, o którym mowa w art. 3 ust. 1 pkt 1 lit. b.</a:t>
            </a:r>
          </a:p>
          <a:p>
            <a:pPr algn="just"/>
            <a:r>
              <a:rPr lang="pl-PL" dirty="0"/>
              <a:t> Fakultatywnie prokurator podejmuje zawieszone postępowanie, gdy świadek koronny popełnił nowe przestępstwo umyślne lub umyślne przestępstwo skarbowe albo nie wykonał zobowiązania, o którym mowa w art. 3 ust. 2.</a:t>
            </a:r>
          </a:p>
        </p:txBody>
      </p:sp>
      <p:sp>
        <p:nvSpPr>
          <p:cNvPr id="4" name="Nawias klamrowy zamykający 3"/>
          <p:cNvSpPr/>
          <p:nvPr/>
        </p:nvSpPr>
        <p:spPr>
          <a:xfrm>
            <a:off x="9901570" y="3519375"/>
            <a:ext cx="505046" cy="3136605"/>
          </a:xfrm>
          <a:prstGeom prst="rightBrace">
            <a:avLst>
              <a:gd name="adj1" fmla="val 542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71140" y="2626242"/>
            <a:ext cx="1292662" cy="4231758"/>
          </a:xfrm>
          <a:prstGeom prst="rect">
            <a:avLst/>
          </a:prstGeom>
          <a:noFill/>
        </p:spPr>
        <p:txBody>
          <a:bodyPr vert="vert" wrap="square" rtlCol="0">
            <a:spAutoFit/>
          </a:bodyPr>
          <a:lstStyle/>
          <a:p>
            <a:pPr algn="ctr"/>
            <a:r>
              <a:rPr lang="pl-PL" dirty="0"/>
              <a:t>świadkowi koronnemu przysługuje zażalenie na postanowienie o podjęciu postępowania do sądu okręgowego z art. 5 ust. 1 </a:t>
            </a:r>
          </a:p>
        </p:txBody>
      </p:sp>
    </p:spTree>
    <p:extLst>
      <p:ext uri="{BB962C8B-B14F-4D97-AF65-F5344CB8AC3E}">
        <p14:creationId xmlns:p14="http://schemas.microsoft.com/office/powerpoint/2010/main" val="5669379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9692640" cy="1325562"/>
          </a:xfrm>
        </p:spPr>
        <p:txBody>
          <a:bodyPr/>
          <a:lstStyle/>
          <a:p>
            <a:r>
              <a:rPr lang="pl-PL" dirty="0"/>
              <a:t>Obowiązki świadka koronnego </a:t>
            </a:r>
          </a:p>
        </p:txBody>
      </p:sp>
      <p:sp>
        <p:nvSpPr>
          <p:cNvPr id="3" name="Symbol zastępczy zawartości 2"/>
          <p:cNvSpPr>
            <a:spLocks noGrp="1"/>
          </p:cNvSpPr>
          <p:nvPr>
            <p:ph idx="1"/>
          </p:nvPr>
        </p:nvSpPr>
        <p:spPr>
          <a:xfrm>
            <a:off x="361507" y="1424764"/>
            <a:ext cx="10749516" cy="5231218"/>
          </a:xfrm>
        </p:spPr>
        <p:txBody>
          <a:bodyPr>
            <a:normAutofit fontScale="85000" lnSpcReduction="20000"/>
          </a:bodyPr>
          <a:lstStyle/>
          <a:p>
            <a:pPr marL="342900" indent="-342900" algn="just">
              <a:buFont typeface="+mj-lt"/>
              <a:buAutoNum type="arabicPeriod"/>
            </a:pPr>
            <a:r>
              <a:rPr lang="pl-PL" b="1" dirty="0"/>
              <a:t>Złożenie zeznań przed sądem </a:t>
            </a:r>
            <a:r>
              <a:rPr lang="pl-PL" dirty="0"/>
              <a:t>dotyczących osób uczestniczących w przestępstwie oraz wszelkich okoliczności związanych z popełnieniem przestępstw z art. 1 UŚK. </a:t>
            </a:r>
          </a:p>
          <a:p>
            <a:pPr lvl="1" algn="just"/>
            <a:r>
              <a:rPr lang="pl-PL" dirty="0"/>
              <a:t>jeżeli odmówi przed sądem składania zeznań - podjęcie zawieszonego postępowania lub możliwość wznowienia postępowania w jego sprawie </a:t>
            </a:r>
          </a:p>
          <a:p>
            <a:pPr lvl="1" algn="just"/>
            <a:r>
              <a:rPr lang="pl-PL" dirty="0"/>
              <a:t>świadek koronny podlega karze za czyny  z art. 1 w których uczestniczył i które jako świadek</a:t>
            </a:r>
            <a:r>
              <a:rPr lang="pl-PL" i="1" dirty="0"/>
              <a:t> </a:t>
            </a:r>
            <a:r>
              <a:rPr lang="pl-PL" dirty="0"/>
              <a:t>koronny ujawnił w trybie UŚK</a:t>
            </a:r>
          </a:p>
          <a:p>
            <a:pPr marL="342900" indent="-342900" algn="just">
              <a:buFont typeface="+mj-lt"/>
              <a:buAutoNum type="arabicPeriod"/>
            </a:pPr>
            <a:r>
              <a:rPr lang="pl-PL" dirty="0"/>
              <a:t>Do świadka koronnego nie stosuje się art. 182 – 185 KPK </a:t>
            </a:r>
          </a:p>
          <a:p>
            <a:pPr marL="617220" lvl="1" indent="-342900" algn="just">
              <a:buFont typeface="+mj-lt"/>
              <a:buAutoNum type="arabicPeriod"/>
            </a:pPr>
            <a:r>
              <a:rPr lang="pl-PL" dirty="0"/>
              <a:t>nie może odmówić składania zeznań (art. 182) ani zostać z nich zwolniony </a:t>
            </a:r>
          </a:p>
          <a:p>
            <a:pPr marL="617220" lvl="1" indent="-342900" algn="just">
              <a:buFont typeface="+mj-lt"/>
              <a:buAutoNum type="arabicPeriod"/>
            </a:pPr>
            <a:r>
              <a:rPr lang="pl-PL" dirty="0"/>
              <a:t>nie może odmówić odpowiedzi na pytanie w warunkach z art. 183 KPK </a:t>
            </a:r>
          </a:p>
          <a:p>
            <a:pPr marL="342900" indent="-342900" algn="just">
              <a:buFont typeface="+mj-lt"/>
              <a:buAutoNum type="arabicPeriod"/>
            </a:pPr>
            <a:r>
              <a:rPr lang="pl-PL" dirty="0"/>
              <a:t>Ma obowiązek mówienia prawdy – jeżeli zeznał nieprawdę – podjęcie zawieszonego postępowania lub możliwość wznowienia postępowania w jego sprawie </a:t>
            </a:r>
          </a:p>
          <a:p>
            <a:pPr marL="342900" indent="-342900" algn="just">
              <a:buFont typeface="+mj-lt"/>
              <a:buAutoNum type="arabicPeriod"/>
            </a:pPr>
            <a:r>
              <a:rPr lang="pl-PL" dirty="0"/>
              <a:t>Może być kilka razy przesłuchiwany w postępowaniu przygotowawczym. </a:t>
            </a:r>
          </a:p>
          <a:p>
            <a:pPr lvl="1" algn="just"/>
            <a:r>
              <a:rPr lang="pl-PL" dirty="0"/>
              <a:t>Świadek koronny może być przesłuchany w tej roli już w stadium postępowania przygotowawczego, a protokoły tych zeznań mogą być ujawnione na rozprawie na zasadach ogólnych (postanowienie SN z 19.07.2006 r., III KK 410/05 ). </a:t>
            </a:r>
          </a:p>
          <a:p>
            <a:pPr marL="342900" indent="-342900" algn="just">
              <a:buFont typeface="+mj-lt"/>
              <a:buAutoNum type="arabicPeriod"/>
            </a:pPr>
            <a:r>
              <a:rPr lang="pl-PL" dirty="0"/>
              <a:t>Jeżeli straci status świadka koronnego jego zeznania złożone w tym charakterze są dowodem w postępowaniu </a:t>
            </a:r>
          </a:p>
        </p:txBody>
      </p:sp>
    </p:spTree>
    <p:extLst>
      <p:ext uri="{BB962C8B-B14F-4D97-AF65-F5344CB8AC3E}">
        <p14:creationId xmlns:p14="http://schemas.microsoft.com/office/powerpoint/2010/main" val="3833800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598ECA-17D1-4A50-8D85-52514CDF93E4}"/>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91F78CDE-2AD5-412F-986A-439E534A63AA}"/>
              </a:ext>
            </a:extLst>
          </p:cNvPr>
          <p:cNvSpPr>
            <a:spLocks noGrp="1"/>
          </p:cNvSpPr>
          <p:nvPr>
            <p:ph idx="1"/>
          </p:nvPr>
        </p:nvSpPr>
        <p:spPr/>
        <p:txBody>
          <a:bodyPr/>
          <a:lstStyle/>
          <a:p>
            <a:r>
              <a:rPr lang="pl-PL" dirty="0"/>
              <a:t>Uchwała Sądu Najwyższego 7 sędziów z dnia 27 stycznia 2011 r. </a:t>
            </a:r>
            <a:r>
              <a:rPr lang="pl-PL" b="1" dirty="0"/>
              <a:t>I KZP 23/10</a:t>
            </a:r>
          </a:p>
          <a:p>
            <a:pPr marL="0" indent="0" algn="just">
              <a:buNone/>
            </a:pPr>
            <a:r>
              <a:rPr lang="pl-PL" i="1" dirty="0"/>
              <a:t>Orzekając, na etapie postępowania przygotowawczego, w przedmiocie zastosowania albo przedłużenia stosowania tymczasowego aresztowania, sąd jest zobowiązany do oceny trafności przyjętej przez oskarżyciela publicznego kwalifikacji prawnej czynu zarzucanego podejrzanemu. Ocena ta powinna być dokonywana w kontekście ustawowych przesłanek tymczasowego aresztowania.</a:t>
            </a:r>
          </a:p>
        </p:txBody>
      </p:sp>
    </p:spTree>
    <p:extLst>
      <p:ext uri="{BB962C8B-B14F-4D97-AF65-F5344CB8AC3E}">
        <p14:creationId xmlns:p14="http://schemas.microsoft.com/office/powerpoint/2010/main" val="9343451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17182" y="365760"/>
            <a:ext cx="9237329" cy="1325562"/>
          </a:xfrm>
        </p:spPr>
        <p:txBody>
          <a:bodyPr/>
          <a:lstStyle/>
          <a:p>
            <a:r>
              <a:rPr lang="pl-PL" dirty="0"/>
              <a:t>Świadek koronny – orzeczenia </a:t>
            </a:r>
          </a:p>
        </p:txBody>
      </p:sp>
      <p:sp>
        <p:nvSpPr>
          <p:cNvPr id="3" name="Symbol zastępczy zawartości 2"/>
          <p:cNvSpPr>
            <a:spLocks noGrp="1"/>
          </p:cNvSpPr>
          <p:nvPr>
            <p:ph idx="1"/>
          </p:nvPr>
        </p:nvSpPr>
        <p:spPr>
          <a:xfrm>
            <a:off x="244549" y="1828800"/>
            <a:ext cx="10709963" cy="4688958"/>
          </a:xfrm>
        </p:spPr>
        <p:txBody>
          <a:bodyPr>
            <a:normAutofit fontScale="85000" lnSpcReduction="20000"/>
          </a:bodyPr>
          <a:lstStyle/>
          <a:p>
            <a:pPr marL="0" indent="0" algn="ctr">
              <a:buNone/>
            </a:pPr>
            <a:r>
              <a:rPr lang="pl-PL" b="1" dirty="0"/>
              <a:t>Postanowienie SN z 2.02.2006 r., II KK 100/05 </a:t>
            </a:r>
          </a:p>
          <a:p>
            <a:pPr algn="just"/>
            <a:r>
              <a:rPr lang="pl-PL" dirty="0"/>
              <a:t>W wypadkach wskazanych w art. 10 ust. 1-3 ustawy z dnia 25 czerwca 1997 r. o świadku koronnym (Dz. U. Nr 160, poz. 1083 ze zm.) nie przewiduje się uchylenia postanowienia o nadaniu podejrzanemu statusu świadka koronnego, ale prokurator podejmuje wobec niego zawieszone postępowanie. Świadek koronny ryzykuje utratę przywileju niekaralności, ale jego oświadczenia dowodowe pozostają, tak jak i on sam, dowodem w danym postępowaniu i podlegają ocenie na zasadach przewidzianych w art. 7 k.p.k. to do prokuratora, a nie do sądu, należy ocena, czy okoliczności skutkujące podjęcie postępowania, w tym z art. 4 ustawy, rzeczywiście w sprawie wystąpiły.</a:t>
            </a:r>
          </a:p>
          <a:p>
            <a:pPr marL="0" indent="0" algn="ctr">
              <a:buNone/>
            </a:pPr>
            <a:r>
              <a:rPr lang="pl-PL" b="1" dirty="0"/>
              <a:t>Wyrok SA w Białymstoku z 21.04.2005 r., II </a:t>
            </a:r>
            <a:r>
              <a:rPr lang="pl-PL" b="1" dirty="0" err="1"/>
              <a:t>AKa</a:t>
            </a:r>
            <a:r>
              <a:rPr lang="pl-PL" b="1" dirty="0"/>
              <a:t> 360/04 </a:t>
            </a:r>
          </a:p>
          <a:p>
            <a:r>
              <a:rPr lang="pl-PL" dirty="0"/>
              <a:t>Sąd orzekający nie ma żadnych możliwości prawnych aby pozbawić świadka koronnego jego statusu.</a:t>
            </a:r>
          </a:p>
          <a:p>
            <a:r>
              <a:rPr lang="pl-PL" dirty="0"/>
              <a:t>Ustawa o świadku koronnym nie przewiduje ani takiej instytucji prawnej ani takiej procedury, która uprawniałaby sąd do podjęcia tego rodzaju działań.</a:t>
            </a:r>
          </a:p>
          <a:p>
            <a:pPr algn="just"/>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717183" cy="1828800"/>
          </a:xfrm>
          <a:prstGeom prst="rect">
            <a:avLst/>
          </a:prstGeom>
        </p:spPr>
      </p:pic>
    </p:spTree>
    <p:extLst>
      <p:ext uri="{BB962C8B-B14F-4D97-AF65-F5344CB8AC3E}">
        <p14:creationId xmlns:p14="http://schemas.microsoft.com/office/powerpoint/2010/main" val="41242617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3500" y="-80807"/>
            <a:ext cx="9692640" cy="1325562"/>
          </a:xfrm>
        </p:spPr>
        <p:txBody>
          <a:bodyPr>
            <a:normAutofit/>
          </a:bodyPr>
          <a:lstStyle/>
          <a:p>
            <a:r>
              <a:rPr lang="pl-PL" dirty="0"/>
              <a:t>Ocena zeznań świadka koronnego </a:t>
            </a:r>
          </a:p>
        </p:txBody>
      </p:sp>
      <p:sp>
        <p:nvSpPr>
          <p:cNvPr id="3" name="Symbol zastępczy zawartości 2"/>
          <p:cNvSpPr>
            <a:spLocks noGrp="1"/>
          </p:cNvSpPr>
          <p:nvPr>
            <p:ph idx="1"/>
          </p:nvPr>
        </p:nvSpPr>
        <p:spPr>
          <a:xfrm>
            <a:off x="255181" y="1382233"/>
            <a:ext cx="10855841" cy="5316279"/>
          </a:xfrm>
        </p:spPr>
        <p:txBody>
          <a:bodyPr>
            <a:normAutofit fontScale="77500" lnSpcReduction="20000"/>
          </a:bodyPr>
          <a:lstStyle/>
          <a:p>
            <a:pPr marL="0" indent="0" algn="ctr">
              <a:buNone/>
            </a:pPr>
            <a:r>
              <a:rPr lang="pl-PL" b="1" dirty="0"/>
              <a:t>Wyrok SA w Katowicach z 16.12.2004 r., II </a:t>
            </a:r>
            <a:r>
              <a:rPr lang="pl-PL" b="1" dirty="0" err="1"/>
              <a:t>AKa</a:t>
            </a:r>
            <a:r>
              <a:rPr lang="pl-PL" b="1" dirty="0"/>
              <a:t> 223/04 </a:t>
            </a:r>
          </a:p>
          <a:p>
            <a:pPr marL="0" indent="0" algn="just">
              <a:buNone/>
            </a:pPr>
            <a:r>
              <a:rPr lang="pl-PL" dirty="0"/>
              <a:t>Wyjaśnienia podejrzanego, a po nadaniu tej osobie statusu świadka koronnego jej zeznania, należy oceniać ze szczególną ostrożnością. Świadek koronny, jak każdy świadek, ma obowiązek mówić prawdę, a rzeczą sądu, poprzez bezpośredni kontakt ze świadkiem jest ocenić czy ten obowiązek został spełniony. Sposób składania zeznań, gesty, mimika, nie pozostają bez znaczenia dla oceny wiarygodności osoby przesłuchiwanej, a kontrola odwoławcza trafności takiej oceny zakresu sfery przekonania sędziowskiego, wiążącego się wyłącznie z bezpośredniością przesłuchania, nie obejmuje. Nie sposób bowiem uznać za niewiarygodne zeznań świadka koronnego tylko dlatego, że zawierają nieścisłości, co do czasu, ilości, bądź składu osobowego, gdy uwzględni się rozmiar składanych zeznań oraz zakres czasowy, którego one dotyczyły, a także upływ czasu od popełnienia czynów do składania zeznań. Świadek koronny to nie ofiara przestępstw, lecz ich sprawca, i w istocie z jednej strony ma ujawniać nie tylko swoje, ale i przestępstwa popełnione przez innych, a tym samym zapewnić sobie bezkarność, ale z drugiej strony naraża się on na zemstę współsprawców, co przy uwzględnieniu jego konsekwentnych zeznań, którymi obciążał sprawców - dodatkowo świadczy o jego prawdomówności. Oceniając zeznania świadka koronnego trzeba mieć na uwadze i to, czy obciążenie innych osób o których organy ścigania nie wiedziały, że popełniły one jakiekolwiek przestępstwo, a w którym nie współdziałały ze świadkiem koronnym, ma jakiekolwiek znaczenie dla sytuacji świadka koronnego, czy też jest przejawem jego skruchy, rzeczywistej, materialnej.</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717183" cy="1828800"/>
          </a:xfrm>
          <a:prstGeom prst="rect">
            <a:avLst/>
          </a:prstGeom>
        </p:spPr>
      </p:pic>
    </p:spTree>
    <p:extLst>
      <p:ext uri="{BB962C8B-B14F-4D97-AF65-F5344CB8AC3E}">
        <p14:creationId xmlns:p14="http://schemas.microsoft.com/office/powerpoint/2010/main" val="1907764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F87033-7E85-43C6-824B-72DF2EF14EB1}"/>
              </a:ext>
            </a:extLst>
          </p:cNvPr>
          <p:cNvSpPr>
            <a:spLocks noGrp="1"/>
          </p:cNvSpPr>
          <p:nvPr>
            <p:ph type="title"/>
          </p:nvPr>
        </p:nvSpPr>
        <p:spPr>
          <a:xfrm>
            <a:off x="838200" y="365126"/>
            <a:ext cx="10515600" cy="713662"/>
          </a:xfrm>
        </p:spPr>
        <p:txBody>
          <a:bodyPr/>
          <a:lstStyle/>
          <a:p>
            <a:pPr algn="ctr"/>
            <a:r>
              <a:rPr lang="pl-PL" dirty="0"/>
              <a:t>KAZUS NR 3</a:t>
            </a:r>
          </a:p>
        </p:txBody>
      </p:sp>
      <p:sp>
        <p:nvSpPr>
          <p:cNvPr id="3" name="Symbol zastępczy zawartości 2">
            <a:extLst>
              <a:ext uri="{FF2B5EF4-FFF2-40B4-BE49-F238E27FC236}">
                <a16:creationId xmlns:a16="http://schemas.microsoft.com/office/drawing/2014/main" id="{D77EB9A1-4B3A-4AA1-BC23-DFFF8C658D78}"/>
              </a:ext>
            </a:extLst>
          </p:cNvPr>
          <p:cNvSpPr>
            <a:spLocks noGrp="1"/>
          </p:cNvSpPr>
          <p:nvPr>
            <p:ph idx="1"/>
          </p:nvPr>
        </p:nvSpPr>
        <p:spPr>
          <a:xfrm>
            <a:off x="719192" y="1273997"/>
            <a:ext cx="10897687" cy="5218877"/>
          </a:xfrm>
        </p:spPr>
        <p:txBody>
          <a:bodyPr>
            <a:normAutofit/>
          </a:bodyPr>
          <a:lstStyle/>
          <a:p>
            <a:pPr marL="0" indent="0" algn="just">
              <a:buNone/>
            </a:pPr>
            <a:r>
              <a:rPr lang="pl-PL" b="1" dirty="0">
                <a:effectLst/>
              </a:rPr>
              <a:t> </a:t>
            </a:r>
            <a:r>
              <a:rPr lang="pl-PL" sz="2600" dirty="0">
                <a:effectLst/>
              </a:rPr>
              <a:t>Norbertowi Z. postawiono w 2018 r. zarzut zabójstwa ze szczególnym okrucieństwem 15 – letniej Małgosi (art. 148 § 2 pkt 1 k.k.), którego miał dopuścić się w 1999 r. jako 20 - letni mężczyzna. Prokuratura wskazała na duże prawdopodobieństwo popełnienia przez podejrzanego czynu, o czym świadczą dowody z badań DNA oraz spójne wyjaśnienia </a:t>
            </a:r>
            <a:r>
              <a:rPr lang="pl-PL" sz="2600" dirty="0" err="1">
                <a:effectLst/>
              </a:rPr>
              <a:t>współpodejrzanego</a:t>
            </a:r>
            <a:r>
              <a:rPr lang="pl-PL" sz="2600" dirty="0">
                <a:effectLst/>
              </a:rPr>
              <a:t>. Ponadto w treści wniosku o zastosowanie tymczasowego aresztowania wskazano, że wysokie zagrożenie karą (minimum 12 lat) uzasadnia domniemanie, że podejrzany może uciec z kraju lub ukryć się przed organami postępowania.</a:t>
            </a:r>
          </a:p>
          <a:p>
            <a:pPr marL="0" indent="0" algn="just">
              <a:buNone/>
            </a:pPr>
            <a:r>
              <a:rPr lang="pl-PL" sz="2600" dirty="0">
                <a:effectLst/>
              </a:rPr>
              <a:t>Norbert Z. od 15 lat jest cenionym strażakiem, ma żonę, dwójkę dzieci i dom na Brochowie. W sprawie konieczne na tym etapie postępowania jest uzyskanie opinii biegłego, która jest aktualnie sporządzana oraz przeprowadzenie konfrontacji pomiędzy </a:t>
            </a:r>
            <a:r>
              <a:rPr lang="pl-PL" sz="2600" dirty="0" err="1">
                <a:effectLst/>
              </a:rPr>
              <a:t>współpodejrzanymi</a:t>
            </a:r>
            <a:r>
              <a:rPr lang="pl-PL" sz="2600" dirty="0">
                <a:effectLst/>
              </a:rPr>
              <a:t>. </a:t>
            </a:r>
          </a:p>
          <a:p>
            <a:pPr marL="0" indent="0" algn="just">
              <a:buNone/>
            </a:pPr>
            <a:r>
              <a:rPr lang="pl-PL" sz="2600" b="1" i="1" dirty="0">
                <a:effectLst/>
              </a:rPr>
              <a:t>Przedstaw kontrargumentację wobec wniosku prokuratora.</a:t>
            </a:r>
            <a:endParaRPr lang="pl-PL" sz="2600" i="1" dirty="0">
              <a:effectLst/>
            </a:endParaRPr>
          </a:p>
          <a:p>
            <a:pPr marL="0" indent="0" algn="just">
              <a:buNone/>
            </a:pPr>
            <a:endParaRPr lang="pl-PL" dirty="0">
              <a:effectLst/>
            </a:endParaRPr>
          </a:p>
          <a:p>
            <a:endParaRPr lang="pl-PL" dirty="0"/>
          </a:p>
        </p:txBody>
      </p:sp>
    </p:spTree>
    <p:extLst>
      <p:ext uri="{BB962C8B-B14F-4D97-AF65-F5344CB8AC3E}">
        <p14:creationId xmlns:p14="http://schemas.microsoft.com/office/powerpoint/2010/main" val="68449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743FF8-5187-4388-8030-46BE4BCDB6E3}"/>
              </a:ext>
            </a:extLst>
          </p:cNvPr>
          <p:cNvSpPr>
            <a:spLocks noGrp="1"/>
          </p:cNvSpPr>
          <p:nvPr>
            <p:ph type="title"/>
          </p:nvPr>
        </p:nvSpPr>
        <p:spPr>
          <a:xfrm>
            <a:off x="913795" y="609601"/>
            <a:ext cx="10353761" cy="839056"/>
          </a:xfrm>
        </p:spPr>
        <p:txBody>
          <a:bodyPr/>
          <a:lstStyle/>
          <a:p>
            <a:r>
              <a:rPr lang="pl-PL" dirty="0"/>
              <a:t>PRZESŁANKA SUROWOŚCI KARY</a:t>
            </a:r>
          </a:p>
        </p:txBody>
      </p:sp>
      <p:sp>
        <p:nvSpPr>
          <p:cNvPr id="3" name="Symbol zastępczy zawartości 2">
            <a:extLst>
              <a:ext uri="{FF2B5EF4-FFF2-40B4-BE49-F238E27FC236}">
                <a16:creationId xmlns:a16="http://schemas.microsoft.com/office/drawing/2014/main" id="{2718F491-1D3E-4AFA-A871-F9B1F8643584}"/>
              </a:ext>
            </a:extLst>
          </p:cNvPr>
          <p:cNvSpPr>
            <a:spLocks noGrp="1"/>
          </p:cNvSpPr>
          <p:nvPr>
            <p:ph idx="1"/>
          </p:nvPr>
        </p:nvSpPr>
        <p:spPr>
          <a:xfrm>
            <a:off x="913795" y="2096063"/>
            <a:ext cx="10353762" cy="4152335"/>
          </a:xfrm>
        </p:spPr>
        <p:txBody>
          <a:bodyPr>
            <a:normAutofit/>
          </a:bodyPr>
          <a:lstStyle/>
          <a:p>
            <a:pPr algn="just"/>
            <a:r>
              <a:rPr lang="pl-PL" sz="2800" b="1" dirty="0">
                <a:effectLst/>
              </a:rPr>
              <a:t>Uchwała SN (7) z dnia 19 stycznia 2012 r., I KZP 18/11 </a:t>
            </a:r>
            <a:endParaRPr lang="pl-PL" sz="2800" b="1" dirty="0"/>
          </a:p>
          <a:p>
            <a:pPr algn="just"/>
            <a:r>
              <a:rPr lang="pl-PL" sz="2400" i="1" dirty="0"/>
              <a:t>Podstawy stosowania tymczasowego aresztowania, określone w art. 258 § 2 k.p.k., przy spełnieniu przesłanek wskazanych w art. 249 § 1 i art. 257 § 1 k.p.k. i przy braku przesłanek negatywnych określonych w art. 259 § 1 i 2 k.p.k., stanowią samodzielne przesłanki szczególne stosowania tego środka zapobiegawczego.</a:t>
            </a:r>
            <a:endParaRPr lang="pl-PL" sz="2400" b="1" i="1" dirty="0"/>
          </a:p>
          <a:p>
            <a:pPr algn="just"/>
            <a:r>
              <a:rPr lang="pl-PL" sz="2400" i="1" dirty="0"/>
              <a:t>Do zastosowania czy przedłużenia tymczasowego aresztowania nie wystarczy samo odwołanie się przez sąd do górnej granicy zagrożenia karą.</a:t>
            </a:r>
          </a:p>
          <a:p>
            <a:endParaRPr lang="pl-PL" dirty="0"/>
          </a:p>
        </p:txBody>
      </p:sp>
    </p:spTree>
    <p:extLst>
      <p:ext uri="{BB962C8B-B14F-4D97-AF65-F5344CB8AC3E}">
        <p14:creationId xmlns:p14="http://schemas.microsoft.com/office/powerpoint/2010/main" val="3299720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C141D0-9D45-4C9B-8CF7-98A8621558B1}"/>
              </a:ext>
            </a:extLst>
          </p:cNvPr>
          <p:cNvSpPr>
            <a:spLocks noGrp="1"/>
          </p:cNvSpPr>
          <p:nvPr>
            <p:ph type="title"/>
          </p:nvPr>
        </p:nvSpPr>
        <p:spPr/>
        <p:txBody>
          <a:bodyPr/>
          <a:lstStyle/>
          <a:p>
            <a:r>
              <a:rPr lang="pl-PL" dirty="0"/>
              <a:t>PRZESŁANKA SUROWOŚCI KARY</a:t>
            </a:r>
          </a:p>
        </p:txBody>
      </p:sp>
      <p:sp>
        <p:nvSpPr>
          <p:cNvPr id="3" name="Symbol zastępczy zawartości 2">
            <a:extLst>
              <a:ext uri="{FF2B5EF4-FFF2-40B4-BE49-F238E27FC236}">
                <a16:creationId xmlns:a16="http://schemas.microsoft.com/office/drawing/2014/main" id="{579F7720-B1CB-46DB-B176-90046AC5BBE2}"/>
              </a:ext>
            </a:extLst>
          </p:cNvPr>
          <p:cNvSpPr>
            <a:spLocks noGrp="1"/>
          </p:cNvSpPr>
          <p:nvPr>
            <p:ph idx="1"/>
          </p:nvPr>
        </p:nvSpPr>
        <p:spPr/>
        <p:txBody>
          <a:bodyPr/>
          <a:lstStyle/>
          <a:p>
            <a:pPr algn="just"/>
            <a:r>
              <a:rPr lang="pl-PL" sz="2800" b="1" dirty="0">
                <a:effectLst/>
              </a:rPr>
              <a:t>Wyrok SA w Krakowie z 5.05.2016 r. II </a:t>
            </a:r>
            <a:r>
              <a:rPr lang="pl-PL" sz="2800" b="1" dirty="0" err="1">
                <a:effectLst/>
              </a:rPr>
              <a:t>AKz</a:t>
            </a:r>
            <a:r>
              <a:rPr lang="pl-PL" sz="2800" b="1" dirty="0">
                <a:effectLst/>
              </a:rPr>
              <a:t> 151/16</a:t>
            </a:r>
            <a:endParaRPr lang="pl-PL" sz="2800" dirty="0">
              <a:effectLst/>
            </a:endParaRPr>
          </a:p>
          <a:p>
            <a:pPr algn="just"/>
            <a:r>
              <a:rPr lang="pl-PL" sz="2400" i="1" dirty="0"/>
              <a:t>Przywrócenie ustawą nowelizującą z 2016 roku brzmienia art. 258 § 2 k.p.k. sprzed dnia wejścia w życie ustawy nowelizującej z 2013 roku, to jest sprzed 1 lipca 2015 roku, nie uprawnia do samodzielnego powoływania art. 258 § 2 k.p.k. jako podstawy stosowania bądź przedłużania tymczasowego aresztowania</a:t>
            </a:r>
            <a:r>
              <a:rPr lang="pl-PL" i="1" dirty="0"/>
              <a:t>.</a:t>
            </a:r>
          </a:p>
        </p:txBody>
      </p:sp>
    </p:spTree>
    <p:extLst>
      <p:ext uri="{BB962C8B-B14F-4D97-AF65-F5344CB8AC3E}">
        <p14:creationId xmlns:p14="http://schemas.microsoft.com/office/powerpoint/2010/main" val="388228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9616F4-78D4-4D1C-90C5-1C58ED6AFA50}"/>
              </a:ext>
            </a:extLst>
          </p:cNvPr>
          <p:cNvSpPr>
            <a:spLocks noGrp="1"/>
          </p:cNvSpPr>
          <p:nvPr>
            <p:ph type="title"/>
          </p:nvPr>
        </p:nvSpPr>
        <p:spPr/>
        <p:txBody>
          <a:bodyPr/>
          <a:lstStyle/>
          <a:p>
            <a:r>
              <a:rPr lang="pl-PL" dirty="0"/>
              <a:t>KAZUS NR 4</a:t>
            </a:r>
          </a:p>
        </p:txBody>
      </p:sp>
      <p:sp>
        <p:nvSpPr>
          <p:cNvPr id="3" name="Symbol zastępczy zawartości 2">
            <a:extLst>
              <a:ext uri="{FF2B5EF4-FFF2-40B4-BE49-F238E27FC236}">
                <a16:creationId xmlns:a16="http://schemas.microsoft.com/office/drawing/2014/main" id="{B8BEAAEC-85EC-4A40-8612-1EBB679D5A93}"/>
              </a:ext>
            </a:extLst>
          </p:cNvPr>
          <p:cNvSpPr>
            <a:spLocks noGrp="1"/>
          </p:cNvSpPr>
          <p:nvPr>
            <p:ph idx="1"/>
          </p:nvPr>
        </p:nvSpPr>
        <p:spPr/>
        <p:txBody>
          <a:bodyPr>
            <a:normAutofit/>
          </a:bodyPr>
          <a:lstStyle/>
          <a:p>
            <a:pPr algn="just"/>
            <a:r>
              <a:rPr lang="pl-PL" sz="2400" dirty="0"/>
              <a:t>Sąd stosując tymczasowe aresztowanie zastrzegł, że środek ten ulegnie zmianie, jeżeli podejrzany w ciągu tygodnia złoży poręczenie majątkowe w wysokości 100 tys. złotych. Prokurator, po ogłoszeniu postanowienia, nie zgodził się z tą decyzją i wyraził sprzeciw. </a:t>
            </a:r>
          </a:p>
          <a:p>
            <a:pPr algn="just"/>
            <a:endParaRPr lang="pl-PL" sz="2400" dirty="0"/>
          </a:p>
          <a:p>
            <a:pPr marL="0" indent="0" algn="just">
              <a:buNone/>
            </a:pPr>
            <a:r>
              <a:rPr lang="pl-PL" sz="2400" b="1" i="1" dirty="0"/>
              <a:t>Czy sąd może zastosować tymczasowe aresztowanie w taki sposób? Jakie konsekwencje w wypadku złożenia sprzeciwu przez prokuratora przewiduje obecnie k.p.k.?</a:t>
            </a:r>
          </a:p>
        </p:txBody>
      </p:sp>
    </p:spTree>
    <p:extLst>
      <p:ext uri="{BB962C8B-B14F-4D97-AF65-F5344CB8AC3E}">
        <p14:creationId xmlns:p14="http://schemas.microsoft.com/office/powerpoint/2010/main" val="200734679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6909</Words>
  <Application>Microsoft Office PowerPoint</Application>
  <PresentationFormat>Panoramiczny</PresentationFormat>
  <Paragraphs>315</Paragraphs>
  <Slides>51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51</vt:i4>
      </vt:variant>
    </vt:vector>
  </HeadingPairs>
  <TitlesOfParts>
    <vt:vector size="57" baseType="lpstr">
      <vt:lpstr>Arial</vt:lpstr>
      <vt:lpstr>Calibri</vt:lpstr>
      <vt:lpstr>Calibri Light</vt:lpstr>
      <vt:lpstr>Symbol</vt:lpstr>
      <vt:lpstr>Wingdings</vt:lpstr>
      <vt:lpstr>Motyw pakietu Office</vt:lpstr>
      <vt:lpstr>Postępowania karne. Zajęcia nr 4 i 5</vt:lpstr>
      <vt:lpstr>KAZUS NR 1</vt:lpstr>
      <vt:lpstr>Kazus nr 1</vt:lpstr>
      <vt:lpstr>Kazus nr 2</vt:lpstr>
      <vt:lpstr>Kazus nr 2</vt:lpstr>
      <vt:lpstr>KAZUS NR 3</vt:lpstr>
      <vt:lpstr>PRZESŁANKA SUROWOŚCI KARY</vt:lpstr>
      <vt:lpstr>PRZESŁANKA SUROWOŚCI KARY</vt:lpstr>
      <vt:lpstr>KAZUS NR 4</vt:lpstr>
      <vt:lpstr>Kazus nr 4</vt:lpstr>
      <vt:lpstr>Kazus nr 5</vt:lpstr>
      <vt:lpstr>Kazus nr 5</vt:lpstr>
      <vt:lpstr>KAZUS NR 6</vt:lpstr>
      <vt:lpstr>KAZUS NR 7</vt:lpstr>
      <vt:lpstr>Kazus nr 7</vt:lpstr>
      <vt:lpstr>KAZUS NR 8</vt:lpstr>
      <vt:lpstr>KAZUS NR 9</vt:lpstr>
      <vt:lpstr>Kazus nr 9</vt:lpstr>
      <vt:lpstr>Przesłuchanie </vt:lpstr>
      <vt:lpstr>Przesłuchanie podejrzanego </vt:lpstr>
      <vt:lpstr>Przesłuchanie podejrzanego </vt:lpstr>
      <vt:lpstr>Przesłuchanie podejrzanego </vt:lpstr>
      <vt:lpstr>Świadek w procesie karnym </vt:lpstr>
      <vt:lpstr>Świadek w procesie karnym </vt:lpstr>
      <vt:lpstr>Uprawnienia świadka </vt:lpstr>
      <vt:lpstr>Prawo do odmowy składania zeznań (art. 182 k.p.k.)</vt:lpstr>
      <vt:lpstr>Prawo do odmowy odpowiedzi na pytanie – art. 183 § 1 </vt:lpstr>
      <vt:lpstr>Uchwała SN z 9.11.2021 r., I KZP 5/21 (7)</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małoletni w procesie karnym </vt:lpstr>
      <vt:lpstr>Pokrzywdzony-świadek w sprawach o przestępstwa z art. 197-199</vt:lpstr>
      <vt:lpstr>Pokrzywdzony-świadek w sprawach o przestępstwa z art. 197-199</vt:lpstr>
      <vt:lpstr>Pokrzywdzony-świadek w sprawach o przestępstwa z art. 197-199</vt:lpstr>
      <vt:lpstr>Świadek anonimowy – art. 184 k.p.k. </vt:lpstr>
      <vt:lpstr>Świadek anonimowy – art. 184 k.p.k. </vt:lpstr>
      <vt:lpstr>Świadek anonimowy </vt:lpstr>
      <vt:lpstr>Świadek anonimowy</vt:lpstr>
      <vt:lpstr>Świadek anonimowy</vt:lpstr>
      <vt:lpstr>Świadek koronny </vt:lpstr>
      <vt:lpstr>Przesłanki pozytywne uzyskania statusu świadka koronnego </vt:lpstr>
      <vt:lpstr>Przesłanki negatywne – art. 4 UŚK</vt:lpstr>
      <vt:lpstr>Przesłanki negatywne </vt:lpstr>
      <vt:lpstr>Procedura nadania statusu świadka koronnego </vt:lpstr>
      <vt:lpstr>Dopuszczenie dowodu z zeznań świadka koronnego </vt:lpstr>
      <vt:lpstr>Obowiązki świadka koronnego </vt:lpstr>
      <vt:lpstr>Świadek koronny – orzeczenia </vt:lpstr>
      <vt:lpstr>Ocena zeznań świadka koronnego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karne. Zajęcia nr 3</dc:title>
  <dc:creator>Karol Jarząbek</dc:creator>
  <cp:lastModifiedBy>Karol Jarząbek</cp:lastModifiedBy>
  <cp:revision>18</cp:revision>
  <dcterms:created xsi:type="dcterms:W3CDTF">2021-11-18T10:01:27Z</dcterms:created>
  <dcterms:modified xsi:type="dcterms:W3CDTF">2021-12-28T11:10:41Z</dcterms:modified>
</cp:coreProperties>
</file>