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77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139680-211B-4F91-8397-3710C54BA12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BEBBFDB-BBCB-4997-9958-77C2A7F59EC2}">
      <dgm:prSet phldrT="[Tekst]"/>
      <dgm:spPr/>
      <dgm:t>
        <a:bodyPr/>
        <a:lstStyle/>
        <a:p>
          <a:r>
            <a:rPr lang="pl-PL" dirty="0" smtClean="0"/>
            <a:t>Domniemania faktyczne</a:t>
          </a:r>
          <a:endParaRPr lang="pl-PL" dirty="0"/>
        </a:p>
      </dgm:t>
    </dgm:pt>
    <dgm:pt modelId="{660BDC4D-4FC0-4A4B-BC36-9C0F41CC30AE}" type="parTrans" cxnId="{4752CB21-BAE3-4DAC-B6F9-E487D9AC2DCC}">
      <dgm:prSet/>
      <dgm:spPr/>
      <dgm:t>
        <a:bodyPr/>
        <a:lstStyle/>
        <a:p>
          <a:endParaRPr lang="pl-PL"/>
        </a:p>
      </dgm:t>
    </dgm:pt>
    <dgm:pt modelId="{ADB8E3BB-EB84-44AC-845F-FED3AF933DAB}" type="sibTrans" cxnId="{4752CB21-BAE3-4DAC-B6F9-E487D9AC2DCC}">
      <dgm:prSet/>
      <dgm:spPr/>
      <dgm:t>
        <a:bodyPr/>
        <a:lstStyle/>
        <a:p>
          <a:endParaRPr lang="pl-PL"/>
        </a:p>
      </dgm:t>
    </dgm:pt>
    <dgm:pt modelId="{044792C7-BA34-4E36-BC7E-5791B5D7B4B1}">
      <dgm:prSet phldrT="[Tekst]"/>
      <dgm:spPr/>
      <dgm:t>
        <a:bodyPr/>
        <a:lstStyle/>
        <a:p>
          <a:r>
            <a:rPr lang="pl-PL" dirty="0" smtClean="0"/>
            <a:t>Domniemania prawne</a:t>
          </a:r>
          <a:endParaRPr lang="pl-PL" dirty="0"/>
        </a:p>
      </dgm:t>
    </dgm:pt>
    <dgm:pt modelId="{99033255-FD91-46C5-A679-6E298205BE24}" type="parTrans" cxnId="{0F452AC3-2049-4304-BF41-E7E03E0646F4}">
      <dgm:prSet/>
      <dgm:spPr/>
      <dgm:t>
        <a:bodyPr/>
        <a:lstStyle/>
        <a:p>
          <a:endParaRPr lang="pl-PL"/>
        </a:p>
      </dgm:t>
    </dgm:pt>
    <dgm:pt modelId="{487B39B5-0A13-414C-A351-5D512841E9E7}" type="sibTrans" cxnId="{0F452AC3-2049-4304-BF41-E7E03E0646F4}">
      <dgm:prSet/>
      <dgm:spPr/>
      <dgm:t>
        <a:bodyPr/>
        <a:lstStyle/>
        <a:p>
          <a:endParaRPr lang="pl-PL"/>
        </a:p>
      </dgm:t>
    </dgm:pt>
    <dgm:pt modelId="{04DD1665-F047-48AF-8865-E6801BA8C0FC}">
      <dgm:prSet phldrT="[Tekst]"/>
      <dgm:spPr/>
      <dgm:t>
        <a:bodyPr/>
        <a:lstStyle/>
        <a:p>
          <a:r>
            <a:rPr lang="pl-PL" dirty="0" smtClean="0"/>
            <a:t>Domniemanie dobrej wiary</a:t>
          </a:r>
          <a:endParaRPr lang="pl-PL" dirty="0"/>
        </a:p>
      </dgm:t>
    </dgm:pt>
    <dgm:pt modelId="{4E8F800C-583D-4A62-B9E7-518AD77A677C}" type="parTrans" cxnId="{CE411F6B-67B4-433E-B26F-FD2BF871D8EC}">
      <dgm:prSet/>
      <dgm:spPr/>
      <dgm:t>
        <a:bodyPr/>
        <a:lstStyle/>
        <a:p>
          <a:endParaRPr lang="pl-PL"/>
        </a:p>
      </dgm:t>
    </dgm:pt>
    <dgm:pt modelId="{0AACF1FE-67A8-4B62-A83C-0D27691736F0}" type="sibTrans" cxnId="{CE411F6B-67B4-433E-B26F-FD2BF871D8EC}">
      <dgm:prSet/>
      <dgm:spPr/>
      <dgm:t>
        <a:bodyPr/>
        <a:lstStyle/>
        <a:p>
          <a:endParaRPr lang="pl-PL"/>
        </a:p>
      </dgm:t>
    </dgm:pt>
    <dgm:pt modelId="{155D786F-5150-418C-9CA3-3EA66842D27F}">
      <dgm:prSet phldrT="[Tekst]"/>
      <dgm:spPr/>
      <dgm:t>
        <a:bodyPr/>
        <a:lstStyle/>
        <a:p>
          <a:r>
            <a:rPr lang="pl-PL" dirty="0" smtClean="0"/>
            <a:t>Moc wiążąca orzeczeń</a:t>
          </a:r>
          <a:endParaRPr lang="pl-PL" dirty="0"/>
        </a:p>
      </dgm:t>
    </dgm:pt>
    <dgm:pt modelId="{EFD98D84-B14E-4F72-8F26-FC56A59DAF02}" type="parTrans" cxnId="{8E83B3DE-2504-4338-8C57-782912EEDE7E}">
      <dgm:prSet/>
      <dgm:spPr/>
      <dgm:t>
        <a:bodyPr/>
        <a:lstStyle/>
        <a:p>
          <a:endParaRPr lang="pl-PL"/>
        </a:p>
      </dgm:t>
    </dgm:pt>
    <dgm:pt modelId="{688D82B5-C280-4CDD-9F59-34BAEAB84B59}" type="sibTrans" cxnId="{8E83B3DE-2504-4338-8C57-782912EEDE7E}">
      <dgm:prSet/>
      <dgm:spPr/>
      <dgm:t>
        <a:bodyPr/>
        <a:lstStyle/>
        <a:p>
          <a:endParaRPr lang="pl-PL"/>
        </a:p>
      </dgm:t>
    </dgm:pt>
    <dgm:pt modelId="{0E1435B3-7690-48FE-8E5D-4B390CD90478}" type="pres">
      <dgm:prSet presAssocID="{13139680-211B-4F91-8397-3710C54BA12E}" presName="diagram" presStyleCnt="0">
        <dgm:presLayoutVars>
          <dgm:dir/>
          <dgm:resizeHandles val="exact"/>
        </dgm:presLayoutVars>
      </dgm:prSet>
      <dgm:spPr/>
    </dgm:pt>
    <dgm:pt modelId="{1DF85DFD-73B0-456E-A7B2-B63481594091}" type="pres">
      <dgm:prSet presAssocID="{8BEBBFDB-BBCB-4997-9958-77C2A7F59EC2}" presName="node" presStyleLbl="node1" presStyleIdx="0" presStyleCnt="4">
        <dgm:presLayoutVars>
          <dgm:bulletEnabled val="1"/>
        </dgm:presLayoutVars>
      </dgm:prSet>
      <dgm:spPr/>
    </dgm:pt>
    <dgm:pt modelId="{5659F55C-96C5-4A61-9C1F-176836C7D040}" type="pres">
      <dgm:prSet presAssocID="{ADB8E3BB-EB84-44AC-845F-FED3AF933DAB}" presName="sibTrans" presStyleCnt="0"/>
      <dgm:spPr/>
    </dgm:pt>
    <dgm:pt modelId="{78C89BA5-23B2-4072-9DBB-3543816073D3}" type="pres">
      <dgm:prSet presAssocID="{044792C7-BA34-4E36-BC7E-5791B5D7B4B1}" presName="node" presStyleLbl="node1" presStyleIdx="1" presStyleCnt="4">
        <dgm:presLayoutVars>
          <dgm:bulletEnabled val="1"/>
        </dgm:presLayoutVars>
      </dgm:prSet>
      <dgm:spPr/>
    </dgm:pt>
    <dgm:pt modelId="{EA4CFC3D-D780-4F6A-9992-D252011BE2AE}" type="pres">
      <dgm:prSet presAssocID="{487B39B5-0A13-414C-A351-5D512841E9E7}" presName="sibTrans" presStyleCnt="0"/>
      <dgm:spPr/>
    </dgm:pt>
    <dgm:pt modelId="{ADD98E83-948B-46ED-910F-6F536216D34D}" type="pres">
      <dgm:prSet presAssocID="{04DD1665-F047-48AF-8865-E6801BA8C0FC}" presName="node" presStyleLbl="node1" presStyleIdx="2" presStyleCnt="4">
        <dgm:presLayoutVars>
          <dgm:bulletEnabled val="1"/>
        </dgm:presLayoutVars>
      </dgm:prSet>
      <dgm:spPr/>
    </dgm:pt>
    <dgm:pt modelId="{22CF53E1-A926-40E8-9BCE-1EACDBBFA164}" type="pres">
      <dgm:prSet presAssocID="{0AACF1FE-67A8-4B62-A83C-0D27691736F0}" presName="sibTrans" presStyleCnt="0"/>
      <dgm:spPr/>
    </dgm:pt>
    <dgm:pt modelId="{A08E60F8-E3FE-436C-8950-761CC0B1A0E2}" type="pres">
      <dgm:prSet presAssocID="{155D786F-5150-418C-9CA3-3EA66842D27F}" presName="node" presStyleLbl="node1" presStyleIdx="3" presStyleCnt="4">
        <dgm:presLayoutVars>
          <dgm:bulletEnabled val="1"/>
        </dgm:presLayoutVars>
      </dgm:prSet>
      <dgm:spPr/>
    </dgm:pt>
  </dgm:ptLst>
  <dgm:cxnLst>
    <dgm:cxn modelId="{4752CB21-BAE3-4DAC-B6F9-E487D9AC2DCC}" srcId="{13139680-211B-4F91-8397-3710C54BA12E}" destId="{8BEBBFDB-BBCB-4997-9958-77C2A7F59EC2}" srcOrd="0" destOrd="0" parTransId="{660BDC4D-4FC0-4A4B-BC36-9C0F41CC30AE}" sibTransId="{ADB8E3BB-EB84-44AC-845F-FED3AF933DAB}"/>
    <dgm:cxn modelId="{F6D5ABFE-4D73-4239-98D8-C4C2D7C9978F}" type="presOf" srcId="{044792C7-BA34-4E36-BC7E-5791B5D7B4B1}" destId="{78C89BA5-23B2-4072-9DBB-3543816073D3}" srcOrd="0" destOrd="0" presId="urn:microsoft.com/office/officeart/2005/8/layout/default"/>
    <dgm:cxn modelId="{FC095125-BB79-47E7-B2F9-3954BA1172A7}" type="presOf" srcId="{13139680-211B-4F91-8397-3710C54BA12E}" destId="{0E1435B3-7690-48FE-8E5D-4B390CD90478}" srcOrd="0" destOrd="0" presId="urn:microsoft.com/office/officeart/2005/8/layout/default"/>
    <dgm:cxn modelId="{0F452AC3-2049-4304-BF41-E7E03E0646F4}" srcId="{13139680-211B-4F91-8397-3710C54BA12E}" destId="{044792C7-BA34-4E36-BC7E-5791B5D7B4B1}" srcOrd="1" destOrd="0" parTransId="{99033255-FD91-46C5-A679-6E298205BE24}" sibTransId="{487B39B5-0A13-414C-A351-5D512841E9E7}"/>
    <dgm:cxn modelId="{B1AF6F15-6DA4-4CEC-80AE-C3727A919A2F}" type="presOf" srcId="{155D786F-5150-418C-9CA3-3EA66842D27F}" destId="{A08E60F8-E3FE-436C-8950-761CC0B1A0E2}" srcOrd="0" destOrd="0" presId="urn:microsoft.com/office/officeart/2005/8/layout/default"/>
    <dgm:cxn modelId="{E1D7A5B7-A5D2-4216-86AA-5B9F03DC2E7B}" type="presOf" srcId="{8BEBBFDB-BBCB-4997-9958-77C2A7F59EC2}" destId="{1DF85DFD-73B0-456E-A7B2-B63481594091}" srcOrd="0" destOrd="0" presId="urn:microsoft.com/office/officeart/2005/8/layout/default"/>
    <dgm:cxn modelId="{60E81E20-47E6-4130-B8DD-A3FDF59A55D9}" type="presOf" srcId="{04DD1665-F047-48AF-8865-E6801BA8C0FC}" destId="{ADD98E83-948B-46ED-910F-6F536216D34D}" srcOrd="0" destOrd="0" presId="urn:microsoft.com/office/officeart/2005/8/layout/default"/>
    <dgm:cxn modelId="{CE411F6B-67B4-433E-B26F-FD2BF871D8EC}" srcId="{13139680-211B-4F91-8397-3710C54BA12E}" destId="{04DD1665-F047-48AF-8865-E6801BA8C0FC}" srcOrd="2" destOrd="0" parTransId="{4E8F800C-583D-4A62-B9E7-518AD77A677C}" sibTransId="{0AACF1FE-67A8-4B62-A83C-0D27691736F0}"/>
    <dgm:cxn modelId="{8E83B3DE-2504-4338-8C57-782912EEDE7E}" srcId="{13139680-211B-4F91-8397-3710C54BA12E}" destId="{155D786F-5150-418C-9CA3-3EA66842D27F}" srcOrd="3" destOrd="0" parTransId="{EFD98D84-B14E-4F72-8F26-FC56A59DAF02}" sibTransId="{688D82B5-C280-4CDD-9F59-34BAEAB84B59}"/>
    <dgm:cxn modelId="{C0A8586D-F394-443C-B8F5-74A16A631140}" type="presParOf" srcId="{0E1435B3-7690-48FE-8E5D-4B390CD90478}" destId="{1DF85DFD-73B0-456E-A7B2-B63481594091}" srcOrd="0" destOrd="0" presId="urn:microsoft.com/office/officeart/2005/8/layout/default"/>
    <dgm:cxn modelId="{B3ADBF62-6A39-4D53-9424-6FBCA72D12DB}" type="presParOf" srcId="{0E1435B3-7690-48FE-8E5D-4B390CD90478}" destId="{5659F55C-96C5-4A61-9C1F-176836C7D040}" srcOrd="1" destOrd="0" presId="urn:microsoft.com/office/officeart/2005/8/layout/default"/>
    <dgm:cxn modelId="{10B43C8A-4AC2-47ED-A70F-57153A352D0C}" type="presParOf" srcId="{0E1435B3-7690-48FE-8E5D-4B390CD90478}" destId="{78C89BA5-23B2-4072-9DBB-3543816073D3}" srcOrd="2" destOrd="0" presId="urn:microsoft.com/office/officeart/2005/8/layout/default"/>
    <dgm:cxn modelId="{D966A7B3-E4B9-40D2-A4D9-B7175483321C}" type="presParOf" srcId="{0E1435B3-7690-48FE-8E5D-4B390CD90478}" destId="{EA4CFC3D-D780-4F6A-9992-D252011BE2AE}" srcOrd="3" destOrd="0" presId="urn:microsoft.com/office/officeart/2005/8/layout/default"/>
    <dgm:cxn modelId="{9DA3BEED-98A0-4AE4-AF13-DCECD3FDEABB}" type="presParOf" srcId="{0E1435B3-7690-48FE-8E5D-4B390CD90478}" destId="{ADD98E83-948B-46ED-910F-6F536216D34D}" srcOrd="4" destOrd="0" presId="urn:microsoft.com/office/officeart/2005/8/layout/default"/>
    <dgm:cxn modelId="{6AE2442F-66D4-4D11-879D-A72631320235}" type="presParOf" srcId="{0E1435B3-7690-48FE-8E5D-4B390CD90478}" destId="{22CF53E1-A926-40E8-9BCE-1EACDBBFA164}" srcOrd="5" destOrd="0" presId="urn:microsoft.com/office/officeart/2005/8/layout/default"/>
    <dgm:cxn modelId="{E91B1380-6310-4F7D-9917-52D332ED5B6D}" type="presParOf" srcId="{0E1435B3-7690-48FE-8E5D-4B390CD90478}" destId="{A08E60F8-E3FE-436C-8950-761CC0B1A0E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79374D-EC1A-48C6-A685-75E97DFE833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B0966EB-3568-40A8-AABB-C51438DB34F6}">
      <dgm:prSet phldrT="[Tekst]"/>
      <dgm:spPr/>
      <dgm:t>
        <a:bodyPr/>
        <a:lstStyle/>
        <a:p>
          <a:r>
            <a:rPr lang="pl-PL" dirty="0" smtClean="0"/>
            <a:t>Domniemania prawne zwykłe</a:t>
          </a:r>
          <a:endParaRPr lang="pl-PL" dirty="0"/>
        </a:p>
      </dgm:t>
    </dgm:pt>
    <dgm:pt modelId="{4E7C09CE-896E-4D95-95A5-B3AC0DA01021}" type="parTrans" cxnId="{EACC0AAD-0825-4788-9975-BDE24713BE14}">
      <dgm:prSet/>
      <dgm:spPr/>
      <dgm:t>
        <a:bodyPr/>
        <a:lstStyle/>
        <a:p>
          <a:endParaRPr lang="pl-PL"/>
        </a:p>
      </dgm:t>
    </dgm:pt>
    <dgm:pt modelId="{2C7F2081-3D1A-496B-AB3F-ECB60C55D5A7}" type="sibTrans" cxnId="{EACC0AAD-0825-4788-9975-BDE24713BE14}">
      <dgm:prSet/>
      <dgm:spPr/>
      <dgm:t>
        <a:bodyPr/>
        <a:lstStyle/>
        <a:p>
          <a:endParaRPr lang="pl-PL"/>
        </a:p>
      </dgm:t>
    </dgm:pt>
    <dgm:pt modelId="{4B79F2A1-11C0-4E77-8A5A-840A5A397974}">
      <dgm:prSet phldrT="[Tekst]"/>
      <dgm:spPr/>
      <dgm:t>
        <a:bodyPr/>
        <a:lstStyle/>
        <a:p>
          <a:r>
            <a:rPr lang="pl-PL" dirty="0" smtClean="0"/>
            <a:t>wzruszalne</a:t>
          </a:r>
          <a:endParaRPr lang="pl-PL" dirty="0"/>
        </a:p>
      </dgm:t>
    </dgm:pt>
    <dgm:pt modelId="{A35D6A21-1928-45DB-8F76-99A582C1F122}" type="parTrans" cxnId="{7104FBF8-3A75-45E7-B64E-E81D4C83E955}">
      <dgm:prSet/>
      <dgm:spPr/>
      <dgm:t>
        <a:bodyPr/>
        <a:lstStyle/>
        <a:p>
          <a:endParaRPr lang="pl-PL"/>
        </a:p>
      </dgm:t>
    </dgm:pt>
    <dgm:pt modelId="{089390C1-8E96-488C-8682-C6B68D5E3715}" type="sibTrans" cxnId="{7104FBF8-3A75-45E7-B64E-E81D4C83E955}">
      <dgm:prSet/>
      <dgm:spPr/>
      <dgm:t>
        <a:bodyPr/>
        <a:lstStyle/>
        <a:p>
          <a:endParaRPr lang="pl-PL"/>
        </a:p>
      </dgm:t>
    </dgm:pt>
    <dgm:pt modelId="{8AA773F9-3CD4-404D-97D7-763ED60542EB}">
      <dgm:prSet phldrT="[Tekst]"/>
      <dgm:spPr/>
      <dgm:t>
        <a:bodyPr/>
        <a:lstStyle/>
        <a:p>
          <a:r>
            <a:rPr lang="pl-PL" dirty="0" smtClean="0"/>
            <a:t>Dopuszczalne jest bez ograniczeń prowadzenie przeciwdowodu</a:t>
          </a:r>
          <a:endParaRPr lang="pl-PL" dirty="0"/>
        </a:p>
      </dgm:t>
    </dgm:pt>
    <dgm:pt modelId="{18A7B1F7-D2A0-4177-8DF0-21A4EE687576}" type="parTrans" cxnId="{9A139280-5001-45CE-9F28-24825F9EF207}">
      <dgm:prSet/>
      <dgm:spPr/>
      <dgm:t>
        <a:bodyPr/>
        <a:lstStyle/>
        <a:p>
          <a:endParaRPr lang="pl-PL"/>
        </a:p>
      </dgm:t>
    </dgm:pt>
    <dgm:pt modelId="{71C8B00E-3021-4208-9FF1-7BF5B8F57547}" type="sibTrans" cxnId="{9A139280-5001-45CE-9F28-24825F9EF207}">
      <dgm:prSet/>
      <dgm:spPr/>
      <dgm:t>
        <a:bodyPr/>
        <a:lstStyle/>
        <a:p>
          <a:endParaRPr lang="pl-PL"/>
        </a:p>
      </dgm:t>
    </dgm:pt>
    <dgm:pt modelId="{1A4F7E3F-631B-467D-8E75-B0C869D50ECD}">
      <dgm:prSet phldrT="[Tekst]"/>
      <dgm:spPr/>
      <dgm:t>
        <a:bodyPr/>
        <a:lstStyle/>
        <a:p>
          <a:r>
            <a:rPr lang="pl-PL" dirty="0" smtClean="0"/>
            <a:t>Domniemania prawne kwalifikowane</a:t>
          </a:r>
          <a:endParaRPr lang="pl-PL" dirty="0"/>
        </a:p>
      </dgm:t>
    </dgm:pt>
    <dgm:pt modelId="{917ACFF1-8576-443C-B992-06C539C1DBA2}" type="parTrans" cxnId="{B6C2BFC6-EC11-4D41-BF7C-F5DFD8CBCDD5}">
      <dgm:prSet/>
      <dgm:spPr/>
      <dgm:t>
        <a:bodyPr/>
        <a:lstStyle/>
        <a:p>
          <a:endParaRPr lang="pl-PL"/>
        </a:p>
      </dgm:t>
    </dgm:pt>
    <dgm:pt modelId="{CE809065-AABD-4524-9178-5BA77E2932C2}" type="sibTrans" cxnId="{B6C2BFC6-EC11-4D41-BF7C-F5DFD8CBCDD5}">
      <dgm:prSet/>
      <dgm:spPr/>
      <dgm:t>
        <a:bodyPr/>
        <a:lstStyle/>
        <a:p>
          <a:endParaRPr lang="pl-PL"/>
        </a:p>
      </dgm:t>
    </dgm:pt>
    <dgm:pt modelId="{97F21E36-01C6-4366-A3E9-ACDCCDE389BD}">
      <dgm:prSet phldrT="[Tekst]"/>
      <dgm:spPr/>
      <dgm:t>
        <a:bodyPr/>
        <a:lstStyle/>
        <a:p>
          <a:r>
            <a:rPr lang="pl-PL" dirty="0" smtClean="0"/>
            <a:t>Szczególne normy prawne w sposób bliżej w nich samych wskazanych przewidują różnego rodzaju ograniczenia dopuszczalności dowodu przeciwnego</a:t>
          </a:r>
          <a:endParaRPr lang="pl-PL" dirty="0"/>
        </a:p>
      </dgm:t>
    </dgm:pt>
    <dgm:pt modelId="{D5C31B54-E10E-4731-8FD4-5829C3CD4CD6}" type="parTrans" cxnId="{23619D04-153A-4948-8FBE-932E0D50B777}">
      <dgm:prSet/>
      <dgm:spPr/>
      <dgm:t>
        <a:bodyPr/>
        <a:lstStyle/>
        <a:p>
          <a:endParaRPr lang="pl-PL"/>
        </a:p>
      </dgm:t>
    </dgm:pt>
    <dgm:pt modelId="{838238CC-2D2E-4455-B41C-C2CABE64F568}" type="sibTrans" cxnId="{23619D04-153A-4948-8FBE-932E0D50B777}">
      <dgm:prSet/>
      <dgm:spPr/>
      <dgm:t>
        <a:bodyPr/>
        <a:lstStyle/>
        <a:p>
          <a:endParaRPr lang="pl-PL"/>
        </a:p>
      </dgm:t>
    </dgm:pt>
    <dgm:pt modelId="{0ACEE870-DC3C-442E-8C3E-C9492535AA32}" type="pres">
      <dgm:prSet presAssocID="{8F79374D-EC1A-48C6-A685-75E97DFE8330}" presName="Name0" presStyleCnt="0">
        <dgm:presLayoutVars>
          <dgm:dir/>
          <dgm:animLvl val="lvl"/>
          <dgm:resizeHandles val="exact"/>
        </dgm:presLayoutVars>
      </dgm:prSet>
      <dgm:spPr/>
    </dgm:pt>
    <dgm:pt modelId="{88FCF498-7BFF-4653-9C3B-899CAA39567A}" type="pres">
      <dgm:prSet presAssocID="{8B0966EB-3568-40A8-AABB-C51438DB34F6}" presName="linNode" presStyleCnt="0"/>
      <dgm:spPr/>
    </dgm:pt>
    <dgm:pt modelId="{BDB7C504-89CD-4595-AE14-0F8F2839A896}" type="pres">
      <dgm:prSet presAssocID="{8B0966EB-3568-40A8-AABB-C51438DB34F6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EBCF1A27-08C2-49DD-8FEB-65121B1259C5}" type="pres">
      <dgm:prSet presAssocID="{8B0966EB-3568-40A8-AABB-C51438DB34F6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54E1080-07AF-4FEA-A541-451FD934A12C}" type="pres">
      <dgm:prSet presAssocID="{2C7F2081-3D1A-496B-AB3F-ECB60C55D5A7}" presName="sp" presStyleCnt="0"/>
      <dgm:spPr/>
    </dgm:pt>
    <dgm:pt modelId="{802DE736-8B5A-45C2-BD4D-AF3AE4473EAB}" type="pres">
      <dgm:prSet presAssocID="{1A4F7E3F-631B-467D-8E75-B0C869D50ECD}" presName="linNode" presStyleCnt="0"/>
      <dgm:spPr/>
    </dgm:pt>
    <dgm:pt modelId="{A8D5CBD7-E320-4F84-A531-DB5FD5A4BDCD}" type="pres">
      <dgm:prSet presAssocID="{1A4F7E3F-631B-467D-8E75-B0C869D50ECD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2CCF24F9-5271-4587-8841-15DC08AF0F15}" type="pres">
      <dgm:prSet presAssocID="{1A4F7E3F-631B-467D-8E75-B0C869D50EC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282DD11-8C11-4BD9-8552-024A73D8D686}" type="presOf" srcId="{8AA773F9-3CD4-404D-97D7-763ED60542EB}" destId="{EBCF1A27-08C2-49DD-8FEB-65121B1259C5}" srcOrd="0" destOrd="1" presId="urn:microsoft.com/office/officeart/2005/8/layout/vList5"/>
    <dgm:cxn modelId="{A56B2ADE-5E36-4ED5-95D8-DE20D7B56B46}" type="presOf" srcId="{8F79374D-EC1A-48C6-A685-75E97DFE8330}" destId="{0ACEE870-DC3C-442E-8C3E-C9492535AA32}" srcOrd="0" destOrd="0" presId="urn:microsoft.com/office/officeart/2005/8/layout/vList5"/>
    <dgm:cxn modelId="{EACC0AAD-0825-4788-9975-BDE24713BE14}" srcId="{8F79374D-EC1A-48C6-A685-75E97DFE8330}" destId="{8B0966EB-3568-40A8-AABB-C51438DB34F6}" srcOrd="0" destOrd="0" parTransId="{4E7C09CE-896E-4D95-95A5-B3AC0DA01021}" sibTransId="{2C7F2081-3D1A-496B-AB3F-ECB60C55D5A7}"/>
    <dgm:cxn modelId="{7861E06C-D219-4CA0-BB15-A6E7743D6E56}" type="presOf" srcId="{1A4F7E3F-631B-467D-8E75-B0C869D50ECD}" destId="{A8D5CBD7-E320-4F84-A531-DB5FD5A4BDCD}" srcOrd="0" destOrd="0" presId="urn:microsoft.com/office/officeart/2005/8/layout/vList5"/>
    <dgm:cxn modelId="{7104FBF8-3A75-45E7-B64E-E81D4C83E955}" srcId="{8B0966EB-3568-40A8-AABB-C51438DB34F6}" destId="{4B79F2A1-11C0-4E77-8A5A-840A5A397974}" srcOrd="0" destOrd="0" parTransId="{A35D6A21-1928-45DB-8F76-99A582C1F122}" sibTransId="{089390C1-8E96-488C-8682-C6B68D5E3715}"/>
    <dgm:cxn modelId="{B6C2BFC6-EC11-4D41-BF7C-F5DFD8CBCDD5}" srcId="{8F79374D-EC1A-48C6-A685-75E97DFE8330}" destId="{1A4F7E3F-631B-467D-8E75-B0C869D50ECD}" srcOrd="1" destOrd="0" parTransId="{917ACFF1-8576-443C-B992-06C539C1DBA2}" sibTransId="{CE809065-AABD-4524-9178-5BA77E2932C2}"/>
    <dgm:cxn modelId="{DAADCC46-7437-4120-9639-F0DB89BBDEFA}" type="presOf" srcId="{4B79F2A1-11C0-4E77-8A5A-840A5A397974}" destId="{EBCF1A27-08C2-49DD-8FEB-65121B1259C5}" srcOrd="0" destOrd="0" presId="urn:microsoft.com/office/officeart/2005/8/layout/vList5"/>
    <dgm:cxn modelId="{9A139280-5001-45CE-9F28-24825F9EF207}" srcId="{8B0966EB-3568-40A8-AABB-C51438DB34F6}" destId="{8AA773F9-3CD4-404D-97D7-763ED60542EB}" srcOrd="1" destOrd="0" parTransId="{18A7B1F7-D2A0-4177-8DF0-21A4EE687576}" sibTransId="{71C8B00E-3021-4208-9FF1-7BF5B8F57547}"/>
    <dgm:cxn modelId="{23619D04-153A-4948-8FBE-932E0D50B777}" srcId="{1A4F7E3F-631B-467D-8E75-B0C869D50ECD}" destId="{97F21E36-01C6-4366-A3E9-ACDCCDE389BD}" srcOrd="0" destOrd="0" parTransId="{D5C31B54-E10E-4731-8FD4-5829C3CD4CD6}" sibTransId="{838238CC-2D2E-4455-B41C-C2CABE64F568}"/>
    <dgm:cxn modelId="{E9A901A5-F92A-447F-98DF-DB45472E2802}" type="presOf" srcId="{8B0966EB-3568-40A8-AABB-C51438DB34F6}" destId="{BDB7C504-89CD-4595-AE14-0F8F2839A896}" srcOrd="0" destOrd="0" presId="urn:microsoft.com/office/officeart/2005/8/layout/vList5"/>
    <dgm:cxn modelId="{C59B5332-F128-4FB2-8846-613AD1F5C0BA}" type="presOf" srcId="{97F21E36-01C6-4366-A3E9-ACDCCDE389BD}" destId="{2CCF24F9-5271-4587-8841-15DC08AF0F15}" srcOrd="0" destOrd="0" presId="urn:microsoft.com/office/officeart/2005/8/layout/vList5"/>
    <dgm:cxn modelId="{50FFF39F-9B65-48F9-843A-4CCF598B636F}" type="presParOf" srcId="{0ACEE870-DC3C-442E-8C3E-C9492535AA32}" destId="{88FCF498-7BFF-4653-9C3B-899CAA39567A}" srcOrd="0" destOrd="0" presId="urn:microsoft.com/office/officeart/2005/8/layout/vList5"/>
    <dgm:cxn modelId="{7BB6130E-2FA2-4664-A429-3B450CC5148A}" type="presParOf" srcId="{88FCF498-7BFF-4653-9C3B-899CAA39567A}" destId="{BDB7C504-89CD-4595-AE14-0F8F2839A896}" srcOrd="0" destOrd="0" presId="urn:microsoft.com/office/officeart/2005/8/layout/vList5"/>
    <dgm:cxn modelId="{D39EFC18-58CB-449A-A8F4-F3C51E2EBFC8}" type="presParOf" srcId="{88FCF498-7BFF-4653-9C3B-899CAA39567A}" destId="{EBCF1A27-08C2-49DD-8FEB-65121B1259C5}" srcOrd="1" destOrd="0" presId="urn:microsoft.com/office/officeart/2005/8/layout/vList5"/>
    <dgm:cxn modelId="{395F6F85-514E-42DC-A3EF-CE42205665A8}" type="presParOf" srcId="{0ACEE870-DC3C-442E-8C3E-C9492535AA32}" destId="{054E1080-07AF-4FEA-A541-451FD934A12C}" srcOrd="1" destOrd="0" presId="urn:microsoft.com/office/officeart/2005/8/layout/vList5"/>
    <dgm:cxn modelId="{C762906A-27A9-442A-830F-5AC8D87407ED}" type="presParOf" srcId="{0ACEE870-DC3C-442E-8C3E-C9492535AA32}" destId="{802DE736-8B5A-45C2-BD4D-AF3AE4473EAB}" srcOrd="2" destOrd="0" presId="urn:microsoft.com/office/officeart/2005/8/layout/vList5"/>
    <dgm:cxn modelId="{39423D3A-C54F-4C8D-9CEB-3073D3F3B260}" type="presParOf" srcId="{802DE736-8B5A-45C2-BD4D-AF3AE4473EAB}" destId="{A8D5CBD7-E320-4F84-A531-DB5FD5A4BDCD}" srcOrd="0" destOrd="0" presId="urn:microsoft.com/office/officeart/2005/8/layout/vList5"/>
    <dgm:cxn modelId="{D86FB802-F223-4094-8B4C-B0C0FCB04C21}" type="presParOf" srcId="{802DE736-8B5A-45C2-BD4D-AF3AE4473EAB}" destId="{2CCF24F9-5271-4587-8841-15DC08AF0F1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F85DFD-73B0-456E-A7B2-B63481594091}">
      <dsp:nvSpPr>
        <dsp:cNvPr id="0" name=""/>
        <dsp:cNvSpPr/>
      </dsp:nvSpPr>
      <dsp:spPr>
        <a:xfrm>
          <a:off x="175097" y="727"/>
          <a:ext cx="2404954" cy="1442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Domniemania faktyczne</a:t>
          </a:r>
          <a:endParaRPr lang="pl-PL" sz="2900" kern="1200" dirty="0"/>
        </a:p>
      </dsp:txBody>
      <dsp:txXfrm>
        <a:off x="175097" y="727"/>
        <a:ext cx="2404954" cy="1442972"/>
      </dsp:txXfrm>
    </dsp:sp>
    <dsp:sp modelId="{78C89BA5-23B2-4072-9DBB-3543816073D3}">
      <dsp:nvSpPr>
        <dsp:cNvPr id="0" name=""/>
        <dsp:cNvSpPr/>
      </dsp:nvSpPr>
      <dsp:spPr>
        <a:xfrm>
          <a:off x="2820547" y="727"/>
          <a:ext cx="2404954" cy="1442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Domniemania prawne</a:t>
          </a:r>
          <a:endParaRPr lang="pl-PL" sz="2900" kern="1200" dirty="0"/>
        </a:p>
      </dsp:txBody>
      <dsp:txXfrm>
        <a:off x="2820547" y="727"/>
        <a:ext cx="2404954" cy="1442972"/>
      </dsp:txXfrm>
    </dsp:sp>
    <dsp:sp modelId="{ADD98E83-948B-46ED-910F-6F536216D34D}">
      <dsp:nvSpPr>
        <dsp:cNvPr id="0" name=""/>
        <dsp:cNvSpPr/>
      </dsp:nvSpPr>
      <dsp:spPr>
        <a:xfrm>
          <a:off x="175097" y="1684195"/>
          <a:ext cx="2404954" cy="1442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Domniemanie dobrej wiary</a:t>
          </a:r>
          <a:endParaRPr lang="pl-PL" sz="2900" kern="1200" dirty="0"/>
        </a:p>
      </dsp:txBody>
      <dsp:txXfrm>
        <a:off x="175097" y="1684195"/>
        <a:ext cx="2404954" cy="1442972"/>
      </dsp:txXfrm>
    </dsp:sp>
    <dsp:sp modelId="{A08E60F8-E3FE-436C-8950-761CC0B1A0E2}">
      <dsp:nvSpPr>
        <dsp:cNvPr id="0" name=""/>
        <dsp:cNvSpPr/>
      </dsp:nvSpPr>
      <dsp:spPr>
        <a:xfrm>
          <a:off x="2820547" y="1684195"/>
          <a:ext cx="2404954" cy="1442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Moc wiążąca orzeczeń</a:t>
          </a:r>
          <a:endParaRPr lang="pl-PL" sz="2900" kern="1200" dirty="0"/>
        </a:p>
      </dsp:txBody>
      <dsp:txXfrm>
        <a:off x="2820547" y="1684195"/>
        <a:ext cx="2404954" cy="14429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CF1A27-08C2-49DD-8FEB-65121B1259C5}">
      <dsp:nvSpPr>
        <dsp:cNvPr id="0" name=""/>
        <dsp:cNvSpPr/>
      </dsp:nvSpPr>
      <dsp:spPr>
        <a:xfrm rot="5400000">
          <a:off x="3161780" y="-721283"/>
          <a:ext cx="1966999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wzruszalne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Dopuszczalne jest bez ograniczeń prowadzenie przeciwdowodu</a:t>
          </a:r>
          <a:endParaRPr lang="pl-PL" sz="2000" kern="1200" dirty="0"/>
        </a:p>
      </dsp:txBody>
      <dsp:txXfrm rot="5400000">
        <a:off x="3161780" y="-721283"/>
        <a:ext cx="1966999" cy="3901440"/>
      </dsp:txXfrm>
    </dsp:sp>
    <dsp:sp modelId="{BDB7C504-89CD-4595-AE14-0F8F2839A896}">
      <dsp:nvSpPr>
        <dsp:cNvPr id="0" name=""/>
        <dsp:cNvSpPr/>
      </dsp:nvSpPr>
      <dsp:spPr>
        <a:xfrm>
          <a:off x="0" y="61"/>
          <a:ext cx="2194560" cy="2458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Domniemania prawne zwykłe</a:t>
          </a:r>
          <a:endParaRPr lang="pl-PL" sz="2400" kern="1200" dirty="0"/>
        </a:p>
      </dsp:txBody>
      <dsp:txXfrm>
        <a:off x="0" y="61"/>
        <a:ext cx="2194560" cy="2458749"/>
      </dsp:txXfrm>
    </dsp:sp>
    <dsp:sp modelId="{2CCF24F9-5271-4587-8841-15DC08AF0F15}">
      <dsp:nvSpPr>
        <dsp:cNvPr id="0" name=""/>
        <dsp:cNvSpPr/>
      </dsp:nvSpPr>
      <dsp:spPr>
        <a:xfrm rot="5400000">
          <a:off x="3161780" y="1860403"/>
          <a:ext cx="1966999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Szczególne normy prawne w sposób bliżej w nich samych wskazanych przewidują różnego rodzaju ograniczenia dopuszczalności dowodu przeciwnego</a:t>
          </a:r>
          <a:endParaRPr lang="pl-PL" sz="2000" kern="1200" dirty="0"/>
        </a:p>
      </dsp:txBody>
      <dsp:txXfrm rot="5400000">
        <a:off x="3161780" y="1860403"/>
        <a:ext cx="1966999" cy="3901440"/>
      </dsp:txXfrm>
    </dsp:sp>
    <dsp:sp modelId="{A8D5CBD7-E320-4F84-A531-DB5FD5A4BDCD}">
      <dsp:nvSpPr>
        <dsp:cNvPr id="0" name=""/>
        <dsp:cNvSpPr/>
      </dsp:nvSpPr>
      <dsp:spPr>
        <a:xfrm>
          <a:off x="0" y="2581748"/>
          <a:ext cx="2194560" cy="2458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Domniemania prawne kwalifikowane</a:t>
          </a:r>
          <a:endParaRPr lang="pl-PL" sz="2400" kern="1200" dirty="0"/>
        </a:p>
      </dsp:txBody>
      <dsp:txXfrm>
        <a:off x="0" y="2581748"/>
        <a:ext cx="2194560" cy="2458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5C34D-8B96-451B-ADEC-DE93B481BAD0}" type="datetimeFigureOut">
              <a:rPr lang="pl-PL" smtClean="0"/>
              <a:pPr/>
              <a:t>2021-03-20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419872" y="2420888"/>
            <a:ext cx="5038328" cy="1470025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Stosowanie prawa cywilnego</a:t>
            </a:r>
            <a:br>
              <a:rPr lang="pl-PL" b="1" dirty="0" smtClean="0"/>
            </a:br>
            <a:r>
              <a:rPr lang="pl-PL" sz="3200" b="1" dirty="0" smtClean="0"/>
              <a:t>fakty, ciężar dowodu, domniemania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43200" y="4725144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pl-PL" sz="2600" dirty="0">
                <a:solidFill>
                  <a:schemeClr val="tx1"/>
                </a:solidFill>
              </a:rPr>
              <a:t>Zakład Prawa Cywilnego </a:t>
            </a:r>
          </a:p>
          <a:p>
            <a:r>
              <a:rPr lang="pl-PL" sz="2600" dirty="0">
                <a:solidFill>
                  <a:schemeClr val="tx1"/>
                </a:solidFill>
              </a:rPr>
              <a:t>i Prawa Międzynarodowego Prywatnego</a:t>
            </a:r>
          </a:p>
          <a:p>
            <a:r>
              <a:rPr lang="pl-PL" sz="2600" dirty="0">
                <a:solidFill>
                  <a:schemeClr val="tx1"/>
                </a:solidFill>
              </a:rPr>
              <a:t>mgr Wojciech Lamik</a:t>
            </a:r>
          </a:p>
          <a:p>
            <a:endParaRPr lang="pl-PL" sz="2600" dirty="0">
              <a:solidFill>
                <a:schemeClr val="tx1"/>
              </a:solidFill>
            </a:endParaRPr>
          </a:p>
          <a:p>
            <a:r>
              <a:rPr lang="pl-PL" sz="2600" b="1" dirty="0">
                <a:solidFill>
                  <a:schemeClr val="tx1"/>
                </a:solidFill>
              </a:rPr>
              <a:t>Przedmiot: </a:t>
            </a:r>
            <a:endParaRPr lang="pl-PL" sz="2600" b="1" dirty="0" smtClean="0">
              <a:solidFill>
                <a:schemeClr val="tx1"/>
              </a:solidFill>
            </a:endParaRPr>
          </a:p>
          <a:p>
            <a:r>
              <a:rPr lang="pl-PL" sz="2600" b="1" dirty="0" smtClean="0">
                <a:solidFill>
                  <a:schemeClr val="tx1"/>
                </a:solidFill>
              </a:rPr>
              <a:t>Prawo cywilne – część ogólna i prawo zobowiązań</a:t>
            </a:r>
            <a:endParaRPr lang="pl-PL" sz="2600" b="1" dirty="0">
              <a:solidFill>
                <a:schemeClr val="tx1"/>
              </a:solidFill>
            </a:endParaRPr>
          </a:p>
          <a:p>
            <a:endParaRPr lang="pl-P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Domniemania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/>
          <a:lstStyle/>
          <a:p>
            <a:r>
              <a:rPr lang="pl-PL" dirty="0" smtClean="0"/>
              <a:t>Domniemania pozwalają na pośrednie ustalanie dowodów (tzw. </a:t>
            </a:r>
            <a:r>
              <a:rPr lang="pl-PL" dirty="0" smtClean="0"/>
              <a:t>d</a:t>
            </a:r>
            <a:r>
              <a:rPr lang="pl-PL" dirty="0" smtClean="0"/>
              <a:t>owody pośrednie).</a:t>
            </a:r>
            <a:endParaRPr lang="pl-P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195736" y="3501008"/>
          <a:ext cx="5400600" cy="312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Domniemania faktyczne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pl-PL" b="1" dirty="0" smtClean="0"/>
              <a:t>Art. 231 </a:t>
            </a:r>
            <a:r>
              <a:rPr lang="pl-PL" b="1" dirty="0" smtClean="0"/>
              <a:t>KPC </a:t>
            </a:r>
            <a:r>
              <a:rPr lang="pl-PL" dirty="0" smtClean="0"/>
              <a:t>- Sąd może uznać za ustalone fakty mające istotne znaczenie dla rozstrzygnięcia sprawy, jeżeli wniosek taki można wyprowadzić z innych ustalonych </a:t>
            </a:r>
            <a:r>
              <a:rPr lang="pl-PL" dirty="0" smtClean="0"/>
              <a:t>faktów.</a:t>
            </a:r>
          </a:p>
          <a:p>
            <a:r>
              <a:rPr lang="pl-PL" dirty="0" smtClean="0"/>
              <a:t>Wnioskowanie takie opiera się na wiedzy sądu, w szczególności na doświadczeniu społecznym, które pozwala dostrzec pewne typowe związki między określonymi rodzajami zdarzeń.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Domniemania prawne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80975" indent="0">
              <a:buNone/>
            </a:pPr>
            <a:r>
              <a:rPr lang="pl-PL" b="1" dirty="0" smtClean="0"/>
              <a:t>Art. 234 KPC </a:t>
            </a:r>
            <a:r>
              <a:rPr lang="pl-PL" dirty="0" smtClean="0"/>
              <a:t>- Domniemania </a:t>
            </a:r>
            <a:r>
              <a:rPr lang="pl-PL" dirty="0" smtClean="0"/>
              <a:t>ustanowione przez prawo (domniemania prawne) wiążą sąd; mogą być jednak obalone, ilekroć ustawa tego nie wyłącza.</a:t>
            </a:r>
          </a:p>
          <a:p>
            <a:pPr marL="180975" indent="0">
              <a:buNone/>
            </a:pPr>
            <a:r>
              <a:rPr lang="pl-PL" dirty="0" smtClean="0"/>
              <a:t>Domniemanie prawne wyznaczone jest normą prawną, która wiąże dwie kategorie faktów:</a:t>
            </a:r>
          </a:p>
          <a:p>
            <a:pPr marL="180975" indent="0">
              <a:buFont typeface="+mj-lt"/>
              <a:buAutoNum type="arabicParenR"/>
            </a:pPr>
            <a:r>
              <a:rPr lang="pl-PL" dirty="0" smtClean="0">
                <a:solidFill>
                  <a:srgbClr val="FF0000"/>
                </a:solidFill>
              </a:rPr>
              <a:t>Podstawę domniemania </a:t>
            </a:r>
            <a:r>
              <a:rPr lang="pl-PL" dirty="0" smtClean="0"/>
              <a:t>i</a:t>
            </a:r>
          </a:p>
          <a:p>
            <a:pPr marL="180975" indent="0">
              <a:buFont typeface="+mj-lt"/>
              <a:buAutoNum type="arabicParenR"/>
            </a:pPr>
            <a:r>
              <a:rPr lang="pl-PL" dirty="0" smtClean="0">
                <a:solidFill>
                  <a:srgbClr val="00B0F0"/>
                </a:solidFill>
              </a:rPr>
              <a:t>Wniosek domniemania (fakt domniemywany)</a:t>
            </a:r>
          </a:p>
          <a:p>
            <a:pPr marL="180975" indent="0">
              <a:buNone/>
            </a:pPr>
            <a:r>
              <a:rPr lang="pl-PL" dirty="0" smtClean="0"/>
              <a:t>Innymi słowy, jeżeli sąd ustali zgodnie z ogólnymi regułami dowodowymi (także używając domniemać faktycznych) fakt stanowiący </a:t>
            </a:r>
            <a:r>
              <a:rPr lang="pl-PL" dirty="0" smtClean="0">
                <a:solidFill>
                  <a:srgbClr val="FF0000"/>
                </a:solidFill>
              </a:rPr>
              <a:t>podstawę domniemania</a:t>
            </a:r>
            <a:r>
              <a:rPr lang="pl-PL" dirty="0" smtClean="0"/>
              <a:t>, to obowiązany jest przyjąć </a:t>
            </a:r>
            <a:r>
              <a:rPr lang="pl-PL" b="1" dirty="0" smtClean="0"/>
              <a:t>bez dowody </a:t>
            </a:r>
            <a:r>
              <a:rPr lang="pl-PL" dirty="0" smtClean="0"/>
              <a:t>istnienie faktu wskazanego we </a:t>
            </a:r>
            <a:r>
              <a:rPr lang="pl-PL" dirty="0" smtClean="0">
                <a:solidFill>
                  <a:srgbClr val="00B0F0"/>
                </a:solidFill>
              </a:rPr>
              <a:t>wniosku domniemania</a:t>
            </a:r>
            <a:r>
              <a:rPr lang="pl-PL" dirty="0" smtClean="0"/>
              <a:t>.</a:t>
            </a:r>
            <a:endParaRPr lang="pl-PL" dirty="0" smtClean="0"/>
          </a:p>
          <a:p>
            <a:pPr marL="514350" indent="-514350"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836712"/>
            <a:ext cx="8229600" cy="6021288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Norma prawna może wskazać jako przesłankę lub wniosek domniemania nie tylko jakieś zjawiska przebiegające w przyrodzie (np. art. 9 KC), ale także prawa lub stosunki prawne (np. art. 197, 341 KC).</a:t>
            </a:r>
          </a:p>
          <a:p>
            <a:r>
              <a:rPr lang="pl-PL" dirty="0" smtClean="0"/>
              <a:t>W przypadku domniemać dopuszczalne jest stosowanie przeciwdowodu, tj. wykazania faktów przeciwnych do faktów domniemanych. Co do zasady wniosek domniemania może być obalony przez ustalenie – na podstawie ogólnych reguł dowodowych – że rzeczywistość jest inna niż orzeka o niej wniosek domniemania. </a:t>
            </a:r>
          </a:p>
          <a:p>
            <a:r>
              <a:rPr lang="pl-PL" dirty="0" smtClean="0"/>
              <a:t>Kto jednak kwestionuje nie wniosek, lecz przesłankę domniemania, nie obala domniemania. 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836712"/>
            <a:ext cx="8229600" cy="602128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Przy domniemaniach prawnych należy wyróżnić:</a:t>
            </a: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475656" y="1412776"/>
          <a:ext cx="60960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844824"/>
            <a:ext cx="8229600" cy="6021288"/>
          </a:xfrm>
        </p:spPr>
        <p:txBody>
          <a:bodyPr/>
          <a:lstStyle/>
          <a:p>
            <a:r>
              <a:rPr lang="pl-PL" dirty="0" smtClean="0"/>
              <a:t>Przepisy prawa mogą także zakazywać w określonych sytuacjach prowadzenia jakiegokolwiek dowodu przeciwnego – często określane jako tzw. </a:t>
            </a:r>
            <a:r>
              <a:rPr lang="pl-PL" b="1" dirty="0" smtClean="0"/>
              <a:t>domniemania niewzruszalne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132856"/>
            <a:ext cx="8229600" cy="4525963"/>
          </a:xfrm>
        </p:spPr>
        <p:txBody>
          <a:bodyPr/>
          <a:lstStyle/>
          <a:p>
            <a:r>
              <a:rPr lang="pl-PL" dirty="0" smtClean="0"/>
              <a:t>Wykorzystywanie w przepisach zwrotu „chyba, że…”</a:t>
            </a:r>
          </a:p>
          <a:p>
            <a:r>
              <a:rPr lang="pl-PL" dirty="0" smtClean="0"/>
              <a:t>Z praktycznego punktu widzenia w takiej sytuacji ciężar dowodowy zostaje przeniesiony na drugą stronę sporu.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Domniemanie dobrej wiary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Art. </a:t>
            </a:r>
            <a:r>
              <a:rPr lang="pl-PL" b="1" dirty="0" smtClean="0"/>
              <a:t>7 KC </a:t>
            </a:r>
            <a:r>
              <a:rPr lang="pl-PL" dirty="0" smtClean="0"/>
              <a:t>- Jeżeli ustawa uzależnia skutki prawne od dobrej lub złej wiary, domniemywa się istnienie dobrej wiary</a:t>
            </a:r>
            <a:r>
              <a:rPr lang="pl-PL" dirty="0" smtClean="0"/>
              <a:t>.</a:t>
            </a:r>
          </a:p>
          <a:p>
            <a:r>
              <a:rPr lang="pl-PL" dirty="0" smtClean="0"/>
              <a:t>Ten przepis odnosi się do całego systemu prawa cywilnego, tj. do każdego przypadku, gdzie przepisy prawne wiążą jakieś skutki prawne z dobrą albo ze złą wiarą osoby.</a:t>
            </a:r>
          </a:p>
          <a:p>
            <a:r>
              <a:rPr lang="pl-PL" dirty="0" smtClean="0"/>
              <a:t>Albo ktoś jest w „dobrej” albo „złej” wierze – nie ma stanów pośrednich. 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836712"/>
            <a:ext cx="8229600" cy="5616624"/>
          </a:xfrm>
        </p:spPr>
        <p:txBody>
          <a:bodyPr>
            <a:normAutofit/>
          </a:bodyPr>
          <a:lstStyle/>
          <a:p>
            <a:r>
              <a:rPr lang="pl-PL" dirty="0" smtClean="0"/>
              <a:t>Dobra wiara polega na błędnym, ale usprawiedliwionym przekonaniu kogoś o tym, że przysługuje mu jakieś prawo podmiotowe,</a:t>
            </a:r>
          </a:p>
          <a:p>
            <a:r>
              <a:rPr lang="pl-PL" dirty="0" smtClean="0"/>
              <a:t>W złej wierze jest ten, kto wie, że określone prawo mu nie przysługuje, albo nie wie, lecz wiedzieć o tym powinien. </a:t>
            </a:r>
          </a:p>
          <a:p>
            <a:r>
              <a:rPr lang="pl-PL" dirty="0" smtClean="0"/>
              <a:t>Domniemanie dobrej wiary - jako domniemanie prawne - jest wiążące dla orzekającego sądu, aż do czasu gdy nie zostanie obalone dowodem złej wiary.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Moc wiążąca orzeczeń sądowych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Domniemanie pojawia się w przepisach prawnych dla wyrażenia mocy wiążącej ustaleń dokonywanych w orzeczeniach sądowych.</a:t>
            </a:r>
          </a:p>
          <a:p>
            <a:r>
              <a:rPr lang="pl-PL" b="1" dirty="0" smtClean="0"/>
              <a:t>Art. </a:t>
            </a:r>
            <a:r>
              <a:rPr lang="pl-PL" b="1" dirty="0" smtClean="0"/>
              <a:t>11 KPC </a:t>
            </a:r>
            <a:r>
              <a:rPr lang="pl-PL" dirty="0" smtClean="0"/>
              <a:t>- Ustalenia wydanego w postępowaniu karnym prawomocnego wyroku skazującego co do popełnienia przestępstwa wiążą sąd w postępowaniu cywilnym. Jednakże osoba, która nie była oskarżona, może powoływać się w postępowaniu cywilnym na wszelkie okoliczności wyłączające lub ograniczające jej odpowiedzialność cywilną.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113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Model normatywny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1130" y="232017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Model ten nie jest wprost wyrażon</a:t>
            </a:r>
            <a:r>
              <a:rPr lang="pl-PL" dirty="0" smtClean="0"/>
              <a:t>y w przepisach prawa, ale biorąc pod uwagę zasady ustroju RP oraz doktrynę, można wymienić szereg jego cech,</a:t>
            </a:r>
          </a:p>
          <a:p>
            <a:r>
              <a:rPr lang="pl-PL" dirty="0" smtClean="0"/>
              <a:t>Model ten obejmuje nakaz przestrzegania obowiązującego prawa, respektuje rozdział funkcji sądowniczej od prawodawczej,</a:t>
            </a:r>
          </a:p>
          <a:p>
            <a:r>
              <a:rPr lang="pl-PL" dirty="0" smtClean="0"/>
              <a:t>Sądy mogą krytycznie oceniać obowiązujące prawo, ale na tej podstawie nie mogą odmówić jego stosowania.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924944"/>
            <a:ext cx="8229600" cy="1143000"/>
          </a:xfrm>
        </p:spPr>
        <p:txBody>
          <a:bodyPr/>
          <a:lstStyle/>
          <a:p>
            <a:r>
              <a:rPr lang="pl-PL" b="1" dirty="0"/>
              <a:t>Dziękuję za uwagę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980728"/>
            <a:ext cx="8229600" cy="5877272"/>
          </a:xfrm>
        </p:spPr>
        <p:txBody>
          <a:bodyPr/>
          <a:lstStyle/>
          <a:p>
            <a:r>
              <a:rPr lang="pl-PL" dirty="0" smtClean="0"/>
              <a:t>Sędzia jednak nie jest jedynie „ustami ustawy”, powinien kierować się on wartościami leżącymi u podstaw systemu prawnego i zmierzać do realizacji tych wartości w sposób racjonalny.</a:t>
            </a:r>
          </a:p>
          <a:p>
            <a:r>
              <a:rPr lang="pl-PL" dirty="0" smtClean="0"/>
              <a:t>Pamiętajmy, że prawo cywilne ma na celu realizowanie indywidualnych interesów obywateli lub ich organizacji.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>
            <a:normAutofit/>
          </a:bodyPr>
          <a:lstStyle/>
          <a:p>
            <a:r>
              <a:rPr lang="pl-PL" sz="3700" b="1" dirty="0" smtClean="0"/>
              <a:t>Trójczłonowy model stosowania prawa</a:t>
            </a:r>
            <a:endParaRPr lang="pl-PL" sz="37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5350" y="2314575"/>
            <a:ext cx="8229600" cy="4525963"/>
          </a:xfrm>
        </p:spPr>
        <p:txBody>
          <a:bodyPr/>
          <a:lstStyle/>
          <a:p>
            <a:pPr marL="622300" indent="-447675">
              <a:buFont typeface="+mj-lt"/>
              <a:buAutoNum type="arabicParenR"/>
            </a:pPr>
            <a:r>
              <a:rPr lang="pl-PL" dirty="0" smtClean="0"/>
              <a:t>Ustalenie </a:t>
            </a:r>
            <a:r>
              <a:rPr lang="pl-PL" b="1" dirty="0" smtClean="0"/>
              <a:t>stanu faktycznego </a:t>
            </a:r>
            <a:r>
              <a:rPr lang="pl-PL" dirty="0" smtClean="0"/>
              <a:t>sprawy,</a:t>
            </a:r>
          </a:p>
          <a:p>
            <a:pPr marL="622300" indent="-447675">
              <a:buFont typeface="+mj-lt"/>
              <a:buAutoNum type="arabicParenR"/>
            </a:pPr>
            <a:r>
              <a:rPr lang="pl-PL" dirty="0" smtClean="0"/>
              <a:t>Ustalenie, jaka </a:t>
            </a:r>
            <a:r>
              <a:rPr lang="pl-PL" b="1" dirty="0" smtClean="0"/>
              <a:t>norma</a:t>
            </a:r>
            <a:r>
              <a:rPr lang="pl-PL" dirty="0" smtClean="0"/>
              <a:t> lub jakie normy są właściwe dla rozważanego stanu faktycznego,</a:t>
            </a:r>
          </a:p>
          <a:p>
            <a:pPr marL="622300" indent="-447675">
              <a:buFont typeface="+mj-lt"/>
              <a:buAutoNum type="arabicParenR"/>
            </a:pPr>
            <a:r>
              <a:rPr lang="pl-PL" dirty="0" smtClean="0"/>
              <a:t>Określenie w końcowej decyzji sędziego </a:t>
            </a:r>
            <a:r>
              <a:rPr lang="pl-PL" b="1" dirty="0" smtClean="0"/>
              <a:t>konsekwencji prawnych </a:t>
            </a:r>
            <a:r>
              <a:rPr lang="pl-PL" dirty="0" smtClean="0"/>
              <a:t>stanu faktycznego na podstawie zastosowanej normy lub norm prawnych.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852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I. Ustalenie stanu faktycznego sprawy</a:t>
            </a:r>
            <a:endParaRPr lang="pl-PL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I. Reguły dowodowe</a:t>
            </a:r>
            <a:br>
              <a:rPr lang="pl-PL" b="1" dirty="0" smtClean="0"/>
            </a:br>
            <a:r>
              <a:rPr lang="pl-PL" sz="3100" b="1" dirty="0" smtClean="0"/>
              <a:t>Dowody</a:t>
            </a:r>
            <a:endParaRPr lang="pl-PL" sz="31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Sąd musi ustalić fakty dowodowe, które są doniosłe z perspektywy obowiązującego systemu prawnego.</a:t>
            </a:r>
          </a:p>
          <a:p>
            <a:r>
              <a:rPr lang="pl-PL" dirty="0" smtClean="0"/>
              <a:t>Ustalić jakiś fakt – tzn. uznać za prawdziwe zdanie, które głosi, że tak a tak było lub jest obecnie. </a:t>
            </a:r>
          </a:p>
          <a:p>
            <a:r>
              <a:rPr lang="pl-PL" dirty="0" smtClean="0"/>
              <a:t>Dla ustalenia faktów sąd zbiera informacje. Źródła informacji zostały zamieszczone w Kodeksie postępowania cywilnego. 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844824"/>
            <a:ext cx="8229600" cy="6021288"/>
          </a:xfrm>
        </p:spPr>
        <p:txBody>
          <a:bodyPr/>
          <a:lstStyle/>
          <a:p>
            <a:r>
              <a:rPr lang="pl-PL" dirty="0" smtClean="0"/>
              <a:t>Zdanie orzekające o faktach można uznać za prawdziwe </a:t>
            </a:r>
            <a:r>
              <a:rPr lang="pl-PL" b="1" dirty="0" smtClean="0"/>
              <a:t>tylko wtedy</a:t>
            </a:r>
            <a:r>
              <a:rPr lang="pl-PL" dirty="0" smtClean="0"/>
              <a:t>, gdy są dostatecznie uzasadnione. </a:t>
            </a:r>
          </a:p>
          <a:p>
            <a:r>
              <a:rPr lang="pl-PL" dirty="0" smtClean="0"/>
              <a:t>Sąd jest zobowiązany rozstrzygnąć każdą sprawę w sposób definitywny na podstawie ustalonego stanu faktycznego.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Rozkład ciężaru dowodu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16833"/>
            <a:ext cx="8229600" cy="4941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Co to znaczy? Mamy dwa znaczenia rozkładu ciężaru dowodu:</a:t>
            </a:r>
          </a:p>
          <a:p>
            <a:pPr marL="514350" indent="-514350">
              <a:buFont typeface="+mj-lt"/>
              <a:buAutoNum type="arabicParenR"/>
            </a:pPr>
            <a:r>
              <a:rPr lang="pl-PL" dirty="0" smtClean="0"/>
              <a:t>W znaczeniu </a:t>
            </a:r>
            <a:r>
              <a:rPr lang="pl-PL" b="1" dirty="0" smtClean="0"/>
              <a:t>formalnym</a:t>
            </a:r>
            <a:r>
              <a:rPr lang="pl-PL" dirty="0" smtClean="0"/>
              <a:t> (procesowym) – rozkład ciężaru dowodowego wskazuje podmioty, które powinny przejawiać inicjatywę w zbieraniu i wykazywaniu twierdzeń;</a:t>
            </a:r>
          </a:p>
          <a:p>
            <a:pPr marL="514350" indent="-514350">
              <a:buFont typeface="+mj-lt"/>
              <a:buAutoNum type="arabicParenR"/>
            </a:pPr>
            <a:r>
              <a:rPr lang="pl-PL" dirty="0" smtClean="0"/>
              <a:t>W znaczeniu </a:t>
            </a:r>
            <a:r>
              <a:rPr lang="pl-PL" b="1" dirty="0" smtClean="0"/>
              <a:t>materialnoprawnym </a:t>
            </a:r>
            <a:r>
              <a:rPr lang="pl-PL" dirty="0" smtClean="0"/>
              <a:t>– rozkład ciężaru dowodu wskazuje, kto ponosi negatywne konsekwencje tego, że istnienie doniosłego dla rozstrzygnięcia sprawy faktu nie zostało w toku postępowania sądowego udowodnione.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764704"/>
            <a:ext cx="8229600" cy="6093296"/>
          </a:xfrm>
        </p:spPr>
        <p:txBody>
          <a:bodyPr/>
          <a:lstStyle/>
          <a:p>
            <a:r>
              <a:rPr lang="pl-PL" dirty="0" smtClean="0"/>
              <a:t>W tym drugim przypadku należy zwrócić uwagę na art. 6 KC, zgodnie </a:t>
            </a:r>
            <a:r>
              <a:rPr lang="pl-PL" dirty="0" smtClean="0"/>
              <a:t>z którym </a:t>
            </a:r>
            <a:r>
              <a:rPr lang="pl-PL" b="1" dirty="0" smtClean="0"/>
              <a:t>ciężar </a:t>
            </a:r>
            <a:r>
              <a:rPr lang="pl-PL" b="1" dirty="0" smtClean="0"/>
              <a:t>udowodnienia faktu spoczywa na osobie, która z faktu tego wywodzi </a:t>
            </a:r>
            <a:r>
              <a:rPr lang="pl-PL" b="1" dirty="0" smtClean="0"/>
              <a:t>skutki </a:t>
            </a:r>
            <a:r>
              <a:rPr lang="pl-PL" b="1" dirty="0" smtClean="0"/>
              <a:t>prawne</a:t>
            </a:r>
            <a:r>
              <a:rPr lang="pl-PL" dirty="0" smtClean="0"/>
              <a:t>. </a:t>
            </a:r>
            <a:endParaRPr lang="pl-PL" dirty="0" smtClean="0"/>
          </a:p>
          <a:p>
            <a:r>
              <a:rPr lang="pl-PL" dirty="0" smtClean="0"/>
              <a:t>Innymi słowy, jeżeli ktoś powołuje się przed sądem na pewien fakt, z którego będzie czerpał pewne korzystne konsekwencje prawne, a którego faktu nie uda mu się udowodnić, przegra sprawę, a jego roszczenie przez sąd nie zostanie uwzględnione. </a:t>
            </a:r>
            <a:endParaRPr lang="pl-P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964</Words>
  <Application>Microsoft Office PowerPoint</Application>
  <PresentationFormat>Pokaz na ekranie (4:3)</PresentationFormat>
  <Paragraphs>68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Stosowanie prawa cywilnego fakty, ciężar dowodu, domniemania</vt:lpstr>
      <vt:lpstr>Model normatywny</vt:lpstr>
      <vt:lpstr>Slajd 3</vt:lpstr>
      <vt:lpstr>Trójczłonowy model stosowania prawa</vt:lpstr>
      <vt:lpstr>I. Ustalenie stanu faktycznego sprawy</vt:lpstr>
      <vt:lpstr>I. Reguły dowodowe Dowody</vt:lpstr>
      <vt:lpstr>Slajd 7</vt:lpstr>
      <vt:lpstr>Rozkład ciężaru dowodu</vt:lpstr>
      <vt:lpstr>Slajd 9</vt:lpstr>
      <vt:lpstr>Domniemania</vt:lpstr>
      <vt:lpstr>Domniemania faktyczne</vt:lpstr>
      <vt:lpstr>Domniemania prawne</vt:lpstr>
      <vt:lpstr>Slajd 13</vt:lpstr>
      <vt:lpstr>Slajd 14</vt:lpstr>
      <vt:lpstr>Slajd 15</vt:lpstr>
      <vt:lpstr>Slajd 16</vt:lpstr>
      <vt:lpstr>Domniemanie dobrej wiary</vt:lpstr>
      <vt:lpstr>Slajd 18</vt:lpstr>
      <vt:lpstr>Moc wiążąca orzeczeń sądowych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do bycia zapomnianym na gruncie polskiego prawa</dc:title>
  <dc:creator>Wojtek</dc:creator>
  <cp:lastModifiedBy>Wojtek</cp:lastModifiedBy>
  <cp:revision>116</cp:revision>
  <dcterms:created xsi:type="dcterms:W3CDTF">2016-05-10T21:23:03Z</dcterms:created>
  <dcterms:modified xsi:type="dcterms:W3CDTF">2021-03-21T13:28:21Z</dcterms:modified>
</cp:coreProperties>
</file>