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E2CA"/>
          </a:solidFill>
        </a:fill>
      </a:tcStyle>
    </a:wholeTbl>
    <a:band2H>
      <a:tcTxStyle b="def" i="def"/>
      <a:tcStyle>
        <a:tcBdr/>
        <a:fill>
          <a:solidFill>
            <a:srgbClr val="FCF1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D3D6"/>
          </a:solidFill>
        </a:fill>
      </a:tcStyle>
    </a:wholeTbl>
    <a:band2H>
      <a:tcTxStyle b="def" i="def"/>
      <a:tcStyle>
        <a:tcBdr/>
        <a:fill>
          <a:solidFill>
            <a:srgbClr val="FAEA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ACECE"/>
          </a:solidFill>
        </a:fill>
      </a:tcStyle>
    </a:wholeTbl>
    <a:band2H>
      <a:tcTxStyle b="def" i="def"/>
      <a:tcStyle>
        <a:tcBdr/>
        <a:fill>
          <a:solidFill>
            <a:srgbClr val="F5E8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2" name="Shape 10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orbel"/>
      </a:defRPr>
    </a:lvl1pPr>
    <a:lvl2pPr indent="228600" latinLnBrk="0">
      <a:defRPr sz="1200">
        <a:latin typeface="+mj-lt"/>
        <a:ea typeface="+mj-ea"/>
        <a:cs typeface="+mj-cs"/>
        <a:sym typeface="Corbel"/>
      </a:defRPr>
    </a:lvl2pPr>
    <a:lvl3pPr indent="457200" latinLnBrk="0">
      <a:defRPr sz="1200">
        <a:latin typeface="+mj-lt"/>
        <a:ea typeface="+mj-ea"/>
        <a:cs typeface="+mj-cs"/>
        <a:sym typeface="Corbel"/>
      </a:defRPr>
    </a:lvl3pPr>
    <a:lvl4pPr indent="685800" latinLnBrk="0">
      <a:defRPr sz="1200">
        <a:latin typeface="+mj-lt"/>
        <a:ea typeface="+mj-ea"/>
        <a:cs typeface="+mj-cs"/>
        <a:sym typeface="Corbel"/>
      </a:defRPr>
    </a:lvl4pPr>
    <a:lvl5pPr indent="914400" latinLnBrk="0">
      <a:defRPr sz="1200">
        <a:latin typeface="+mj-lt"/>
        <a:ea typeface="+mj-ea"/>
        <a:cs typeface="+mj-cs"/>
        <a:sym typeface="Corbel"/>
      </a:defRPr>
    </a:lvl5pPr>
    <a:lvl6pPr indent="1143000" latinLnBrk="0">
      <a:defRPr sz="1200">
        <a:latin typeface="+mj-lt"/>
        <a:ea typeface="+mj-ea"/>
        <a:cs typeface="+mj-cs"/>
        <a:sym typeface="Corbel"/>
      </a:defRPr>
    </a:lvl6pPr>
    <a:lvl7pPr indent="1371600" latinLnBrk="0">
      <a:defRPr sz="1200">
        <a:latin typeface="+mj-lt"/>
        <a:ea typeface="+mj-ea"/>
        <a:cs typeface="+mj-cs"/>
        <a:sym typeface="Corbel"/>
      </a:defRPr>
    </a:lvl7pPr>
    <a:lvl8pPr indent="1600200" latinLnBrk="0">
      <a:defRPr sz="1200">
        <a:latin typeface="+mj-lt"/>
        <a:ea typeface="+mj-ea"/>
        <a:cs typeface="+mj-cs"/>
        <a:sym typeface="Corbel"/>
      </a:defRPr>
    </a:lvl8pPr>
    <a:lvl9pPr indent="1828800" latinLnBrk="0">
      <a:defRPr sz="1200">
        <a:latin typeface="+mj-lt"/>
        <a:ea typeface="+mj-ea"/>
        <a:cs typeface="+mj-cs"/>
        <a:sym typeface="Corbe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Slajd tytułowy">
    <p:bg>
      <p:bgPr>
        <a:gradFill flip="none" rotWithShape="1">
          <a:gsLst>
            <a:gs pos="0">
              <a:srgbClr val="BFC4D3"/>
            </a:gs>
            <a:gs pos="12000">
              <a:srgbClr val="BF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8"/>
          <p:cNvSpPr/>
          <p:nvPr/>
        </p:nvSpPr>
        <p:spPr>
          <a:xfrm>
            <a:off x="-1" y="0"/>
            <a:ext cx="9144001" cy="513543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" name="Tekst tytułowy"/>
          <p:cNvSpPr txBox="1"/>
          <p:nvPr>
            <p:ph type="title"/>
          </p:nvPr>
        </p:nvSpPr>
        <p:spPr>
          <a:xfrm>
            <a:off x="685800" y="3355847"/>
            <a:ext cx="8077200" cy="1673353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4700"/>
            </a:lvl1pPr>
          </a:lstStyle>
          <a:p>
            <a:pPr/>
            <a:r>
              <a:t>Tekst tytułowy</a:t>
            </a:r>
          </a:p>
        </p:txBody>
      </p:sp>
      <p:sp>
        <p:nvSpPr>
          <p:cNvPr id="15" name="Treść - poziom 1…"/>
          <p:cNvSpPr txBox="1"/>
          <p:nvPr>
            <p:ph type="body" sz="quarter" idx="1"/>
          </p:nvPr>
        </p:nvSpPr>
        <p:spPr>
          <a:xfrm>
            <a:off x="685800" y="1828800"/>
            <a:ext cx="8077200" cy="149961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Tx/>
              <a:buSzTx/>
              <a:buNone/>
              <a:defRPr sz="20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None/>
              <a:defRPr sz="20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None/>
              <a:defRPr sz="20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None/>
              <a:defRPr sz="20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None/>
              <a:defRPr sz="2000">
                <a:solidFill>
                  <a:srgbClr val="FFFFFF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" name="Prostokąt 9"/>
          <p:cNvSpPr/>
          <p:nvPr/>
        </p:nvSpPr>
        <p:spPr>
          <a:xfrm>
            <a:off x="0" y="5128333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38100" dist="10160" dir="540000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25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agłówek sekcji">
    <p:bg>
      <p:bgPr>
        <a:gradFill flip="none" rotWithShape="1">
          <a:gsLst>
            <a:gs pos="0">
              <a:srgbClr val="BFC4D3"/>
            </a:gs>
            <a:gs pos="12000">
              <a:srgbClr val="BF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rostokąt 8"/>
          <p:cNvSpPr/>
          <p:nvPr/>
        </p:nvSpPr>
        <p:spPr>
          <a:xfrm>
            <a:off x="0" y="0"/>
            <a:ext cx="9144000" cy="26025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" name="Prostokąt 11"/>
          <p:cNvSpPr/>
          <p:nvPr/>
        </p:nvSpPr>
        <p:spPr>
          <a:xfrm>
            <a:off x="0" y="2602520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38100" dist="10160" dir="540000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5" name="Tekst tytułowy"/>
          <p:cNvSpPr txBox="1"/>
          <p:nvPr>
            <p:ph type="title"/>
          </p:nvPr>
        </p:nvSpPr>
        <p:spPr>
          <a:xfrm>
            <a:off x="749808" y="118871"/>
            <a:ext cx="8013193" cy="1636778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4700"/>
            </a:lvl1pPr>
          </a:lstStyle>
          <a:p>
            <a:pPr/>
            <a:r>
              <a:t>Tekst tytułowy</a:t>
            </a:r>
          </a:p>
        </p:txBody>
      </p:sp>
      <p:sp>
        <p:nvSpPr>
          <p:cNvPr id="36" name="Treść - poziom 1…"/>
          <p:cNvSpPr txBox="1"/>
          <p:nvPr>
            <p:ph type="body" sz="quarter" idx="1"/>
          </p:nvPr>
        </p:nvSpPr>
        <p:spPr>
          <a:xfrm>
            <a:off x="740663" y="1828800"/>
            <a:ext cx="8022337" cy="685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Tx/>
              <a:buSzTx/>
              <a:buNone/>
              <a:defRPr sz="20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None/>
              <a:defRPr sz="20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None/>
              <a:defRPr sz="20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None/>
              <a:defRPr sz="20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None/>
              <a:defRPr sz="2000">
                <a:solidFill>
                  <a:srgbClr val="FFFFFF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kst tytułowy"/>
          <p:cNvSpPr txBox="1"/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45" name="Treść - poziom 1…"/>
          <p:cNvSpPr txBox="1"/>
          <p:nvPr>
            <p:ph type="body" sz="half" idx="1"/>
          </p:nvPr>
        </p:nvSpPr>
        <p:spPr>
          <a:xfrm>
            <a:off x="457200" y="1773935"/>
            <a:ext cx="4038600" cy="46238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77239" indent="-320039">
              <a:defRPr sz="2800"/>
            </a:lvl2pPr>
            <a:lvl3pPr marL="1088136" indent="-320039">
              <a:defRPr sz="2800"/>
            </a:lvl3pPr>
            <a:lvl4pPr marL="1317752" indent="-284480">
              <a:defRPr sz="2800"/>
            </a:lvl4pPr>
            <a:lvl5pPr marL="1528063" indent="-284480">
              <a:defRPr sz="28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kst tytułowy"/>
          <p:cNvSpPr txBox="1"/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54" name="Treść - poziom 1…"/>
          <p:cNvSpPr txBox="1"/>
          <p:nvPr>
            <p:ph type="body" sz="quarter" idx="1"/>
          </p:nvPr>
        </p:nvSpPr>
        <p:spPr>
          <a:xfrm>
            <a:off x="457200" y="1698986"/>
            <a:ext cx="4040188" cy="715356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cap="all" sz="2300"/>
            </a:lvl1pPr>
            <a:lvl2pPr marL="0" indent="457200">
              <a:buClrTx/>
              <a:buSzTx/>
              <a:buNone/>
              <a:defRPr cap="all" sz="2300"/>
            </a:lvl2pPr>
            <a:lvl3pPr marL="0" indent="914400">
              <a:buClrTx/>
              <a:buSzTx/>
              <a:buNone/>
              <a:defRPr cap="all" sz="2300"/>
            </a:lvl3pPr>
            <a:lvl4pPr marL="0" indent="1371600">
              <a:buClrTx/>
              <a:buSzTx/>
              <a:buNone/>
              <a:defRPr cap="all" sz="2300"/>
            </a:lvl4pPr>
            <a:lvl5pPr marL="0" indent="1828800">
              <a:buClrTx/>
              <a:buSzTx/>
              <a:buNone/>
              <a:defRPr cap="all" sz="23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" name="Symbol zastępczy tekstu 4"/>
          <p:cNvSpPr/>
          <p:nvPr>
            <p:ph type="body" sz="quarter" idx="13"/>
          </p:nvPr>
        </p:nvSpPr>
        <p:spPr>
          <a:xfrm>
            <a:off x="4645025" y="1698986"/>
            <a:ext cx="4041775" cy="715357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None/>
              <a:defRPr cap="all" sz="2300"/>
            </a:pPr>
          </a:p>
        </p:txBody>
      </p:sp>
      <p:sp>
        <p:nvSpPr>
          <p:cNvPr id="5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kst tytułowy"/>
          <p:cNvSpPr txBox="1"/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4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kst tytułowy"/>
          <p:cNvSpPr txBox="1"/>
          <p:nvPr>
            <p:ph type="title"/>
          </p:nvPr>
        </p:nvSpPr>
        <p:spPr>
          <a:xfrm>
            <a:off x="167837" y="152400"/>
            <a:ext cx="2523746" cy="97840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79" name="Treść - poziom 1…"/>
          <p:cNvSpPr txBox="1"/>
          <p:nvPr>
            <p:ph type="body" idx="1"/>
          </p:nvPr>
        </p:nvSpPr>
        <p:spPr>
          <a:xfrm>
            <a:off x="3019376" y="1743132"/>
            <a:ext cx="5920642" cy="4558886"/>
          </a:xfrm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tekstu 3"/>
          <p:cNvSpPr/>
          <p:nvPr>
            <p:ph type="body" sz="quarter" idx="13"/>
          </p:nvPr>
        </p:nvSpPr>
        <p:spPr>
          <a:xfrm>
            <a:off x="167837" y="1730018"/>
            <a:ext cx="2468882" cy="4572001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1400"/>
            </a:pPr>
          </a:p>
        </p:txBody>
      </p:sp>
      <p:sp>
        <p:nvSpPr>
          <p:cNvPr id="81" name="Prostokąt 11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" name="Prostokąt 8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az z podpisem">
    <p:bg>
      <p:bgPr>
        <a:solidFill>
          <a:srgbClr val="D4D4D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kst tytułowy"/>
          <p:cNvSpPr txBox="1"/>
          <p:nvPr>
            <p:ph type="title"/>
          </p:nvPr>
        </p:nvSpPr>
        <p:spPr>
          <a:xfrm>
            <a:off x="164592" y="155447"/>
            <a:ext cx="2525150" cy="97841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91" name="Symbol zastępczy obrazu 2"/>
          <p:cNvSpPr/>
          <p:nvPr>
            <p:ph type="pic" idx="13"/>
          </p:nvPr>
        </p:nvSpPr>
        <p:spPr>
          <a:xfrm>
            <a:off x="2903804" y="1484808"/>
            <a:ext cx="6247398" cy="537319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2" name="Treść - poziom 1…"/>
          <p:cNvSpPr txBox="1"/>
          <p:nvPr>
            <p:ph type="body" sz="quarter" idx="1"/>
          </p:nvPr>
        </p:nvSpPr>
        <p:spPr>
          <a:xfrm>
            <a:off x="164592" y="1728216"/>
            <a:ext cx="2468880" cy="45720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400"/>
            </a:lvl1pPr>
            <a:lvl2pPr marL="0" indent="457200">
              <a:buClrTx/>
              <a:buSzTx/>
              <a:buNone/>
              <a:defRPr sz="1400"/>
            </a:lvl2pPr>
            <a:lvl3pPr marL="0" indent="914400">
              <a:buClrTx/>
              <a:buSzTx/>
              <a:buNone/>
              <a:defRPr sz="1400"/>
            </a:lvl3pPr>
            <a:lvl4pPr marL="0" indent="1371600">
              <a:buClrTx/>
              <a:buSzTx/>
              <a:buNone/>
              <a:defRPr sz="1400"/>
            </a:lvl4pPr>
            <a:lvl5pPr marL="0" indent="1828800">
              <a:buClrTx/>
              <a:buSz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Prostokąt 10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4" name="Prostokąt 8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5" name="Numer slajdu"/>
          <p:cNvSpPr txBox="1"/>
          <p:nvPr>
            <p:ph type="sldNum" sz="quarter" idx="2"/>
          </p:nvPr>
        </p:nvSpPr>
        <p:spPr>
          <a:xfrm>
            <a:off x="8908091" y="1193799"/>
            <a:ext cx="165101" cy="1778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9"/>
          <p:cNvSpPr/>
          <p:nvPr/>
        </p:nvSpPr>
        <p:spPr>
          <a:xfrm>
            <a:off x="0" y="1435895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38100" dist="10160" dir="540000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Prostokąt 6"/>
          <p:cNvSpPr/>
          <p:nvPr/>
        </p:nvSpPr>
        <p:spPr>
          <a:xfrm>
            <a:off x="-1" y="-1"/>
            <a:ext cx="9144001" cy="143373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Tekst tytułowy"/>
          <p:cNvSpPr txBox="1"/>
          <p:nvPr>
            <p:ph type="title"/>
          </p:nvPr>
        </p:nvSpPr>
        <p:spPr>
          <a:xfrm>
            <a:off x="457200" y="155447"/>
            <a:ext cx="8229600" cy="1252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5" name="Treść - poziom 1…"/>
          <p:cNvSpPr txBox="1"/>
          <p:nvPr>
            <p:ph type="body" idx="1"/>
          </p:nvPr>
        </p:nvSpPr>
        <p:spPr>
          <a:xfrm>
            <a:off x="457200" y="1775191"/>
            <a:ext cx="8229600" cy="4625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" name="Numer slajdu"/>
          <p:cNvSpPr txBox="1"/>
          <p:nvPr>
            <p:ph type="sldNum" sz="quarter" idx="2"/>
          </p:nvPr>
        </p:nvSpPr>
        <p:spPr>
          <a:xfrm>
            <a:off x="8773159" y="6573518"/>
            <a:ext cx="165101" cy="1778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r">
              <a:defRPr sz="1200">
                <a:solidFill>
                  <a:srgbClr val="41414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500" u="none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9pPr>
    </p:titleStyle>
    <p:bodyStyle>
      <a:lvl1pPr marL="438912" marR="0" indent="-32004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80000"/>
        <a:buFontTx/>
        <a:buChar char="◼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1pPr>
      <a:lvl2pPr marL="770708" marR="0" indent="-3135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90000"/>
        <a:buFontTx/>
        <a:buChar char="▪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2pPr>
      <a:lvl3pPr marL="1072896" marR="0" indent="-304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3pPr>
      <a:lvl4pPr marL="1325880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4pPr>
      <a:lvl5pPr marL="1536191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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5pPr>
      <a:lvl6pPr marL="1737360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6pPr>
      <a:lvl7pPr marL="1971039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7pPr>
      <a:lvl8pPr marL="2172207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8pPr>
      <a:lvl9pPr marL="2373375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ytuł 1"/>
          <p:cNvSpPr txBox="1"/>
          <p:nvPr>
            <p:ph type="ctrTitle"/>
          </p:nvPr>
        </p:nvSpPr>
        <p:spPr>
          <a:xfrm>
            <a:off x="685800" y="3355847"/>
            <a:ext cx="8077200" cy="1673352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r>
              <a:t>Sumienie sędziego </a:t>
            </a:r>
            <a:r>
              <a:rPr sz="3600"/>
              <a:t>– wykład i dyskusja w oparciu o felieton Prof. Jerzego Zajadło</a:t>
            </a:r>
          </a:p>
        </p:txBody>
      </p:sp>
      <p:sp>
        <p:nvSpPr>
          <p:cNvPr id="105" name="Podtytuł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Dr hab. Joanna Helios</a:t>
            </a:r>
          </a:p>
          <a:p>
            <a:pPr/>
            <a:r>
              <a:t>Dr hab. Profesor UWr Wioletta Jedlecka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Sumienie sędziego</a:t>
            </a:r>
          </a:p>
        </p:txBody>
      </p:sp>
      <p:sp>
        <p:nvSpPr>
          <p:cNvPr id="13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 sumieniu sędziego chodzi w mniejszym stopniu o wierność własnym, indywidualnym poglądom, </a:t>
            </a:r>
            <a:r>
              <a:rPr i="1"/>
              <a:t>daleko bardziej o wierność wartościom leżącym u podstaw demokratycznego państwa prawa.</a:t>
            </a:r>
            <a:endParaRPr i="1"/>
          </a:p>
          <a:p>
            <a:pPr/>
            <a:r>
              <a:t>Jest ono kategorią szczególną. Nabiera istotnego znaczenia dopiero wówczas, gdy te wartości są zagrożone. W przeciwnym wypadku staje się pustym sloganem.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Sytuacje szczególne:</a:t>
            </a:r>
          </a:p>
        </p:txBody>
      </p:sp>
      <p:sp>
        <p:nvSpPr>
          <p:cNvPr id="13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Po pierwsze</a:t>
            </a:r>
            <a:r>
              <a:rPr i="0"/>
              <a:t>, mówiąc o sumieniu sędziego narzuca się analogia z klauzulą sumienia lekarza, szeroko dyskutowaną w dyskursie bioetycznym. Klauzula sumienia lekarskiego w odróżnieniu od sędziowskiego ma swoje bezpośrednie uregulowanie w prawie pozytywnym, jednak w sensie mechanizmu działania można dostrzec pewne podobieństwa.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Gdyby przyznać ustawowo sędziom prawo do powoływania się na klauzulę sumienia, w praktyce oznaczałoby to, że mogą z powodów światopoglądowych odmawiać rozpatrywania konkretnej sprawy </a:t>
            </a:r>
            <a:r>
              <a:rPr i="1"/>
              <a:t>ad casum </a:t>
            </a:r>
            <a:r>
              <a:t>lub konkretnej sprawy </a:t>
            </a:r>
            <a:r>
              <a:rPr i="1"/>
              <a:t>in genere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i="1" sz="2900"/>
            </a:pPr>
            <a:r>
              <a:t>Po drugie</a:t>
            </a:r>
            <a:r>
              <a:rPr i="0"/>
              <a:t>, w literaturze anglosaskiej identyfikuje się zjawisko określane hasłowo jako „</a:t>
            </a:r>
            <a:r>
              <a:rPr>
                <a:solidFill>
                  <a:srgbClr val="8A3C12"/>
                </a:solidFill>
              </a:rPr>
              <a:t>sędziowski opór wobec zmian legislacyjnych”</a:t>
            </a:r>
            <a:r>
              <a:rPr i="0"/>
              <a:t>. Chodzi o sytuacje, w których projektowane lub wprowadzone zmiany legislacyjne wywołują wśród poszczególnych sędziów i / lub części / całości ich środowiska pewną niechęć motywowaną albo krytyczną oceną racjonalności tych propozycji, albo pewnymi przyzwyczajeniami i sceptyzmem wobec nowinek.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2900"/>
            </a:pPr>
            <a:r>
              <a:t>Taka postawa niekoniecznie musi być manifestowana na zewnątrz w skali indywidualnej bądź zbiorowej, często przybiera postać </a:t>
            </a:r>
            <a:r>
              <a:rPr i="1">
                <a:solidFill>
                  <a:srgbClr val="785700"/>
                </a:solidFill>
              </a:rPr>
              <a:t>pewnego wewnętrznego głosu sprzeciwu.</a:t>
            </a:r>
            <a:r>
              <a:t> Jego źródłem nie jest jednak jak w przypadku klauzuli sumienia system indywidualnych przekonań religijnych lub etycznych, lecz </a:t>
            </a:r>
            <a:r>
              <a:rPr>
                <a:solidFill>
                  <a:srgbClr val="785700"/>
                </a:solidFill>
              </a:rPr>
              <a:t>szeroko pojęty profesjonalizm </a:t>
            </a:r>
            <a:r>
              <a:t>– zarówno w </a:t>
            </a:r>
            <a:r>
              <a:rPr>
                <a:solidFill>
                  <a:srgbClr val="FFC000"/>
                </a:solidFill>
              </a:rPr>
              <a:t>sensie pozytywnym </a:t>
            </a:r>
            <a:r>
              <a:t>(wiedza i doświadczenie), jak i </a:t>
            </a:r>
            <a:r>
              <a:rPr>
                <a:solidFill>
                  <a:srgbClr val="FFC000"/>
                </a:solidFill>
              </a:rPr>
              <a:t>negatywnym</a:t>
            </a:r>
            <a:r>
              <a:t> (konserwatyzm i rutyna).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Po trzecie</a:t>
            </a:r>
            <a:r>
              <a:rPr i="0"/>
              <a:t>, z problemem sędziowskiego sumienia możemy mieć także do czynienia w sytuacji pewnych </a:t>
            </a:r>
            <a:r>
              <a:rPr i="0" u="sng"/>
              <a:t>konfliktów aksjologicznych</a:t>
            </a:r>
            <a:r>
              <a:rPr i="0"/>
              <a:t>. Ich źródłem nie jest światopogląd religijny czy etyczny sensu stricto. Lecz raczej to, co w literaturze filozoficzno – prawnej określa się mianem tzw. </a:t>
            </a:r>
            <a:r>
              <a:rPr i="0" u="sng">
                <a:solidFill>
                  <a:srgbClr val="C00000"/>
                </a:solidFill>
              </a:rPr>
              <a:t>trudnych przypadków </a:t>
            </a:r>
            <a:r>
              <a:rPr i="0"/>
              <a:t>(</a:t>
            </a:r>
            <a:r>
              <a:t>hard cases</a:t>
            </a:r>
            <a:r>
              <a:rPr i="0"/>
              <a:t>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Zderzenie sumienia sędziego i jego obowiązek posłuszeństwa ustawie może prowadzić do jednego z czterech następujących rozwiązań:</a:t>
            </a:r>
          </a:p>
          <a:p>
            <a:pPr/>
            <a:r>
              <a:t>1.</a:t>
            </a:r>
            <a:r>
              <a:t> ucieczki w formalizm i stosowania ustawy niezależnie od jej moralnego bądź amoralnego charakteru lub skutków zastosowania;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2900"/>
            </a:pPr>
            <a:r>
              <a:t>2</a:t>
            </a:r>
            <a:r>
              <a:t>. odrzucenia ustawy niemoralnej i orzekania contra legem na podstawie nakazu sumienia;</a:t>
            </a:r>
          </a:p>
          <a:p>
            <a:pPr>
              <a:lnSpc>
                <a:spcPct val="80000"/>
              </a:lnSpc>
              <a:defRPr sz="2900"/>
            </a:pPr>
            <a:r>
              <a:t>3.</a:t>
            </a:r>
            <a:r>
              <a:t> rezygnacji ze stanowiska;</a:t>
            </a:r>
          </a:p>
          <a:p>
            <a:pPr>
              <a:lnSpc>
                <a:spcPct val="80000"/>
              </a:lnSpc>
              <a:defRPr sz="2900"/>
            </a:pPr>
            <a:r>
              <a:t>4.</a:t>
            </a:r>
            <a:r>
              <a:t> ucieczki w </a:t>
            </a:r>
            <a:r>
              <a:rPr>
                <a:solidFill>
                  <a:srgbClr val="002060"/>
                </a:solidFill>
              </a:rPr>
              <a:t>aktywizm sędziowski </a:t>
            </a:r>
            <a:r>
              <a:t>(oznaczający dynamiczną, ale zgodną z prawem wykładnię) lub </a:t>
            </a:r>
            <a:r>
              <a:rPr>
                <a:solidFill>
                  <a:srgbClr val="002060"/>
                </a:solidFill>
              </a:rPr>
              <a:t>subwersję</a:t>
            </a:r>
            <a:r>
              <a:t> (oznaczającą nagięcie ustawy do własnego sumienia ze świadomością, że jest to działanie contra legem, aczkolwiek ukryte za plecami określonej argumentacji zmierzającej często do ukrycia oczywistych motywów).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Po czwarte</a:t>
            </a:r>
            <a:r>
              <a:rPr i="0"/>
              <a:t>, orzecznictwo sądów amerykańskich w sprawach niewolnictwa uwidoczniło nie tylko konflikty sędziowskich sumień na poziomie indywidualnym, lecz także na poziomie instytucjonalnym.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Literatura</a:t>
            </a:r>
          </a:p>
        </p:txBody>
      </p:sp>
      <p:sp>
        <p:nvSpPr>
          <p:cNvPr id="15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J. Zajadło, </a:t>
            </a:r>
            <a:r>
              <a:rPr i="1"/>
              <a:t>Sumienie sędziego</a:t>
            </a:r>
            <a:r>
              <a:t>, Kwartalnik EP nr 1 (169), 2017/2018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Sumienie</a:t>
            </a:r>
          </a:p>
        </p:txBody>
      </p:sp>
      <p:sp>
        <p:nvSpPr>
          <p:cNvPr id="10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Zgodnie ze słownikiem języka polskiego to „właściwość psychiczna, zdolność pozwalająca odpowiednio oceniać własne postępowanie jako zgodne lub niezgodne z przyjętymi normami etycznymi, świadomość odpowiedzialności moralnej za swoje czyny, postępowanie”.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Sędzia</a:t>
            </a:r>
          </a:p>
        </p:txBody>
      </p:sp>
      <p:sp>
        <p:nvSpPr>
          <p:cNvPr id="11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Osoba sprawująca urząd sędziowski.</a:t>
            </a:r>
          </a:p>
          <a:p>
            <a:pPr/>
          </a:p>
          <a:p>
            <a:pPr/>
          </a:p>
          <a:p>
            <a:pPr/>
            <a:r>
              <a:t>Zdaniem Jerzego Zajadło połączenie pojęć: </a:t>
            </a:r>
            <a:r>
              <a:rPr>
                <a:solidFill>
                  <a:srgbClr val="00B0F0"/>
                </a:solidFill>
              </a:rPr>
              <a:t>sędzia</a:t>
            </a:r>
            <a:r>
              <a:t> i </a:t>
            </a:r>
            <a:r>
              <a:rPr>
                <a:solidFill>
                  <a:srgbClr val="00B0F0"/>
                </a:solidFill>
              </a:rPr>
              <a:t>sumienie</a:t>
            </a:r>
            <a:r>
              <a:t> powoduje komplikacje.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Po pierwsze</a:t>
            </a:r>
            <a:r>
              <a:rPr i="0"/>
              <a:t>, nie bardzo wiadomo, jaką rolę w procesie stosowania i wykładni prawa może/powinno w ogóle odgrywać sumienie osoby sprawującej urząd sędziego;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 sz="2900"/>
            </a:pPr>
            <a:r>
              <a:t>Po drugie, </a:t>
            </a:r>
            <a:r>
              <a:rPr i="0"/>
              <a:t>czy tak pojęte sumienie sędziowskie wykazuje jakieś cechy specyficzne w porównaniu z sumieniem jednostki w ogóle.</a:t>
            </a:r>
          </a:p>
          <a:p>
            <a:pPr>
              <a:defRPr sz="2900"/>
            </a:pPr>
          </a:p>
          <a:p>
            <a:pPr>
              <a:defRPr sz="2900"/>
            </a:pPr>
            <a:r>
              <a:t>Trzeba pamiętać, iż w potocznej świadomości </a:t>
            </a:r>
            <a:r>
              <a:rPr>
                <a:solidFill>
                  <a:srgbClr val="785700"/>
                </a:solidFill>
              </a:rPr>
              <a:t>źródłem tego wewnętrznego głosu człowieka </a:t>
            </a:r>
            <a:r>
              <a:t>ma być najczęściej albo religia, albo inny system przekonań moralnych, niekoniecznie związany z wiarą w istnienie istoty nadprzyrodzonej.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G. Radbruch</a:t>
            </a:r>
          </a:p>
        </p:txBody>
      </p:sp>
      <p:sp>
        <p:nvSpPr>
          <p:cNvPr id="12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„Gardzimy kapłanem, który głosi kazanie wbrew swoim przekonaniom, ale </a:t>
            </a:r>
            <a:r>
              <a:rPr i="1">
                <a:solidFill>
                  <a:srgbClr val="785700"/>
                </a:solidFill>
              </a:rPr>
              <a:t>szanujemy sędziego, który w swojej wierności ustawie nie daje się zwieść swojemu odmiennemu poczuciu prawa</a:t>
            </a:r>
            <a:r>
              <a:t>”.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Wewnętrzny głos</a:t>
            </a:r>
          </a:p>
        </p:txBody>
      </p:sp>
      <p:sp>
        <p:nvSpPr>
          <p:cNvPr id="12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Pytanie o rolę </a:t>
            </a:r>
            <a:r>
              <a:rPr u="sng">
                <a:solidFill>
                  <a:srgbClr val="00B050"/>
                </a:solidFill>
              </a:rPr>
              <a:t>wewnętrznego głosu </a:t>
            </a:r>
            <a:r>
              <a:t>w orzekaniu w ramach wymiaru sprawiedliwości?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Rota ślubowania sędziowskiego</a:t>
            </a:r>
          </a:p>
        </p:txBody>
      </p:sp>
      <p:sp>
        <p:nvSpPr>
          <p:cNvPr id="12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2700"/>
            </a:pPr>
            <a:r>
              <a:t>Art. 66 PrUSP</a:t>
            </a:r>
          </a:p>
          <a:p>
            <a:pPr>
              <a:lnSpc>
                <a:spcPct val="90000"/>
              </a:lnSpc>
              <a:defRPr sz="2700"/>
            </a:pPr>
            <a:r>
              <a:t>Przy powołaniu na sędzia składa ślubowanie wobec Prezydenta RP według następującej roty: „ </a:t>
            </a:r>
            <a:r>
              <a:rPr>
                <a:solidFill>
                  <a:srgbClr val="901929"/>
                </a:solidFill>
              </a:rPr>
              <a:t>Ślubuję uroczyście jako sędzia sądu powszechnego służyć wiernie Rzeczypospolitej Polskiej, stać na straży prawa, obowiązki sędziego wypełniać sumiennie, sprawiedliwość wymierzać zgodnie z przepisami prawa, bezstronnie według mego sumienia, dochowywać tajemnicy prawnie chronionej, a w postępowaniu kierować się zasadami godności i uczciwości</a:t>
            </a:r>
            <a:r>
              <a:t>”.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Iudex suspectus</a:t>
            </a:r>
          </a:p>
        </p:txBody>
      </p:sp>
      <p:sp>
        <p:nvSpPr>
          <p:cNvPr id="12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Związek sędziego ze sprawą skutkujący jakimkolwiek podejrzeniem o brak obiektywizmu może być prostą przesłanką jego </a:t>
            </a:r>
            <a:r>
              <a:rPr i="1">
                <a:solidFill>
                  <a:srgbClr val="901929"/>
                </a:solidFill>
              </a:rPr>
              <a:t>wyłączenia na wniosek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Moduł">
      <a:majorFont>
        <a:latin typeface="Corbel"/>
        <a:ea typeface="Corbel"/>
        <a:cs typeface="Corbel"/>
      </a:majorFont>
      <a:minorFont>
        <a:latin typeface="Helvetica"/>
        <a:ea typeface="Helvetica"/>
        <a:cs typeface="Helvetica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38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8000"/>
              </a:srgbClr>
            </a:outerShdw>
          </a:effectLst>
        </a:effectStyle>
        <a:effectStyle>
          <a:effectLst>
            <a:outerShdw sx="100000" sy="100000" kx="0" ky="0" algn="b" rotWithShape="0" blurRad="50800" dist="25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80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480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Moduł">
      <a:majorFont>
        <a:latin typeface="Corbel"/>
        <a:ea typeface="Corbel"/>
        <a:cs typeface="Corbel"/>
      </a:majorFont>
      <a:minorFont>
        <a:latin typeface="Helvetica"/>
        <a:ea typeface="Helvetica"/>
        <a:cs typeface="Helvetica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38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8000"/>
              </a:srgbClr>
            </a:outerShdw>
          </a:effectLst>
        </a:effectStyle>
        <a:effectStyle>
          <a:effectLst>
            <a:outerShdw sx="100000" sy="100000" kx="0" ky="0" algn="b" rotWithShape="0" blurRad="50800" dist="25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80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480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