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E2CA"/>
          </a:solidFill>
        </a:fill>
      </a:tcStyle>
    </a:wholeTbl>
    <a:band2H>
      <a:tcTxStyle/>
      <a:tcStyle>
        <a:tcBdr/>
        <a:fill>
          <a:solidFill>
            <a:srgbClr val="FCF1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D3D6"/>
          </a:solidFill>
        </a:fill>
      </a:tcStyle>
    </a:wholeTbl>
    <a:band2H>
      <a:tcTxStyle/>
      <a:tcStyle>
        <a:tcBdr/>
        <a:fill>
          <a:solidFill>
            <a:srgbClr val="FAEA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ACECE"/>
          </a:solidFill>
        </a:fill>
      </a:tcStyle>
    </a:wholeTbl>
    <a:band2H>
      <a:tcTxStyle/>
      <a:tcStyle>
        <a:tcBdr/>
        <a:fill>
          <a:solidFill>
            <a:srgbClr val="F5E8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6"/>
  </p:normalViewPr>
  <p:slideViewPr>
    <p:cSldViewPr snapToGrid="0" snapToObjects="1">
      <p:cViewPr varScale="1">
        <p:scale>
          <a:sx n="109" d="100"/>
          <a:sy n="109" d="100"/>
        </p:scale>
        <p:origin x="17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orbel"/>
      </a:defRPr>
    </a:lvl1pPr>
    <a:lvl2pPr indent="228600" latinLnBrk="0">
      <a:defRPr sz="1200">
        <a:latin typeface="+mj-lt"/>
        <a:ea typeface="+mj-ea"/>
        <a:cs typeface="+mj-cs"/>
        <a:sym typeface="Corbel"/>
      </a:defRPr>
    </a:lvl2pPr>
    <a:lvl3pPr indent="457200" latinLnBrk="0">
      <a:defRPr sz="1200">
        <a:latin typeface="+mj-lt"/>
        <a:ea typeface="+mj-ea"/>
        <a:cs typeface="+mj-cs"/>
        <a:sym typeface="Corbel"/>
      </a:defRPr>
    </a:lvl3pPr>
    <a:lvl4pPr indent="685800" latinLnBrk="0">
      <a:defRPr sz="1200">
        <a:latin typeface="+mj-lt"/>
        <a:ea typeface="+mj-ea"/>
        <a:cs typeface="+mj-cs"/>
        <a:sym typeface="Corbel"/>
      </a:defRPr>
    </a:lvl4pPr>
    <a:lvl5pPr indent="914400" latinLnBrk="0">
      <a:defRPr sz="1200">
        <a:latin typeface="+mj-lt"/>
        <a:ea typeface="+mj-ea"/>
        <a:cs typeface="+mj-cs"/>
        <a:sym typeface="Corbel"/>
      </a:defRPr>
    </a:lvl5pPr>
    <a:lvl6pPr indent="1143000" latinLnBrk="0">
      <a:defRPr sz="1200">
        <a:latin typeface="+mj-lt"/>
        <a:ea typeface="+mj-ea"/>
        <a:cs typeface="+mj-cs"/>
        <a:sym typeface="Corbel"/>
      </a:defRPr>
    </a:lvl6pPr>
    <a:lvl7pPr indent="1371600" latinLnBrk="0">
      <a:defRPr sz="1200">
        <a:latin typeface="+mj-lt"/>
        <a:ea typeface="+mj-ea"/>
        <a:cs typeface="+mj-cs"/>
        <a:sym typeface="Corbel"/>
      </a:defRPr>
    </a:lvl7pPr>
    <a:lvl8pPr indent="1600200" latinLnBrk="0">
      <a:defRPr sz="1200">
        <a:latin typeface="+mj-lt"/>
        <a:ea typeface="+mj-ea"/>
        <a:cs typeface="+mj-cs"/>
        <a:sym typeface="Corbel"/>
      </a:defRPr>
    </a:lvl8pPr>
    <a:lvl9pPr indent="1828800" latinLnBrk="0">
      <a:defRPr sz="1200">
        <a:latin typeface="+mj-lt"/>
        <a:ea typeface="+mj-ea"/>
        <a:cs typeface="+mj-cs"/>
        <a:sym typeface="Corbe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ajd tytułowy">
    <p:bg>
      <p:bgPr>
        <a:gradFill flip="none" rotWithShape="1">
          <a:gsLst>
            <a:gs pos="0">
              <a:srgbClr val="BFC4D3"/>
            </a:gs>
            <a:gs pos="12000">
              <a:srgbClr val="BF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8"/>
          <p:cNvSpPr/>
          <p:nvPr/>
        </p:nvSpPr>
        <p:spPr>
          <a:xfrm>
            <a:off x="-1" y="0"/>
            <a:ext cx="9144001" cy="513543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kst tytułowy"/>
          <p:cNvSpPr txBox="1">
            <a:spLocks noGrp="1"/>
          </p:cNvSpPr>
          <p:nvPr>
            <p:ph type="title"/>
          </p:nvPr>
        </p:nvSpPr>
        <p:spPr>
          <a:xfrm>
            <a:off x="685800" y="3355847"/>
            <a:ext cx="8077200" cy="1673353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4700"/>
            </a:lvl1pPr>
          </a:lstStyle>
          <a:p>
            <a:r>
              <a:t>Tekst tytułowy</a:t>
            </a:r>
          </a:p>
        </p:txBody>
      </p:sp>
      <p:sp>
        <p:nvSpPr>
          <p:cNvPr id="15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685800" y="1828800"/>
            <a:ext cx="8077200" cy="149961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Tx/>
              <a:buSzTx/>
              <a:buNone/>
              <a:defRPr sz="20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FFFFFF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" name="Prostokąt 9"/>
          <p:cNvSpPr/>
          <p:nvPr/>
        </p:nvSpPr>
        <p:spPr>
          <a:xfrm>
            <a:off x="0" y="5128333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" dist="10160" dir="5400000" rotWithShape="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25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główek sekcji">
    <p:bg>
      <p:bgPr>
        <a:gradFill flip="none" rotWithShape="1">
          <a:gsLst>
            <a:gs pos="0">
              <a:srgbClr val="BFC4D3"/>
            </a:gs>
            <a:gs pos="12000">
              <a:srgbClr val="BF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rostokąt 8"/>
          <p:cNvSpPr/>
          <p:nvPr/>
        </p:nvSpPr>
        <p:spPr>
          <a:xfrm>
            <a:off x="0" y="0"/>
            <a:ext cx="9144000" cy="26025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Prostokąt 11"/>
          <p:cNvSpPr/>
          <p:nvPr/>
        </p:nvSpPr>
        <p:spPr>
          <a:xfrm>
            <a:off x="0" y="2602520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" dist="10160" dir="5400000" rotWithShape="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Tekst tytułowy"/>
          <p:cNvSpPr txBox="1">
            <a:spLocks noGrp="1"/>
          </p:cNvSpPr>
          <p:nvPr>
            <p:ph type="title"/>
          </p:nvPr>
        </p:nvSpPr>
        <p:spPr>
          <a:xfrm>
            <a:off x="749808" y="118871"/>
            <a:ext cx="8013193" cy="1636778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4700"/>
            </a:lvl1pPr>
          </a:lstStyle>
          <a:p>
            <a:r>
              <a:t>Tekst tytułowy</a:t>
            </a:r>
          </a:p>
        </p:txBody>
      </p:sp>
      <p:sp>
        <p:nvSpPr>
          <p:cNvPr id="36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740663" y="1828800"/>
            <a:ext cx="8022337" cy="685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Tx/>
              <a:buSzTx/>
              <a:buNone/>
              <a:defRPr sz="20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FFFFFF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kst tytułowy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5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457200" y="1773935"/>
            <a:ext cx="4038600" cy="46238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77239" indent="-320039">
              <a:defRPr sz="2800"/>
            </a:lvl2pPr>
            <a:lvl3pPr marL="1088136" indent="-320039">
              <a:defRPr sz="2800"/>
            </a:lvl3pPr>
            <a:lvl4pPr marL="1317752" indent="-284480">
              <a:defRPr sz="2800"/>
            </a:lvl4pPr>
            <a:lvl5pPr marL="1528063" indent="-284480">
              <a:defRPr sz="2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kst tytułowy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4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98986"/>
            <a:ext cx="4040188" cy="715356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sz="2300" cap="all"/>
            </a:lvl1pPr>
            <a:lvl2pPr marL="0" indent="457200">
              <a:buClrTx/>
              <a:buSzTx/>
              <a:buNone/>
              <a:defRPr sz="2300" cap="all"/>
            </a:lvl2pPr>
            <a:lvl3pPr marL="0" indent="914400">
              <a:buClrTx/>
              <a:buSzTx/>
              <a:buNone/>
              <a:defRPr sz="2300" cap="all"/>
            </a:lvl3pPr>
            <a:lvl4pPr marL="0" indent="1371600">
              <a:buClrTx/>
              <a:buSzTx/>
              <a:buNone/>
              <a:defRPr sz="2300" cap="all"/>
            </a:lvl4pPr>
            <a:lvl5pPr marL="0" indent="1828800">
              <a:buClrTx/>
              <a:buSzTx/>
              <a:buNone/>
              <a:defRPr sz="2300" cap="all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" name="Symbol zastępczy tekstu 4"/>
          <p:cNvSpPr>
            <a:spLocks noGrp="1"/>
          </p:cNvSpPr>
          <p:nvPr>
            <p:ph type="body" sz="quarter" idx="13"/>
          </p:nvPr>
        </p:nvSpPr>
        <p:spPr>
          <a:xfrm>
            <a:off x="4645025" y="1698986"/>
            <a:ext cx="4041775" cy="715357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  <a:defRPr sz="2300" cap="all"/>
            </a:pPr>
            <a:endParaRPr/>
          </a:p>
        </p:txBody>
      </p:sp>
      <p:sp>
        <p:nvSpPr>
          <p:cNvPr id="5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kst tytułowy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kst tytułowy"/>
          <p:cNvSpPr txBox="1">
            <a:spLocks noGrp="1"/>
          </p:cNvSpPr>
          <p:nvPr>
            <p:ph type="title"/>
          </p:nvPr>
        </p:nvSpPr>
        <p:spPr>
          <a:xfrm>
            <a:off x="167837" y="152400"/>
            <a:ext cx="2523746" cy="97840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/>
            </a:lvl1pPr>
          </a:lstStyle>
          <a:p>
            <a:r>
              <a:t>Tekst tytułowy</a:t>
            </a:r>
          </a:p>
        </p:txBody>
      </p:sp>
      <p:sp>
        <p:nvSpPr>
          <p:cNvPr id="79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019376" y="1743132"/>
            <a:ext cx="5920642" cy="4558886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tekstu 3"/>
          <p:cNvSpPr>
            <a:spLocks noGrp="1"/>
          </p:cNvSpPr>
          <p:nvPr>
            <p:ph type="body" sz="quarter" idx="13"/>
          </p:nvPr>
        </p:nvSpPr>
        <p:spPr>
          <a:xfrm>
            <a:off x="167837" y="1730018"/>
            <a:ext cx="2468882" cy="4572001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1400"/>
            </a:pPr>
            <a:endParaRPr/>
          </a:p>
        </p:txBody>
      </p:sp>
      <p:sp>
        <p:nvSpPr>
          <p:cNvPr id="81" name="Prostokąt 11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" name="Prostokąt 8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bg>
      <p:bgPr>
        <a:solidFill>
          <a:srgbClr val="D4D4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kst tytułowy"/>
          <p:cNvSpPr txBox="1">
            <a:spLocks noGrp="1"/>
          </p:cNvSpPr>
          <p:nvPr>
            <p:ph type="title"/>
          </p:nvPr>
        </p:nvSpPr>
        <p:spPr>
          <a:xfrm>
            <a:off x="164592" y="155447"/>
            <a:ext cx="2525150" cy="97841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/>
            </a:lvl1pPr>
          </a:lstStyle>
          <a:p>
            <a:r>
              <a:t>Tekst tytułowy</a:t>
            </a:r>
          </a:p>
        </p:txBody>
      </p:sp>
      <p:sp>
        <p:nvSpPr>
          <p:cNvPr id="91" name="Symbol zastępczy obrazu 2"/>
          <p:cNvSpPr>
            <a:spLocks noGrp="1"/>
          </p:cNvSpPr>
          <p:nvPr>
            <p:ph type="pic" idx="13"/>
          </p:nvPr>
        </p:nvSpPr>
        <p:spPr>
          <a:xfrm>
            <a:off x="2903804" y="1484808"/>
            <a:ext cx="6247398" cy="537319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64592" y="1728216"/>
            <a:ext cx="2468880" cy="45720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400"/>
            </a:lvl1pPr>
            <a:lvl2pPr marL="0" indent="457200">
              <a:buClrTx/>
              <a:buSzTx/>
              <a:buNone/>
              <a:defRPr sz="1400"/>
            </a:lvl2pPr>
            <a:lvl3pPr marL="0" indent="914400">
              <a:buClrTx/>
              <a:buSzTx/>
              <a:buNone/>
              <a:defRPr sz="1400"/>
            </a:lvl3pPr>
            <a:lvl4pPr marL="0" indent="1371600">
              <a:buClrTx/>
              <a:buSzTx/>
              <a:buNone/>
              <a:defRPr sz="1400"/>
            </a:lvl4pPr>
            <a:lvl5pPr marL="0" indent="1828800">
              <a:buClrTx/>
              <a:buSzTx/>
              <a:buNone/>
              <a:defRPr sz="1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Prostokąt 10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4" name="Prostokąt 8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908091" y="1193799"/>
            <a:ext cx="165101" cy="1778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9"/>
          <p:cNvSpPr/>
          <p:nvPr/>
        </p:nvSpPr>
        <p:spPr>
          <a:xfrm>
            <a:off x="0" y="1435895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" dist="10160" dir="5400000" rotWithShape="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Prostokąt 6"/>
          <p:cNvSpPr/>
          <p:nvPr/>
        </p:nvSpPr>
        <p:spPr>
          <a:xfrm>
            <a:off x="-1" y="-1"/>
            <a:ext cx="9144001" cy="143373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kst tytułowy"/>
          <p:cNvSpPr txBox="1">
            <a:spLocks noGrp="1"/>
          </p:cNvSpPr>
          <p:nvPr>
            <p:ph type="title"/>
          </p:nvPr>
        </p:nvSpPr>
        <p:spPr>
          <a:xfrm>
            <a:off x="457200" y="155447"/>
            <a:ext cx="8229600" cy="1252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73159" y="6573518"/>
            <a:ext cx="165101" cy="1778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>
              <a:defRPr sz="1200">
                <a:solidFill>
                  <a:srgbClr val="41414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9pPr>
    </p:titleStyle>
    <p:bodyStyle>
      <a:lvl1pPr marL="438912" marR="0" indent="-32004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80000"/>
        <a:buFontTx/>
        <a:buChar char="◼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1pPr>
      <a:lvl2pPr marL="770708" marR="0" indent="-3135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90000"/>
        <a:buFontTx/>
        <a:buChar char="▪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2pPr>
      <a:lvl3pPr marL="1072896" marR="0" indent="-304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3pPr>
      <a:lvl4pPr marL="1325880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4pPr>
      <a:lvl5pPr marL="1536191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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5pPr>
      <a:lvl6pPr marL="1737360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6pPr>
      <a:lvl7pPr marL="1971039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7pPr>
      <a:lvl8pPr marL="2172207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8pPr>
      <a:lvl9pPr marL="2373375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ytuł 1"/>
          <p:cNvSpPr txBox="1">
            <a:spLocks noGrp="1"/>
          </p:cNvSpPr>
          <p:nvPr>
            <p:ph type="ctrTitle"/>
          </p:nvPr>
        </p:nvSpPr>
        <p:spPr>
          <a:xfrm>
            <a:off x="685800" y="3355847"/>
            <a:ext cx="8077200" cy="1673352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r>
              <a:rPr dirty="0" err="1"/>
              <a:t>Sumienie</a:t>
            </a:r>
            <a:r>
              <a:rPr dirty="0"/>
              <a:t> </a:t>
            </a:r>
            <a:r>
              <a:rPr dirty="0" err="1"/>
              <a:t>sędziego</a:t>
            </a:r>
            <a:r>
              <a:rPr dirty="0"/>
              <a:t> </a:t>
            </a:r>
            <a:r>
              <a:rPr sz="3600" dirty="0"/>
              <a:t>– </a:t>
            </a:r>
            <a:r>
              <a:rPr sz="3600" dirty="0" err="1"/>
              <a:t>wykład</a:t>
            </a:r>
            <a:r>
              <a:rPr sz="3600" dirty="0"/>
              <a:t> </a:t>
            </a:r>
            <a:r>
              <a:rPr sz="3600" dirty="0" err="1"/>
              <a:t>i</a:t>
            </a:r>
            <a:r>
              <a:rPr sz="3600" dirty="0"/>
              <a:t> </a:t>
            </a:r>
            <a:r>
              <a:rPr sz="3600" dirty="0" err="1"/>
              <a:t>dyskusja</a:t>
            </a:r>
            <a:r>
              <a:rPr sz="3600" dirty="0"/>
              <a:t> w </a:t>
            </a:r>
            <a:r>
              <a:rPr sz="3600" dirty="0" err="1"/>
              <a:t>oparciu</a:t>
            </a:r>
            <a:r>
              <a:rPr sz="3600" dirty="0"/>
              <a:t> o </a:t>
            </a:r>
            <a:r>
              <a:rPr sz="3600" dirty="0" err="1"/>
              <a:t>felieton</a:t>
            </a:r>
            <a:r>
              <a:rPr sz="3600" dirty="0"/>
              <a:t> </a:t>
            </a:r>
            <a:r>
              <a:rPr lang="pl-PL" sz="3600" dirty="0"/>
              <a:t>p</a:t>
            </a:r>
            <a:r>
              <a:rPr sz="3600" dirty="0" err="1"/>
              <a:t>rof</a:t>
            </a:r>
            <a:r>
              <a:rPr sz="3600" dirty="0"/>
              <a:t>. </a:t>
            </a:r>
            <a:r>
              <a:rPr sz="3600" dirty="0" err="1"/>
              <a:t>Jerzego</a:t>
            </a:r>
            <a:r>
              <a:rPr sz="3600" dirty="0"/>
              <a:t> </a:t>
            </a:r>
            <a:r>
              <a:rPr sz="3600" dirty="0" err="1"/>
              <a:t>Zajadł</a:t>
            </a:r>
            <a:r>
              <a:rPr lang="pl-PL" sz="3600" dirty="0"/>
              <a:t>y</a:t>
            </a:r>
            <a:endParaRPr sz="3600" dirty="0"/>
          </a:p>
        </p:txBody>
      </p:sp>
      <p:sp>
        <p:nvSpPr>
          <p:cNvPr id="105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822938" y="1465385"/>
            <a:ext cx="8077200" cy="1499617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Sumienie sędziego</a:t>
            </a:r>
          </a:p>
        </p:txBody>
      </p:sp>
      <p:sp>
        <p:nvSpPr>
          <p:cNvPr id="132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 </a:t>
            </a:r>
            <a:r>
              <a:rPr dirty="0" err="1"/>
              <a:t>sumieniu</a:t>
            </a:r>
            <a:r>
              <a:rPr dirty="0"/>
              <a:t> </a:t>
            </a:r>
            <a:r>
              <a:rPr dirty="0" err="1"/>
              <a:t>sędziego</a:t>
            </a:r>
            <a:r>
              <a:rPr dirty="0"/>
              <a:t> </a:t>
            </a:r>
            <a:r>
              <a:rPr dirty="0" err="1"/>
              <a:t>chodzi</a:t>
            </a:r>
            <a:r>
              <a:rPr dirty="0"/>
              <a:t> w </a:t>
            </a:r>
            <a:r>
              <a:rPr dirty="0" err="1"/>
              <a:t>mniejszym</a:t>
            </a:r>
            <a:r>
              <a:rPr dirty="0"/>
              <a:t> </a:t>
            </a:r>
            <a:r>
              <a:rPr dirty="0" err="1"/>
              <a:t>stopniu</a:t>
            </a:r>
            <a:r>
              <a:rPr dirty="0"/>
              <a:t> o </a:t>
            </a:r>
            <a:r>
              <a:rPr dirty="0" err="1"/>
              <a:t>wierność</a:t>
            </a:r>
            <a:r>
              <a:rPr dirty="0"/>
              <a:t> </a:t>
            </a:r>
            <a:r>
              <a:rPr dirty="0" err="1"/>
              <a:t>własnym</a:t>
            </a:r>
            <a:r>
              <a:rPr dirty="0"/>
              <a:t>, </a:t>
            </a:r>
            <a:r>
              <a:rPr dirty="0" err="1"/>
              <a:t>indywidualnym</a:t>
            </a:r>
            <a:r>
              <a:rPr dirty="0"/>
              <a:t> </a:t>
            </a:r>
            <a:r>
              <a:rPr dirty="0" err="1"/>
              <a:t>poglądom</a:t>
            </a:r>
            <a:r>
              <a:rPr dirty="0"/>
              <a:t>, </a:t>
            </a:r>
            <a:r>
              <a:rPr dirty="0" err="1"/>
              <a:t>daleko</a:t>
            </a:r>
            <a:r>
              <a:rPr dirty="0"/>
              <a:t> </a:t>
            </a:r>
            <a:r>
              <a:rPr dirty="0" err="1"/>
              <a:t>bardziej</a:t>
            </a:r>
            <a:r>
              <a:rPr dirty="0"/>
              <a:t> o </a:t>
            </a:r>
            <a:r>
              <a:rPr dirty="0" err="1"/>
              <a:t>wierność</a:t>
            </a:r>
            <a:r>
              <a:rPr dirty="0"/>
              <a:t> </a:t>
            </a:r>
            <a:r>
              <a:rPr dirty="0" err="1"/>
              <a:t>wartościom</a:t>
            </a:r>
            <a:r>
              <a:rPr dirty="0"/>
              <a:t> </a:t>
            </a:r>
            <a:r>
              <a:rPr dirty="0" err="1"/>
              <a:t>leżącym</a:t>
            </a:r>
            <a:r>
              <a:rPr dirty="0"/>
              <a:t> u </a:t>
            </a:r>
            <a:r>
              <a:rPr dirty="0" err="1"/>
              <a:t>podstaw</a:t>
            </a:r>
            <a:r>
              <a:rPr dirty="0"/>
              <a:t> </a:t>
            </a:r>
            <a:r>
              <a:rPr dirty="0" err="1"/>
              <a:t>demokratycznego</a:t>
            </a:r>
            <a:r>
              <a:rPr dirty="0"/>
              <a:t> </a:t>
            </a:r>
            <a:r>
              <a:rPr dirty="0" err="1"/>
              <a:t>państwa</a:t>
            </a:r>
            <a:r>
              <a:rPr dirty="0"/>
              <a:t> </a:t>
            </a:r>
            <a:r>
              <a:rPr dirty="0" err="1"/>
              <a:t>prawa</a:t>
            </a:r>
            <a:r>
              <a:rPr dirty="0"/>
              <a:t>.</a:t>
            </a:r>
          </a:p>
          <a:p>
            <a:r>
              <a:rPr dirty="0"/>
              <a:t>Jest ono </a:t>
            </a:r>
            <a:r>
              <a:rPr dirty="0" err="1"/>
              <a:t>kategorią</a:t>
            </a:r>
            <a:r>
              <a:rPr dirty="0"/>
              <a:t> </a:t>
            </a:r>
            <a:r>
              <a:rPr dirty="0" err="1"/>
              <a:t>szczególną</a:t>
            </a:r>
            <a:r>
              <a:rPr dirty="0"/>
              <a:t>. </a:t>
            </a:r>
            <a:r>
              <a:rPr dirty="0" err="1"/>
              <a:t>Nabiera</a:t>
            </a:r>
            <a:r>
              <a:rPr dirty="0"/>
              <a:t> </a:t>
            </a:r>
            <a:r>
              <a:rPr dirty="0" err="1"/>
              <a:t>istotnego</a:t>
            </a:r>
            <a:r>
              <a:rPr dirty="0"/>
              <a:t> </a:t>
            </a:r>
            <a:r>
              <a:rPr dirty="0" err="1"/>
              <a:t>znaczenia</a:t>
            </a:r>
            <a:r>
              <a:rPr dirty="0"/>
              <a:t> </a:t>
            </a:r>
            <a:r>
              <a:rPr dirty="0" err="1"/>
              <a:t>dopiero</a:t>
            </a:r>
            <a:r>
              <a:rPr dirty="0"/>
              <a:t> </a:t>
            </a:r>
            <a:r>
              <a:rPr dirty="0" err="1"/>
              <a:t>wówczas</a:t>
            </a:r>
            <a:r>
              <a:rPr dirty="0"/>
              <a:t>, </a:t>
            </a:r>
            <a:r>
              <a:rPr dirty="0" err="1"/>
              <a:t>gdy</a:t>
            </a:r>
            <a:r>
              <a:rPr dirty="0"/>
              <a:t>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wartości</a:t>
            </a:r>
            <a:r>
              <a:rPr dirty="0"/>
              <a:t> </a:t>
            </a:r>
            <a:r>
              <a:rPr dirty="0" err="1"/>
              <a:t>są</a:t>
            </a:r>
            <a:r>
              <a:rPr dirty="0"/>
              <a:t> </a:t>
            </a:r>
            <a:r>
              <a:rPr dirty="0" err="1"/>
              <a:t>zagrożone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Sytuacje szczególne:</a:t>
            </a:r>
          </a:p>
        </p:txBody>
      </p:sp>
      <p:sp>
        <p:nvSpPr>
          <p:cNvPr id="135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Po pierwsze</a:t>
            </a:r>
            <a:r>
              <a:rPr i="0"/>
              <a:t>, mówiąc o sumieniu sędziego narzuca się analogia z klauzulą sumienia lekarza, szeroko dyskutowaną w dyskursie bioetycznym. Klauzula sumienia lekarskiego w odróżnieniu od sędziowskiego ma swoje bezpośrednie uregulowanie w prawie pozytywnym, jednak w sensie mechanizmu działania można dostrzec pewne podobieństwa.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8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Gdyby przyznać ustawowo sędziom prawo do powoływania się na klauzulę sumienia, w praktyce oznaczałoby to, że mogą z powodów światopoglądowych odmawiać rozpatrywania konkretnej sprawy </a:t>
            </a:r>
            <a:r>
              <a:rPr i="1"/>
              <a:t>ad casum </a:t>
            </a:r>
            <a:r>
              <a:t>lub konkretnej sprawy </a:t>
            </a:r>
            <a:r>
              <a:rPr i="1"/>
              <a:t>in genere</a:t>
            </a:r>
            <a:r>
              <a:t>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2900" i="1"/>
            </a:pPr>
            <a:r>
              <a:t>Po drugie</a:t>
            </a:r>
            <a:r>
              <a:rPr i="0"/>
              <a:t>, w literaturze anglosaskiej identyfikuje się zjawisko określane hasłowo jako „</a:t>
            </a:r>
            <a:r>
              <a:rPr>
                <a:solidFill>
                  <a:srgbClr val="8A3C12"/>
                </a:solidFill>
              </a:rPr>
              <a:t>sędziowski opór wobec zmian legislacyjnych”</a:t>
            </a:r>
            <a:r>
              <a:rPr i="0"/>
              <a:t>. Chodzi o sytuacje, w których projektowane lub wprowadzone zmiany legislacyjne wywołują wśród poszczególnych sędziów i / lub części / całości ich środowiska pewną niechęć motywowaną albo krytyczną oceną racjonalności tych propozycji, albo pewnymi przyzwyczajeniami i sceptyzmem wobec nowinek.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2900"/>
            </a:pPr>
            <a:r>
              <a:rPr dirty="0"/>
              <a:t>Taka </a:t>
            </a:r>
            <a:r>
              <a:rPr dirty="0" err="1"/>
              <a:t>postawa</a:t>
            </a:r>
            <a:r>
              <a:rPr dirty="0"/>
              <a:t> </a:t>
            </a:r>
            <a:r>
              <a:rPr dirty="0" err="1"/>
              <a:t>niekoniecznie</a:t>
            </a:r>
            <a:r>
              <a:rPr dirty="0"/>
              <a:t> </a:t>
            </a:r>
            <a:r>
              <a:rPr dirty="0" err="1"/>
              <a:t>musi</a:t>
            </a:r>
            <a:r>
              <a:rPr dirty="0"/>
              <a:t> </a:t>
            </a:r>
            <a:r>
              <a:rPr dirty="0" err="1"/>
              <a:t>być</a:t>
            </a:r>
            <a:r>
              <a:rPr dirty="0"/>
              <a:t> </a:t>
            </a:r>
            <a:r>
              <a:rPr dirty="0" err="1"/>
              <a:t>manifestowana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zewnątrz</a:t>
            </a:r>
            <a:r>
              <a:rPr dirty="0"/>
              <a:t> w </a:t>
            </a:r>
            <a:r>
              <a:rPr dirty="0" err="1"/>
              <a:t>skali</a:t>
            </a:r>
            <a:r>
              <a:rPr dirty="0"/>
              <a:t> </a:t>
            </a:r>
            <a:r>
              <a:rPr dirty="0" err="1"/>
              <a:t>indywidualnej</a:t>
            </a:r>
            <a:r>
              <a:rPr dirty="0"/>
              <a:t> </a:t>
            </a:r>
            <a:r>
              <a:rPr dirty="0" err="1"/>
              <a:t>bądź</a:t>
            </a:r>
            <a:r>
              <a:rPr dirty="0"/>
              <a:t> </a:t>
            </a:r>
            <a:r>
              <a:rPr dirty="0" err="1"/>
              <a:t>zbiorowej</a:t>
            </a:r>
            <a:r>
              <a:rPr dirty="0"/>
              <a:t>, </a:t>
            </a:r>
            <a:r>
              <a:rPr dirty="0" err="1"/>
              <a:t>często</a:t>
            </a:r>
            <a:r>
              <a:rPr dirty="0"/>
              <a:t> </a:t>
            </a:r>
            <a:r>
              <a:rPr dirty="0" err="1"/>
              <a:t>przybiera</a:t>
            </a:r>
            <a:r>
              <a:rPr dirty="0"/>
              <a:t> </a:t>
            </a:r>
            <a:r>
              <a:rPr dirty="0" err="1"/>
              <a:t>postać</a:t>
            </a:r>
            <a:r>
              <a:rPr dirty="0"/>
              <a:t> </a:t>
            </a:r>
            <a:r>
              <a:rPr b="1" i="1" dirty="0" err="1">
                <a:solidFill>
                  <a:srgbClr val="785700"/>
                </a:solidFill>
              </a:rPr>
              <a:t>pewnego</a:t>
            </a:r>
            <a:r>
              <a:rPr b="1" i="1" dirty="0">
                <a:solidFill>
                  <a:srgbClr val="785700"/>
                </a:solidFill>
              </a:rPr>
              <a:t> </a:t>
            </a:r>
            <a:r>
              <a:rPr b="1" i="1" dirty="0" err="1">
                <a:solidFill>
                  <a:srgbClr val="785700"/>
                </a:solidFill>
              </a:rPr>
              <a:t>wewnętrznego</a:t>
            </a:r>
            <a:r>
              <a:rPr b="1" i="1" dirty="0">
                <a:solidFill>
                  <a:srgbClr val="785700"/>
                </a:solidFill>
              </a:rPr>
              <a:t> </a:t>
            </a:r>
            <a:r>
              <a:rPr b="1" i="1" dirty="0" err="1">
                <a:solidFill>
                  <a:srgbClr val="785700"/>
                </a:solidFill>
              </a:rPr>
              <a:t>głosu</a:t>
            </a:r>
            <a:r>
              <a:rPr b="1" i="1" dirty="0">
                <a:solidFill>
                  <a:srgbClr val="785700"/>
                </a:solidFill>
              </a:rPr>
              <a:t> </a:t>
            </a:r>
            <a:r>
              <a:rPr b="1" i="1" dirty="0" err="1">
                <a:solidFill>
                  <a:srgbClr val="785700"/>
                </a:solidFill>
              </a:rPr>
              <a:t>sprzeciwu</a:t>
            </a:r>
            <a:r>
              <a:rPr b="1" i="1" dirty="0">
                <a:solidFill>
                  <a:srgbClr val="785700"/>
                </a:solidFill>
              </a:rPr>
              <a:t>.</a:t>
            </a:r>
            <a:r>
              <a:rPr dirty="0"/>
              <a:t> </a:t>
            </a:r>
            <a:r>
              <a:rPr dirty="0" err="1"/>
              <a:t>Jego</a:t>
            </a:r>
            <a:r>
              <a:rPr dirty="0"/>
              <a:t> </a:t>
            </a:r>
            <a:r>
              <a:rPr dirty="0" err="1"/>
              <a:t>źródłem</a:t>
            </a:r>
            <a:r>
              <a:rPr dirty="0"/>
              <a:t> </a:t>
            </a:r>
            <a:r>
              <a:rPr dirty="0" err="1"/>
              <a:t>nie</a:t>
            </a:r>
            <a:r>
              <a:rPr dirty="0"/>
              <a:t> jest </a:t>
            </a:r>
            <a:r>
              <a:rPr dirty="0" err="1"/>
              <a:t>jednak</a:t>
            </a:r>
            <a:r>
              <a:rPr dirty="0"/>
              <a:t> jak w </a:t>
            </a:r>
            <a:r>
              <a:rPr dirty="0" err="1"/>
              <a:t>przypadku</a:t>
            </a:r>
            <a:r>
              <a:rPr dirty="0"/>
              <a:t> </a:t>
            </a:r>
            <a:r>
              <a:rPr dirty="0" err="1"/>
              <a:t>klauzuli</a:t>
            </a:r>
            <a:r>
              <a:rPr dirty="0"/>
              <a:t> </a:t>
            </a:r>
            <a:r>
              <a:rPr dirty="0" err="1"/>
              <a:t>sumienia</a:t>
            </a:r>
            <a:r>
              <a:rPr dirty="0"/>
              <a:t> system </a:t>
            </a:r>
            <a:r>
              <a:rPr dirty="0" err="1"/>
              <a:t>indywidualnych</a:t>
            </a:r>
            <a:r>
              <a:rPr dirty="0"/>
              <a:t> </a:t>
            </a:r>
            <a:r>
              <a:rPr dirty="0" err="1"/>
              <a:t>przekonań</a:t>
            </a:r>
            <a:r>
              <a:rPr dirty="0"/>
              <a:t> </a:t>
            </a:r>
            <a:r>
              <a:rPr dirty="0" err="1"/>
              <a:t>religijnych</a:t>
            </a:r>
            <a:r>
              <a:rPr dirty="0"/>
              <a:t> </a:t>
            </a:r>
            <a:r>
              <a:rPr dirty="0" err="1"/>
              <a:t>lub</a:t>
            </a:r>
            <a:r>
              <a:rPr dirty="0"/>
              <a:t> </a:t>
            </a:r>
            <a:r>
              <a:rPr dirty="0" err="1"/>
              <a:t>etycznych</a:t>
            </a:r>
            <a:r>
              <a:rPr dirty="0"/>
              <a:t>, </a:t>
            </a:r>
            <a:r>
              <a:rPr dirty="0" err="1"/>
              <a:t>lecz</a:t>
            </a:r>
            <a:r>
              <a:rPr dirty="0"/>
              <a:t> </a:t>
            </a:r>
            <a:r>
              <a:rPr dirty="0" err="1">
                <a:solidFill>
                  <a:srgbClr val="785700"/>
                </a:solidFill>
              </a:rPr>
              <a:t>szeroko</a:t>
            </a:r>
            <a:r>
              <a:rPr dirty="0">
                <a:solidFill>
                  <a:srgbClr val="785700"/>
                </a:solidFill>
              </a:rPr>
              <a:t> </a:t>
            </a:r>
            <a:r>
              <a:rPr dirty="0" err="1">
                <a:solidFill>
                  <a:srgbClr val="785700"/>
                </a:solidFill>
              </a:rPr>
              <a:t>pojęty</a:t>
            </a:r>
            <a:r>
              <a:rPr dirty="0">
                <a:solidFill>
                  <a:srgbClr val="785700"/>
                </a:solidFill>
              </a:rPr>
              <a:t> </a:t>
            </a:r>
            <a:r>
              <a:rPr dirty="0" err="1">
                <a:solidFill>
                  <a:srgbClr val="785700"/>
                </a:solidFill>
              </a:rPr>
              <a:t>profesjonalizm</a:t>
            </a:r>
            <a:r>
              <a:rPr dirty="0">
                <a:solidFill>
                  <a:srgbClr val="785700"/>
                </a:solidFill>
              </a:rPr>
              <a:t> </a:t>
            </a:r>
            <a:r>
              <a:rPr dirty="0"/>
              <a:t>– </a:t>
            </a:r>
            <a:r>
              <a:rPr dirty="0" err="1"/>
              <a:t>zarówno</a:t>
            </a:r>
            <a:r>
              <a:rPr dirty="0"/>
              <a:t> w </a:t>
            </a:r>
            <a:r>
              <a:rPr b="1" dirty="0" err="1">
                <a:solidFill>
                  <a:srgbClr val="FFC000"/>
                </a:solidFill>
              </a:rPr>
              <a:t>sensie</a:t>
            </a:r>
            <a:r>
              <a:rPr b="1" dirty="0">
                <a:solidFill>
                  <a:srgbClr val="FFC000"/>
                </a:solidFill>
              </a:rPr>
              <a:t> </a:t>
            </a:r>
            <a:r>
              <a:rPr b="1" dirty="0" err="1">
                <a:solidFill>
                  <a:srgbClr val="FFC000"/>
                </a:solidFill>
              </a:rPr>
              <a:t>pozytywnym</a:t>
            </a:r>
            <a:r>
              <a:rPr b="1" dirty="0">
                <a:solidFill>
                  <a:srgbClr val="FFC000"/>
                </a:solidFill>
              </a:rPr>
              <a:t> </a:t>
            </a:r>
            <a:r>
              <a:rPr dirty="0"/>
              <a:t>(</a:t>
            </a:r>
            <a:r>
              <a:rPr dirty="0" err="1"/>
              <a:t>wiedza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doświadczenie</a:t>
            </a:r>
            <a:r>
              <a:rPr dirty="0"/>
              <a:t>), jak </a:t>
            </a:r>
            <a:r>
              <a:rPr dirty="0" err="1"/>
              <a:t>i</a:t>
            </a:r>
            <a:r>
              <a:rPr dirty="0"/>
              <a:t> </a:t>
            </a:r>
            <a:r>
              <a:rPr b="1" dirty="0" err="1">
                <a:solidFill>
                  <a:srgbClr val="FFC000"/>
                </a:solidFill>
              </a:rPr>
              <a:t>negatywnym</a:t>
            </a:r>
            <a:r>
              <a:rPr dirty="0"/>
              <a:t> (</a:t>
            </a:r>
            <a:r>
              <a:rPr dirty="0" err="1"/>
              <a:t>konserwatyzm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rutyna</a:t>
            </a:r>
            <a:r>
              <a:rPr dirty="0"/>
              <a:t>).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rPr dirty="0"/>
              <a:t>Po </a:t>
            </a:r>
            <a:r>
              <a:rPr dirty="0" err="1"/>
              <a:t>trzecie</a:t>
            </a:r>
            <a:r>
              <a:rPr i="0" dirty="0"/>
              <a:t>, z </a:t>
            </a:r>
            <a:r>
              <a:rPr i="0" dirty="0" err="1"/>
              <a:t>problemem</a:t>
            </a:r>
            <a:r>
              <a:rPr i="0" dirty="0"/>
              <a:t> </a:t>
            </a:r>
            <a:r>
              <a:rPr i="0" dirty="0" err="1"/>
              <a:t>sędziowskiego</a:t>
            </a:r>
            <a:r>
              <a:rPr i="0" dirty="0"/>
              <a:t> </a:t>
            </a:r>
            <a:r>
              <a:rPr i="0" dirty="0" err="1"/>
              <a:t>sumienia</a:t>
            </a:r>
            <a:r>
              <a:rPr i="0" dirty="0"/>
              <a:t> </a:t>
            </a:r>
            <a:r>
              <a:rPr i="0" dirty="0" err="1"/>
              <a:t>możemy</a:t>
            </a:r>
            <a:r>
              <a:rPr i="0" dirty="0"/>
              <a:t> </a:t>
            </a:r>
            <a:r>
              <a:rPr i="0" dirty="0" err="1"/>
              <a:t>mieć</a:t>
            </a:r>
            <a:r>
              <a:rPr i="0" dirty="0"/>
              <a:t> </a:t>
            </a:r>
            <a:r>
              <a:rPr i="0" dirty="0" err="1"/>
              <a:t>także</a:t>
            </a:r>
            <a:r>
              <a:rPr i="0" dirty="0"/>
              <a:t> do </a:t>
            </a:r>
            <a:r>
              <a:rPr i="0" dirty="0" err="1"/>
              <a:t>czynienia</a:t>
            </a:r>
            <a:r>
              <a:rPr i="0" dirty="0"/>
              <a:t> w </a:t>
            </a:r>
            <a:r>
              <a:rPr i="0" dirty="0" err="1"/>
              <a:t>sytuacji</a:t>
            </a:r>
            <a:r>
              <a:rPr i="0" dirty="0"/>
              <a:t> </a:t>
            </a:r>
            <a:r>
              <a:rPr i="0" dirty="0" err="1"/>
              <a:t>pewnych</a:t>
            </a:r>
            <a:r>
              <a:rPr i="0" dirty="0"/>
              <a:t> </a:t>
            </a:r>
            <a:r>
              <a:rPr i="0" u="sng" dirty="0" err="1"/>
              <a:t>konfliktów</a:t>
            </a:r>
            <a:r>
              <a:rPr i="0" u="sng" dirty="0"/>
              <a:t> </a:t>
            </a:r>
            <a:r>
              <a:rPr i="0" u="sng" dirty="0" err="1"/>
              <a:t>aksjologicznych</a:t>
            </a:r>
            <a:r>
              <a:rPr i="0" dirty="0"/>
              <a:t>. Ich </a:t>
            </a:r>
            <a:r>
              <a:rPr i="0" dirty="0" err="1"/>
              <a:t>źródłem</a:t>
            </a:r>
            <a:r>
              <a:rPr i="0" dirty="0"/>
              <a:t> </a:t>
            </a:r>
            <a:r>
              <a:rPr i="0" dirty="0" err="1"/>
              <a:t>nie</a:t>
            </a:r>
            <a:r>
              <a:rPr i="0" dirty="0"/>
              <a:t> jest </a:t>
            </a:r>
            <a:r>
              <a:rPr i="0" dirty="0" err="1"/>
              <a:t>światopogląd</a:t>
            </a:r>
            <a:r>
              <a:rPr i="0" dirty="0"/>
              <a:t> </a:t>
            </a:r>
            <a:r>
              <a:rPr i="0" dirty="0" err="1"/>
              <a:t>religijny</a:t>
            </a:r>
            <a:r>
              <a:rPr i="0" dirty="0"/>
              <a:t> </a:t>
            </a:r>
            <a:r>
              <a:rPr i="0" dirty="0" err="1"/>
              <a:t>czy</a:t>
            </a:r>
            <a:r>
              <a:rPr i="0" dirty="0"/>
              <a:t> </a:t>
            </a:r>
            <a:r>
              <a:rPr i="0" dirty="0" err="1"/>
              <a:t>etyczny</a:t>
            </a:r>
            <a:r>
              <a:rPr i="0" dirty="0"/>
              <a:t> </a:t>
            </a:r>
            <a:r>
              <a:rPr i="0" dirty="0" err="1"/>
              <a:t>sensu</a:t>
            </a:r>
            <a:r>
              <a:rPr i="0" dirty="0"/>
              <a:t> </a:t>
            </a:r>
            <a:r>
              <a:rPr i="0" dirty="0" err="1"/>
              <a:t>stricto</a:t>
            </a:r>
            <a:r>
              <a:rPr i="0" dirty="0"/>
              <a:t>. </a:t>
            </a:r>
            <a:r>
              <a:rPr i="0" dirty="0" err="1"/>
              <a:t>Lecz</a:t>
            </a:r>
            <a:r>
              <a:rPr i="0" dirty="0"/>
              <a:t> </a:t>
            </a:r>
            <a:r>
              <a:rPr i="0" dirty="0" err="1"/>
              <a:t>raczej</a:t>
            </a:r>
            <a:r>
              <a:rPr i="0" dirty="0"/>
              <a:t> to, co w </a:t>
            </a:r>
            <a:r>
              <a:rPr i="0" dirty="0" err="1"/>
              <a:t>literaturze</a:t>
            </a:r>
            <a:r>
              <a:rPr i="0" dirty="0"/>
              <a:t> </a:t>
            </a:r>
            <a:r>
              <a:rPr i="0" dirty="0" err="1"/>
              <a:t>filozoficzno</a:t>
            </a:r>
            <a:r>
              <a:rPr i="0" dirty="0"/>
              <a:t> – </a:t>
            </a:r>
            <a:r>
              <a:rPr i="0" dirty="0" err="1"/>
              <a:t>prawnej</a:t>
            </a:r>
            <a:r>
              <a:rPr i="0" dirty="0"/>
              <a:t> </a:t>
            </a:r>
            <a:r>
              <a:rPr i="0" dirty="0" err="1"/>
              <a:t>określa</a:t>
            </a:r>
            <a:r>
              <a:rPr i="0" dirty="0"/>
              <a:t> </a:t>
            </a:r>
            <a:r>
              <a:rPr i="0" dirty="0" err="1"/>
              <a:t>się</a:t>
            </a:r>
            <a:r>
              <a:rPr i="0" dirty="0"/>
              <a:t> </a:t>
            </a:r>
            <a:r>
              <a:rPr i="0" dirty="0" err="1"/>
              <a:t>mianem</a:t>
            </a:r>
            <a:r>
              <a:rPr i="0" dirty="0"/>
              <a:t> </a:t>
            </a:r>
            <a:r>
              <a:rPr i="0" dirty="0" err="1"/>
              <a:t>tzw</a:t>
            </a:r>
            <a:r>
              <a:rPr i="0" dirty="0"/>
              <a:t>. </a:t>
            </a:r>
            <a:r>
              <a:rPr b="1" i="0" u="sng" dirty="0" err="1">
                <a:solidFill>
                  <a:srgbClr val="C00000"/>
                </a:solidFill>
              </a:rPr>
              <a:t>trudnych</a:t>
            </a:r>
            <a:r>
              <a:rPr b="1" i="0" u="sng" dirty="0">
                <a:solidFill>
                  <a:srgbClr val="C00000"/>
                </a:solidFill>
              </a:rPr>
              <a:t> </a:t>
            </a:r>
            <a:r>
              <a:rPr b="1" i="0" u="sng" dirty="0" err="1">
                <a:solidFill>
                  <a:srgbClr val="C00000"/>
                </a:solidFill>
              </a:rPr>
              <a:t>przypadków</a:t>
            </a:r>
            <a:r>
              <a:rPr b="1" i="0" u="sng" dirty="0">
                <a:solidFill>
                  <a:srgbClr val="C00000"/>
                </a:solidFill>
              </a:rPr>
              <a:t> </a:t>
            </a:r>
            <a:r>
              <a:rPr i="0" dirty="0"/>
              <a:t>(</a:t>
            </a:r>
            <a:r>
              <a:rPr dirty="0"/>
              <a:t>hard cases</a:t>
            </a:r>
            <a:r>
              <a:rPr i="0" dirty="0"/>
              <a:t>).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Zderzenie</a:t>
            </a:r>
            <a:r>
              <a:rPr dirty="0"/>
              <a:t> </a:t>
            </a:r>
            <a:r>
              <a:rPr dirty="0" err="1"/>
              <a:t>sumienia</a:t>
            </a:r>
            <a:r>
              <a:rPr dirty="0"/>
              <a:t> </a:t>
            </a:r>
            <a:r>
              <a:rPr dirty="0" err="1"/>
              <a:t>sędziego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jego</a:t>
            </a:r>
            <a:r>
              <a:rPr dirty="0"/>
              <a:t> </a:t>
            </a:r>
            <a:r>
              <a:rPr dirty="0" err="1"/>
              <a:t>obowiązek</a:t>
            </a:r>
            <a:r>
              <a:rPr dirty="0"/>
              <a:t> </a:t>
            </a:r>
            <a:r>
              <a:rPr dirty="0" err="1"/>
              <a:t>posłuszeństwa</a:t>
            </a:r>
            <a:r>
              <a:rPr dirty="0"/>
              <a:t> </a:t>
            </a:r>
            <a:r>
              <a:rPr dirty="0" err="1"/>
              <a:t>ustawie</a:t>
            </a:r>
            <a:r>
              <a:rPr dirty="0"/>
              <a:t> </a:t>
            </a:r>
            <a:r>
              <a:rPr dirty="0" err="1"/>
              <a:t>może</a:t>
            </a:r>
            <a:r>
              <a:rPr dirty="0"/>
              <a:t> </a:t>
            </a:r>
            <a:r>
              <a:rPr dirty="0" err="1"/>
              <a:t>prowadzić</a:t>
            </a:r>
            <a:r>
              <a:rPr dirty="0"/>
              <a:t> do </a:t>
            </a:r>
            <a:r>
              <a:rPr dirty="0" err="1"/>
              <a:t>jednego</a:t>
            </a:r>
            <a:r>
              <a:rPr dirty="0"/>
              <a:t> z </a:t>
            </a:r>
            <a:r>
              <a:rPr dirty="0" err="1"/>
              <a:t>czterech</a:t>
            </a:r>
            <a:r>
              <a:rPr dirty="0"/>
              <a:t> </a:t>
            </a:r>
            <a:r>
              <a:rPr dirty="0" err="1"/>
              <a:t>następujących</a:t>
            </a:r>
            <a:r>
              <a:rPr dirty="0"/>
              <a:t> </a:t>
            </a:r>
            <a:r>
              <a:rPr dirty="0" err="1"/>
              <a:t>rozwiązań</a:t>
            </a:r>
            <a:r>
              <a:rPr dirty="0"/>
              <a:t>:</a:t>
            </a:r>
            <a:endParaRPr lang="pl-PL" dirty="0"/>
          </a:p>
          <a:p>
            <a:endParaRPr dirty="0"/>
          </a:p>
          <a:p>
            <a:pPr marL="118872" indent="0">
              <a:buNone/>
            </a:pPr>
            <a:r>
              <a:rPr dirty="0"/>
              <a:t>1. </a:t>
            </a:r>
            <a:r>
              <a:rPr dirty="0" err="1"/>
              <a:t>ucieczki</a:t>
            </a:r>
            <a:r>
              <a:rPr dirty="0"/>
              <a:t> w </a:t>
            </a:r>
            <a:r>
              <a:rPr dirty="0" err="1"/>
              <a:t>formalizm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stosowania</a:t>
            </a:r>
            <a:r>
              <a:rPr dirty="0"/>
              <a:t> </a:t>
            </a:r>
            <a:r>
              <a:rPr dirty="0" err="1"/>
              <a:t>ustawy</a:t>
            </a:r>
            <a:r>
              <a:rPr dirty="0"/>
              <a:t> </a:t>
            </a:r>
            <a:r>
              <a:rPr dirty="0" err="1"/>
              <a:t>niezależnie</a:t>
            </a:r>
            <a:r>
              <a:rPr dirty="0"/>
              <a:t> od </a:t>
            </a:r>
            <a:r>
              <a:rPr dirty="0" err="1"/>
              <a:t>jej</a:t>
            </a:r>
            <a:r>
              <a:rPr dirty="0"/>
              <a:t> </a:t>
            </a:r>
            <a:r>
              <a:rPr dirty="0" err="1"/>
              <a:t>moralnego</a:t>
            </a:r>
            <a:r>
              <a:rPr dirty="0"/>
              <a:t> </a:t>
            </a:r>
            <a:r>
              <a:rPr dirty="0" err="1"/>
              <a:t>bądź</a:t>
            </a:r>
            <a:r>
              <a:rPr dirty="0"/>
              <a:t> </a:t>
            </a:r>
            <a:r>
              <a:rPr dirty="0" err="1"/>
              <a:t>amoralnego</a:t>
            </a:r>
            <a:r>
              <a:rPr dirty="0"/>
              <a:t> </a:t>
            </a:r>
            <a:r>
              <a:rPr dirty="0" err="1"/>
              <a:t>charakteru</a:t>
            </a:r>
            <a:r>
              <a:rPr dirty="0"/>
              <a:t> </a:t>
            </a:r>
            <a:r>
              <a:rPr dirty="0" err="1"/>
              <a:t>lub</a:t>
            </a:r>
            <a:r>
              <a:rPr dirty="0"/>
              <a:t> </a:t>
            </a:r>
            <a:r>
              <a:rPr dirty="0" err="1"/>
              <a:t>skutków</a:t>
            </a:r>
            <a:r>
              <a:rPr dirty="0"/>
              <a:t> </a:t>
            </a:r>
            <a:r>
              <a:rPr dirty="0" err="1"/>
              <a:t>zastosowania</a:t>
            </a:r>
            <a:r>
              <a:rPr dirty="0"/>
              <a:t>;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18872" indent="0">
              <a:lnSpc>
                <a:spcPct val="80000"/>
              </a:lnSpc>
              <a:buNone/>
              <a:defRPr sz="2900"/>
            </a:pPr>
            <a:r>
              <a:rPr dirty="0"/>
              <a:t>2. </a:t>
            </a:r>
            <a:r>
              <a:rPr dirty="0" err="1"/>
              <a:t>odrzucenia</a:t>
            </a:r>
            <a:r>
              <a:rPr dirty="0"/>
              <a:t> </a:t>
            </a:r>
            <a:r>
              <a:rPr dirty="0" err="1"/>
              <a:t>ustawy</a:t>
            </a:r>
            <a:r>
              <a:rPr dirty="0"/>
              <a:t> </a:t>
            </a:r>
            <a:r>
              <a:rPr dirty="0" err="1"/>
              <a:t>niemoralnej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orzekania</a:t>
            </a:r>
            <a:r>
              <a:rPr dirty="0"/>
              <a:t> contra </a:t>
            </a:r>
            <a:r>
              <a:rPr dirty="0" err="1"/>
              <a:t>legem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podstawie</a:t>
            </a:r>
            <a:r>
              <a:rPr dirty="0"/>
              <a:t> </a:t>
            </a:r>
            <a:r>
              <a:rPr dirty="0" err="1"/>
              <a:t>nakazu</a:t>
            </a:r>
            <a:r>
              <a:rPr dirty="0"/>
              <a:t> </a:t>
            </a:r>
            <a:r>
              <a:rPr dirty="0" err="1"/>
              <a:t>sumienia</a:t>
            </a:r>
            <a:r>
              <a:rPr dirty="0"/>
              <a:t>;</a:t>
            </a:r>
            <a:endParaRPr lang="pl-PL" dirty="0"/>
          </a:p>
          <a:p>
            <a:pPr marL="118872" indent="0">
              <a:lnSpc>
                <a:spcPct val="80000"/>
              </a:lnSpc>
              <a:buNone/>
              <a:defRPr sz="2900"/>
            </a:pPr>
            <a:endParaRPr dirty="0"/>
          </a:p>
          <a:p>
            <a:pPr marL="118872" indent="0">
              <a:lnSpc>
                <a:spcPct val="80000"/>
              </a:lnSpc>
              <a:buNone/>
              <a:defRPr sz="2900"/>
            </a:pPr>
            <a:r>
              <a:rPr lang="pl-PL" dirty="0"/>
              <a:t>3.</a:t>
            </a:r>
            <a:r>
              <a:rPr dirty="0"/>
              <a:t> </a:t>
            </a:r>
            <a:r>
              <a:rPr dirty="0" err="1"/>
              <a:t>rezygnacji</a:t>
            </a:r>
            <a:r>
              <a:rPr dirty="0"/>
              <a:t> </a:t>
            </a:r>
            <a:r>
              <a:rPr dirty="0" err="1"/>
              <a:t>ze</a:t>
            </a:r>
            <a:r>
              <a:rPr dirty="0"/>
              <a:t> </a:t>
            </a:r>
            <a:r>
              <a:rPr dirty="0" err="1"/>
              <a:t>stanowiska</a:t>
            </a:r>
            <a:r>
              <a:rPr dirty="0"/>
              <a:t>;</a:t>
            </a:r>
            <a:endParaRPr lang="pl-PL" dirty="0"/>
          </a:p>
          <a:p>
            <a:pPr marL="118872" indent="0">
              <a:lnSpc>
                <a:spcPct val="80000"/>
              </a:lnSpc>
              <a:buNone/>
              <a:defRPr sz="2900"/>
            </a:pPr>
            <a:endParaRPr dirty="0"/>
          </a:p>
          <a:p>
            <a:pPr marL="118872" indent="0">
              <a:lnSpc>
                <a:spcPct val="80000"/>
              </a:lnSpc>
              <a:buNone/>
              <a:defRPr sz="2900"/>
            </a:pPr>
            <a:r>
              <a:rPr lang="pl-PL" dirty="0"/>
              <a:t>4</a:t>
            </a:r>
            <a:r>
              <a:rPr dirty="0"/>
              <a:t>. </a:t>
            </a:r>
            <a:r>
              <a:rPr dirty="0" err="1"/>
              <a:t>ucieczki</a:t>
            </a:r>
            <a:r>
              <a:rPr dirty="0"/>
              <a:t> w </a:t>
            </a:r>
            <a:r>
              <a:rPr dirty="0" err="1">
                <a:solidFill>
                  <a:srgbClr val="002060"/>
                </a:solidFill>
              </a:rPr>
              <a:t>aktywizm</a:t>
            </a:r>
            <a:r>
              <a:rPr dirty="0">
                <a:solidFill>
                  <a:srgbClr val="002060"/>
                </a:solidFill>
              </a:rPr>
              <a:t> </a:t>
            </a:r>
            <a:r>
              <a:rPr dirty="0" err="1">
                <a:solidFill>
                  <a:srgbClr val="002060"/>
                </a:solidFill>
              </a:rPr>
              <a:t>sędziowski</a:t>
            </a:r>
            <a:r>
              <a:rPr dirty="0">
                <a:solidFill>
                  <a:srgbClr val="002060"/>
                </a:solidFill>
              </a:rPr>
              <a:t> </a:t>
            </a:r>
            <a:r>
              <a:rPr dirty="0"/>
              <a:t>(</a:t>
            </a:r>
            <a:r>
              <a:rPr dirty="0" err="1"/>
              <a:t>oznaczający</a:t>
            </a:r>
            <a:r>
              <a:rPr dirty="0"/>
              <a:t> </a:t>
            </a:r>
            <a:r>
              <a:rPr dirty="0" err="1"/>
              <a:t>dynamiczną</a:t>
            </a:r>
            <a:r>
              <a:rPr dirty="0"/>
              <a:t>, ale </a:t>
            </a:r>
            <a:r>
              <a:rPr dirty="0" err="1"/>
              <a:t>zgodną</a:t>
            </a:r>
            <a:r>
              <a:rPr dirty="0"/>
              <a:t> z </a:t>
            </a:r>
            <a:r>
              <a:rPr dirty="0" err="1"/>
              <a:t>prawem</a:t>
            </a:r>
            <a:r>
              <a:rPr dirty="0"/>
              <a:t> </a:t>
            </a:r>
            <a:r>
              <a:rPr dirty="0" err="1"/>
              <a:t>wykładnię</a:t>
            </a:r>
            <a:r>
              <a:rPr dirty="0"/>
              <a:t>) </a:t>
            </a:r>
            <a:r>
              <a:rPr dirty="0" err="1"/>
              <a:t>lub</a:t>
            </a:r>
            <a:r>
              <a:rPr dirty="0"/>
              <a:t> </a:t>
            </a:r>
            <a:r>
              <a:rPr dirty="0" err="1">
                <a:solidFill>
                  <a:srgbClr val="002060"/>
                </a:solidFill>
              </a:rPr>
              <a:t>subwersję</a:t>
            </a:r>
            <a:r>
              <a:rPr dirty="0"/>
              <a:t> (</a:t>
            </a:r>
            <a:r>
              <a:rPr dirty="0" err="1"/>
              <a:t>oznaczającą</a:t>
            </a:r>
            <a:r>
              <a:rPr dirty="0"/>
              <a:t> </a:t>
            </a:r>
            <a:r>
              <a:rPr dirty="0" err="1"/>
              <a:t>nagięcie</a:t>
            </a:r>
            <a:r>
              <a:rPr dirty="0"/>
              <a:t> </a:t>
            </a:r>
            <a:r>
              <a:rPr dirty="0" err="1"/>
              <a:t>ustawy</a:t>
            </a:r>
            <a:r>
              <a:rPr dirty="0"/>
              <a:t> do </a:t>
            </a:r>
            <a:r>
              <a:rPr dirty="0" err="1"/>
              <a:t>własnego</a:t>
            </a:r>
            <a:r>
              <a:rPr dirty="0"/>
              <a:t> </a:t>
            </a:r>
            <a:r>
              <a:rPr dirty="0" err="1"/>
              <a:t>sumienia</a:t>
            </a:r>
            <a:r>
              <a:rPr dirty="0"/>
              <a:t> </a:t>
            </a:r>
            <a:r>
              <a:rPr dirty="0" err="1"/>
              <a:t>ze</a:t>
            </a:r>
            <a:r>
              <a:rPr dirty="0"/>
              <a:t> </a:t>
            </a:r>
            <a:r>
              <a:rPr dirty="0" err="1"/>
              <a:t>świadomością</a:t>
            </a:r>
            <a:r>
              <a:rPr dirty="0"/>
              <a:t>, </a:t>
            </a:r>
            <a:r>
              <a:rPr dirty="0" err="1"/>
              <a:t>że</a:t>
            </a:r>
            <a:r>
              <a:rPr dirty="0"/>
              <a:t> jest to </a:t>
            </a:r>
            <a:r>
              <a:rPr dirty="0" err="1"/>
              <a:t>działanie</a:t>
            </a:r>
            <a:r>
              <a:rPr dirty="0"/>
              <a:t> </a:t>
            </a:r>
            <a:r>
              <a:rPr i="1" dirty="0"/>
              <a:t>contra </a:t>
            </a:r>
            <a:r>
              <a:rPr i="1" dirty="0" err="1"/>
              <a:t>legem</a:t>
            </a:r>
            <a:r>
              <a:rPr dirty="0"/>
              <a:t>, </a:t>
            </a:r>
            <a:r>
              <a:rPr dirty="0" err="1"/>
              <a:t>aczkolwiek</a:t>
            </a:r>
            <a:r>
              <a:rPr dirty="0"/>
              <a:t> </a:t>
            </a:r>
            <a:r>
              <a:rPr dirty="0" err="1"/>
              <a:t>ukryte</a:t>
            </a:r>
            <a:r>
              <a:rPr dirty="0"/>
              <a:t> za </a:t>
            </a:r>
            <a:r>
              <a:rPr dirty="0" err="1"/>
              <a:t>plecami</a:t>
            </a:r>
            <a:r>
              <a:rPr dirty="0"/>
              <a:t> </a:t>
            </a:r>
            <a:r>
              <a:rPr dirty="0" err="1"/>
              <a:t>określonej</a:t>
            </a:r>
            <a:r>
              <a:rPr dirty="0"/>
              <a:t> </a:t>
            </a:r>
            <a:r>
              <a:rPr dirty="0" err="1"/>
              <a:t>argumentacji</a:t>
            </a:r>
            <a:r>
              <a:rPr dirty="0"/>
              <a:t> </a:t>
            </a:r>
            <a:r>
              <a:rPr dirty="0" err="1"/>
              <a:t>zmierzającej</a:t>
            </a:r>
            <a:r>
              <a:rPr dirty="0"/>
              <a:t> </a:t>
            </a:r>
            <a:r>
              <a:rPr dirty="0" err="1"/>
              <a:t>często</a:t>
            </a:r>
            <a:r>
              <a:rPr dirty="0"/>
              <a:t> do </a:t>
            </a:r>
            <a:r>
              <a:rPr dirty="0" err="1"/>
              <a:t>ukrycia</a:t>
            </a:r>
            <a:r>
              <a:rPr dirty="0"/>
              <a:t> </a:t>
            </a:r>
            <a:r>
              <a:rPr dirty="0" err="1"/>
              <a:t>oczywistych</a:t>
            </a:r>
            <a:r>
              <a:rPr dirty="0"/>
              <a:t> </a:t>
            </a:r>
            <a:r>
              <a:rPr dirty="0" err="1"/>
              <a:t>motywów</a:t>
            </a:r>
            <a:r>
              <a:rPr dirty="0"/>
              <a:t>).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Po czwarte</a:t>
            </a:r>
            <a:r>
              <a:rPr i="0"/>
              <a:t>, orzecznictwo sądów amerykańskich w sprawach niewolnictwa uwidoczniło nie tylko konflikty sędziowskich sumień na poziomie indywidualnym, lecz także na poziomie instytucjonalnym.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Literatura</a:t>
            </a:r>
          </a:p>
        </p:txBody>
      </p:sp>
      <p:sp>
        <p:nvSpPr>
          <p:cNvPr id="159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J. Zajadło, </a:t>
            </a:r>
            <a:r>
              <a:rPr i="1"/>
              <a:t>Sumienie sędziego</a:t>
            </a:r>
            <a:r>
              <a:t>, Kwartalnik EP nr 1 (169), 2017/2018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Sumienie</a:t>
            </a:r>
          </a:p>
        </p:txBody>
      </p:sp>
      <p:sp>
        <p:nvSpPr>
          <p:cNvPr id="108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Zgodnie ze słownikiem języka polskiego to „właściwość psychiczna, zdolność pozwalająca odpowiednio oceniać własne postępowanie jako zgodne lub niezgodne z przyjętymi normami etycznymi, świadomość odpowiedzialności moralnej za swoje czyny, postępowanie”.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Sędzia</a:t>
            </a:r>
          </a:p>
        </p:txBody>
      </p:sp>
      <p:sp>
        <p:nvSpPr>
          <p:cNvPr id="11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Osoba</a:t>
            </a:r>
            <a:r>
              <a:rPr dirty="0"/>
              <a:t> </a:t>
            </a:r>
            <a:r>
              <a:rPr dirty="0" err="1"/>
              <a:t>sprawująca</a:t>
            </a:r>
            <a:r>
              <a:rPr dirty="0"/>
              <a:t> </a:t>
            </a:r>
            <a:r>
              <a:rPr dirty="0" err="1"/>
              <a:t>urząd</a:t>
            </a:r>
            <a:r>
              <a:rPr dirty="0"/>
              <a:t> </a:t>
            </a:r>
            <a:r>
              <a:rPr dirty="0" err="1"/>
              <a:t>sędziowski</a:t>
            </a:r>
            <a:r>
              <a:rPr dirty="0"/>
              <a:t>.</a:t>
            </a:r>
          </a:p>
          <a:p>
            <a:endParaRPr dirty="0"/>
          </a:p>
          <a:p>
            <a:endParaRPr dirty="0"/>
          </a:p>
          <a:p>
            <a:r>
              <a:rPr dirty="0" err="1"/>
              <a:t>Zdaniem</a:t>
            </a:r>
            <a:r>
              <a:rPr dirty="0"/>
              <a:t> </a:t>
            </a:r>
            <a:r>
              <a:rPr dirty="0" err="1"/>
              <a:t>Jerzego</a:t>
            </a:r>
            <a:r>
              <a:rPr dirty="0"/>
              <a:t> </a:t>
            </a:r>
            <a:r>
              <a:rPr dirty="0" err="1"/>
              <a:t>Zajadł</a:t>
            </a:r>
            <a:r>
              <a:rPr lang="pl-PL" dirty="0"/>
              <a:t>y</a:t>
            </a:r>
            <a:r>
              <a:rPr dirty="0"/>
              <a:t> </a:t>
            </a:r>
            <a:r>
              <a:rPr dirty="0" err="1"/>
              <a:t>połączenie</a:t>
            </a:r>
            <a:r>
              <a:rPr dirty="0"/>
              <a:t> </a:t>
            </a:r>
            <a:r>
              <a:rPr dirty="0" err="1"/>
              <a:t>pojęć</a:t>
            </a:r>
            <a:r>
              <a:rPr dirty="0"/>
              <a:t>: </a:t>
            </a:r>
            <a:r>
              <a:rPr b="1" dirty="0" err="1">
                <a:solidFill>
                  <a:srgbClr val="00B0F0"/>
                </a:solidFill>
              </a:rPr>
              <a:t>sędzia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b="1" dirty="0" err="1">
                <a:solidFill>
                  <a:srgbClr val="00B0F0"/>
                </a:solidFill>
              </a:rPr>
              <a:t>sumienie</a:t>
            </a:r>
            <a:r>
              <a:rPr dirty="0"/>
              <a:t> </a:t>
            </a:r>
            <a:r>
              <a:rPr dirty="0" err="1"/>
              <a:t>powoduje</a:t>
            </a:r>
            <a:r>
              <a:rPr dirty="0"/>
              <a:t> </a:t>
            </a:r>
            <a:r>
              <a:rPr dirty="0" err="1"/>
              <a:t>komplikacje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Po pierwsze</a:t>
            </a:r>
            <a:r>
              <a:rPr i="0"/>
              <a:t>, nie bardzo wiadomo, jaką rolę w procesie stosowania i wykładni prawa może/powinno w ogóle odgrywać sumienie osoby sprawującej urząd sędziego;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900" i="1"/>
            </a:pPr>
            <a:r>
              <a:t>Po drugie, </a:t>
            </a:r>
            <a:r>
              <a:rPr i="0"/>
              <a:t>czy tak pojęte sumienie sędziowskie wykazuje jakieś cechy specyficzne w porównaniu z sumieniem jednostki w ogóle.</a:t>
            </a:r>
          </a:p>
          <a:p>
            <a:pPr>
              <a:defRPr sz="2900"/>
            </a:pPr>
            <a:endParaRPr i="0"/>
          </a:p>
          <a:p>
            <a:pPr>
              <a:defRPr sz="2900"/>
            </a:pPr>
            <a:r>
              <a:t>Trzeba pamiętać, iż w potocznej świadomości </a:t>
            </a:r>
            <a:r>
              <a:rPr>
                <a:solidFill>
                  <a:srgbClr val="785700"/>
                </a:solidFill>
              </a:rPr>
              <a:t>źródłem tego wewnętrznego głosu człowieka </a:t>
            </a:r>
            <a:r>
              <a:t>ma być najczęściej albo religia, albo inny system przekonań moralnych, niekoniecznie związany z wiarą w istnienie istoty nadprzyrodzonej.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G. Radbruch</a:t>
            </a:r>
          </a:p>
        </p:txBody>
      </p:sp>
      <p:sp>
        <p:nvSpPr>
          <p:cNvPr id="120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„Gardzimy kapłanem, który głosi kazanie wbrew swoim przekonaniom, ale </a:t>
            </a:r>
            <a:r>
              <a:rPr i="1">
                <a:solidFill>
                  <a:srgbClr val="785700"/>
                </a:solidFill>
              </a:rPr>
              <a:t>szanujemy sędziego, który w swojej wierności ustawie nie daje się zwieść swojemu odmiennemu poczuciu prawa</a:t>
            </a:r>
            <a:r>
              <a:t>”.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Wewnętrzny głos</a:t>
            </a:r>
          </a:p>
        </p:txBody>
      </p:sp>
      <p:sp>
        <p:nvSpPr>
          <p:cNvPr id="123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Pytanie o rolę </a:t>
            </a:r>
            <a:r>
              <a:rPr u="sng">
                <a:solidFill>
                  <a:srgbClr val="00B050"/>
                </a:solidFill>
              </a:rPr>
              <a:t>wewnętrznego głosu </a:t>
            </a:r>
            <a:r>
              <a:t>w orzekaniu w ramach wymiaru sprawiedliwości?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Rota ślubowania sędziowskiego</a:t>
            </a:r>
          </a:p>
        </p:txBody>
      </p:sp>
      <p:sp>
        <p:nvSpPr>
          <p:cNvPr id="126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2700"/>
            </a:pPr>
            <a:r>
              <a:rPr dirty="0"/>
              <a:t>Art. 66 </a:t>
            </a:r>
            <a:r>
              <a:rPr dirty="0" err="1"/>
              <a:t>PrUSP</a:t>
            </a:r>
            <a:endParaRPr dirty="0"/>
          </a:p>
          <a:p>
            <a:pPr>
              <a:lnSpc>
                <a:spcPct val="90000"/>
              </a:lnSpc>
              <a:defRPr sz="2700"/>
            </a:pPr>
            <a:r>
              <a:rPr dirty="0" err="1"/>
              <a:t>Przy</a:t>
            </a:r>
            <a:r>
              <a:rPr dirty="0"/>
              <a:t> </a:t>
            </a:r>
            <a:r>
              <a:rPr dirty="0" err="1"/>
              <a:t>powołaniu</a:t>
            </a:r>
            <a:r>
              <a:rPr dirty="0"/>
              <a:t> </a:t>
            </a:r>
            <a:r>
              <a:rPr dirty="0" err="1"/>
              <a:t>sędzia</a:t>
            </a:r>
            <a:r>
              <a:rPr dirty="0"/>
              <a:t> </a:t>
            </a:r>
            <a:r>
              <a:rPr dirty="0" err="1"/>
              <a:t>składa</a:t>
            </a:r>
            <a:r>
              <a:rPr dirty="0"/>
              <a:t> </a:t>
            </a:r>
            <a:r>
              <a:rPr dirty="0" err="1"/>
              <a:t>ślubowanie</a:t>
            </a:r>
            <a:r>
              <a:rPr dirty="0"/>
              <a:t> </a:t>
            </a:r>
            <a:r>
              <a:rPr dirty="0" err="1"/>
              <a:t>wobec</a:t>
            </a:r>
            <a:r>
              <a:rPr dirty="0"/>
              <a:t> </a:t>
            </a:r>
            <a:r>
              <a:rPr dirty="0" err="1"/>
              <a:t>Prezydenta</a:t>
            </a:r>
            <a:r>
              <a:rPr dirty="0"/>
              <a:t> RP </a:t>
            </a:r>
            <a:r>
              <a:rPr dirty="0" err="1"/>
              <a:t>według</a:t>
            </a:r>
            <a:r>
              <a:rPr dirty="0"/>
              <a:t> </a:t>
            </a:r>
            <a:r>
              <a:rPr dirty="0" err="1"/>
              <a:t>następującej</a:t>
            </a:r>
            <a:r>
              <a:rPr dirty="0"/>
              <a:t> </a:t>
            </a:r>
            <a:r>
              <a:rPr dirty="0" err="1"/>
              <a:t>roty</a:t>
            </a:r>
            <a:r>
              <a:rPr dirty="0"/>
              <a:t>: „</a:t>
            </a:r>
            <a:r>
              <a:rPr b="1" dirty="0" err="1">
                <a:solidFill>
                  <a:srgbClr val="C00000"/>
                </a:solidFill>
              </a:rPr>
              <a:t>Ślubuję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uroczyście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jako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sędzia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sądu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powszechnego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służyć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wiernie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Rzeczypospolitej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Polskiej</a:t>
            </a:r>
            <a:r>
              <a:rPr b="1" dirty="0">
                <a:solidFill>
                  <a:srgbClr val="C00000"/>
                </a:solidFill>
              </a:rPr>
              <a:t>, </a:t>
            </a:r>
            <a:r>
              <a:rPr b="1" dirty="0" err="1">
                <a:solidFill>
                  <a:srgbClr val="C00000"/>
                </a:solidFill>
              </a:rPr>
              <a:t>stać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na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straży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prawa</a:t>
            </a:r>
            <a:r>
              <a:rPr b="1" dirty="0">
                <a:solidFill>
                  <a:srgbClr val="C00000"/>
                </a:solidFill>
              </a:rPr>
              <a:t>, </a:t>
            </a:r>
            <a:r>
              <a:rPr b="1" dirty="0" err="1">
                <a:solidFill>
                  <a:srgbClr val="C00000"/>
                </a:solidFill>
              </a:rPr>
              <a:t>obowiązki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sędziego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wypełniać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sumiennie</a:t>
            </a:r>
            <a:r>
              <a:rPr b="1" dirty="0">
                <a:solidFill>
                  <a:srgbClr val="C00000"/>
                </a:solidFill>
              </a:rPr>
              <a:t>, </a:t>
            </a:r>
            <a:r>
              <a:rPr b="1" dirty="0" err="1">
                <a:solidFill>
                  <a:srgbClr val="C00000"/>
                </a:solidFill>
              </a:rPr>
              <a:t>sprawiedliwość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wymierzać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zgodnie</a:t>
            </a:r>
            <a:r>
              <a:rPr b="1" dirty="0">
                <a:solidFill>
                  <a:srgbClr val="C00000"/>
                </a:solidFill>
              </a:rPr>
              <a:t> z </a:t>
            </a:r>
            <a:r>
              <a:rPr b="1" dirty="0" err="1">
                <a:solidFill>
                  <a:srgbClr val="C00000"/>
                </a:solidFill>
              </a:rPr>
              <a:t>przepisami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prawa</a:t>
            </a:r>
            <a:r>
              <a:rPr b="1" dirty="0">
                <a:solidFill>
                  <a:srgbClr val="C00000"/>
                </a:solidFill>
              </a:rPr>
              <a:t>, </a:t>
            </a:r>
            <a:r>
              <a:rPr b="1" dirty="0" err="1">
                <a:solidFill>
                  <a:srgbClr val="C00000"/>
                </a:solidFill>
              </a:rPr>
              <a:t>bezstronnie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według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mego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sumienia</a:t>
            </a:r>
            <a:r>
              <a:rPr b="1" dirty="0">
                <a:solidFill>
                  <a:srgbClr val="C00000"/>
                </a:solidFill>
              </a:rPr>
              <a:t>, </a:t>
            </a:r>
            <a:r>
              <a:rPr b="1" dirty="0" err="1">
                <a:solidFill>
                  <a:srgbClr val="C00000"/>
                </a:solidFill>
              </a:rPr>
              <a:t>dochowywać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tajemnicy</a:t>
            </a:r>
            <a:r>
              <a:rPr b="1" dirty="0">
                <a:solidFill>
                  <a:srgbClr val="C00000"/>
                </a:solidFill>
              </a:rPr>
              <a:t> prawnie </a:t>
            </a:r>
            <a:r>
              <a:rPr b="1" dirty="0" err="1">
                <a:solidFill>
                  <a:srgbClr val="C00000"/>
                </a:solidFill>
              </a:rPr>
              <a:t>chronionej</a:t>
            </a:r>
            <a:r>
              <a:rPr b="1" dirty="0">
                <a:solidFill>
                  <a:srgbClr val="C00000"/>
                </a:solidFill>
              </a:rPr>
              <a:t>, a w </a:t>
            </a:r>
            <a:r>
              <a:rPr b="1" dirty="0" err="1">
                <a:solidFill>
                  <a:srgbClr val="C00000"/>
                </a:solidFill>
              </a:rPr>
              <a:t>postępowaniu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kierować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się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zasadami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godności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i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uczciwości</a:t>
            </a:r>
            <a:r>
              <a:rPr dirty="0"/>
              <a:t>”.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Iudex suspectus</a:t>
            </a:r>
          </a:p>
        </p:txBody>
      </p:sp>
      <p:sp>
        <p:nvSpPr>
          <p:cNvPr id="129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Związek</a:t>
            </a:r>
            <a:r>
              <a:rPr dirty="0"/>
              <a:t> </a:t>
            </a:r>
            <a:r>
              <a:rPr dirty="0" err="1"/>
              <a:t>sędziego</a:t>
            </a:r>
            <a:r>
              <a:rPr dirty="0"/>
              <a:t> </a:t>
            </a:r>
            <a:r>
              <a:rPr dirty="0" err="1"/>
              <a:t>ze</a:t>
            </a:r>
            <a:r>
              <a:rPr dirty="0"/>
              <a:t> </a:t>
            </a:r>
            <a:r>
              <a:rPr dirty="0" err="1"/>
              <a:t>sprawą</a:t>
            </a:r>
            <a:r>
              <a:rPr dirty="0"/>
              <a:t> </a:t>
            </a:r>
            <a:r>
              <a:rPr dirty="0" err="1"/>
              <a:t>skutkujący</a:t>
            </a:r>
            <a:r>
              <a:rPr dirty="0"/>
              <a:t> </a:t>
            </a:r>
            <a:r>
              <a:rPr dirty="0" err="1"/>
              <a:t>jakimkolwiek</a:t>
            </a:r>
            <a:r>
              <a:rPr dirty="0"/>
              <a:t> </a:t>
            </a:r>
            <a:r>
              <a:rPr dirty="0" err="1"/>
              <a:t>podejrzeniem</a:t>
            </a:r>
            <a:r>
              <a:rPr dirty="0"/>
              <a:t> o </a:t>
            </a:r>
            <a:r>
              <a:rPr dirty="0" err="1"/>
              <a:t>brak</a:t>
            </a:r>
            <a:r>
              <a:rPr dirty="0"/>
              <a:t> </a:t>
            </a:r>
            <a:r>
              <a:rPr dirty="0" err="1"/>
              <a:t>obiektywizmu</a:t>
            </a:r>
            <a:r>
              <a:rPr dirty="0"/>
              <a:t> </a:t>
            </a:r>
            <a:r>
              <a:rPr dirty="0" err="1"/>
              <a:t>może</a:t>
            </a:r>
            <a:r>
              <a:rPr dirty="0"/>
              <a:t> </a:t>
            </a:r>
            <a:r>
              <a:rPr dirty="0" err="1"/>
              <a:t>być</a:t>
            </a:r>
            <a:r>
              <a:rPr dirty="0"/>
              <a:t> </a:t>
            </a:r>
            <a:r>
              <a:rPr dirty="0" err="1"/>
              <a:t>prostą</a:t>
            </a:r>
            <a:r>
              <a:rPr dirty="0"/>
              <a:t> </a:t>
            </a:r>
            <a:r>
              <a:rPr dirty="0" err="1"/>
              <a:t>przesłanką</a:t>
            </a:r>
            <a:r>
              <a:rPr dirty="0"/>
              <a:t> </a:t>
            </a:r>
            <a:r>
              <a:rPr dirty="0" err="1"/>
              <a:t>jego</a:t>
            </a:r>
            <a:r>
              <a:rPr dirty="0"/>
              <a:t> </a:t>
            </a:r>
            <a:r>
              <a:rPr b="1" i="1" dirty="0" err="1">
                <a:solidFill>
                  <a:srgbClr val="C00000"/>
                </a:solidFill>
              </a:rPr>
              <a:t>wyłączenia</a:t>
            </a:r>
            <a:r>
              <a:rPr b="1" i="1" dirty="0">
                <a:solidFill>
                  <a:srgbClr val="C00000"/>
                </a:solidFill>
              </a:rPr>
              <a:t> </a:t>
            </a:r>
            <a:r>
              <a:rPr b="1" i="1" dirty="0" err="1">
                <a:solidFill>
                  <a:srgbClr val="C00000"/>
                </a:solidFill>
              </a:rPr>
              <a:t>na</a:t>
            </a:r>
            <a:r>
              <a:rPr b="1" i="1" dirty="0">
                <a:solidFill>
                  <a:srgbClr val="C00000"/>
                </a:solidFill>
              </a:rPr>
              <a:t> </a:t>
            </a:r>
            <a:r>
              <a:rPr b="1" i="1" dirty="0" err="1">
                <a:solidFill>
                  <a:srgbClr val="C00000"/>
                </a:solidFill>
              </a:rPr>
              <a:t>wniosek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Moduł">
      <a:majorFont>
        <a:latin typeface="Corbel"/>
        <a:ea typeface="Corbel"/>
        <a:cs typeface="Corbel"/>
      </a:majorFont>
      <a:minorFont>
        <a:latin typeface="Helvetica"/>
        <a:ea typeface="Helvetica"/>
        <a:cs typeface="Helvetica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80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48000" cap="flat">
          <a:solidFill>
            <a:schemeClr val="accent1"/>
          </a:solidFill>
          <a:prstDash val="solid"/>
          <a:round/>
        </a:ln>
        <a:effectLst>
          <a:outerShdw blurRad="50800" dist="25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Moduł">
      <a:majorFont>
        <a:latin typeface="Corbel"/>
        <a:ea typeface="Corbel"/>
        <a:cs typeface="Corbel"/>
      </a:majorFont>
      <a:minorFont>
        <a:latin typeface="Helvetica"/>
        <a:ea typeface="Helvetica"/>
        <a:cs typeface="Helvetica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80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48000" cap="flat">
          <a:solidFill>
            <a:schemeClr val="accent1"/>
          </a:solidFill>
          <a:prstDash val="solid"/>
          <a:round/>
        </a:ln>
        <a:effectLst>
          <a:outerShdw blurRad="50800" dist="25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729</Words>
  <Application>Microsoft Macintosh PowerPoint</Application>
  <PresentationFormat>Pokaz na ekranie (4:3)</PresentationFormat>
  <Paragraphs>41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1" baseType="lpstr">
      <vt:lpstr>Corbel</vt:lpstr>
      <vt:lpstr>Moduł</vt:lpstr>
      <vt:lpstr>Sumienie sędziego – wykład i dyskusja w oparciu o felieton prof. Jerzego Zajadły</vt:lpstr>
      <vt:lpstr>Sumienie</vt:lpstr>
      <vt:lpstr>Sędzia</vt:lpstr>
      <vt:lpstr>Prezentacja programu PowerPoint</vt:lpstr>
      <vt:lpstr>Prezentacja programu PowerPoint</vt:lpstr>
      <vt:lpstr>G. Radbruch</vt:lpstr>
      <vt:lpstr>Wewnętrzny głos</vt:lpstr>
      <vt:lpstr>Rota ślubowania sędziowskiego</vt:lpstr>
      <vt:lpstr>Iudex suspectus</vt:lpstr>
      <vt:lpstr>Sumienie sędziego</vt:lpstr>
      <vt:lpstr>Sytuacje szczególne: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Sumienie sędziego – wykład i dyskusja w oparciu o felieton Prof. Jerzego Zajadło</dc:title>
  <cp:lastModifiedBy>Microsoft Office User</cp:lastModifiedBy>
  <cp:revision>2</cp:revision>
  <dcterms:modified xsi:type="dcterms:W3CDTF">2021-10-12T13:35:05Z</dcterms:modified>
</cp:coreProperties>
</file>