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83" r:id="rId41"/>
    <p:sldId id="284" r:id="rId42"/>
    <p:sldId id="281" r:id="rId4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BE0C2-8E99-43F3-AC59-F6A262D54D11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421AD-41F6-4D15-A254-4F5A222621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417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421AD-41F6-4D15-A254-4F5A2226213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323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421AD-41F6-4D15-A254-4F5A2226213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9618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2018-02-22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Teoria i filozofia prawa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811184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/>
              <a:t>m</a:t>
            </a:r>
            <a:r>
              <a:rPr lang="pl-PL" dirty="0" smtClean="0"/>
              <a:t>gr Martyna Stępień</a:t>
            </a:r>
          </a:p>
          <a:p>
            <a:endParaRPr lang="pl-PL" dirty="0" smtClean="0"/>
          </a:p>
          <a:p>
            <a:r>
              <a:rPr lang="pl-PL" dirty="0" smtClean="0"/>
              <a:t>martyna.stepien@uwr.edu.pl</a:t>
            </a:r>
          </a:p>
          <a:p>
            <a:endParaRPr lang="pl-PL" dirty="0" smtClean="0"/>
          </a:p>
          <a:p>
            <a:r>
              <a:rPr lang="pl-PL" dirty="0" smtClean="0"/>
              <a:t>Pok. 305 A</a:t>
            </a:r>
            <a:endParaRPr lang="pl-PL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86723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Dlaczego model INTEGRACYJNY?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endParaRPr lang="pl-PL" dirty="0" smtClean="0"/>
          </a:p>
          <a:p>
            <a:pPr marL="82296" indent="0" algn="ctr">
              <a:buNone/>
            </a:pPr>
            <a:r>
              <a:rPr lang="pl-PL" dirty="0" smtClean="0"/>
              <a:t>rehabilitacja </a:t>
            </a:r>
            <a:r>
              <a:rPr lang="pl-PL" b="1" dirty="0" smtClean="0"/>
              <a:t>tradycyjnej</a:t>
            </a:r>
            <a:r>
              <a:rPr lang="pl-PL" dirty="0" smtClean="0"/>
              <a:t> problematyki </a:t>
            </a:r>
            <a:r>
              <a:rPr lang="pl-PL" b="1" dirty="0" smtClean="0"/>
              <a:t>dogmatycznej</a:t>
            </a:r>
            <a:r>
              <a:rPr lang="pl-PL" dirty="0" smtClean="0"/>
              <a:t> </a:t>
            </a:r>
          </a:p>
          <a:p>
            <a:pPr marL="82296" indent="0" algn="ctr">
              <a:buNone/>
            </a:pPr>
            <a:r>
              <a:rPr lang="pl-PL" dirty="0" smtClean="0"/>
              <a:t>+ </a:t>
            </a:r>
          </a:p>
          <a:p>
            <a:pPr marL="82296" indent="0" algn="ctr">
              <a:buNone/>
            </a:pPr>
            <a:r>
              <a:rPr lang="pl-PL" dirty="0" smtClean="0"/>
              <a:t>pogłębiona </a:t>
            </a:r>
            <a:r>
              <a:rPr lang="pl-PL" dirty="0"/>
              <a:t>refleksja nad prawem jako </a:t>
            </a:r>
            <a:r>
              <a:rPr lang="pl-PL" b="1" dirty="0"/>
              <a:t>zjawiskiem społecznym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8681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Prawoznawstwo jako: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dyscyplina </a:t>
            </a:r>
            <a:r>
              <a:rPr lang="pl-PL" b="1" dirty="0" smtClean="0"/>
              <a:t>naukowa</a:t>
            </a:r>
            <a:r>
              <a:rPr lang="pl-PL" dirty="0" smtClean="0"/>
              <a:t> – ma służyć organizacji życia naukowego (badań naukowych);</a:t>
            </a:r>
          </a:p>
          <a:p>
            <a:endParaRPr lang="pl-PL" dirty="0"/>
          </a:p>
          <a:p>
            <a:r>
              <a:rPr lang="pl-PL" dirty="0"/>
              <a:t>d</a:t>
            </a:r>
            <a:r>
              <a:rPr lang="pl-PL" dirty="0" smtClean="0"/>
              <a:t>yscyplina </a:t>
            </a:r>
            <a:r>
              <a:rPr lang="pl-PL" b="1" dirty="0" smtClean="0"/>
              <a:t>dydaktyczna</a:t>
            </a:r>
            <a:r>
              <a:rPr lang="pl-PL" dirty="0" smtClean="0"/>
              <a:t> – ma służyć organizacji procesu dydaktycznego/nauczania.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5785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Teoria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/>
          <a:lstStyle/>
          <a:p>
            <a:r>
              <a:rPr lang="pl-PL" dirty="0" smtClean="0"/>
              <a:t>Najbardziej popularne ujęcie: </a:t>
            </a:r>
          </a:p>
          <a:p>
            <a:endParaRPr lang="pl-PL" dirty="0" smtClean="0"/>
          </a:p>
          <a:p>
            <a:pPr marL="82296" indent="0">
              <a:buNone/>
            </a:pPr>
            <a:r>
              <a:rPr lang="pl-PL" dirty="0" smtClean="0"/>
              <a:t>	- teoria prawa jako </a:t>
            </a:r>
            <a:r>
              <a:rPr lang="pl-PL" b="1" dirty="0" smtClean="0"/>
              <a:t>przeciwieństwo </a:t>
            </a:r>
            <a:r>
              <a:rPr lang="pl-PL" dirty="0" smtClean="0"/>
              <a:t>	szczegółowych dogmatyk prawniczych,</a:t>
            </a:r>
          </a:p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dirty="0" smtClean="0"/>
              <a:t>- nadbudowana nad nimi teoretyczna 	analiza i synteza w badaniach nad prawem</a:t>
            </a:r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dirty="0" smtClean="0"/>
              <a:t>(nad </a:t>
            </a:r>
            <a:r>
              <a:rPr lang="pl-PL" b="1" dirty="0" smtClean="0"/>
              <a:t>prawem w ogóle</a:t>
            </a:r>
            <a:r>
              <a:rPr lang="pl-PL" dirty="0" smtClean="0"/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0920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 takim ujęciu: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447800"/>
            <a:ext cx="8028384" cy="4800600"/>
          </a:xfrm>
        </p:spPr>
        <p:txBody>
          <a:bodyPr/>
          <a:lstStyle/>
          <a:p>
            <a:pPr marL="82296" indent="0">
              <a:buNone/>
            </a:pPr>
            <a:r>
              <a:rPr lang="pl-PL" dirty="0" smtClean="0"/>
              <a:t>TEORIA PRAWA nie ma funkcji krytycznej, lecz funkcje: </a:t>
            </a:r>
          </a:p>
          <a:p>
            <a:pPr>
              <a:buFontTx/>
              <a:buChar char="-"/>
            </a:pPr>
            <a:r>
              <a:rPr lang="pl-PL" b="1" dirty="0" smtClean="0"/>
              <a:t>analizującą</a:t>
            </a:r>
            <a:r>
              <a:rPr lang="pl-PL" dirty="0" smtClean="0"/>
              <a:t> i </a:t>
            </a:r>
          </a:p>
          <a:p>
            <a:pPr>
              <a:buFontTx/>
              <a:buChar char="-"/>
            </a:pPr>
            <a:r>
              <a:rPr lang="pl-PL" b="1" dirty="0" smtClean="0"/>
              <a:t>systematyzującą</a:t>
            </a:r>
            <a:r>
              <a:rPr lang="pl-PL" dirty="0" smtClean="0"/>
              <a:t> </a:t>
            </a:r>
          </a:p>
          <a:p>
            <a:pPr marL="82296" indent="0">
              <a:buNone/>
            </a:pPr>
            <a:r>
              <a:rPr lang="pl-PL" dirty="0" smtClean="0"/>
              <a:t>prawo takim, </a:t>
            </a:r>
            <a:r>
              <a:rPr lang="pl-PL" u="sng" dirty="0" smtClean="0"/>
              <a:t>jakie ono jest </a:t>
            </a:r>
            <a:r>
              <a:rPr lang="pl-PL" dirty="0" smtClean="0"/>
              <a:t>(a nie takim, jakim być powinno).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3415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Teoria prawa dzieli się na: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0" indent="-514350">
              <a:buFont typeface="+mj-lt"/>
              <a:buAutoNum type="arabicPeriod"/>
            </a:pPr>
            <a:endParaRPr lang="pl-PL" dirty="0" smtClean="0"/>
          </a:p>
          <a:p>
            <a:pPr marL="596646" lvl="0" indent="-514350">
              <a:buFont typeface="+mj-lt"/>
              <a:buAutoNum type="arabicPeriod"/>
            </a:pPr>
            <a:r>
              <a:rPr lang="pl-PL" dirty="0" smtClean="0"/>
              <a:t>ANALITYCZNĄ </a:t>
            </a:r>
            <a:r>
              <a:rPr lang="pl-PL" dirty="0"/>
              <a:t>teorię </a:t>
            </a:r>
            <a:r>
              <a:rPr lang="pl-PL" dirty="0" smtClean="0"/>
              <a:t>prawa, i</a:t>
            </a:r>
            <a:endParaRPr lang="pl-PL" dirty="0"/>
          </a:p>
          <a:p>
            <a:pPr marL="596646" lvl="0" indent="-514350">
              <a:buFont typeface="+mj-lt"/>
              <a:buAutoNum type="arabicPeriod"/>
            </a:pPr>
            <a:endParaRPr lang="pl-PL" dirty="0" smtClean="0"/>
          </a:p>
          <a:p>
            <a:pPr marL="596646" lvl="0" indent="-514350">
              <a:buFont typeface="+mj-lt"/>
              <a:buAutoNum type="arabicPeriod"/>
            </a:pPr>
            <a:r>
              <a:rPr lang="pl-PL" dirty="0" smtClean="0"/>
              <a:t>EMPIRYCZNĄ </a:t>
            </a:r>
            <a:r>
              <a:rPr lang="pl-PL" dirty="0"/>
              <a:t>teorię prawa.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754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ANALITYCZNA teoria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podejście </a:t>
            </a:r>
            <a:r>
              <a:rPr lang="pl-PL" dirty="0"/>
              <a:t>badawcze wykorzystywane </a:t>
            </a:r>
            <a:r>
              <a:rPr lang="pl-PL" dirty="0" smtClean="0"/>
              <a:t>w obrębie prawoznawstwa:</a:t>
            </a:r>
          </a:p>
          <a:p>
            <a:pPr>
              <a:buFontTx/>
              <a:buChar char="-"/>
            </a:pPr>
            <a:endParaRPr lang="pl-PL" dirty="0" smtClean="0"/>
          </a:p>
          <a:p>
            <a:pPr lvl="1"/>
            <a:r>
              <a:rPr lang="pl-PL" dirty="0" smtClean="0"/>
              <a:t>przedmiotem </a:t>
            </a:r>
            <a:r>
              <a:rPr lang="pl-PL" dirty="0"/>
              <a:t>refleksji badawczej jest </a:t>
            </a:r>
            <a:r>
              <a:rPr lang="pl-PL" b="1" dirty="0"/>
              <a:t>język prawny</a:t>
            </a:r>
            <a:r>
              <a:rPr lang="pl-PL" dirty="0"/>
              <a:t> i </a:t>
            </a:r>
            <a:r>
              <a:rPr lang="pl-PL" b="1" dirty="0"/>
              <a:t>język </a:t>
            </a:r>
            <a:r>
              <a:rPr lang="pl-PL" b="1" dirty="0" smtClean="0"/>
              <a:t>prawniczy</a:t>
            </a:r>
            <a:r>
              <a:rPr lang="pl-PL" dirty="0" smtClean="0"/>
              <a:t>,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prawo sprowadzone do </a:t>
            </a:r>
            <a:r>
              <a:rPr lang="pl-PL" b="1" dirty="0"/>
              <a:t>wymiaru </a:t>
            </a:r>
            <a:r>
              <a:rPr lang="pl-PL" b="1" dirty="0" smtClean="0"/>
              <a:t>językowego.</a:t>
            </a:r>
          </a:p>
          <a:p>
            <a:pPr marL="402336" lvl="1" indent="0">
              <a:buNone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1397307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ANALITYCZNA teoria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412776"/>
            <a:ext cx="8244408" cy="5445224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kształt językowy </a:t>
            </a:r>
            <a:r>
              <a:rPr lang="pl-PL" b="1" dirty="0" smtClean="0"/>
              <a:t>norm</a:t>
            </a:r>
            <a:r>
              <a:rPr lang="pl-PL" dirty="0" smtClean="0"/>
              <a:t> postępowania,</a:t>
            </a:r>
          </a:p>
          <a:p>
            <a:endParaRPr lang="pl-PL" dirty="0" smtClean="0"/>
          </a:p>
          <a:p>
            <a:r>
              <a:rPr lang="pl-PL" dirty="0" smtClean="0"/>
              <a:t>prawidłowy kształt </a:t>
            </a:r>
            <a:r>
              <a:rPr lang="pl-PL" b="1" dirty="0"/>
              <a:t>przepisów</a:t>
            </a:r>
            <a:r>
              <a:rPr lang="pl-PL" dirty="0"/>
              <a:t> </a:t>
            </a:r>
            <a:r>
              <a:rPr lang="pl-PL" dirty="0" smtClean="0"/>
              <a:t>prawnych,</a:t>
            </a:r>
          </a:p>
          <a:p>
            <a:endParaRPr lang="pl-PL" dirty="0" smtClean="0"/>
          </a:p>
          <a:p>
            <a:r>
              <a:rPr lang="pl-PL" dirty="0" smtClean="0"/>
              <a:t>relacje normatywne </a:t>
            </a:r>
            <a:r>
              <a:rPr lang="pl-PL" dirty="0"/>
              <a:t>w obrębie </a:t>
            </a:r>
            <a:r>
              <a:rPr lang="pl-PL" b="1" dirty="0"/>
              <a:t>systemu prawa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r>
              <a:rPr lang="pl-PL" b="1" dirty="0" smtClean="0"/>
              <a:t>egzegeza</a:t>
            </a:r>
            <a:r>
              <a:rPr lang="pl-PL" dirty="0" smtClean="0"/>
              <a:t> </a:t>
            </a:r>
            <a:r>
              <a:rPr lang="pl-PL" dirty="0"/>
              <a:t>tekstu </a:t>
            </a:r>
            <a:r>
              <a:rPr lang="pl-PL" dirty="0" smtClean="0"/>
              <a:t>prawnego,</a:t>
            </a:r>
          </a:p>
          <a:p>
            <a:endParaRPr lang="pl-PL" dirty="0" smtClean="0"/>
          </a:p>
          <a:p>
            <a:r>
              <a:rPr lang="pl-PL" b="1" dirty="0" smtClean="0"/>
              <a:t>jasność </a:t>
            </a:r>
            <a:r>
              <a:rPr lang="pl-PL" dirty="0"/>
              <a:t>i</a:t>
            </a:r>
            <a:r>
              <a:rPr lang="pl-PL" b="1" dirty="0"/>
              <a:t> </a:t>
            </a:r>
            <a:r>
              <a:rPr lang="pl-PL" b="1" dirty="0" smtClean="0"/>
              <a:t>zrozumiałość </a:t>
            </a:r>
            <a:r>
              <a:rPr lang="pl-PL" dirty="0" smtClean="0"/>
              <a:t>prawa (teksty prawne jako media komunikujące </a:t>
            </a:r>
            <a:r>
              <a:rPr lang="pl-PL" dirty="0"/>
              <a:t>wiedzę o </a:t>
            </a:r>
            <a:r>
              <a:rPr lang="pl-PL" dirty="0" smtClean="0"/>
              <a:t>prawie).</a:t>
            </a:r>
          </a:p>
          <a:p>
            <a:endParaRPr lang="pl-PL" dirty="0"/>
          </a:p>
          <a:p>
            <a:pPr marL="82296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3509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EMPIRYCZNA teoria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model </a:t>
            </a:r>
            <a:r>
              <a:rPr lang="pl-PL" dirty="0"/>
              <a:t>uprawiania ogólnej nauki o prawie ukształtowany pod wpływem </a:t>
            </a:r>
            <a:r>
              <a:rPr lang="pl-PL" b="1" dirty="0"/>
              <a:t>naturalistycznej</a:t>
            </a:r>
            <a:r>
              <a:rPr lang="pl-PL" dirty="0"/>
              <a:t> inspiracji w </a:t>
            </a:r>
            <a:r>
              <a:rPr lang="pl-PL" dirty="0" smtClean="0"/>
              <a:t>prawoznawstwie,</a:t>
            </a:r>
          </a:p>
          <a:p>
            <a:pPr>
              <a:buFontTx/>
              <a:buChar char="-"/>
            </a:pPr>
            <a:r>
              <a:rPr lang="pl-PL" dirty="0"/>
              <a:t>t</a:t>
            </a:r>
            <a:r>
              <a:rPr lang="pl-PL" dirty="0" smtClean="0"/>
              <a:t>eoria takiego rodzaju ma odpowiadać metodologicznym postulatom formułowanym wobec </a:t>
            </a:r>
            <a:r>
              <a:rPr lang="pl-PL" b="1" dirty="0" smtClean="0"/>
              <a:t>teorii naukowej </a:t>
            </a:r>
            <a:r>
              <a:rPr lang="pl-PL" dirty="0" smtClean="0"/>
              <a:t>na gruncie pozytywistycznie zorientowanej metodologii nauk empirycznych.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1592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Filozofia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najstarsza forma ogólnej nauki o prawie,</a:t>
            </a:r>
          </a:p>
          <a:p>
            <a:endParaRPr lang="pl-PL" dirty="0" smtClean="0"/>
          </a:p>
          <a:p>
            <a:r>
              <a:rPr lang="pl-PL" dirty="0"/>
              <a:t>p</a:t>
            </a:r>
            <a:r>
              <a:rPr lang="pl-PL" dirty="0" smtClean="0"/>
              <a:t>oczątkowo część filozofii, obecnie część </a:t>
            </a:r>
            <a:r>
              <a:rPr lang="pl-PL" b="1" dirty="0" smtClean="0"/>
              <a:t>nauk prawniczych</a:t>
            </a:r>
            <a:r>
              <a:rPr lang="pl-PL" dirty="0" smtClean="0"/>
              <a:t>,</a:t>
            </a:r>
          </a:p>
          <a:p>
            <a:endParaRPr lang="pl-PL" dirty="0"/>
          </a:p>
          <a:p>
            <a:r>
              <a:rPr lang="pl-PL" dirty="0"/>
              <a:t>f</a:t>
            </a:r>
            <a:r>
              <a:rPr lang="pl-PL" dirty="0" smtClean="0"/>
              <a:t>unkcja krytyczna.</a:t>
            </a:r>
          </a:p>
          <a:p>
            <a:pPr marL="82296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2474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Filozofia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Czym </a:t>
            </a:r>
            <a:r>
              <a:rPr lang="pl-PL" dirty="0" smtClean="0"/>
              <a:t>jest </a:t>
            </a:r>
            <a:r>
              <a:rPr lang="pl-PL" dirty="0"/>
              <a:t>prawo</a:t>
            </a:r>
            <a:r>
              <a:rPr lang="pl-PL" dirty="0" smtClean="0"/>
              <a:t>?</a:t>
            </a:r>
          </a:p>
          <a:p>
            <a:endParaRPr lang="pl-PL" dirty="0"/>
          </a:p>
          <a:p>
            <a:r>
              <a:rPr lang="pl-PL" dirty="0" smtClean="0"/>
              <a:t>Relacje </a:t>
            </a:r>
            <a:r>
              <a:rPr lang="pl-PL" dirty="0"/>
              <a:t>prawa z innymi systemami </a:t>
            </a:r>
            <a:r>
              <a:rPr lang="pl-PL" dirty="0" smtClean="0"/>
              <a:t>normatywnymi</a:t>
            </a:r>
          </a:p>
          <a:p>
            <a:endParaRPr lang="pl-PL" dirty="0"/>
          </a:p>
          <a:p>
            <a:r>
              <a:rPr lang="pl-PL" dirty="0"/>
              <a:t>Jakim wartościom </a:t>
            </a:r>
            <a:r>
              <a:rPr lang="pl-PL" dirty="0" smtClean="0"/>
              <a:t>prawo ma służyć?</a:t>
            </a:r>
          </a:p>
          <a:p>
            <a:endParaRPr lang="pl-PL" dirty="0"/>
          </a:p>
          <a:p>
            <a:r>
              <a:rPr lang="pl-PL" dirty="0"/>
              <a:t>Jakie prawo powinno być z punktu widzenia założonego ideału?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4792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Prawoznawstwo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12776"/>
            <a:ext cx="8316416" cy="4800600"/>
          </a:xfrm>
        </p:spPr>
        <p:txBody>
          <a:bodyPr>
            <a:normAutofit/>
          </a:bodyPr>
          <a:lstStyle/>
          <a:p>
            <a:r>
              <a:rPr lang="pl-PL" sz="2600" dirty="0" smtClean="0"/>
              <a:t>W znaczeniu </a:t>
            </a:r>
            <a:r>
              <a:rPr lang="pl-PL" sz="2600" b="1" dirty="0" smtClean="0"/>
              <a:t>wąskim</a:t>
            </a:r>
            <a:r>
              <a:rPr lang="pl-PL" sz="2600" dirty="0" smtClean="0"/>
              <a:t>:</a:t>
            </a:r>
          </a:p>
          <a:p>
            <a:pPr marL="82296" indent="0">
              <a:buNone/>
            </a:pPr>
            <a:r>
              <a:rPr lang="pl-PL" sz="2600" dirty="0" smtClean="0"/>
              <a:t>	</a:t>
            </a:r>
            <a:r>
              <a:rPr lang="pl-PL" sz="2600" dirty="0" smtClean="0">
                <a:solidFill>
                  <a:schemeClr val="accent5">
                    <a:lumMod val="50000"/>
                  </a:schemeClr>
                </a:solidFill>
              </a:rPr>
              <a:t>NAUKI PRAWNE</a:t>
            </a:r>
          </a:p>
          <a:p>
            <a:pPr marL="82296" indent="0">
              <a:buNone/>
            </a:pPr>
            <a:endParaRPr lang="pl-PL" sz="2600" dirty="0"/>
          </a:p>
          <a:p>
            <a:pPr marL="82296" indent="0">
              <a:buNone/>
            </a:pPr>
            <a:r>
              <a:rPr lang="pl-PL" sz="2600" dirty="0" smtClean="0"/>
              <a:t>W znaczeniu </a:t>
            </a:r>
            <a:r>
              <a:rPr lang="pl-PL" sz="2600" b="1" dirty="0" smtClean="0"/>
              <a:t>szerokim</a:t>
            </a:r>
            <a:r>
              <a:rPr lang="pl-PL" sz="2600" dirty="0" smtClean="0"/>
              <a:t>:</a:t>
            </a:r>
          </a:p>
          <a:p>
            <a:pPr marL="82296" indent="0">
              <a:buNone/>
            </a:pPr>
            <a:r>
              <a:rPr lang="pl-PL" sz="2600" dirty="0" smtClean="0"/>
              <a:t>	wszelkie „znawstwo prawa” – czyli:</a:t>
            </a:r>
          </a:p>
          <a:p>
            <a:pPr marL="82296" indent="0">
              <a:buNone/>
            </a:pPr>
            <a:r>
              <a:rPr lang="pl-PL" sz="2600" dirty="0"/>
              <a:t>	</a:t>
            </a:r>
            <a:r>
              <a:rPr lang="pl-PL" sz="2600" dirty="0" smtClean="0">
                <a:solidFill>
                  <a:schemeClr val="accent5">
                    <a:lumMod val="50000"/>
                  </a:schemeClr>
                </a:solidFill>
              </a:rPr>
              <a:t>NAUKI PRAWNE + PRAKTYKA PRAWNICZA</a:t>
            </a:r>
          </a:p>
          <a:p>
            <a:pPr marL="82296" indent="0">
              <a:buNone/>
            </a:pPr>
            <a:endParaRPr lang="pl-PL" sz="2600" dirty="0" smtClean="0"/>
          </a:p>
          <a:p>
            <a:pPr marL="82296" indent="0">
              <a:buNone/>
            </a:pPr>
            <a:r>
              <a:rPr lang="pl-PL" sz="2600" b="1" dirty="0" smtClean="0"/>
              <a:t>*Praktyka prawnicza </a:t>
            </a:r>
            <a:r>
              <a:rPr lang="pl-PL" sz="2600" dirty="0" smtClean="0"/>
              <a:t>jako praktyczne umiejętności prawnicze, związane z argumentacją i negocjowaniem rozstrzygnięć.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1984325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/>
          <a:lstStyle/>
          <a:p>
            <a:pPr marL="82296" indent="0">
              <a:buNone/>
            </a:pPr>
            <a:r>
              <a:rPr lang="pl-PL" dirty="0" smtClean="0"/>
              <a:t>I ujęcie:</a:t>
            </a:r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b="1" dirty="0" smtClean="0"/>
              <a:t>zbiór norm prawnych </a:t>
            </a:r>
            <a:r>
              <a:rPr lang="pl-PL" dirty="0" smtClean="0"/>
              <a:t>(generalnych i abstrakcyjnych, ustanowionych przez suwerena, wyrażających skierowane do adresata nakazy albo zakazy, zagrożone użyciem przymusu),</a:t>
            </a:r>
          </a:p>
          <a:p>
            <a:pPr marL="82296" indent="0" algn="ctr">
              <a:buNone/>
            </a:pPr>
            <a:r>
              <a:rPr lang="pl-PL" dirty="0" smtClean="0"/>
              <a:t>czyli</a:t>
            </a:r>
          </a:p>
          <a:p>
            <a:pPr marL="82296" indent="0">
              <a:buNone/>
            </a:pPr>
            <a:r>
              <a:rPr lang="pl-PL" dirty="0"/>
              <a:t>u</a:t>
            </a:r>
            <a:r>
              <a:rPr lang="pl-PL" dirty="0" smtClean="0"/>
              <a:t>stanowione przez człowieka </a:t>
            </a:r>
            <a:r>
              <a:rPr lang="pl-PL" b="1" dirty="0" smtClean="0"/>
              <a:t>prawo pozytywne.</a:t>
            </a:r>
          </a:p>
          <a:p>
            <a:pPr marL="82296" indent="0" algn="r">
              <a:buNone/>
            </a:pPr>
            <a:r>
              <a:rPr lang="pl-PL" b="1" dirty="0" smtClean="0">
                <a:solidFill>
                  <a:srgbClr val="FF0000"/>
                </a:solidFill>
              </a:rPr>
              <a:t>J. Austin</a:t>
            </a:r>
          </a:p>
        </p:txBody>
      </p:sp>
    </p:spTree>
    <p:extLst>
      <p:ext uri="{BB962C8B-B14F-4D97-AF65-F5344CB8AC3E}">
        <p14:creationId xmlns:p14="http://schemas.microsoft.com/office/powerpoint/2010/main" val="299549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pl-PL" dirty="0" smtClean="0"/>
              <a:t>II ujęcie:</a:t>
            </a:r>
          </a:p>
          <a:p>
            <a:pPr marL="82296" indent="0">
              <a:buNone/>
            </a:pPr>
            <a:r>
              <a:rPr lang="pl-PL" dirty="0" smtClean="0"/>
              <a:t>	</a:t>
            </a:r>
            <a:r>
              <a:rPr lang="pl-PL" b="1" dirty="0" smtClean="0"/>
              <a:t>fenomen językowy </a:t>
            </a:r>
            <a:r>
              <a:rPr lang="pl-PL" dirty="0" smtClean="0"/>
              <a:t>(konieczne jest poznanie zewnętrzne – normy prawnej, oraz wewnętrzny punkt widzenia – postawa krytyczno-refleksyjna, aby poznać znaczenie prawa).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endParaRPr lang="pl-PL" dirty="0" smtClean="0"/>
          </a:p>
          <a:p>
            <a:pPr marL="82296" indent="0" algn="r">
              <a:buNone/>
            </a:pPr>
            <a:r>
              <a:rPr lang="pl-PL" dirty="0" smtClean="0">
                <a:solidFill>
                  <a:srgbClr val="FF0000"/>
                </a:solidFill>
              </a:rPr>
              <a:t>H. L. A. Hart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614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pl-PL" dirty="0" smtClean="0"/>
              <a:t>III ujęcie:</a:t>
            </a:r>
          </a:p>
          <a:p>
            <a:pPr marL="82296" indent="0">
              <a:buNone/>
            </a:pPr>
            <a:r>
              <a:rPr lang="pl-PL" dirty="0" smtClean="0"/>
              <a:t>	</a:t>
            </a:r>
            <a:r>
              <a:rPr lang="pl-PL" b="1" dirty="0" smtClean="0"/>
              <a:t>reguły</a:t>
            </a:r>
            <a:r>
              <a:rPr lang="pl-PL" dirty="0" smtClean="0"/>
              <a:t> (zbiór norm prawnych), ale też pewne </a:t>
            </a:r>
            <a:r>
              <a:rPr lang="pl-PL" b="1" dirty="0" smtClean="0"/>
              <a:t>standardy</a:t>
            </a:r>
            <a:r>
              <a:rPr lang="pl-PL" dirty="0" smtClean="0"/>
              <a:t> (zasady – </a:t>
            </a:r>
            <a:r>
              <a:rPr lang="pl-PL" b="1" i="1" dirty="0" err="1" smtClean="0"/>
              <a:t>principles</a:t>
            </a:r>
            <a:r>
              <a:rPr lang="pl-PL" dirty="0" smtClean="0"/>
              <a:t> i „cele” – </a:t>
            </a:r>
            <a:r>
              <a:rPr lang="pl-PL" b="1" i="1" dirty="0" err="1" smtClean="0"/>
              <a:t>policies</a:t>
            </a:r>
            <a:r>
              <a:rPr lang="pl-PL" dirty="0" smtClean="0"/>
              <a:t>) </a:t>
            </a:r>
          </a:p>
          <a:p>
            <a:pPr marL="82296" indent="0" algn="ctr">
              <a:buNone/>
            </a:pPr>
            <a:r>
              <a:rPr lang="pl-PL" dirty="0" smtClean="0"/>
              <a:t>+ </a:t>
            </a:r>
          </a:p>
          <a:p>
            <a:pPr marL="82296" indent="0" algn="ctr">
              <a:buNone/>
            </a:pPr>
            <a:r>
              <a:rPr lang="pl-PL" dirty="0"/>
              <a:t>a</a:t>
            </a:r>
            <a:r>
              <a:rPr lang="pl-PL" dirty="0" smtClean="0"/>
              <a:t>spekty moralne</a:t>
            </a:r>
          </a:p>
          <a:p>
            <a:pPr marL="82296" indent="0" algn="ctr">
              <a:buNone/>
            </a:pPr>
            <a:endParaRPr lang="pl-PL" dirty="0"/>
          </a:p>
          <a:p>
            <a:pPr marL="82296" indent="0" algn="ctr">
              <a:buNone/>
            </a:pPr>
            <a:endParaRPr lang="pl-PL" dirty="0" smtClean="0"/>
          </a:p>
          <a:p>
            <a:pPr marL="82296" indent="0" algn="r">
              <a:buNone/>
            </a:pPr>
            <a:r>
              <a:rPr lang="pl-PL" dirty="0" smtClean="0">
                <a:solidFill>
                  <a:srgbClr val="FF0000"/>
                </a:solidFill>
              </a:rPr>
              <a:t>R. </a:t>
            </a:r>
            <a:r>
              <a:rPr lang="pl-PL" dirty="0" err="1" smtClean="0">
                <a:solidFill>
                  <a:srgbClr val="FF0000"/>
                </a:solidFill>
              </a:rPr>
              <a:t>Dworkin</a:t>
            </a:r>
            <a:endParaRPr lang="pl-PL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094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pl-PL" dirty="0" smtClean="0"/>
              <a:t>IV ujęcie:</a:t>
            </a:r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dirty="0" smtClean="0"/>
              <a:t>jako </a:t>
            </a:r>
            <a:r>
              <a:rPr lang="pl-PL" b="1" dirty="0" smtClean="0"/>
              <a:t>przedmiot i rodzaj emocji </a:t>
            </a:r>
            <a:r>
              <a:rPr lang="pl-PL" dirty="0" smtClean="0"/>
              <a:t>- ma </a:t>
            </a:r>
            <a:r>
              <a:rPr lang="pl-PL" b="1" dirty="0" smtClean="0"/>
              <a:t>2</a:t>
            </a:r>
            <a:r>
              <a:rPr lang="pl-PL" dirty="0" smtClean="0"/>
              <a:t> elementy składowe:</a:t>
            </a:r>
          </a:p>
          <a:p>
            <a:pPr>
              <a:buFont typeface="Arial" pitchFamily="34" charset="0"/>
              <a:buChar char="•"/>
            </a:pPr>
            <a:r>
              <a:rPr lang="pl-PL" dirty="0"/>
              <a:t>p</a:t>
            </a:r>
            <a:r>
              <a:rPr lang="pl-PL" dirty="0" smtClean="0"/>
              <a:t>rzeżycie </a:t>
            </a:r>
            <a:r>
              <a:rPr lang="pl-PL" b="1" dirty="0" smtClean="0"/>
              <a:t>obowiązku</a:t>
            </a:r>
            <a:r>
              <a:rPr lang="pl-PL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pl-PL" dirty="0"/>
              <a:t>p</a:t>
            </a:r>
            <a:r>
              <a:rPr lang="pl-PL" dirty="0" smtClean="0"/>
              <a:t>rzeżycie </a:t>
            </a:r>
            <a:r>
              <a:rPr lang="pl-PL" b="1" dirty="0" smtClean="0"/>
              <a:t>uprawnienia</a:t>
            </a:r>
            <a:r>
              <a:rPr lang="pl-PL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pl-PL" dirty="0"/>
          </a:p>
          <a:p>
            <a:pPr>
              <a:buFont typeface="Arial" pitchFamily="34" charset="0"/>
              <a:buChar char="•"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endParaRPr lang="pl-PL" dirty="0"/>
          </a:p>
          <a:p>
            <a:pPr marL="82296" indent="0" algn="r">
              <a:buNone/>
            </a:pPr>
            <a:r>
              <a:rPr lang="pl-PL" dirty="0" smtClean="0">
                <a:solidFill>
                  <a:srgbClr val="FF0000"/>
                </a:solidFill>
              </a:rPr>
              <a:t>L. </a:t>
            </a:r>
            <a:r>
              <a:rPr lang="pl-PL" dirty="0" err="1" smtClean="0">
                <a:solidFill>
                  <a:srgbClr val="FF0000"/>
                </a:solidFill>
              </a:rPr>
              <a:t>Petrażycki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87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Prawo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pl-PL" dirty="0" smtClean="0"/>
              <a:t>V ujęcie:</a:t>
            </a:r>
          </a:p>
          <a:p>
            <a:pPr marL="82296" indent="0">
              <a:buNone/>
            </a:pPr>
            <a:r>
              <a:rPr lang="pl-PL" dirty="0" smtClean="0"/>
              <a:t>	</a:t>
            </a:r>
            <a:r>
              <a:rPr lang="pl-PL" b="1" dirty="0" smtClean="0"/>
              <a:t>fakt społeczny </a:t>
            </a:r>
            <a:r>
              <a:rPr lang="pl-PL" dirty="0" smtClean="0"/>
              <a:t>(jako określone zachowania i postawy ludzi).</a:t>
            </a:r>
          </a:p>
          <a:p>
            <a:pPr marL="82296" indent="0">
              <a:buNone/>
            </a:pPr>
            <a:endParaRPr lang="pl-PL" b="1" dirty="0"/>
          </a:p>
          <a:p>
            <a:pPr marL="82296" indent="0">
              <a:buNone/>
            </a:pPr>
            <a:endParaRPr lang="pl-PL" b="1" dirty="0" smtClean="0"/>
          </a:p>
          <a:p>
            <a:pPr marL="82296" indent="0">
              <a:buNone/>
            </a:pPr>
            <a:endParaRPr lang="pl-PL" b="1" dirty="0"/>
          </a:p>
          <a:p>
            <a:pPr marL="82296" indent="0">
              <a:buNone/>
            </a:pPr>
            <a:endParaRPr lang="pl-PL" b="1" dirty="0" smtClean="0"/>
          </a:p>
          <a:p>
            <a:pPr marL="82296" indent="0" algn="r">
              <a:buNone/>
            </a:pPr>
            <a:r>
              <a:rPr lang="pl-PL" dirty="0" smtClean="0">
                <a:solidFill>
                  <a:srgbClr val="FF0000"/>
                </a:solidFill>
              </a:rPr>
              <a:t>Realizm prawniczy (amerykański i skandynawski)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8523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Czysta teoria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</a:t>
            </a:r>
            <a:r>
              <a:rPr lang="pl-PL" dirty="0" smtClean="0"/>
              <a:t>rawo jako </a:t>
            </a:r>
            <a:r>
              <a:rPr lang="pl-PL" b="1" dirty="0" smtClean="0"/>
              <a:t>system norm,</a:t>
            </a:r>
          </a:p>
          <a:p>
            <a:endParaRPr lang="pl-PL" dirty="0"/>
          </a:p>
          <a:p>
            <a:r>
              <a:rPr lang="pl-PL" dirty="0"/>
              <a:t>o</a:t>
            </a:r>
            <a:r>
              <a:rPr lang="pl-PL" dirty="0" smtClean="0"/>
              <a:t>ddzielenie prawa od faktu (rzeczywistości),</a:t>
            </a:r>
          </a:p>
          <a:p>
            <a:endParaRPr lang="pl-PL" dirty="0"/>
          </a:p>
          <a:p>
            <a:r>
              <a:rPr lang="pl-PL" dirty="0" smtClean="0"/>
              <a:t>prawo jest </a:t>
            </a:r>
            <a:r>
              <a:rPr lang="pl-PL" b="1" dirty="0" smtClean="0"/>
              <a:t>powinnością</a:t>
            </a:r>
            <a:r>
              <a:rPr lang="pl-PL" dirty="0" smtClean="0"/>
              <a:t>.</a:t>
            </a:r>
          </a:p>
          <a:p>
            <a:pPr marL="82296" indent="0" algn="ctr">
              <a:buNone/>
            </a:pPr>
            <a:endParaRPr lang="pl-PL" dirty="0"/>
          </a:p>
          <a:p>
            <a:pPr marL="82296" indent="0" algn="r">
              <a:buNone/>
            </a:pPr>
            <a:r>
              <a:rPr lang="pl-PL" dirty="0" smtClean="0">
                <a:solidFill>
                  <a:srgbClr val="FF0000"/>
                </a:solidFill>
              </a:rPr>
              <a:t>H. </a:t>
            </a:r>
            <a:r>
              <a:rPr lang="pl-PL" dirty="0" err="1" smtClean="0">
                <a:solidFill>
                  <a:srgbClr val="FF0000"/>
                </a:solidFill>
              </a:rPr>
              <a:t>Kelsen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904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prawa – definicja ogólna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pl-PL" dirty="0" smtClean="0"/>
              <a:t>Zbiór norm </a:t>
            </a:r>
            <a:r>
              <a:rPr lang="pl-PL" b="1" dirty="0" smtClean="0"/>
              <a:t>generalnych i abstrakcyjnych</a:t>
            </a:r>
            <a:r>
              <a:rPr lang="pl-PL" dirty="0" smtClean="0"/>
              <a:t>: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uporządkowanych </a:t>
            </a:r>
            <a:r>
              <a:rPr lang="pl-PL" dirty="0"/>
              <a:t>i wzajemnie ze sobą </a:t>
            </a:r>
            <a:r>
              <a:rPr lang="pl-PL" dirty="0" smtClean="0"/>
              <a:t>powiązanych,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wysłowionych w tekstach aktów prawotwórczych,  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nieuchylonych odpowiednim aktem derogacji, i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obowiązujących na określonym terytorium w określonych przedziałach czasowych.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1138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447800"/>
            <a:ext cx="7992888" cy="4800600"/>
          </a:xfrm>
        </p:spPr>
        <p:txBody>
          <a:bodyPr/>
          <a:lstStyle/>
          <a:p>
            <a:r>
              <a:rPr lang="pl-PL" b="1" dirty="0"/>
              <a:t>o</a:t>
            </a:r>
            <a:r>
              <a:rPr lang="pl-PL" b="1" dirty="0" smtClean="0"/>
              <a:t>bejmuje</a:t>
            </a:r>
            <a:r>
              <a:rPr lang="pl-PL" dirty="0" smtClean="0"/>
              <a:t> też normy generalne i abstrakcyjne </a:t>
            </a:r>
            <a:r>
              <a:rPr lang="pl-PL" u="sng" dirty="0" smtClean="0"/>
              <a:t>niewyrażone</a:t>
            </a:r>
            <a:r>
              <a:rPr lang="pl-PL" dirty="0" smtClean="0"/>
              <a:t> wprost w tekstach aktów normatywnych (normy uznawane za logiczną, instrumentalną i aksjologiczną konsekwencję norm w tych tekstach wysłowionych);</a:t>
            </a:r>
          </a:p>
          <a:p>
            <a:r>
              <a:rPr lang="pl-PL" b="1" dirty="0"/>
              <a:t>n</a:t>
            </a:r>
            <a:r>
              <a:rPr lang="pl-PL" b="1" dirty="0" smtClean="0"/>
              <a:t>ie obejmuje </a:t>
            </a:r>
            <a:r>
              <a:rPr lang="pl-PL" dirty="0" smtClean="0"/>
              <a:t>norm wprost </a:t>
            </a:r>
            <a:r>
              <a:rPr lang="pl-PL" u="sng" dirty="0" smtClean="0"/>
              <a:t>wyrażonych</a:t>
            </a:r>
            <a:r>
              <a:rPr lang="pl-PL" dirty="0" smtClean="0"/>
              <a:t> w tekście, które dotknięte są </a:t>
            </a:r>
            <a:r>
              <a:rPr lang="pl-PL" u="sng" dirty="0" smtClean="0"/>
              <a:t>wadą sprzeczności</a:t>
            </a:r>
            <a:r>
              <a:rPr lang="pl-PL" dirty="0" smtClean="0"/>
              <a:t>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06548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Więzi łączące normy w systemie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POZIOME</a:t>
            </a:r>
            <a:r>
              <a:rPr lang="pl-PL" dirty="0" smtClean="0"/>
              <a:t> (statyczne, treściowe);</a:t>
            </a:r>
          </a:p>
          <a:p>
            <a:pPr marL="596646" indent="-514350">
              <a:buFont typeface="+mj-lt"/>
              <a:buAutoNum type="arabicPeriod"/>
            </a:pPr>
            <a:endParaRPr lang="pl-PL" dirty="0"/>
          </a:p>
          <a:p>
            <a:pPr marL="596646" indent="-514350">
              <a:buFont typeface="+mj-lt"/>
              <a:buAutoNum type="arabicPeriod"/>
            </a:pPr>
            <a:r>
              <a:rPr lang="pl-PL" b="1" dirty="0" smtClean="0"/>
              <a:t>PIONOWE</a:t>
            </a:r>
            <a:r>
              <a:rPr lang="pl-PL" dirty="0" smtClean="0"/>
              <a:t> (dynamiczne, hierarchiczne, kompetencyjne).</a:t>
            </a:r>
          </a:p>
          <a:p>
            <a:pPr marL="596646" indent="-514350">
              <a:buFont typeface="+mj-lt"/>
              <a:buAutoNum type="arabicPeriod"/>
            </a:pPr>
            <a:endParaRPr lang="pl-PL" dirty="0"/>
          </a:p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r>
              <a:rPr lang="pl-PL" dirty="0" smtClean="0"/>
              <a:t>Więzi służą </a:t>
            </a:r>
            <a:r>
              <a:rPr lang="pl-PL" u="sng" dirty="0" smtClean="0"/>
              <a:t>uporządkowaniu</a:t>
            </a:r>
            <a:r>
              <a:rPr lang="pl-PL" dirty="0" smtClean="0"/>
              <a:t> norm.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7813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Rodzaje systemów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3796" indent="-571500">
              <a:buFont typeface="+mj-lt"/>
              <a:buAutoNum type="romanUcPeriod"/>
            </a:pPr>
            <a:r>
              <a:rPr lang="pl-PL" b="1" dirty="0" smtClean="0"/>
              <a:t>System konkretny: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- na danym terytorium,</a:t>
            </a:r>
          </a:p>
          <a:p>
            <a:pPr marL="82296" indent="0">
              <a:buNone/>
            </a:pPr>
            <a:r>
              <a:rPr lang="pl-PL" dirty="0" smtClean="0"/>
              <a:t> - w określonym momencie czasowym,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- zmienność norm,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- niezależność od doktryny.</a:t>
            </a:r>
          </a:p>
          <a:p>
            <a:pPr marL="653796" indent="-571500">
              <a:buFont typeface="+mj-lt"/>
              <a:buAutoNum type="romanUcPeriod"/>
            </a:pPr>
            <a:r>
              <a:rPr lang="pl-PL" b="1" dirty="0" smtClean="0"/>
              <a:t>System prawny – typ:</a:t>
            </a:r>
          </a:p>
          <a:p>
            <a:pPr marL="82296" indent="0">
              <a:buNone/>
            </a:pPr>
            <a:r>
              <a:rPr lang="pl-PL" b="1" dirty="0"/>
              <a:t> </a:t>
            </a:r>
            <a:r>
              <a:rPr lang="pl-PL" dirty="0" smtClean="0"/>
              <a:t>- wzorzec zawierający w sobie kilka systemów konkretnych,</a:t>
            </a:r>
          </a:p>
          <a:p>
            <a:pPr marL="82296" indent="0">
              <a:buNone/>
            </a:pPr>
            <a:r>
              <a:rPr lang="pl-PL" b="1" dirty="0"/>
              <a:t> </a:t>
            </a:r>
            <a:r>
              <a:rPr lang="pl-PL" dirty="0" smtClean="0"/>
              <a:t>- grupa systemów prawa obowiązujących w określonym miejscu i czasie (cechy wspólne).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852715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Nauki prawne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pl-PL" dirty="0" smtClean="0"/>
              <a:t>usystematyzowana metodologicznie refleksja o prawie.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 smtClean="0"/>
              <a:t>W obrębie nauk prawnych wyróżnia się:</a:t>
            </a:r>
          </a:p>
          <a:p>
            <a:pPr marL="596646" indent="-514350">
              <a:buAutoNum type="arabicParenR"/>
            </a:pPr>
            <a:r>
              <a:rPr lang="pl-PL" dirty="0" smtClean="0"/>
              <a:t>nauki </a:t>
            </a:r>
            <a:r>
              <a:rPr lang="pl-PL" b="1" dirty="0" smtClean="0"/>
              <a:t>historyczno-prawne</a:t>
            </a:r>
            <a:r>
              <a:rPr lang="pl-PL" dirty="0" smtClean="0"/>
              <a:t>,</a:t>
            </a:r>
          </a:p>
          <a:p>
            <a:pPr marL="596646" indent="-514350">
              <a:buAutoNum type="arabicParenR"/>
            </a:pPr>
            <a:r>
              <a:rPr lang="pl-PL" b="1" dirty="0"/>
              <a:t>s</a:t>
            </a:r>
            <a:r>
              <a:rPr lang="pl-PL" b="1" dirty="0" smtClean="0"/>
              <a:t>zczegółowe </a:t>
            </a:r>
            <a:r>
              <a:rPr lang="pl-PL" dirty="0" smtClean="0"/>
              <a:t>nauki prawne,</a:t>
            </a:r>
          </a:p>
          <a:p>
            <a:pPr marL="596646" indent="-514350">
              <a:buAutoNum type="arabicParenR"/>
            </a:pPr>
            <a:r>
              <a:rPr lang="pl-PL" b="1" dirty="0"/>
              <a:t>o</a:t>
            </a:r>
            <a:r>
              <a:rPr lang="pl-PL" b="1" dirty="0" smtClean="0"/>
              <a:t>gólną</a:t>
            </a:r>
            <a:r>
              <a:rPr lang="pl-PL" dirty="0" smtClean="0"/>
              <a:t> naukę o prawie (teoria i filozofia prawa).</a:t>
            </a:r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dirty="0" smtClean="0"/>
              <a:t>+ NAUKI POMOCNICZE</a:t>
            </a:r>
          </a:p>
        </p:txBody>
      </p:sp>
    </p:spTree>
    <p:extLst>
      <p:ext uri="{BB962C8B-B14F-4D97-AF65-F5344CB8AC3E}">
        <p14:creationId xmlns:p14="http://schemas.microsoft.com/office/powerpoint/2010/main" val="13576875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0"/>
            <a:ext cx="7498080" cy="1143000"/>
          </a:xfrm>
        </p:spPr>
        <p:txBody>
          <a:bodyPr/>
          <a:lstStyle/>
          <a:p>
            <a:pPr algn="ctr"/>
            <a:r>
              <a:rPr lang="pl-PL" dirty="0" smtClean="0"/>
              <a:t>Systemy prawne - typy: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435551"/>
              </p:ext>
            </p:extLst>
          </p:nvPr>
        </p:nvGraphicFramePr>
        <p:xfrm>
          <a:off x="1187624" y="1124744"/>
          <a:ext cx="7920880" cy="543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836"/>
                <a:gridCol w="2578430"/>
                <a:gridCol w="2781614"/>
              </a:tblGrid>
              <a:tr h="901700">
                <a:tc>
                  <a:txBody>
                    <a:bodyPr/>
                    <a:lstStyle/>
                    <a:p>
                      <a:r>
                        <a:rPr lang="pl-PL" sz="2800" b="0" dirty="0" smtClean="0"/>
                        <a:t>Cecha</a:t>
                      </a:r>
                      <a:endParaRPr lang="pl-PL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err="1" smtClean="0"/>
                        <a:t>Civil</a:t>
                      </a:r>
                      <a:r>
                        <a:rPr lang="pl-PL" sz="2800" b="1" dirty="0" smtClean="0"/>
                        <a:t> law</a:t>
                      </a:r>
                      <a:endParaRPr lang="pl-P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 err="1" smtClean="0"/>
                        <a:t>Common</a:t>
                      </a:r>
                      <a:r>
                        <a:rPr lang="pl-PL" sz="2800" b="1" dirty="0" smtClean="0"/>
                        <a:t> law</a:t>
                      </a:r>
                      <a:endParaRPr lang="pl-PL" sz="2800" b="1" dirty="0"/>
                    </a:p>
                  </a:txBody>
                  <a:tcPr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pl-PL" dirty="0" smtClean="0"/>
                        <a:t>Przebieg</a:t>
                      </a:r>
                      <a:r>
                        <a:rPr lang="pl-PL" baseline="0" dirty="0" smtClean="0"/>
                        <a:t> tworzenia i stosowania prawa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pl-PL" dirty="0" smtClean="0"/>
                        <a:t>Operacyjna</a:t>
                      </a:r>
                      <a:r>
                        <a:rPr lang="pl-PL" baseline="0" dirty="0" smtClean="0"/>
                        <a:t> zamkniętość/otwartość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System</a:t>
                      </a:r>
                      <a:r>
                        <a:rPr lang="pl-PL" baseline="0" dirty="0" smtClean="0"/>
                        <a:t> operacyjnie </a:t>
                      </a:r>
                      <a:r>
                        <a:rPr lang="pl-PL" b="1" baseline="0" dirty="0" smtClean="0"/>
                        <a:t>zamknięty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System operacyjnie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="1" baseline="0" dirty="0" smtClean="0"/>
                        <a:t>otwarty</a:t>
                      </a:r>
                      <a:endParaRPr lang="pl-PL" b="1" dirty="0"/>
                    </a:p>
                  </a:txBody>
                  <a:tcPr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pl-PL" dirty="0" smtClean="0"/>
                        <a:t>Możliwość</a:t>
                      </a:r>
                      <a:r>
                        <a:rPr lang="pl-PL" baseline="0" dirty="0" smtClean="0"/>
                        <a:t> pojęciowego rozgraniczenia tworzenia i stosowania prawa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Tak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Nie</a:t>
                      </a:r>
                      <a:endParaRPr lang="pl-PL" dirty="0"/>
                    </a:p>
                  </a:txBody>
                  <a:tcPr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pl-PL" dirty="0" smtClean="0"/>
                        <a:t>Podstawowa wartość systemu (+</a:t>
                      </a:r>
                      <a:r>
                        <a:rPr lang="pl-PL" dirty="0" err="1" smtClean="0"/>
                        <a:t>paremia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LEGALIZM</a:t>
                      </a:r>
                    </a:p>
                    <a:p>
                      <a:pPr algn="ctr"/>
                      <a:r>
                        <a:rPr lang="pl-PL" i="1" dirty="0" err="1" smtClean="0"/>
                        <a:t>Nullum</a:t>
                      </a:r>
                      <a:r>
                        <a:rPr lang="pl-PL" i="1" baseline="0" dirty="0" smtClean="0"/>
                        <a:t> </a:t>
                      </a:r>
                      <a:r>
                        <a:rPr lang="pl-PL" i="1" baseline="0" dirty="0" err="1" smtClean="0"/>
                        <a:t>crimen</a:t>
                      </a:r>
                      <a:r>
                        <a:rPr lang="pl-PL" i="1" baseline="0" dirty="0" smtClean="0"/>
                        <a:t> sine lege</a:t>
                      </a:r>
                      <a:endParaRPr lang="pl-PL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ADEKWATNOŚĆ I SKUTECZNOŚĆ</a:t>
                      </a:r>
                    </a:p>
                    <a:p>
                      <a:pPr algn="ctr"/>
                      <a:r>
                        <a:rPr lang="pl-PL" i="1" dirty="0" err="1" smtClean="0"/>
                        <a:t>Nullum</a:t>
                      </a:r>
                      <a:r>
                        <a:rPr lang="pl-PL" i="1" dirty="0" smtClean="0"/>
                        <a:t> </a:t>
                      </a:r>
                      <a:r>
                        <a:rPr lang="pl-PL" i="1" dirty="0" err="1" smtClean="0"/>
                        <a:t>crimen</a:t>
                      </a:r>
                      <a:r>
                        <a:rPr lang="pl-PL" i="1" dirty="0" smtClean="0"/>
                        <a:t> sine poena</a:t>
                      </a:r>
                      <a:endParaRPr lang="pl-PL" i="1" dirty="0"/>
                    </a:p>
                  </a:txBody>
                  <a:tcPr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pl-PL" dirty="0" smtClean="0"/>
                        <a:t>Podstawowe pojęcie</a:t>
                      </a:r>
                      <a:r>
                        <a:rPr lang="pl-PL" baseline="0" dirty="0" smtClean="0"/>
                        <a:t> systemu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USTAWA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PRECEDENS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Łącznik prosty ze strzałką 5"/>
          <p:cNvCxnSpPr/>
          <p:nvPr/>
        </p:nvCxnSpPr>
        <p:spPr>
          <a:xfrm>
            <a:off x="4788024" y="213285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948630" y="213285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V="1">
            <a:off x="7380312" y="213285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V="1">
            <a:off x="7532712" y="213285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9138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Klasyfikacje systemów prawa: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arenR"/>
            </a:pPr>
            <a:r>
              <a:rPr lang="pl-PL" dirty="0" smtClean="0"/>
              <a:t>System pionowy,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System poziomy.</a:t>
            </a:r>
          </a:p>
          <a:p>
            <a:pPr marL="82296" indent="0">
              <a:buNone/>
            </a:pPr>
            <a:endParaRPr lang="pl-PL" dirty="0"/>
          </a:p>
          <a:p>
            <a:pPr marL="653796" indent="-571500">
              <a:buFont typeface="+mj-lt"/>
              <a:buAutoNum type="romanUcPeriod"/>
            </a:pPr>
            <a:r>
              <a:rPr lang="pl-PL" dirty="0" smtClean="0"/>
              <a:t>System </a:t>
            </a:r>
            <a:r>
              <a:rPr lang="pl-PL" dirty="0" err="1" smtClean="0"/>
              <a:t>autopojetyczny</a:t>
            </a:r>
            <a:r>
              <a:rPr lang="pl-PL" dirty="0" smtClean="0"/>
              <a:t>,</a:t>
            </a:r>
          </a:p>
          <a:p>
            <a:pPr marL="653796" indent="-571500">
              <a:buFont typeface="+mj-lt"/>
              <a:buAutoNum type="romanUcPeriod"/>
            </a:pPr>
            <a:r>
              <a:rPr lang="pl-PL" dirty="0" smtClean="0"/>
              <a:t>System </a:t>
            </a:r>
            <a:r>
              <a:rPr lang="pl-PL" dirty="0" err="1" smtClean="0"/>
              <a:t>allopojetyczny</a:t>
            </a:r>
            <a:r>
              <a:rPr lang="pl-PL" dirty="0" smtClean="0"/>
              <a:t>.</a:t>
            </a:r>
          </a:p>
          <a:p>
            <a:pPr marL="653796" indent="-571500">
              <a:buFont typeface="+mj-lt"/>
              <a:buAutoNum type="romanU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System prawa powszechnego,</a:t>
            </a:r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System wewnętrzny.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08099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prawny powinien być: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niesprzeczny</a:t>
            </a:r>
            <a:r>
              <a:rPr lang="pl-PL" dirty="0" smtClean="0"/>
              <a:t> – brak kolizji między normami; i</a:t>
            </a:r>
          </a:p>
          <a:p>
            <a:endParaRPr lang="pl-PL" b="1" dirty="0" smtClean="0"/>
          </a:p>
          <a:p>
            <a:r>
              <a:rPr lang="pl-PL" b="1" dirty="0" smtClean="0"/>
              <a:t>zupełny</a:t>
            </a:r>
            <a:r>
              <a:rPr lang="pl-PL" dirty="0" smtClean="0"/>
              <a:t> – brak luk w prawie.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72226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Rodzaje luk: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Luka </a:t>
            </a:r>
            <a:r>
              <a:rPr lang="pl-PL" b="1" dirty="0" smtClean="0"/>
              <a:t>aksjologiczna</a:t>
            </a:r>
            <a:r>
              <a:rPr lang="pl-PL" dirty="0" smtClean="0"/>
              <a:t>;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Luka </a:t>
            </a:r>
            <a:r>
              <a:rPr lang="pl-PL" b="1" dirty="0" smtClean="0"/>
              <a:t>logiczna</a:t>
            </a:r>
            <a:r>
              <a:rPr lang="pl-PL" dirty="0" smtClean="0"/>
              <a:t>;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 smtClean="0"/>
              <a:t>Luka </a:t>
            </a:r>
            <a:r>
              <a:rPr lang="pl-PL" b="1" dirty="0" err="1" smtClean="0"/>
              <a:t>tetyczna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12293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740352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1. </a:t>
            </a:r>
            <a:r>
              <a:rPr lang="pl-PL" b="1" dirty="0" smtClean="0"/>
              <a:t>Luka aksjologiczna </a:t>
            </a:r>
            <a:r>
              <a:rPr lang="pl-PL" dirty="0" smtClean="0"/>
              <a:t>(pozorna,   						subiektywna)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/>
          </a:bodyPr>
          <a:lstStyle/>
          <a:p>
            <a:r>
              <a:rPr lang="pl-PL" dirty="0"/>
              <a:t>u</a:t>
            </a:r>
            <a:r>
              <a:rPr lang="pl-PL" dirty="0" smtClean="0"/>
              <a:t>jawnia się w wyniku porównania systemu </a:t>
            </a:r>
            <a:r>
              <a:rPr lang="pl-PL" b="1" dirty="0" smtClean="0"/>
              <a:t>obowiązującego</a:t>
            </a:r>
            <a:r>
              <a:rPr lang="pl-PL" dirty="0" smtClean="0"/>
              <a:t> z systemem</a:t>
            </a:r>
            <a:r>
              <a:rPr lang="pl-PL" b="1" dirty="0"/>
              <a:t> </a:t>
            </a:r>
            <a:r>
              <a:rPr lang="pl-PL" b="1" dirty="0" smtClean="0"/>
              <a:t>idealnym</a:t>
            </a:r>
            <a:r>
              <a:rPr lang="pl-PL" dirty="0" smtClean="0"/>
              <a:t>: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system nie zawiera pewnych elementów, które zawierać powinien;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/>
              <a:t>s</a:t>
            </a:r>
            <a:r>
              <a:rPr lang="pl-PL" dirty="0" smtClean="0"/>
              <a:t>ystem zawiera regulację, którą należałoby uchylić bądź zmienić; lub</a:t>
            </a:r>
          </a:p>
          <a:p>
            <a:pPr marL="596646" indent="-514350">
              <a:buFont typeface="+mj-lt"/>
              <a:buAutoNum type="alphaLcParenR"/>
            </a:pPr>
            <a:r>
              <a:rPr lang="pl-PL" dirty="0"/>
              <a:t>s</a:t>
            </a:r>
            <a:r>
              <a:rPr lang="pl-PL" dirty="0" smtClean="0"/>
              <a:t>ystem zawiera regulacje prawne, ale sformułowane zbyt luźno (zbyt duża swoboda pozostawiona organom).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39135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II. </a:t>
            </a:r>
            <a:r>
              <a:rPr lang="pl-PL" b="1" dirty="0" smtClean="0"/>
              <a:t>Luka logiczna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528880" cy="4800600"/>
          </a:xfrm>
        </p:spPr>
        <p:txBody>
          <a:bodyPr/>
          <a:lstStyle/>
          <a:p>
            <a:r>
              <a:rPr lang="pl-PL" dirty="0" err="1"/>
              <a:t>w</a:t>
            </a:r>
            <a:r>
              <a:rPr lang="pl-PL" dirty="0" err="1" smtClean="0"/>
              <a:t>spółobowiązujące</a:t>
            </a:r>
            <a:r>
              <a:rPr lang="pl-PL" dirty="0" smtClean="0"/>
              <a:t> i sprzeczne ze sobą regulacje znoszą się nawzajem, pozostawiając po sobie w systemie puste miejsce.</a:t>
            </a:r>
          </a:p>
          <a:p>
            <a:pPr marL="82296" indent="0">
              <a:buNone/>
            </a:pPr>
            <a:endParaRPr lang="pl-PL" dirty="0" smtClean="0"/>
          </a:p>
          <a:p>
            <a:r>
              <a:rPr lang="pl-PL" dirty="0" smtClean="0"/>
              <a:t>Obecnie: termin używany wobec rozmaitych form kolizji usuwanych za pomocą tzw. reguł kolizyjnych.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58412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III. </a:t>
            </a:r>
            <a:r>
              <a:rPr lang="pl-PL" b="1" dirty="0" smtClean="0"/>
              <a:t>Luka </a:t>
            </a:r>
            <a:r>
              <a:rPr lang="pl-PL" b="1" dirty="0" err="1" smtClean="0"/>
              <a:t>tetyczna</a:t>
            </a:r>
            <a:r>
              <a:rPr lang="pl-PL" b="1" dirty="0" smtClean="0"/>
              <a:t> </a:t>
            </a:r>
            <a:r>
              <a:rPr lang="pl-PL" dirty="0" smtClean="0"/>
              <a:t>(konstrukcyjna, 			rzeczywista, obiektywna)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/>
          <a:lstStyle/>
          <a:p>
            <a:r>
              <a:rPr lang="pl-PL" dirty="0"/>
              <a:t>n</a:t>
            </a:r>
            <a:r>
              <a:rPr lang="pl-PL" dirty="0" smtClean="0"/>
              <a:t>astępstwo niedokończenia procesu legislacyjnego,</a:t>
            </a:r>
          </a:p>
          <a:p>
            <a:r>
              <a:rPr lang="pl-PL" dirty="0"/>
              <a:t>s</a:t>
            </a:r>
            <a:r>
              <a:rPr lang="pl-PL" dirty="0" smtClean="0"/>
              <a:t>twierdza się to na podstawie zobiektywizowanych kryteriów.</a:t>
            </a:r>
          </a:p>
          <a:p>
            <a:endParaRPr lang="pl-PL" dirty="0" smtClean="0"/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b="1" dirty="0" smtClean="0"/>
              <a:t>*</a:t>
            </a:r>
            <a:r>
              <a:rPr lang="pl-PL" dirty="0" smtClean="0"/>
              <a:t>LUKA SWOISTA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94144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Sposoby zapełniania luk: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/>
              <a:t>p</a:t>
            </a:r>
            <a:r>
              <a:rPr lang="pl-PL" dirty="0" smtClean="0"/>
              <a:t>oprzez działania legislacyjne, lub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/>
              <a:t>t</a:t>
            </a:r>
            <a:r>
              <a:rPr lang="pl-PL" dirty="0" smtClean="0"/>
              <a:t>yp wnioskowania </a:t>
            </a:r>
            <a:r>
              <a:rPr lang="pl-PL" i="1" dirty="0" smtClean="0"/>
              <a:t>analogia iuris </a:t>
            </a:r>
            <a:r>
              <a:rPr lang="pl-PL" dirty="0" smtClean="0"/>
              <a:t>i </a:t>
            </a:r>
            <a:r>
              <a:rPr lang="pl-PL" i="1" dirty="0" smtClean="0"/>
              <a:t>legis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79347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Typy kolizji: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3796" indent="-571500">
              <a:buFont typeface="+mj-lt"/>
              <a:buAutoNum type="romanUcPeriod"/>
            </a:pPr>
            <a:r>
              <a:rPr lang="pl-PL" dirty="0" smtClean="0"/>
              <a:t>O charakterze </a:t>
            </a:r>
            <a:r>
              <a:rPr lang="pl-PL" b="1" dirty="0" smtClean="0"/>
              <a:t>logicznym</a:t>
            </a:r>
            <a:r>
              <a:rPr lang="pl-PL" dirty="0" smtClean="0"/>
              <a:t>:</a:t>
            </a:r>
          </a:p>
          <a:p>
            <a:pPr marL="870966" lvl="1" indent="-514350">
              <a:buFont typeface="+mj-lt"/>
              <a:buAutoNum type="alphaLcParenR"/>
            </a:pPr>
            <a:r>
              <a:rPr lang="pl-PL" dirty="0" smtClean="0"/>
              <a:t>Sprzeczność;</a:t>
            </a:r>
          </a:p>
          <a:p>
            <a:pPr marL="870966" lvl="1" indent="-514350">
              <a:buFont typeface="+mj-lt"/>
              <a:buAutoNum type="alphaLcParenR"/>
            </a:pPr>
            <a:r>
              <a:rPr lang="pl-PL" dirty="0" smtClean="0"/>
              <a:t>Przeciwieństwo,</a:t>
            </a:r>
          </a:p>
          <a:p>
            <a:pPr marL="870966" lvl="1" indent="-514350">
              <a:buFont typeface="+mj-lt"/>
              <a:buAutoNum type="alphaLcParenR"/>
            </a:pPr>
            <a:endParaRPr lang="pl-PL" dirty="0" smtClean="0"/>
          </a:p>
          <a:p>
            <a:pPr marL="653796" indent="-571500">
              <a:buFont typeface="+mj-lt"/>
              <a:buAutoNum type="romanUcPeriod"/>
            </a:pPr>
            <a:r>
              <a:rPr lang="pl-PL" dirty="0" smtClean="0"/>
              <a:t>O charakterze </a:t>
            </a:r>
            <a:r>
              <a:rPr lang="pl-PL" b="1" dirty="0" smtClean="0"/>
              <a:t>prakseologicznym</a:t>
            </a:r>
            <a:r>
              <a:rPr lang="pl-PL" dirty="0" smtClean="0"/>
              <a:t>:</a:t>
            </a:r>
          </a:p>
          <a:p>
            <a:pPr marL="870966" lvl="1" indent="-514350">
              <a:buFont typeface="+mj-lt"/>
              <a:buAutoNum type="alphaLcParenR"/>
            </a:pPr>
            <a:r>
              <a:rPr lang="pl-PL" dirty="0" smtClean="0"/>
              <a:t>Radykalne;</a:t>
            </a:r>
          </a:p>
          <a:p>
            <a:pPr marL="870966" lvl="1" indent="-514350">
              <a:buFont typeface="+mj-lt"/>
              <a:buAutoNum type="alphaLcParenR"/>
            </a:pPr>
            <a:r>
              <a:rPr lang="pl-PL" dirty="0" smtClean="0"/>
              <a:t>Umiarkowane,</a:t>
            </a:r>
          </a:p>
          <a:p>
            <a:pPr marL="870966" lvl="1" indent="-514350">
              <a:buFont typeface="+mj-lt"/>
              <a:buAutoNum type="alphaLcParenR"/>
            </a:pPr>
            <a:endParaRPr lang="pl-PL" dirty="0" smtClean="0"/>
          </a:p>
          <a:p>
            <a:pPr marL="653796" indent="-571500">
              <a:buFont typeface="+mj-lt"/>
              <a:buAutoNum type="romanUcPeriod"/>
            </a:pPr>
            <a:r>
              <a:rPr lang="pl-PL" dirty="0" smtClean="0"/>
              <a:t>O charakterze </a:t>
            </a:r>
            <a:r>
              <a:rPr lang="pl-PL" b="1" dirty="0" smtClean="0"/>
              <a:t>aksjologicznym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42755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984776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Sposoby usuwania kolizji między normami: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/>
              <a:t>d</a:t>
            </a:r>
            <a:r>
              <a:rPr lang="pl-PL" dirty="0" smtClean="0"/>
              <a:t>erogacja,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/>
              <a:t>w</a:t>
            </a:r>
            <a:r>
              <a:rPr lang="pl-PL" dirty="0" smtClean="0"/>
              <a:t>łaściwa wykładnia,</a:t>
            </a:r>
          </a:p>
          <a:p>
            <a:pPr marL="596646" indent="-514350">
              <a:buFont typeface="+mj-lt"/>
              <a:buAutoNum type="arabicPeriod"/>
            </a:pPr>
            <a:endParaRPr lang="pl-PL" dirty="0" smtClean="0"/>
          </a:p>
          <a:p>
            <a:pPr marL="596646" indent="-514350">
              <a:buFont typeface="+mj-lt"/>
              <a:buAutoNum type="arabicPeriod"/>
            </a:pPr>
            <a:r>
              <a:rPr lang="pl-PL" dirty="0"/>
              <a:t>r</a:t>
            </a:r>
            <a:r>
              <a:rPr lang="pl-PL" dirty="0" smtClean="0"/>
              <a:t>eguły kolizyjne.</a:t>
            </a:r>
          </a:p>
        </p:txBody>
      </p:sp>
    </p:spTree>
    <p:extLst>
      <p:ext uri="{BB962C8B-B14F-4D97-AF65-F5344CB8AC3E}">
        <p14:creationId xmlns:p14="http://schemas.microsoft.com/office/powerpoint/2010/main" val="103745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Problematyka badawcza (katalog zagadnień) prawoznawstwa </a:t>
            </a:r>
            <a:r>
              <a:rPr lang="pl-PL" i="1" dirty="0" err="1" smtClean="0"/>
              <a:t>ss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447800"/>
            <a:ext cx="8028384" cy="5149552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Problematyka </a:t>
            </a:r>
            <a:r>
              <a:rPr lang="pl-PL" b="1" dirty="0" smtClean="0"/>
              <a:t>dogmatycznoprawna -</a:t>
            </a:r>
            <a:r>
              <a:rPr lang="pl-PL" dirty="0" smtClean="0"/>
              <a:t>centralne pole badawcze</a:t>
            </a:r>
            <a:endParaRPr lang="pl-PL" b="1" dirty="0"/>
          </a:p>
          <a:p>
            <a:r>
              <a:rPr lang="pl-PL" dirty="0"/>
              <a:t>Problematyka </a:t>
            </a:r>
            <a:r>
              <a:rPr lang="pl-PL" b="1" dirty="0"/>
              <a:t>socjotechniczna</a:t>
            </a:r>
          </a:p>
          <a:p>
            <a:r>
              <a:rPr lang="pl-PL" dirty="0"/>
              <a:t>Problematyka </a:t>
            </a:r>
            <a:r>
              <a:rPr lang="pl-PL" b="1" dirty="0" smtClean="0"/>
              <a:t>teoretyczna </a:t>
            </a:r>
            <a:r>
              <a:rPr lang="pl-PL" dirty="0" smtClean="0"/>
              <a:t>(analityczna teoria prawa i empiryczna teoria prawa)</a:t>
            </a:r>
            <a:endParaRPr lang="pl-PL" b="1" dirty="0"/>
          </a:p>
          <a:p>
            <a:r>
              <a:rPr lang="pl-PL" dirty="0"/>
              <a:t>Problematyka </a:t>
            </a:r>
            <a:r>
              <a:rPr lang="pl-PL" b="1" dirty="0" smtClean="0"/>
              <a:t>metodologiczna</a:t>
            </a:r>
            <a:r>
              <a:rPr lang="pl-PL" dirty="0" smtClean="0"/>
              <a:t> - nadbudowana nad pozostałymi dziedzinami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3251159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Reguły kolizyjne: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pl-PL" b="1" dirty="0" smtClean="0"/>
              <a:t>I stopnia </a:t>
            </a:r>
            <a:r>
              <a:rPr lang="pl-PL" dirty="0" smtClean="0"/>
              <a:t>– są 3:</a:t>
            </a:r>
          </a:p>
          <a:p>
            <a:pPr marL="596646" indent="-514350">
              <a:buFont typeface="+mj-lt"/>
              <a:buAutoNum type="arabicParenR"/>
            </a:pPr>
            <a:r>
              <a:rPr lang="pl-PL" b="1" dirty="0" smtClean="0"/>
              <a:t>Hierarchiczna</a:t>
            </a:r>
            <a:r>
              <a:rPr lang="pl-PL" dirty="0" smtClean="0"/>
              <a:t> reguła kolizyjna</a:t>
            </a:r>
          </a:p>
          <a:p>
            <a:pPr marL="82296" indent="0">
              <a:buNone/>
            </a:pPr>
            <a:r>
              <a:rPr lang="pl-PL" i="1" dirty="0" smtClean="0"/>
              <a:t>		</a:t>
            </a:r>
            <a:r>
              <a:rPr lang="pl-PL" i="1" dirty="0" smtClean="0">
                <a:solidFill>
                  <a:srgbClr val="FF0000"/>
                </a:solidFill>
              </a:rPr>
              <a:t>Lex superior derogat legi </a:t>
            </a:r>
            <a:r>
              <a:rPr lang="pl-PL" i="1" dirty="0" err="1" smtClean="0">
                <a:solidFill>
                  <a:srgbClr val="FF0000"/>
                </a:solidFill>
              </a:rPr>
              <a:t>inferiori</a:t>
            </a:r>
            <a:endParaRPr lang="pl-PL" i="1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pl-PL" i="1" dirty="0" smtClean="0"/>
          </a:p>
          <a:p>
            <a:pPr marL="596646" indent="-514350">
              <a:buFont typeface="+mj-lt"/>
              <a:buAutoNum type="arabicParenR"/>
            </a:pPr>
            <a:r>
              <a:rPr lang="pl-PL" b="1" dirty="0" smtClean="0"/>
              <a:t>Temporalna</a:t>
            </a:r>
            <a:r>
              <a:rPr lang="pl-PL" dirty="0" smtClean="0"/>
              <a:t> (chronologiczna) reguła kolizyjna</a:t>
            </a:r>
          </a:p>
          <a:p>
            <a:pPr marL="82296" indent="0">
              <a:buNone/>
            </a:pPr>
            <a:r>
              <a:rPr lang="pl-PL" i="1" dirty="0" smtClean="0"/>
              <a:t>		</a:t>
            </a:r>
            <a:r>
              <a:rPr lang="pl-PL" i="1" dirty="0" smtClean="0">
                <a:solidFill>
                  <a:srgbClr val="FF0000"/>
                </a:solidFill>
              </a:rPr>
              <a:t>Lex </a:t>
            </a:r>
            <a:r>
              <a:rPr lang="pl-PL" i="1" dirty="0" err="1" smtClean="0">
                <a:solidFill>
                  <a:srgbClr val="FF0000"/>
                </a:solidFill>
              </a:rPr>
              <a:t>posterior</a:t>
            </a:r>
            <a:r>
              <a:rPr lang="pl-PL" i="1" dirty="0" smtClean="0">
                <a:solidFill>
                  <a:srgbClr val="FF0000"/>
                </a:solidFill>
              </a:rPr>
              <a:t> derogat legi priori</a:t>
            </a:r>
          </a:p>
          <a:p>
            <a:pPr marL="82296" indent="0">
              <a:buNone/>
            </a:pPr>
            <a:endParaRPr lang="pl-PL" i="1" dirty="0" smtClean="0">
              <a:solidFill>
                <a:srgbClr val="FF0000"/>
              </a:solidFill>
            </a:endParaRPr>
          </a:p>
          <a:p>
            <a:pPr marL="596646" indent="-514350">
              <a:buFont typeface="+mj-lt"/>
              <a:buAutoNum type="arabicParenR"/>
            </a:pPr>
            <a:r>
              <a:rPr lang="pl-PL" b="1" dirty="0" smtClean="0"/>
              <a:t>Merytoryczna</a:t>
            </a:r>
            <a:r>
              <a:rPr lang="pl-PL" dirty="0" smtClean="0"/>
              <a:t> (zakresowa) reguła kolizyjna</a:t>
            </a:r>
          </a:p>
          <a:p>
            <a:pPr marL="82296" indent="0">
              <a:buNone/>
            </a:pPr>
            <a:r>
              <a:rPr lang="pl-PL" i="1" dirty="0" smtClean="0"/>
              <a:t>		</a:t>
            </a:r>
            <a:r>
              <a:rPr lang="pl-PL" i="1" dirty="0" smtClean="0">
                <a:solidFill>
                  <a:srgbClr val="FF0000"/>
                </a:solidFill>
              </a:rPr>
              <a:t>Lex </a:t>
            </a:r>
            <a:r>
              <a:rPr lang="pl-PL" i="1" dirty="0" err="1" smtClean="0">
                <a:solidFill>
                  <a:srgbClr val="FF0000"/>
                </a:solidFill>
              </a:rPr>
              <a:t>specialis</a:t>
            </a:r>
            <a:r>
              <a:rPr lang="pl-PL" i="1" dirty="0" smtClean="0">
                <a:solidFill>
                  <a:srgbClr val="FF0000"/>
                </a:solidFill>
              </a:rPr>
              <a:t> derogat legi </a:t>
            </a:r>
            <a:r>
              <a:rPr lang="pl-PL" i="1" dirty="0" err="1" smtClean="0">
                <a:solidFill>
                  <a:srgbClr val="FF0000"/>
                </a:solidFill>
              </a:rPr>
              <a:t>generali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42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Reguły kolizyjne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pl-PL" b="1" dirty="0" smtClean="0"/>
              <a:t>II stopnia </a:t>
            </a:r>
            <a:r>
              <a:rPr lang="pl-PL" dirty="0" smtClean="0"/>
              <a:t>– </a:t>
            </a:r>
            <a:r>
              <a:rPr lang="pl-PL" dirty="0" err="1" smtClean="0"/>
              <a:t>metareguły</a:t>
            </a:r>
            <a:r>
              <a:rPr lang="pl-PL" dirty="0" smtClean="0"/>
              <a:t>:</a:t>
            </a:r>
          </a:p>
          <a:p>
            <a:pPr marL="82296" indent="0">
              <a:buNone/>
            </a:pPr>
            <a:endParaRPr lang="pl-PL" dirty="0" smtClean="0"/>
          </a:p>
          <a:p>
            <a:r>
              <a:rPr lang="pl-PL" i="1" dirty="0" smtClean="0">
                <a:solidFill>
                  <a:srgbClr val="FF0000"/>
                </a:solidFill>
              </a:rPr>
              <a:t>Lex </a:t>
            </a:r>
            <a:r>
              <a:rPr lang="pl-PL" i="1" dirty="0" err="1" smtClean="0">
                <a:solidFill>
                  <a:srgbClr val="FF0000"/>
                </a:solidFill>
              </a:rPr>
              <a:t>posterior</a:t>
            </a:r>
            <a:r>
              <a:rPr lang="pl-PL" i="1" dirty="0" smtClean="0">
                <a:solidFill>
                  <a:srgbClr val="FF0000"/>
                </a:solidFill>
              </a:rPr>
              <a:t> </a:t>
            </a:r>
            <a:r>
              <a:rPr lang="pl-PL" i="1" dirty="0" err="1" smtClean="0">
                <a:solidFill>
                  <a:srgbClr val="FF0000"/>
                </a:solidFill>
              </a:rPr>
              <a:t>inferior</a:t>
            </a:r>
            <a:r>
              <a:rPr lang="pl-PL" i="1" dirty="0" smtClean="0">
                <a:solidFill>
                  <a:srgbClr val="FF0000"/>
                </a:solidFill>
              </a:rPr>
              <a:t> non derogat legi priori </a:t>
            </a:r>
            <a:r>
              <a:rPr lang="pl-PL" i="1" dirty="0" err="1" smtClean="0">
                <a:solidFill>
                  <a:srgbClr val="FF0000"/>
                </a:solidFill>
              </a:rPr>
              <a:t>superiori</a:t>
            </a:r>
            <a:r>
              <a:rPr lang="pl-PL" i="1" dirty="0" smtClean="0">
                <a:solidFill>
                  <a:srgbClr val="FF0000"/>
                </a:solidFill>
              </a:rPr>
              <a:t>,</a:t>
            </a:r>
          </a:p>
          <a:p>
            <a:endParaRPr lang="pl-PL" dirty="0">
              <a:solidFill>
                <a:srgbClr val="FF0000"/>
              </a:solidFill>
            </a:endParaRPr>
          </a:p>
          <a:p>
            <a:r>
              <a:rPr lang="pl-PL" i="1" dirty="0" smtClean="0">
                <a:solidFill>
                  <a:srgbClr val="FF0000"/>
                </a:solidFill>
              </a:rPr>
              <a:t>Lex </a:t>
            </a:r>
            <a:r>
              <a:rPr lang="pl-PL" i="1" dirty="0" err="1" smtClean="0">
                <a:solidFill>
                  <a:srgbClr val="FF0000"/>
                </a:solidFill>
              </a:rPr>
              <a:t>specialis</a:t>
            </a:r>
            <a:r>
              <a:rPr lang="pl-PL" i="1" dirty="0" smtClean="0">
                <a:solidFill>
                  <a:srgbClr val="FF0000"/>
                </a:solidFill>
              </a:rPr>
              <a:t> </a:t>
            </a:r>
            <a:r>
              <a:rPr lang="pl-PL" i="1" dirty="0" err="1" smtClean="0">
                <a:solidFill>
                  <a:srgbClr val="FF0000"/>
                </a:solidFill>
              </a:rPr>
              <a:t>inferior</a:t>
            </a:r>
            <a:r>
              <a:rPr lang="pl-PL" i="1" dirty="0" smtClean="0">
                <a:solidFill>
                  <a:srgbClr val="FF0000"/>
                </a:solidFill>
              </a:rPr>
              <a:t> non derogat legi </a:t>
            </a:r>
            <a:r>
              <a:rPr lang="pl-PL" i="1" dirty="0" err="1" smtClean="0">
                <a:solidFill>
                  <a:srgbClr val="FF0000"/>
                </a:solidFill>
              </a:rPr>
              <a:t>generali</a:t>
            </a:r>
            <a:r>
              <a:rPr lang="pl-PL" i="1" dirty="0" smtClean="0">
                <a:solidFill>
                  <a:srgbClr val="FF0000"/>
                </a:solidFill>
              </a:rPr>
              <a:t> </a:t>
            </a:r>
            <a:r>
              <a:rPr lang="pl-PL" i="1" dirty="0" err="1" smtClean="0">
                <a:solidFill>
                  <a:srgbClr val="FF0000"/>
                </a:solidFill>
              </a:rPr>
              <a:t>superiori</a:t>
            </a:r>
            <a:r>
              <a:rPr lang="pl-PL" i="1" dirty="0" smtClean="0">
                <a:solidFill>
                  <a:srgbClr val="FF0000"/>
                </a:solidFill>
              </a:rPr>
              <a:t>.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661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916832"/>
            <a:ext cx="7498080" cy="1143000"/>
          </a:xfrm>
        </p:spPr>
        <p:txBody>
          <a:bodyPr/>
          <a:lstStyle/>
          <a:p>
            <a:pPr algn="ctr"/>
            <a:r>
              <a:rPr lang="pl-PL" dirty="0" smtClean="0"/>
              <a:t>Dziękuję za uwagę!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206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Modele prawoznawstwa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5149552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pl-PL" dirty="0" smtClean="0"/>
              <a:t>- wyróżniane ze względu na stosunek do problematyki dogmatycznej:</a:t>
            </a:r>
          </a:p>
          <a:p>
            <a:pPr marL="82296" indent="0">
              <a:buNone/>
            </a:pPr>
            <a:endParaRPr lang="pl-PL" dirty="0" smtClean="0"/>
          </a:p>
          <a:p>
            <a:pPr marL="596646" indent="-514350">
              <a:buFont typeface="+mj-lt"/>
              <a:buAutoNum type="alphaLcParenR"/>
            </a:pPr>
            <a:r>
              <a:rPr lang="pl-PL" dirty="0" smtClean="0"/>
              <a:t>model </a:t>
            </a:r>
            <a:r>
              <a:rPr lang="pl-PL" b="1" dirty="0" smtClean="0"/>
              <a:t>tradycyjny</a:t>
            </a:r>
            <a:r>
              <a:rPr lang="pl-PL" dirty="0" smtClean="0"/>
              <a:t> </a:t>
            </a:r>
            <a:r>
              <a:rPr lang="pl-PL" b="1" dirty="0" smtClean="0"/>
              <a:t>dogmatyczny,</a:t>
            </a:r>
          </a:p>
          <a:p>
            <a:pPr marL="596646" indent="-514350">
              <a:buFont typeface="+mj-lt"/>
              <a:buAutoNum type="alphaLcParenR"/>
            </a:pPr>
            <a:endParaRPr lang="pl-PL" b="1" dirty="0" smtClean="0"/>
          </a:p>
          <a:p>
            <a:pPr marL="596646" indent="-514350">
              <a:buFont typeface="+mj-lt"/>
              <a:buAutoNum type="alphaLcParenR"/>
            </a:pPr>
            <a:r>
              <a:rPr lang="pl-PL" dirty="0"/>
              <a:t>m</a:t>
            </a:r>
            <a:r>
              <a:rPr lang="pl-PL" dirty="0" smtClean="0"/>
              <a:t>odel </a:t>
            </a:r>
            <a:r>
              <a:rPr lang="pl-PL" b="1" dirty="0" smtClean="0"/>
              <a:t>nowoczesny dogmatyczny,</a:t>
            </a:r>
          </a:p>
          <a:p>
            <a:pPr marL="596646" indent="-514350">
              <a:buFont typeface="+mj-lt"/>
              <a:buAutoNum type="alphaLcParenR"/>
            </a:pPr>
            <a:endParaRPr lang="pl-PL" b="1" dirty="0" smtClean="0"/>
          </a:p>
          <a:p>
            <a:pPr marL="596646" indent="-514350">
              <a:buFont typeface="+mj-lt"/>
              <a:buAutoNum type="alphaLcParenR"/>
            </a:pPr>
            <a:r>
              <a:rPr lang="pl-PL" dirty="0"/>
              <a:t>m</a:t>
            </a:r>
            <a:r>
              <a:rPr lang="pl-PL" dirty="0" smtClean="0"/>
              <a:t>odel </a:t>
            </a:r>
            <a:r>
              <a:rPr lang="pl-PL" b="1" dirty="0" smtClean="0"/>
              <a:t>antydogmatyczny,</a:t>
            </a:r>
          </a:p>
          <a:p>
            <a:pPr marL="596646" indent="-514350">
              <a:buFont typeface="+mj-lt"/>
              <a:buAutoNum type="alphaLcParenR"/>
            </a:pPr>
            <a:endParaRPr lang="pl-PL" b="1" dirty="0" smtClean="0"/>
          </a:p>
          <a:p>
            <a:pPr marL="596646" indent="-514350">
              <a:buFont typeface="+mj-lt"/>
              <a:buAutoNum type="alphaLcParenR"/>
            </a:pPr>
            <a:r>
              <a:rPr lang="pl-PL" dirty="0"/>
              <a:t>m</a:t>
            </a:r>
            <a:r>
              <a:rPr lang="pl-PL" dirty="0" smtClean="0"/>
              <a:t>odel </a:t>
            </a:r>
            <a:r>
              <a:rPr lang="pl-PL" b="1" dirty="0" smtClean="0"/>
              <a:t>integracyjny.</a:t>
            </a:r>
          </a:p>
          <a:p>
            <a:pPr marL="82296" indent="0">
              <a:buNone/>
            </a:pPr>
            <a:r>
              <a:rPr lang="pl-PL" dirty="0" smtClean="0"/>
              <a:t>						</a:t>
            </a:r>
            <a:r>
              <a:rPr lang="pl-PL" sz="2600" dirty="0" smtClean="0"/>
              <a:t>(J. Wróblewski)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137600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Model tradycyjny dogmatyczny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5410200"/>
          </a:xfrm>
        </p:spPr>
        <p:txBody>
          <a:bodyPr/>
          <a:lstStyle/>
          <a:p>
            <a:r>
              <a:rPr lang="pl-PL" dirty="0"/>
              <a:t>u</a:t>
            </a:r>
            <a:r>
              <a:rPr lang="pl-PL" dirty="0" smtClean="0"/>
              <a:t>zasadniany </a:t>
            </a:r>
            <a:r>
              <a:rPr lang="pl-PL" b="1" dirty="0" smtClean="0"/>
              <a:t>tradycyjnym pozytywizmem</a:t>
            </a:r>
            <a:r>
              <a:rPr lang="pl-PL" dirty="0" smtClean="0"/>
              <a:t>,</a:t>
            </a:r>
          </a:p>
          <a:p>
            <a:r>
              <a:rPr lang="pl-PL" b="1" dirty="0"/>
              <a:t>p</a:t>
            </a:r>
            <a:r>
              <a:rPr lang="pl-PL" b="1" dirty="0" smtClean="0"/>
              <a:t>rawo</a:t>
            </a:r>
            <a:r>
              <a:rPr lang="pl-PL" dirty="0" smtClean="0"/>
              <a:t> powinno być wyłącznie wytworem</a:t>
            </a:r>
            <a:r>
              <a:rPr lang="pl-PL" b="1" dirty="0" smtClean="0"/>
              <a:t> prawodawcy</a:t>
            </a:r>
            <a:r>
              <a:rPr lang="pl-PL" dirty="0" smtClean="0"/>
              <a:t> (jedyny podmiot legitymowany do kształtowania praw i obowiązków obywateli),</a:t>
            </a:r>
          </a:p>
          <a:p>
            <a:r>
              <a:rPr lang="pl-PL" b="1" dirty="0"/>
              <a:t>p</a:t>
            </a:r>
            <a:r>
              <a:rPr lang="pl-PL" b="1" dirty="0" smtClean="0"/>
              <a:t>rawnicy</a:t>
            </a:r>
            <a:r>
              <a:rPr lang="pl-PL" dirty="0" smtClean="0"/>
              <a:t> jako odtwórcy i egzegeci woli prawodawcy,</a:t>
            </a:r>
            <a:endParaRPr lang="pl-PL" dirty="0"/>
          </a:p>
          <a:p>
            <a:r>
              <a:rPr lang="pl-PL" dirty="0"/>
              <a:t>o</a:t>
            </a:r>
            <a:r>
              <a:rPr lang="pl-PL" dirty="0" smtClean="0"/>
              <a:t>graniczenie prawoznawstwa do </a:t>
            </a:r>
            <a:r>
              <a:rPr lang="pl-PL" b="1" dirty="0" smtClean="0"/>
              <a:t>tradycyjnie</a:t>
            </a:r>
            <a:r>
              <a:rPr lang="pl-PL" dirty="0" smtClean="0"/>
              <a:t> pojmowanej </a:t>
            </a:r>
            <a:r>
              <a:rPr lang="pl-PL" b="1" dirty="0" smtClean="0"/>
              <a:t>dogmatyki prawa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7828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 nowoczesny dogmatyczny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447800"/>
            <a:ext cx="8352928" cy="4800600"/>
          </a:xfrm>
        </p:spPr>
        <p:txBody>
          <a:bodyPr>
            <a:normAutofit/>
          </a:bodyPr>
          <a:lstStyle/>
          <a:p>
            <a:r>
              <a:rPr lang="pl-PL" dirty="0"/>
              <a:t>w</a:t>
            </a:r>
            <a:r>
              <a:rPr lang="pl-PL" dirty="0" smtClean="0"/>
              <a:t>ynik odrzucenia „naiwnego realizmu” – wczesny pozytywizm,</a:t>
            </a:r>
          </a:p>
          <a:p>
            <a:r>
              <a:rPr lang="pl-PL" b="1" dirty="0"/>
              <a:t>p</a:t>
            </a:r>
            <a:r>
              <a:rPr lang="pl-PL" b="1" dirty="0" smtClean="0"/>
              <a:t>rawodawca</a:t>
            </a:r>
            <a:r>
              <a:rPr lang="pl-PL" dirty="0" smtClean="0"/>
              <a:t> oddzielony od organów władzy politycznej,</a:t>
            </a:r>
          </a:p>
          <a:p>
            <a:r>
              <a:rPr lang="pl-PL" b="1" dirty="0"/>
              <a:t>p</a:t>
            </a:r>
            <a:r>
              <a:rPr lang="pl-PL" b="1" dirty="0" smtClean="0"/>
              <a:t>rawo</a:t>
            </a:r>
            <a:r>
              <a:rPr lang="pl-PL" dirty="0" smtClean="0"/>
              <a:t> jako zjawisko wyłącznie </a:t>
            </a:r>
            <a:r>
              <a:rPr lang="pl-PL" b="1" dirty="0" smtClean="0"/>
              <a:t>normatywne</a:t>
            </a:r>
            <a:r>
              <a:rPr lang="pl-PL" dirty="0" smtClean="0"/>
              <a:t> (wymaga analitycznej metody badawczej),</a:t>
            </a:r>
          </a:p>
          <a:p>
            <a:r>
              <a:rPr lang="pl-PL" b="1" dirty="0" smtClean="0"/>
              <a:t>prawnik</a:t>
            </a:r>
            <a:r>
              <a:rPr lang="pl-PL" dirty="0" smtClean="0"/>
              <a:t> dokonuje ostatecznego rozstrzygnięcia spośród zbioru akceptowalnych z punktu widzenia prawa decyzji.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6598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Model antydogmatyczny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480060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z</a:t>
            </a:r>
            <a:r>
              <a:rPr lang="pl-PL" dirty="0" smtClean="0"/>
              <a:t>wiązany z </a:t>
            </a:r>
            <a:r>
              <a:rPr lang="pl-PL" b="1" dirty="0" smtClean="0"/>
              <a:t>realizmem prawniczym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r>
              <a:rPr lang="pl-PL" b="1" dirty="0"/>
              <a:t>p</a:t>
            </a:r>
            <a:r>
              <a:rPr lang="pl-PL" b="1" dirty="0" smtClean="0"/>
              <a:t>rawo</a:t>
            </a:r>
            <a:r>
              <a:rPr lang="pl-PL" dirty="0" smtClean="0"/>
              <a:t> wyłącznie jako </a:t>
            </a:r>
            <a:r>
              <a:rPr lang="pl-PL" b="1" dirty="0" smtClean="0"/>
              <a:t>zjawisko społeczne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r>
              <a:rPr lang="pl-PL" b="1" dirty="0" smtClean="0"/>
              <a:t>sceptycyzm</a:t>
            </a:r>
            <a:r>
              <a:rPr lang="pl-PL" dirty="0" smtClean="0"/>
              <a:t> norm,</a:t>
            </a:r>
          </a:p>
          <a:p>
            <a:endParaRPr lang="pl-PL" dirty="0" smtClean="0"/>
          </a:p>
          <a:p>
            <a:r>
              <a:rPr lang="pl-PL" b="1" dirty="0"/>
              <a:t>o</a:t>
            </a:r>
            <a:r>
              <a:rPr lang="pl-PL" b="1" dirty="0" smtClean="0"/>
              <a:t>pisowe</a:t>
            </a:r>
            <a:r>
              <a:rPr lang="pl-PL" dirty="0" smtClean="0"/>
              <a:t> ujęcie procesu </a:t>
            </a:r>
            <a:r>
              <a:rPr lang="pl-PL" b="1" dirty="0" smtClean="0"/>
              <a:t>wykładni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r>
              <a:rPr lang="pl-PL" dirty="0"/>
              <a:t>s</a:t>
            </a:r>
            <a:r>
              <a:rPr lang="pl-PL" dirty="0" smtClean="0"/>
              <a:t>woboda interpretacyjna </a:t>
            </a:r>
            <a:r>
              <a:rPr lang="pl-PL" b="1" dirty="0" smtClean="0"/>
              <a:t>prawnika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1388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Model integracyjny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412776"/>
            <a:ext cx="8172400" cy="5445224"/>
          </a:xfrm>
        </p:spPr>
        <p:txBody>
          <a:bodyPr>
            <a:normAutofit/>
          </a:bodyPr>
          <a:lstStyle/>
          <a:p>
            <a:r>
              <a:rPr lang="pl-PL" dirty="0"/>
              <a:t>n</a:t>
            </a:r>
            <a:r>
              <a:rPr lang="pl-PL" dirty="0" smtClean="0"/>
              <a:t>astępstwo polemiki pomiędzy modelami nowoczesnym i antydogmatycznym,</a:t>
            </a:r>
          </a:p>
          <a:p>
            <a:r>
              <a:rPr lang="pl-PL" b="1" dirty="0"/>
              <a:t>p</a:t>
            </a:r>
            <a:r>
              <a:rPr lang="pl-PL" b="1" dirty="0" smtClean="0"/>
              <a:t>rawo</a:t>
            </a:r>
            <a:r>
              <a:rPr lang="pl-PL" dirty="0" smtClean="0"/>
              <a:t> jako </a:t>
            </a:r>
            <a:r>
              <a:rPr lang="pl-PL" b="1" dirty="0" smtClean="0"/>
              <a:t>zjawisko normatywne </a:t>
            </a:r>
            <a:r>
              <a:rPr lang="pl-PL" dirty="0" smtClean="0"/>
              <a:t>(jako element świata społecznego),</a:t>
            </a:r>
          </a:p>
          <a:p>
            <a:r>
              <a:rPr lang="pl-PL" dirty="0"/>
              <a:t>a</a:t>
            </a:r>
            <a:r>
              <a:rPr lang="pl-PL" dirty="0" smtClean="0"/>
              <a:t>kceptacja </a:t>
            </a:r>
            <a:r>
              <a:rPr lang="pl-PL" b="1" dirty="0" smtClean="0"/>
              <a:t>opisowych teorii wykładni</a:t>
            </a:r>
            <a:r>
              <a:rPr lang="pl-PL" dirty="0" smtClean="0"/>
              <a:t>,</a:t>
            </a:r>
          </a:p>
          <a:p>
            <a:r>
              <a:rPr lang="pl-PL" dirty="0" smtClean="0"/>
              <a:t>postulat uzasadnienia decyzji interpretacyjnych w prawniczy sposób,</a:t>
            </a:r>
          </a:p>
        </p:txBody>
      </p:sp>
    </p:spTree>
    <p:extLst>
      <p:ext uri="{BB962C8B-B14F-4D97-AF65-F5344CB8AC3E}">
        <p14:creationId xmlns:p14="http://schemas.microsoft.com/office/powerpoint/2010/main" val="832544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885</TotalTime>
  <Words>1028</Words>
  <Application>Microsoft Office PowerPoint</Application>
  <PresentationFormat>Pokaz na ekranie (4:3)</PresentationFormat>
  <Paragraphs>296</Paragraphs>
  <Slides>42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3" baseType="lpstr">
      <vt:lpstr>Przesilenie</vt:lpstr>
      <vt:lpstr>Teoria i filozofia prawa </vt:lpstr>
      <vt:lpstr>Prawoznawstwo</vt:lpstr>
      <vt:lpstr>Nauki prawne</vt:lpstr>
      <vt:lpstr>Problematyka badawcza (katalog zagadnień) prawoznawstwa ss:</vt:lpstr>
      <vt:lpstr>Modele prawoznawstwa</vt:lpstr>
      <vt:lpstr>Model tradycyjny dogmatyczny</vt:lpstr>
      <vt:lpstr>Model nowoczesny dogmatyczny</vt:lpstr>
      <vt:lpstr>Model antydogmatyczny</vt:lpstr>
      <vt:lpstr>Model integracyjny</vt:lpstr>
      <vt:lpstr>Dlaczego model INTEGRACYJNY?</vt:lpstr>
      <vt:lpstr>Prawoznawstwo jako:</vt:lpstr>
      <vt:lpstr>Teoria prawa</vt:lpstr>
      <vt:lpstr>W takim ujęciu:</vt:lpstr>
      <vt:lpstr>Teoria prawa dzieli się na:</vt:lpstr>
      <vt:lpstr>ANALITYCZNA teoria prawa</vt:lpstr>
      <vt:lpstr>ANALITYCZNA teoria prawa</vt:lpstr>
      <vt:lpstr>EMPIRYCZNA teoria prawa</vt:lpstr>
      <vt:lpstr>Filozofia prawa</vt:lpstr>
      <vt:lpstr>Filozofia prawa</vt:lpstr>
      <vt:lpstr>Prawo</vt:lpstr>
      <vt:lpstr>Prawo</vt:lpstr>
      <vt:lpstr>Prawo</vt:lpstr>
      <vt:lpstr>Prawo</vt:lpstr>
      <vt:lpstr>Prawo</vt:lpstr>
      <vt:lpstr>Czysta teoria prawa</vt:lpstr>
      <vt:lpstr>System prawa – definicja ogólna</vt:lpstr>
      <vt:lpstr>System prawa</vt:lpstr>
      <vt:lpstr>Więzi łączące normy w systemie prawa:</vt:lpstr>
      <vt:lpstr>Rodzaje systemów prawa:</vt:lpstr>
      <vt:lpstr>Systemy prawne - typy:</vt:lpstr>
      <vt:lpstr>Klasyfikacje systemów prawa:</vt:lpstr>
      <vt:lpstr>System prawny powinien być:</vt:lpstr>
      <vt:lpstr>Rodzaje luk:</vt:lpstr>
      <vt:lpstr>1. Luka aksjologiczna (pozorna,         subiektywna)</vt:lpstr>
      <vt:lpstr>II. Luka logiczna </vt:lpstr>
      <vt:lpstr>III. Luka tetyczna (konstrukcyjna,    rzeczywista, obiektywna)</vt:lpstr>
      <vt:lpstr>Sposoby zapełniania luk:</vt:lpstr>
      <vt:lpstr>Typy kolizji:</vt:lpstr>
      <vt:lpstr>Sposoby usuwania kolizji między normami:</vt:lpstr>
      <vt:lpstr>Reguły kolizyjne:</vt:lpstr>
      <vt:lpstr>Reguły kolizyjne</vt:lpstr>
      <vt:lpstr>Dziękuję za uwagę!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i filozofia prawa - NSP</dc:title>
  <dc:creator>Martyna</dc:creator>
  <cp:lastModifiedBy>Rycho Rych</cp:lastModifiedBy>
  <cp:revision>37</cp:revision>
  <dcterms:created xsi:type="dcterms:W3CDTF">2018-02-21T20:13:35Z</dcterms:created>
  <dcterms:modified xsi:type="dcterms:W3CDTF">2018-02-22T22:31:15Z</dcterms:modified>
</cp:coreProperties>
</file>