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7" r:id="rId41"/>
    <p:sldId id="295" r:id="rId42"/>
    <p:sldId id="296" r:id="rId43"/>
    <p:sldId id="298" r:id="rId44"/>
    <p:sldId id="299" r:id="rId45"/>
    <p:sldId id="300" r:id="rId4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2018-03-12</a:t>
            </a:fld>
            <a:endParaRPr lang="pl-PL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2018-03-12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2018-03-12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2018-03-12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2018-03-12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2018-03-12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2018-03-12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2018-03-12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2018-03-12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2018-03-12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2018-03-12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D17FA3B-C404-4317-B0BC-953931111309}" type="datetimeFigureOut">
              <a:rPr lang="pl-PL" smtClean="0"/>
              <a:t>2018-03-12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Teoria i filozofia prawa 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3451144"/>
          </a:xfrm>
        </p:spPr>
        <p:txBody>
          <a:bodyPr>
            <a:noAutofit/>
          </a:bodyPr>
          <a:lstStyle/>
          <a:p>
            <a:endParaRPr lang="pl-PL" sz="2400" dirty="0"/>
          </a:p>
          <a:p>
            <a:r>
              <a:rPr lang="pl-PL" sz="2400" dirty="0"/>
              <a:t>mgr Martyna Stępień</a:t>
            </a:r>
          </a:p>
          <a:p>
            <a:endParaRPr lang="pl-PL" sz="2400" dirty="0"/>
          </a:p>
          <a:p>
            <a:r>
              <a:rPr lang="pl-PL" sz="2400" dirty="0"/>
              <a:t>martyna.stepien@uwr.edu.pl</a:t>
            </a:r>
          </a:p>
          <a:p>
            <a:endParaRPr lang="pl-PL" sz="2400" dirty="0"/>
          </a:p>
          <a:p>
            <a:r>
              <a:rPr lang="pl-PL" sz="2400" dirty="0"/>
              <a:t>Pok. 305 A</a:t>
            </a:r>
          </a:p>
          <a:p>
            <a:endParaRPr lang="pl-PL" sz="2400" dirty="0"/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0960682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8100392" cy="1143000"/>
          </a:xfrm>
        </p:spPr>
        <p:txBody>
          <a:bodyPr>
            <a:normAutofit fontScale="90000"/>
          </a:bodyPr>
          <a:lstStyle/>
          <a:p>
            <a:r>
              <a:rPr lang="pl-PL" dirty="0"/>
              <a:t>PRAWEM NATURALNYM nazywa się</a:t>
            </a:r>
            <a:r>
              <a:rPr lang="pl-PL" dirty="0" smtClean="0"/>
              <a:t>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447800"/>
            <a:ext cx="8100392" cy="54102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pl-PL" dirty="0"/>
              <a:t>s</a:t>
            </a:r>
            <a:r>
              <a:rPr lang="pl-PL" dirty="0" smtClean="0"/>
              <a:t>ystem norm i (lub) wartości, a niekiedy uprawnień i obowiązków, którym przysługuje jakaś forma </a:t>
            </a:r>
            <a:r>
              <a:rPr lang="pl-PL" b="1" dirty="0" smtClean="0"/>
              <a:t>obiektywnego</a:t>
            </a:r>
            <a:r>
              <a:rPr lang="pl-PL" dirty="0" smtClean="0"/>
              <a:t> – niezależnego od ludzkiej woli – </a:t>
            </a:r>
            <a:r>
              <a:rPr lang="pl-PL" b="1" dirty="0" smtClean="0"/>
              <a:t>obowiązywania</a:t>
            </a:r>
            <a:r>
              <a:rPr lang="pl-PL" dirty="0" smtClean="0"/>
              <a:t>.</a:t>
            </a:r>
          </a:p>
          <a:p>
            <a:pPr marL="82296" indent="0">
              <a:buNone/>
            </a:pPr>
            <a:endParaRPr lang="pl-PL" dirty="0"/>
          </a:p>
          <a:p>
            <a:pPr marL="82296" indent="0">
              <a:buNone/>
            </a:pPr>
            <a:r>
              <a:rPr lang="pl-PL" dirty="0" smtClean="0"/>
              <a:t>Prawo naturalne istnieje w </a:t>
            </a:r>
            <a:r>
              <a:rPr lang="pl-PL" b="1" dirty="0" smtClean="0"/>
              <a:t>niedostępnej empirycznie rzeczywistości</a:t>
            </a:r>
            <a:r>
              <a:rPr lang="pl-PL" dirty="0" smtClean="0"/>
              <a:t>, a w naszym świecie jedynie przejawia się w formie zapisów prawa pozytywnego lub w formie ludzkich opinii o prawie naturalnym.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13770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3 nurty </a:t>
            </a:r>
            <a:r>
              <a:rPr lang="pl-PL" dirty="0" err="1" smtClean="0"/>
              <a:t>prawnonaturalne</a:t>
            </a:r>
            <a:r>
              <a:rPr lang="pl-PL" dirty="0" smtClean="0"/>
              <a:t>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/>
            </a:pPr>
            <a:endParaRPr lang="pl-PL" b="1" dirty="0" smtClean="0"/>
          </a:p>
          <a:p>
            <a:pPr marL="596646" indent="-514350">
              <a:buFont typeface="+mj-lt"/>
              <a:buAutoNum type="arabicPeriod"/>
            </a:pPr>
            <a:r>
              <a:rPr lang="pl-PL" b="1" dirty="0" smtClean="0"/>
              <a:t>kosmologiczny;</a:t>
            </a:r>
          </a:p>
          <a:p>
            <a:pPr marL="596646" indent="-514350">
              <a:buFont typeface="+mj-lt"/>
              <a:buAutoNum type="arabicPeriod"/>
            </a:pPr>
            <a:endParaRPr lang="pl-PL" b="1" dirty="0" smtClean="0"/>
          </a:p>
          <a:p>
            <a:pPr marL="596646" indent="-514350">
              <a:buFont typeface="+mj-lt"/>
              <a:buAutoNum type="arabicPeriod"/>
            </a:pPr>
            <a:r>
              <a:rPr lang="pl-PL" b="1" dirty="0" smtClean="0"/>
              <a:t>religijny;</a:t>
            </a:r>
          </a:p>
          <a:p>
            <a:pPr marL="596646" indent="-514350">
              <a:buFont typeface="+mj-lt"/>
              <a:buAutoNum type="arabicPeriod"/>
            </a:pPr>
            <a:endParaRPr lang="pl-PL" b="1" dirty="0" smtClean="0"/>
          </a:p>
          <a:p>
            <a:pPr marL="596646" indent="-514350">
              <a:buFont typeface="+mj-lt"/>
              <a:buAutoNum type="arabicPeriod"/>
            </a:pPr>
            <a:r>
              <a:rPr lang="pl-PL" b="1" dirty="0"/>
              <a:t>l</a:t>
            </a:r>
            <a:r>
              <a:rPr lang="pl-PL" b="1" dirty="0" smtClean="0"/>
              <a:t>aicki.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773486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Nurt KOSMOLOGICZNY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447800"/>
            <a:ext cx="8100392" cy="5410200"/>
          </a:xfrm>
        </p:spPr>
        <p:txBody>
          <a:bodyPr/>
          <a:lstStyle/>
          <a:p>
            <a:endParaRPr lang="pl-PL" dirty="0" smtClean="0"/>
          </a:p>
          <a:p>
            <a:r>
              <a:rPr lang="pl-PL" dirty="0"/>
              <a:t>P</a:t>
            </a:r>
            <a:r>
              <a:rPr lang="pl-PL" dirty="0" smtClean="0"/>
              <a:t>rawa </a:t>
            </a:r>
            <a:r>
              <a:rPr lang="pl-PL" dirty="0"/>
              <a:t>natury to </a:t>
            </a:r>
            <a:r>
              <a:rPr lang="pl-PL" b="1" dirty="0"/>
              <a:t>prawa kosmosu</a:t>
            </a:r>
            <a:r>
              <a:rPr lang="pl-PL" dirty="0"/>
              <a:t> mające </a:t>
            </a:r>
            <a:r>
              <a:rPr lang="pl-PL" u="sng" dirty="0"/>
              <a:t>boskie </a:t>
            </a:r>
            <a:r>
              <a:rPr lang="pl-PL" u="sng" dirty="0" smtClean="0"/>
              <a:t>pochodzenie</a:t>
            </a:r>
            <a:r>
              <a:rPr lang="pl-PL" dirty="0" smtClean="0"/>
              <a:t>;</a:t>
            </a:r>
          </a:p>
          <a:p>
            <a:endParaRPr lang="pl-PL" dirty="0" smtClean="0"/>
          </a:p>
          <a:p>
            <a:r>
              <a:rPr lang="pl-PL" dirty="0" smtClean="0"/>
              <a:t>te prawa </a:t>
            </a:r>
            <a:r>
              <a:rPr lang="pl-PL" dirty="0"/>
              <a:t>w swoistym sensie obowiązują </a:t>
            </a:r>
            <a:r>
              <a:rPr lang="pl-PL" b="1" dirty="0" smtClean="0"/>
              <a:t>w świecie </a:t>
            </a:r>
            <a:r>
              <a:rPr lang="pl-PL" b="1" dirty="0"/>
              <a:t>przyrody</a:t>
            </a:r>
            <a:r>
              <a:rPr lang="pl-PL" dirty="0"/>
              <a:t>, </a:t>
            </a:r>
            <a:r>
              <a:rPr lang="pl-PL" dirty="0" smtClean="0"/>
              <a:t>którego </a:t>
            </a:r>
            <a:r>
              <a:rPr lang="pl-PL" dirty="0"/>
              <a:t>człowiek jest </a:t>
            </a:r>
            <a:r>
              <a:rPr lang="pl-PL" dirty="0" smtClean="0"/>
              <a:t>elementem;</a:t>
            </a:r>
          </a:p>
          <a:p>
            <a:endParaRPr lang="pl-PL" b="1" dirty="0" smtClean="0"/>
          </a:p>
          <a:p>
            <a:r>
              <a:rPr lang="pl-PL" b="1" dirty="0" smtClean="0"/>
              <a:t>człowiek</a:t>
            </a:r>
            <a:r>
              <a:rPr lang="pl-PL" dirty="0" smtClean="0"/>
              <a:t> jako fragment świata przyrody podlega prawom natury.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244981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Nurt RELIGIJNY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268760"/>
            <a:ext cx="8100392" cy="5688632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W </a:t>
            </a:r>
            <a:r>
              <a:rPr lang="pl-PL" dirty="0"/>
              <a:t>nurcie religijnym przyjmuje się, iż źródłem prawa natury jest </a:t>
            </a:r>
            <a:r>
              <a:rPr lang="pl-PL" b="1" dirty="0" smtClean="0"/>
              <a:t>Bóg</a:t>
            </a:r>
            <a:r>
              <a:rPr lang="pl-PL" dirty="0" smtClean="0"/>
              <a:t>;</a:t>
            </a:r>
          </a:p>
          <a:p>
            <a:endParaRPr lang="pl-PL" dirty="0" smtClean="0"/>
          </a:p>
          <a:p>
            <a:r>
              <a:rPr lang="pl-PL" dirty="0" smtClean="0"/>
              <a:t>normy </a:t>
            </a:r>
            <a:r>
              <a:rPr lang="pl-PL" dirty="0"/>
              <a:t>tego prawa wywodzone są z aktu </a:t>
            </a:r>
            <a:r>
              <a:rPr lang="pl-PL" b="1" dirty="0"/>
              <a:t>ustanowienia</a:t>
            </a:r>
            <a:r>
              <a:rPr lang="pl-PL" dirty="0"/>
              <a:t> przez Byt Absolutny (Byt Konieczny</a:t>
            </a:r>
            <a:r>
              <a:rPr lang="pl-PL" dirty="0" smtClean="0"/>
              <a:t>);</a:t>
            </a:r>
          </a:p>
          <a:p>
            <a:endParaRPr lang="pl-PL" dirty="0"/>
          </a:p>
          <a:p>
            <a:r>
              <a:rPr lang="pl-PL" dirty="0"/>
              <a:t>p</a:t>
            </a:r>
            <a:r>
              <a:rPr lang="pl-PL" dirty="0" smtClean="0"/>
              <a:t>rzedstawiciele: </a:t>
            </a:r>
            <a:r>
              <a:rPr lang="pl-PL" dirty="0" smtClean="0">
                <a:solidFill>
                  <a:srgbClr val="FF0000"/>
                </a:solidFill>
              </a:rPr>
              <a:t>św. Augustyn</a:t>
            </a:r>
            <a:r>
              <a:rPr lang="pl-PL" b="1" dirty="0" smtClean="0"/>
              <a:t> </a:t>
            </a:r>
            <a:r>
              <a:rPr lang="pl-PL" dirty="0" smtClean="0"/>
              <a:t>i </a:t>
            </a:r>
            <a:r>
              <a:rPr lang="pl-PL" dirty="0" smtClean="0">
                <a:solidFill>
                  <a:srgbClr val="FF0000"/>
                </a:solidFill>
              </a:rPr>
              <a:t>św. Tomasz z Akwinu;</a:t>
            </a:r>
          </a:p>
          <a:p>
            <a:endParaRPr lang="pl-PL" dirty="0" smtClean="0"/>
          </a:p>
          <a:p>
            <a:r>
              <a:rPr lang="pl-PL" dirty="0"/>
              <a:t>podstawowy nakaz prawa naturalnego brzmi: </a:t>
            </a: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„dobro należy czynić, a zła unikać”</a:t>
            </a:r>
            <a:r>
              <a:rPr lang="pl-PL" dirty="0"/>
              <a:t>.</a:t>
            </a:r>
            <a:endParaRPr lang="pl-PL" dirty="0" smtClean="0"/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137151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Nurt LAICKI (racjonalistyczny)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1447800"/>
            <a:ext cx="8316416" cy="5221560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źródłem </a:t>
            </a:r>
            <a:r>
              <a:rPr lang="pl-PL" dirty="0"/>
              <a:t>prawa natury w tej grupie koncepcji jest analiza idei: </a:t>
            </a:r>
            <a:r>
              <a:rPr lang="pl-PL" b="1" dirty="0"/>
              <a:t>natury człowieka, godności człowieka, natury </a:t>
            </a:r>
            <a:r>
              <a:rPr lang="pl-PL" b="1" dirty="0" smtClean="0"/>
              <a:t>społeczeństwa</a:t>
            </a:r>
            <a:r>
              <a:rPr lang="pl-PL" dirty="0" smtClean="0"/>
              <a:t>;</a:t>
            </a:r>
          </a:p>
          <a:p>
            <a:endParaRPr lang="pl-PL" dirty="0" smtClean="0"/>
          </a:p>
          <a:p>
            <a:r>
              <a:rPr lang="pl-PL" dirty="0"/>
              <a:t>p</a:t>
            </a:r>
            <a:r>
              <a:rPr lang="pl-PL" dirty="0" smtClean="0"/>
              <a:t>rawo jest poznawalne ludzkim </a:t>
            </a:r>
            <a:r>
              <a:rPr lang="pl-PL" b="1" dirty="0" smtClean="0"/>
              <a:t>rozumem</a:t>
            </a:r>
            <a:r>
              <a:rPr lang="pl-PL" dirty="0" smtClean="0"/>
              <a:t>;</a:t>
            </a:r>
          </a:p>
          <a:p>
            <a:endParaRPr lang="pl-PL" dirty="0" smtClean="0"/>
          </a:p>
          <a:p>
            <a:r>
              <a:rPr lang="pl-PL" b="1" dirty="0"/>
              <a:t>pierwotność</a:t>
            </a:r>
            <a:r>
              <a:rPr lang="pl-PL" dirty="0"/>
              <a:t> prawa naturalnego </a:t>
            </a:r>
            <a:r>
              <a:rPr lang="pl-PL" dirty="0" smtClean="0"/>
              <a:t>(nawet </a:t>
            </a:r>
            <a:r>
              <a:rPr lang="pl-PL" dirty="0"/>
              <a:t>Bóg nie może go </a:t>
            </a:r>
            <a:r>
              <a:rPr lang="pl-PL" dirty="0" smtClean="0"/>
              <a:t>zmienić) – H. Grocjusz;</a:t>
            </a:r>
          </a:p>
          <a:p>
            <a:endParaRPr lang="pl-PL" dirty="0" smtClean="0"/>
          </a:p>
          <a:p>
            <a:r>
              <a:rPr lang="pl-PL" dirty="0" smtClean="0"/>
              <a:t>Przedstawiciele: </a:t>
            </a:r>
            <a:r>
              <a:rPr lang="pl-PL" dirty="0" smtClean="0">
                <a:solidFill>
                  <a:srgbClr val="FF0000"/>
                </a:solidFill>
              </a:rPr>
              <a:t>H. </a:t>
            </a:r>
            <a:r>
              <a:rPr lang="pl-PL" dirty="0">
                <a:solidFill>
                  <a:srgbClr val="FF0000"/>
                </a:solidFill>
              </a:rPr>
              <a:t>Grocjusz, B. Spinoza, J. J. </a:t>
            </a:r>
            <a:r>
              <a:rPr lang="pl-PL" dirty="0" smtClean="0">
                <a:solidFill>
                  <a:srgbClr val="FF0000"/>
                </a:solidFill>
              </a:rPr>
              <a:t>Rousseau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711862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1143000"/>
          </a:xfrm>
        </p:spPr>
        <p:txBody>
          <a:bodyPr>
            <a:normAutofit/>
          </a:bodyPr>
          <a:lstStyle/>
          <a:p>
            <a:r>
              <a:rPr lang="pl-PL" dirty="0" smtClean="0"/>
              <a:t>Typologie koncepcji prawa natury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1447800"/>
            <a:ext cx="8028384" cy="4800600"/>
          </a:xfrm>
        </p:spPr>
        <p:txBody>
          <a:bodyPr/>
          <a:lstStyle/>
          <a:p>
            <a:pPr marL="82296" indent="0" algn="ctr">
              <a:buNone/>
            </a:pPr>
            <a:endParaRPr lang="pl-PL" dirty="0" smtClean="0"/>
          </a:p>
          <a:p>
            <a:pPr marL="82296" indent="0" algn="ctr">
              <a:buNone/>
            </a:pPr>
            <a:r>
              <a:rPr lang="pl-PL" dirty="0" smtClean="0"/>
              <a:t>Koncepcje </a:t>
            </a:r>
            <a:r>
              <a:rPr lang="pl-PL" dirty="0"/>
              <a:t>prawa natury można </a:t>
            </a:r>
            <a:r>
              <a:rPr lang="pl-PL" dirty="0" smtClean="0"/>
              <a:t>klasyfikować </a:t>
            </a:r>
            <a:r>
              <a:rPr lang="pl-PL" dirty="0"/>
              <a:t>według </a:t>
            </a:r>
            <a:r>
              <a:rPr lang="pl-PL" b="1" dirty="0"/>
              <a:t>różnych </a:t>
            </a:r>
            <a:r>
              <a:rPr lang="pl-PL" b="1" dirty="0" smtClean="0"/>
              <a:t>kryteriów</a:t>
            </a:r>
            <a:r>
              <a:rPr lang="pl-PL" dirty="0" smtClean="0"/>
              <a:t>!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870273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602048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I Klasyfikacja koncepcji prawa natury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447800"/>
            <a:ext cx="8100392" cy="5410200"/>
          </a:xfrm>
        </p:spPr>
        <p:txBody>
          <a:bodyPr>
            <a:normAutofit fontScale="85000" lnSpcReduction="20000"/>
          </a:bodyPr>
          <a:lstStyle/>
          <a:p>
            <a:pPr marL="82296" indent="0" algn="ctr">
              <a:buNone/>
            </a:pPr>
            <a:r>
              <a:rPr lang="pl-PL" dirty="0"/>
              <a:t>z</a:t>
            </a:r>
            <a:r>
              <a:rPr lang="pl-PL" dirty="0" smtClean="0"/>
              <a:t>e względu na </a:t>
            </a:r>
            <a:r>
              <a:rPr lang="pl-PL" b="1" dirty="0" smtClean="0"/>
              <a:t>moc wiążącą</a:t>
            </a:r>
            <a:r>
              <a:rPr lang="pl-PL" dirty="0" smtClean="0"/>
              <a:t>:</a:t>
            </a:r>
          </a:p>
          <a:p>
            <a:pPr marL="82296" indent="0">
              <a:buNone/>
            </a:pPr>
            <a:endParaRPr lang="pl-PL" dirty="0"/>
          </a:p>
          <a:p>
            <a:pPr marL="82296" indent="0">
              <a:buNone/>
            </a:pPr>
            <a:r>
              <a:rPr lang="pl-PL" b="1" dirty="0">
                <a:solidFill>
                  <a:schemeClr val="bg2">
                    <a:lumMod val="50000"/>
                  </a:schemeClr>
                </a:solidFill>
              </a:rPr>
              <a:t>w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ersja jurydyczna:</a:t>
            </a:r>
          </a:p>
          <a:p>
            <a:pPr marL="82296" indent="0">
              <a:buNone/>
            </a:pPr>
            <a:r>
              <a:rPr lang="pl-PL" dirty="0"/>
              <a:t>n</a:t>
            </a:r>
            <a:r>
              <a:rPr lang="pl-PL" dirty="0" smtClean="0"/>
              <a:t>ormy prawa </a:t>
            </a:r>
            <a:r>
              <a:rPr lang="pl-PL" dirty="0"/>
              <a:t>natury </a:t>
            </a:r>
            <a:r>
              <a:rPr lang="pl-PL" dirty="0" smtClean="0"/>
              <a:t>mają </a:t>
            </a:r>
            <a:r>
              <a:rPr lang="pl-PL" b="1" dirty="0"/>
              <a:t>moc wiążącą</a:t>
            </a:r>
            <a:r>
              <a:rPr lang="pl-PL" dirty="0"/>
              <a:t> w obrocie prawnym i </a:t>
            </a:r>
            <a:r>
              <a:rPr lang="pl-PL" dirty="0" smtClean="0"/>
              <a:t>są one </a:t>
            </a:r>
            <a:r>
              <a:rPr lang="pl-PL" b="1" dirty="0"/>
              <a:t>nadrzędne</a:t>
            </a:r>
            <a:r>
              <a:rPr lang="pl-PL" dirty="0"/>
              <a:t> w stosunku do norm prawa pozytywnego, </a:t>
            </a:r>
            <a:r>
              <a:rPr lang="pl-PL" dirty="0" smtClean="0"/>
              <a:t> zaś złe </a:t>
            </a:r>
            <a:r>
              <a:rPr lang="pl-PL" dirty="0"/>
              <a:t>prawo (pozytywne) nie jest prawem </a:t>
            </a:r>
            <a:r>
              <a:rPr lang="pl-PL" dirty="0" smtClean="0"/>
              <a:t>(jest </a:t>
            </a:r>
            <a:r>
              <a:rPr lang="pl-PL" dirty="0" err="1" smtClean="0"/>
              <a:t>pseudoprawem</a:t>
            </a:r>
            <a:r>
              <a:rPr lang="pl-PL" dirty="0" smtClean="0"/>
              <a:t>).</a:t>
            </a:r>
          </a:p>
          <a:p>
            <a:pPr marL="82296" indent="0">
              <a:buNone/>
            </a:pPr>
            <a:endParaRPr lang="pl-PL" dirty="0"/>
          </a:p>
          <a:p>
            <a:pPr marL="82296" indent="0">
              <a:buNone/>
            </a:pPr>
            <a:r>
              <a:rPr lang="pl-PL" b="1" dirty="0">
                <a:solidFill>
                  <a:schemeClr val="bg2">
                    <a:lumMod val="50000"/>
                  </a:schemeClr>
                </a:solidFill>
              </a:rPr>
              <a:t>w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ersja filozoficzna:</a:t>
            </a:r>
          </a:p>
          <a:p>
            <a:pPr marL="82296" indent="0">
              <a:buNone/>
            </a:pPr>
            <a:r>
              <a:rPr lang="pl-PL" dirty="0" smtClean="0"/>
              <a:t>prawo </a:t>
            </a:r>
            <a:r>
              <a:rPr lang="pl-PL" dirty="0"/>
              <a:t>naturalne pełni </a:t>
            </a:r>
            <a:r>
              <a:rPr lang="pl-PL" b="1" dirty="0" smtClean="0"/>
              <a:t>rolę wzorca </a:t>
            </a:r>
            <a:r>
              <a:rPr lang="pl-PL" dirty="0"/>
              <a:t>(ideału) dla prawa pozytywnego, które może być oceniane </a:t>
            </a:r>
            <a:r>
              <a:rPr lang="pl-PL" dirty="0" smtClean="0"/>
              <a:t>dodatnio (jako </a:t>
            </a:r>
            <a:r>
              <a:rPr lang="pl-PL" b="1" dirty="0"/>
              <a:t>sprawiedliwe</a:t>
            </a:r>
            <a:r>
              <a:rPr lang="pl-PL" dirty="0"/>
              <a:t>), gdy </a:t>
            </a:r>
            <a:r>
              <a:rPr lang="pl-PL" dirty="0" smtClean="0"/>
              <a:t>jest zgodne </a:t>
            </a:r>
            <a:r>
              <a:rPr lang="pl-PL" dirty="0"/>
              <a:t>z tym wzorcem, bądź ujemnie (jako </a:t>
            </a:r>
            <a:r>
              <a:rPr lang="pl-PL" b="1" dirty="0"/>
              <a:t>niesprawiedliwe</a:t>
            </a:r>
            <a:r>
              <a:rPr lang="pl-PL" dirty="0" smtClean="0"/>
              <a:t>), gdy </a:t>
            </a:r>
            <a:r>
              <a:rPr lang="pl-PL" dirty="0"/>
              <a:t>jest z nim niezgodne, niesłuszne </a:t>
            </a:r>
            <a:r>
              <a:rPr lang="pl-PL" dirty="0" smtClean="0"/>
              <a:t>normy pozostają jednak prawem.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229243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674056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II Klasyfikacja </a:t>
            </a:r>
            <a:r>
              <a:rPr lang="pl-PL" dirty="0"/>
              <a:t>koncepcji prawa natury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1447800"/>
            <a:ext cx="8352928" cy="5410200"/>
          </a:xfrm>
        </p:spPr>
        <p:txBody>
          <a:bodyPr>
            <a:normAutofit fontScale="62500" lnSpcReduction="20000"/>
          </a:bodyPr>
          <a:lstStyle/>
          <a:p>
            <a:pPr marL="82296" indent="0" algn="ctr">
              <a:buNone/>
            </a:pPr>
            <a:r>
              <a:rPr lang="pl-PL" sz="4500" dirty="0"/>
              <a:t>ze względu na </a:t>
            </a:r>
            <a:r>
              <a:rPr lang="pl-PL" sz="4500" b="1" dirty="0" smtClean="0"/>
              <a:t>zmienność </a:t>
            </a:r>
            <a:r>
              <a:rPr lang="pl-PL" sz="4500" b="1" dirty="0"/>
              <a:t>treści </a:t>
            </a:r>
            <a:r>
              <a:rPr lang="pl-PL" sz="4500" dirty="0" smtClean="0"/>
              <a:t>prawa natury:</a:t>
            </a:r>
          </a:p>
          <a:p>
            <a:pPr marL="82296" indent="0" algn="ctr">
              <a:buNone/>
            </a:pPr>
            <a:endParaRPr lang="pl-PL" sz="5100" dirty="0" smtClean="0"/>
          </a:p>
          <a:p>
            <a:pPr marL="82296" indent="0">
              <a:buNone/>
            </a:pPr>
            <a:r>
              <a:rPr lang="pl-PL" sz="4000" b="1" dirty="0" smtClean="0">
                <a:solidFill>
                  <a:schemeClr val="bg2">
                    <a:lumMod val="50000"/>
                  </a:schemeClr>
                </a:solidFill>
              </a:rPr>
              <a:t>koncepcje statyczne </a:t>
            </a:r>
            <a:r>
              <a:rPr lang="pl-PL" sz="4000" dirty="0" smtClean="0"/>
              <a:t>– prawo natury ma </a:t>
            </a:r>
            <a:r>
              <a:rPr lang="pl-PL" sz="4000" b="1" dirty="0" smtClean="0"/>
              <a:t>niezmienną treść</a:t>
            </a:r>
            <a:r>
              <a:rPr lang="pl-PL" sz="4000" dirty="0" smtClean="0"/>
              <a:t>; </a:t>
            </a:r>
          </a:p>
          <a:p>
            <a:pPr marL="82296" indent="0">
              <a:buNone/>
            </a:pPr>
            <a:endParaRPr lang="pl-PL" sz="4000" dirty="0" smtClean="0"/>
          </a:p>
          <a:p>
            <a:pPr marL="82296" indent="0">
              <a:buNone/>
            </a:pPr>
            <a:r>
              <a:rPr lang="pl-PL" sz="4000" b="1" dirty="0" smtClean="0">
                <a:solidFill>
                  <a:schemeClr val="bg2">
                    <a:lumMod val="50000"/>
                  </a:schemeClr>
                </a:solidFill>
              </a:rPr>
              <a:t>koncepcje o zmiennej treści </a:t>
            </a:r>
            <a:r>
              <a:rPr lang="pl-PL" sz="4000" dirty="0" smtClean="0"/>
              <a:t>– treść prawa natury ulega </a:t>
            </a:r>
            <a:r>
              <a:rPr lang="pl-PL" sz="4000" b="1" dirty="0" smtClean="0"/>
              <a:t>zmianom</a:t>
            </a:r>
            <a:r>
              <a:rPr lang="pl-PL" sz="4000" dirty="0" smtClean="0"/>
              <a:t>, jest zrelatywizowana do określonej </a:t>
            </a:r>
            <a:r>
              <a:rPr lang="pl-PL" sz="4000" u="sng" dirty="0" smtClean="0"/>
              <a:t>kultury</a:t>
            </a:r>
            <a:r>
              <a:rPr lang="pl-PL" sz="4000" dirty="0" smtClean="0"/>
              <a:t> czy też </a:t>
            </a:r>
            <a:r>
              <a:rPr lang="pl-PL" sz="4000" u="sng" dirty="0" smtClean="0"/>
              <a:t>warunków historycznych</a:t>
            </a:r>
            <a:r>
              <a:rPr lang="pl-PL" sz="4000" dirty="0" smtClean="0"/>
              <a:t>, każda epoka ma jakieś „najwłaściwsze”, „najlepsze” prawo natury;</a:t>
            </a:r>
          </a:p>
          <a:p>
            <a:pPr marL="82296" indent="0">
              <a:buNone/>
            </a:pPr>
            <a:endParaRPr lang="pl-PL" sz="4000" dirty="0" smtClean="0"/>
          </a:p>
          <a:p>
            <a:pPr marL="82296" indent="0">
              <a:buNone/>
            </a:pPr>
            <a:r>
              <a:rPr lang="pl-PL" sz="4000" b="1" dirty="0" smtClean="0">
                <a:solidFill>
                  <a:schemeClr val="bg2">
                    <a:lumMod val="50000"/>
                  </a:schemeClr>
                </a:solidFill>
              </a:rPr>
              <a:t>koncepcje dynamiczne</a:t>
            </a:r>
            <a:r>
              <a:rPr lang="pl-PL" sz="4000" dirty="0" smtClean="0"/>
              <a:t> – zasady prawa naturalnego są </a:t>
            </a:r>
            <a:r>
              <a:rPr lang="pl-PL" sz="4000" b="1" dirty="0" smtClean="0"/>
              <a:t>niezmienne</a:t>
            </a:r>
            <a:r>
              <a:rPr lang="pl-PL" sz="4000" dirty="0" smtClean="0"/>
              <a:t>, ale odpowiednio do czasu znajdują one zastosowanie do </a:t>
            </a:r>
            <a:r>
              <a:rPr lang="pl-PL" sz="4000" b="1" dirty="0" smtClean="0"/>
              <a:t>zmieniającego się świata</a:t>
            </a:r>
            <a:r>
              <a:rPr lang="pl-PL" sz="4000" dirty="0" smtClean="0"/>
              <a:t>; człowiek, świat zmieniają się i zmienne jest także poznanie niektórych (nie pierwszorzędnych lecz drugorzędnych) norm prawa natury.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31612074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III </a:t>
            </a:r>
            <a:r>
              <a:rPr lang="pl-PL" dirty="0"/>
              <a:t>Klasyfikacja koncepcji prawa natury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447800"/>
            <a:ext cx="8100392" cy="5410200"/>
          </a:xfrm>
        </p:spPr>
        <p:txBody>
          <a:bodyPr>
            <a:normAutofit fontScale="85000" lnSpcReduction="10000"/>
          </a:bodyPr>
          <a:lstStyle/>
          <a:p>
            <a:pPr marL="82296" indent="0" algn="ctr">
              <a:buNone/>
            </a:pPr>
            <a:r>
              <a:rPr lang="pl-PL" dirty="0"/>
              <a:t>ze </a:t>
            </a:r>
            <a:r>
              <a:rPr lang="pl-PL" dirty="0" smtClean="0"/>
              <a:t>względu na </a:t>
            </a:r>
            <a:r>
              <a:rPr lang="pl-PL" b="1" dirty="0" smtClean="0"/>
              <a:t>treść:</a:t>
            </a:r>
          </a:p>
          <a:p>
            <a:pPr marL="82296" indent="0" algn="ctr">
              <a:buNone/>
            </a:pPr>
            <a:endParaRPr lang="pl-PL" b="1" dirty="0" smtClean="0"/>
          </a:p>
          <a:p>
            <a:pPr marL="82296" indent="0">
              <a:buNone/>
            </a:pP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k</a:t>
            </a:r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oncepcje 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o charakterze materialnym</a:t>
            </a:r>
            <a:r>
              <a:rPr lang="pl-PL" b="1" dirty="0" smtClean="0"/>
              <a:t> </a:t>
            </a:r>
            <a:r>
              <a:rPr lang="pl-PL" dirty="0"/>
              <a:t>- formułują bezpośrednio </a:t>
            </a:r>
            <a:r>
              <a:rPr lang="pl-PL" b="1" dirty="0"/>
              <a:t>treść norm</a:t>
            </a:r>
            <a:r>
              <a:rPr lang="pl-PL" dirty="0"/>
              <a:t>, jakie powinno zawierać prawo pozytywne (słuszne, sprawiedliwe). </a:t>
            </a:r>
            <a:r>
              <a:rPr lang="pl-PL" dirty="0" smtClean="0"/>
              <a:t>Są </a:t>
            </a:r>
            <a:r>
              <a:rPr lang="pl-PL" dirty="0"/>
              <a:t>to wskazania bardzo </a:t>
            </a:r>
            <a:r>
              <a:rPr lang="pl-PL" b="1" dirty="0"/>
              <a:t>ogólne</a:t>
            </a:r>
            <a:r>
              <a:rPr lang="pl-PL" dirty="0" smtClean="0"/>
              <a:t>. Przykład: </a:t>
            </a:r>
            <a:r>
              <a:rPr lang="pl-PL" dirty="0" smtClean="0">
                <a:solidFill>
                  <a:srgbClr val="FF0000"/>
                </a:solidFill>
              </a:rPr>
              <a:t>H. Grocjusz</a:t>
            </a:r>
            <a:r>
              <a:rPr lang="pl-PL" dirty="0" smtClean="0"/>
              <a:t>.</a:t>
            </a:r>
          </a:p>
          <a:p>
            <a:pPr marL="82296" indent="0">
              <a:buNone/>
            </a:pPr>
            <a:endParaRPr lang="pl-PL" dirty="0"/>
          </a:p>
          <a:p>
            <a:pPr marL="82296" indent="0">
              <a:buNone/>
            </a:pP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k</a:t>
            </a:r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oncepcje 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o charakterze proceduralnym</a:t>
            </a:r>
            <a:r>
              <a:rPr lang="pl-PL" dirty="0" smtClean="0"/>
              <a:t> – </a:t>
            </a:r>
          </a:p>
          <a:p>
            <a:pPr marL="82296" indent="0">
              <a:buNone/>
            </a:pPr>
            <a:r>
              <a:rPr lang="pl-PL" dirty="0"/>
              <a:t>wersje prawa natury wyznaczają jedynie pewne </a:t>
            </a:r>
            <a:r>
              <a:rPr lang="pl-PL" b="1" dirty="0"/>
              <a:t>formy tworzenia</a:t>
            </a:r>
            <a:r>
              <a:rPr lang="pl-PL" dirty="0"/>
              <a:t> prawa pozytywnego, których zachowanie ma być warunkiem koniecznym do ukształtowania prawa sprawiedliwego. Najbardziej </a:t>
            </a:r>
            <a:r>
              <a:rPr lang="pl-PL" dirty="0" smtClean="0"/>
              <a:t>rozpowszechniona jest </a:t>
            </a:r>
            <a:r>
              <a:rPr lang="pl-PL" dirty="0"/>
              <a:t>koncepcja </a:t>
            </a:r>
            <a:r>
              <a:rPr lang="pl-PL" dirty="0">
                <a:solidFill>
                  <a:srgbClr val="FF0000"/>
                </a:solidFill>
              </a:rPr>
              <a:t>L. L. </a:t>
            </a:r>
            <a:r>
              <a:rPr lang="pl-PL" dirty="0" smtClean="0">
                <a:solidFill>
                  <a:srgbClr val="FF0000"/>
                </a:solidFill>
              </a:rPr>
              <a:t>Fullera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934998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Koncepcja L. Fullera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447800"/>
            <a:ext cx="8100392" cy="4800600"/>
          </a:xfrm>
        </p:spPr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dirty="0" smtClean="0"/>
              <a:t>Fuller daje wskazania, jak powinien być skonstruowany system norm i jak należy go stosować;</a:t>
            </a:r>
          </a:p>
          <a:p>
            <a:endParaRPr lang="pl-PL" dirty="0" smtClean="0"/>
          </a:p>
          <a:p>
            <a:r>
              <a:rPr lang="pl-PL" dirty="0" smtClean="0"/>
              <a:t>dzieło: </a:t>
            </a:r>
            <a:r>
              <a:rPr lang="pl-PL" b="1" dirty="0" smtClean="0"/>
              <a:t>„Moralność prawa”</a:t>
            </a:r>
            <a:r>
              <a:rPr lang="pl-PL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24522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Prawo natury (</a:t>
            </a:r>
            <a:r>
              <a:rPr lang="pl-PL" dirty="0" err="1" smtClean="0"/>
              <a:t>jusnaturalizm</a:t>
            </a:r>
            <a:r>
              <a:rPr lang="pl-PL" dirty="0" smtClean="0"/>
              <a:t>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1447800"/>
            <a:ext cx="8244408" cy="5221560"/>
          </a:xfrm>
        </p:spPr>
        <p:txBody>
          <a:bodyPr/>
          <a:lstStyle/>
          <a:p>
            <a:r>
              <a:rPr lang="pl-PL" dirty="0" smtClean="0"/>
              <a:t>koncepcje występujące zarówno w </a:t>
            </a:r>
            <a:r>
              <a:rPr lang="pl-PL" b="1" dirty="0" smtClean="0"/>
              <a:t>teorii</a:t>
            </a:r>
            <a:r>
              <a:rPr lang="pl-PL" dirty="0" smtClean="0"/>
              <a:t> prawa, </a:t>
            </a:r>
            <a:r>
              <a:rPr lang="pl-PL" b="1" dirty="0" smtClean="0"/>
              <a:t>filozofii</a:t>
            </a:r>
            <a:r>
              <a:rPr lang="pl-PL" dirty="0" smtClean="0"/>
              <a:t> prawa, a także w etyce i filozofii politycznej,</a:t>
            </a:r>
          </a:p>
          <a:p>
            <a:endParaRPr lang="pl-PL" dirty="0" smtClean="0"/>
          </a:p>
          <a:p>
            <a:r>
              <a:rPr lang="pl-PL" dirty="0"/>
              <a:t>n</a:t>
            </a:r>
            <a:r>
              <a:rPr lang="pl-PL" dirty="0" smtClean="0"/>
              <a:t>ajczęściej przeciwstawiane </a:t>
            </a:r>
            <a:r>
              <a:rPr lang="pl-PL" b="1" dirty="0" smtClean="0"/>
              <a:t>pozytywizmowi prawniczemu</a:t>
            </a:r>
            <a:r>
              <a:rPr lang="pl-PL" dirty="0" smtClean="0"/>
              <a:t>,</a:t>
            </a:r>
          </a:p>
          <a:p>
            <a:endParaRPr lang="pl-PL" dirty="0" smtClean="0"/>
          </a:p>
          <a:p>
            <a:r>
              <a:rPr lang="pl-PL" dirty="0"/>
              <a:t>w</a:t>
            </a:r>
            <a:r>
              <a:rPr lang="pl-PL" dirty="0" smtClean="0"/>
              <a:t>yraźnie odróżnia się </a:t>
            </a:r>
            <a:r>
              <a:rPr lang="pl-PL" b="1" dirty="0" smtClean="0"/>
              <a:t>klasyczną</a:t>
            </a:r>
            <a:r>
              <a:rPr lang="pl-PL" dirty="0" smtClean="0"/>
              <a:t> tradycję prawa natury od </a:t>
            </a:r>
            <a:r>
              <a:rPr lang="pl-PL" b="1" dirty="0" smtClean="0"/>
              <a:t>współczesnej</a:t>
            </a:r>
            <a:r>
              <a:rPr lang="pl-PL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32750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74035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 smtClean="0"/>
              <a:t>Wewnętrzna moralność prawa</a:t>
            </a:r>
            <a:r>
              <a:rPr lang="pl-PL" dirty="0" smtClean="0"/>
              <a:t> – warunki: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447800"/>
            <a:ext cx="8100392" cy="5149552"/>
          </a:xfrm>
        </p:spPr>
        <p:txBody>
          <a:bodyPr>
            <a:normAutofit/>
          </a:bodyPr>
          <a:lstStyle/>
          <a:p>
            <a:pPr marL="596646" indent="-514350">
              <a:buFont typeface="+mj-lt"/>
              <a:buAutoNum type="alphaLcParenR"/>
            </a:pPr>
            <a:r>
              <a:rPr lang="pl-PL" b="1" dirty="0" smtClean="0"/>
              <a:t>ogólność</a:t>
            </a:r>
            <a:r>
              <a:rPr lang="pl-PL" dirty="0" smtClean="0"/>
              <a:t> prawa,</a:t>
            </a:r>
          </a:p>
          <a:p>
            <a:pPr marL="596646" indent="-514350">
              <a:buFont typeface="+mj-lt"/>
              <a:buAutoNum type="alphaLcParenR"/>
            </a:pPr>
            <a:r>
              <a:rPr lang="pl-PL" b="1" dirty="0" smtClean="0"/>
              <a:t>jawność</a:t>
            </a:r>
            <a:r>
              <a:rPr lang="pl-PL" dirty="0" smtClean="0"/>
              <a:t> prawa,</a:t>
            </a:r>
          </a:p>
          <a:p>
            <a:pPr marL="596646" indent="-514350">
              <a:buFont typeface="+mj-lt"/>
              <a:buAutoNum type="alphaLcParenR"/>
            </a:pPr>
            <a:r>
              <a:rPr lang="pl-PL" b="1" dirty="0" smtClean="0"/>
              <a:t>jasność</a:t>
            </a:r>
            <a:r>
              <a:rPr lang="pl-PL" dirty="0" smtClean="0"/>
              <a:t> prawa, </a:t>
            </a:r>
            <a:endParaRPr lang="pl-PL" dirty="0"/>
          </a:p>
          <a:p>
            <a:pPr marL="596646" indent="-514350">
              <a:buFont typeface="+mj-lt"/>
              <a:buAutoNum type="alphaLcParenR"/>
            </a:pPr>
            <a:r>
              <a:rPr lang="pl-PL" b="1" dirty="0" smtClean="0"/>
              <a:t>niesprzeczność</a:t>
            </a:r>
            <a:r>
              <a:rPr lang="pl-PL" dirty="0" smtClean="0"/>
              <a:t> </a:t>
            </a:r>
            <a:r>
              <a:rPr lang="pl-PL" dirty="0"/>
              <a:t>systemu prawnego, </a:t>
            </a:r>
          </a:p>
          <a:p>
            <a:pPr marL="596646" indent="-514350">
              <a:buFont typeface="+mj-lt"/>
              <a:buAutoNum type="alphaLcParenR"/>
            </a:pPr>
            <a:r>
              <a:rPr lang="pl-PL" dirty="0" smtClean="0"/>
              <a:t>przestrzeganie </a:t>
            </a:r>
            <a:r>
              <a:rPr lang="pl-PL" dirty="0"/>
              <a:t>zasady </a:t>
            </a:r>
            <a:r>
              <a:rPr lang="pl-PL" b="1" i="1" dirty="0"/>
              <a:t>lex retro non </a:t>
            </a:r>
            <a:r>
              <a:rPr lang="pl-PL" b="1" i="1" dirty="0" err="1"/>
              <a:t>agit</a:t>
            </a:r>
            <a:r>
              <a:rPr lang="pl-PL" dirty="0"/>
              <a:t>, </a:t>
            </a:r>
          </a:p>
          <a:p>
            <a:pPr marL="596646" indent="-514350">
              <a:buFont typeface="+mj-lt"/>
              <a:buAutoNum type="alphaLcParenR"/>
            </a:pPr>
            <a:r>
              <a:rPr lang="pl-PL" b="1" dirty="0" smtClean="0"/>
              <a:t>zakaz</a:t>
            </a:r>
            <a:r>
              <a:rPr lang="pl-PL" dirty="0" smtClean="0"/>
              <a:t> </a:t>
            </a:r>
            <a:r>
              <a:rPr lang="pl-PL" dirty="0"/>
              <a:t>wyznaczania </a:t>
            </a:r>
            <a:r>
              <a:rPr lang="pl-PL" u="sng" dirty="0"/>
              <a:t>obowiązków </a:t>
            </a:r>
            <a:r>
              <a:rPr lang="pl-PL" u="sng" dirty="0" smtClean="0"/>
              <a:t>niemożliwych </a:t>
            </a:r>
            <a:r>
              <a:rPr lang="pl-PL" u="sng" dirty="0"/>
              <a:t>do spełnienia</a:t>
            </a:r>
            <a:r>
              <a:rPr lang="pl-PL" dirty="0"/>
              <a:t>, </a:t>
            </a:r>
          </a:p>
          <a:p>
            <a:pPr marL="596646" indent="-514350">
              <a:buFont typeface="+mj-lt"/>
              <a:buAutoNum type="alphaLcParenR"/>
            </a:pPr>
            <a:r>
              <a:rPr lang="pl-PL" b="1" dirty="0" smtClean="0"/>
              <a:t>trwałość</a:t>
            </a:r>
            <a:r>
              <a:rPr lang="pl-PL" dirty="0" smtClean="0"/>
              <a:t> </a:t>
            </a:r>
            <a:r>
              <a:rPr lang="pl-PL" dirty="0"/>
              <a:t>prawa w </a:t>
            </a:r>
            <a:r>
              <a:rPr lang="pl-PL" dirty="0" smtClean="0"/>
              <a:t>czasie,</a:t>
            </a:r>
          </a:p>
          <a:p>
            <a:pPr marL="596646" indent="-514350">
              <a:buFont typeface="+mj-lt"/>
              <a:buAutoNum type="alphaLcParenR"/>
            </a:pPr>
            <a:r>
              <a:rPr lang="pl-PL" b="1" dirty="0" smtClean="0"/>
              <a:t>praworządność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17199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Wewnętrzna moralność prawa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447800"/>
            <a:ext cx="8100392" cy="5410200"/>
          </a:xfrm>
        </p:spPr>
        <p:txBody>
          <a:bodyPr/>
          <a:lstStyle/>
          <a:p>
            <a:endParaRPr lang="pl-PL" dirty="0" smtClean="0"/>
          </a:p>
          <a:p>
            <a:r>
              <a:rPr lang="pl-PL" dirty="0" smtClean="0"/>
              <a:t>Wskazane postulaty mają </a:t>
            </a:r>
            <a:r>
              <a:rPr lang="pl-PL" b="1" dirty="0" smtClean="0"/>
              <a:t>charakter koniunkcyjny </a:t>
            </a:r>
            <a:r>
              <a:rPr lang="pl-PL" dirty="0" smtClean="0"/>
              <a:t>(muszą być spełnione łącznie, by dany system można było nazwać w ogóle systemem prawnym).</a:t>
            </a:r>
          </a:p>
          <a:p>
            <a:endParaRPr lang="pl-PL" dirty="0"/>
          </a:p>
          <a:p>
            <a:r>
              <a:rPr lang="pl-PL" dirty="0" smtClean="0"/>
              <a:t>Wewnętrzna moralność prawa to </a:t>
            </a:r>
            <a:r>
              <a:rPr lang="pl-PL" b="1" dirty="0" smtClean="0"/>
              <a:t>„minimum moralne”</a:t>
            </a:r>
            <a:r>
              <a:rPr lang="pl-PL" dirty="0" smtClean="0"/>
              <a:t>, które porządek prawny powinien spełniać.</a:t>
            </a:r>
          </a:p>
        </p:txBody>
      </p:sp>
    </p:spTree>
    <p:extLst>
      <p:ext uri="{BB962C8B-B14F-4D97-AF65-F5344CB8AC3E}">
        <p14:creationId xmlns:p14="http://schemas.microsoft.com/office/powerpoint/2010/main" val="29294924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Pozytywizm prawniczy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31640" y="1412776"/>
            <a:ext cx="7416824" cy="4800600"/>
          </a:xfrm>
        </p:spPr>
        <p:txBody>
          <a:bodyPr/>
          <a:lstStyle/>
          <a:p>
            <a:pPr marL="82296" indent="0" algn="ctr">
              <a:buNone/>
            </a:pPr>
            <a:endParaRPr lang="pl-PL" dirty="0" smtClean="0"/>
          </a:p>
          <a:p>
            <a:pPr marL="82296" indent="0" algn="ctr">
              <a:buNone/>
            </a:pPr>
            <a:endParaRPr lang="pl-PL" dirty="0"/>
          </a:p>
          <a:p>
            <a:pPr marL="82296" indent="0" algn="ctr">
              <a:buNone/>
            </a:pPr>
            <a:r>
              <a:rPr lang="pl-PL" dirty="0" smtClean="0"/>
              <a:t>Treść </a:t>
            </a:r>
            <a:r>
              <a:rPr lang="pl-PL" dirty="0"/>
              <a:t>tego terminu zasadniczo kształtuje się </a:t>
            </a:r>
            <a:r>
              <a:rPr lang="pl-PL" b="1" dirty="0"/>
              <a:t>w opozycji </a:t>
            </a:r>
            <a:r>
              <a:rPr lang="pl-PL" dirty="0"/>
              <a:t>do </a:t>
            </a:r>
            <a:r>
              <a:rPr lang="pl-PL" u="sng" dirty="0"/>
              <a:t>prawa natury </a:t>
            </a:r>
            <a:r>
              <a:rPr lang="pl-PL" dirty="0"/>
              <a:t>jako konkurencyjnego stanowiska w obrębie </a:t>
            </a:r>
            <a:r>
              <a:rPr lang="pl-PL" b="1" dirty="0" err="1"/>
              <a:t>imperatywizmu</a:t>
            </a:r>
            <a:r>
              <a:rPr lang="pl-PL" dirty="0"/>
              <a:t>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011816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Pozytywizm prawniczy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447800"/>
            <a:ext cx="8100392" cy="54102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pl-PL" dirty="0" smtClean="0"/>
              <a:t>Termin ten w języku </a:t>
            </a:r>
            <a:r>
              <a:rPr lang="pl-PL" dirty="0"/>
              <a:t>prawniczym </a:t>
            </a:r>
            <a:r>
              <a:rPr lang="pl-PL" dirty="0" smtClean="0"/>
              <a:t>występuje w </a:t>
            </a:r>
            <a:r>
              <a:rPr lang="pl-PL" dirty="0"/>
              <a:t>trzech podstawowych </a:t>
            </a:r>
            <a:r>
              <a:rPr lang="pl-PL" dirty="0" smtClean="0"/>
              <a:t>znaczeniach (N</a:t>
            </a:r>
            <a:r>
              <a:rPr lang="pl-PL" dirty="0"/>
              <a:t>. </a:t>
            </a:r>
            <a:r>
              <a:rPr lang="pl-PL" dirty="0" err="1" smtClean="0"/>
              <a:t>Bobbio</a:t>
            </a:r>
            <a:r>
              <a:rPr lang="pl-PL" dirty="0" smtClean="0"/>
              <a:t>):</a:t>
            </a:r>
          </a:p>
          <a:p>
            <a:pPr marL="596646" indent="-514350">
              <a:buFont typeface="+mj-lt"/>
              <a:buAutoNum type="arabicPeriod"/>
            </a:pPr>
            <a:endParaRPr lang="pl-PL" dirty="0" smtClean="0"/>
          </a:p>
          <a:p>
            <a:pPr marL="596646" indent="-514350">
              <a:buFont typeface="+mj-lt"/>
              <a:buAutoNum type="arabicPeriod"/>
            </a:pPr>
            <a:r>
              <a:rPr lang="pl-PL" dirty="0" smtClean="0"/>
              <a:t>specyficzna </a:t>
            </a:r>
            <a:r>
              <a:rPr lang="pl-PL" b="1" dirty="0"/>
              <a:t>ideologia prawna</a:t>
            </a:r>
            <a:r>
              <a:rPr lang="pl-PL" dirty="0"/>
              <a:t>, pogląd wyróżniający pozytywne prawo, jako system normatywny posiadający dla prawnika szczególną wartość, rozstrzygającą o jego pierwszeństwie w kolizji z innymi systemami </a:t>
            </a:r>
            <a:r>
              <a:rPr lang="pl-PL" dirty="0" smtClean="0"/>
              <a:t>normatywnymi;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673961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447800"/>
            <a:ext cx="8100392" cy="5410200"/>
          </a:xfrm>
        </p:spPr>
        <p:txBody>
          <a:bodyPr>
            <a:normAutofit fontScale="92500" lnSpcReduction="10000"/>
          </a:bodyPr>
          <a:lstStyle/>
          <a:p>
            <a:pPr marL="596646" indent="-514350">
              <a:buFont typeface="+mj-lt"/>
              <a:buAutoNum type="arabicPeriod" startAt="2"/>
            </a:pPr>
            <a:r>
              <a:rPr lang="pl-PL" b="1" dirty="0"/>
              <a:t>pogląd teoretyczny</a:t>
            </a:r>
            <a:r>
              <a:rPr lang="pl-PL" dirty="0"/>
              <a:t>, zakładający określoną ontologię prawa, co – na gruncie </a:t>
            </a:r>
            <a:r>
              <a:rPr lang="pl-PL" dirty="0" err="1"/>
              <a:t>imperatywizmu</a:t>
            </a:r>
            <a:r>
              <a:rPr lang="pl-PL" dirty="0"/>
              <a:t> – przekłada się na szczególną koncepcję obowiązywania prawa, odwołującą się do uzasadnienia </a:t>
            </a:r>
            <a:r>
              <a:rPr lang="pl-PL" dirty="0" err="1"/>
              <a:t>tetycznego</a:t>
            </a:r>
            <a:r>
              <a:rPr lang="pl-PL" dirty="0"/>
              <a:t> norm oraz specyficznie określającą autorytet </a:t>
            </a:r>
            <a:r>
              <a:rPr lang="pl-PL" dirty="0" smtClean="0"/>
              <a:t>prawotwórczy;</a:t>
            </a:r>
          </a:p>
          <a:p>
            <a:pPr marL="596646" indent="-514350">
              <a:buFont typeface="+mj-lt"/>
              <a:buAutoNum type="arabicPeriod" startAt="2"/>
            </a:pPr>
            <a:endParaRPr lang="pl-PL" dirty="0"/>
          </a:p>
          <a:p>
            <a:pPr marL="596646" indent="-514350">
              <a:buFont typeface="+mj-lt"/>
              <a:buAutoNum type="arabicPeriod" startAt="2"/>
            </a:pPr>
            <a:r>
              <a:rPr lang="pl-PL" b="1" dirty="0" smtClean="0"/>
              <a:t>postawa </a:t>
            </a:r>
            <a:r>
              <a:rPr lang="pl-PL" b="1" dirty="0"/>
              <a:t>badawcza </a:t>
            </a:r>
            <a:r>
              <a:rPr lang="pl-PL" dirty="0"/>
              <a:t>i metodologiczna koncepcja nauk prawnych, zgodnie z którą ich zadanie spełnia się w opracowywaniu tekstów prawa pozytywnego.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991559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Pozytywizm prawniczy – J. Austin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1447800"/>
            <a:ext cx="8244408" cy="5410200"/>
          </a:xfrm>
        </p:spPr>
        <p:txBody>
          <a:bodyPr>
            <a:normAutofit/>
          </a:bodyPr>
          <a:lstStyle/>
          <a:p>
            <a:r>
              <a:rPr lang="pl-PL" dirty="0"/>
              <a:t>Za </a:t>
            </a:r>
            <a:r>
              <a:rPr lang="pl-PL" b="1" dirty="0"/>
              <a:t>ojca</a:t>
            </a:r>
            <a:r>
              <a:rPr lang="pl-PL" dirty="0"/>
              <a:t> pozytywizmu prawniczego uważa </a:t>
            </a:r>
            <a:r>
              <a:rPr lang="pl-PL" dirty="0" smtClean="0"/>
              <a:t>się</a:t>
            </a:r>
          </a:p>
          <a:p>
            <a:pPr marL="82296" indent="0">
              <a:buNone/>
            </a:pPr>
            <a:r>
              <a:rPr lang="pl-PL" dirty="0" smtClean="0"/>
              <a:t> </a:t>
            </a:r>
            <a:r>
              <a:rPr lang="pl-PL" dirty="0" smtClean="0">
                <a:solidFill>
                  <a:srgbClr val="FF0000"/>
                </a:solidFill>
              </a:rPr>
              <a:t>J. Austina</a:t>
            </a:r>
            <a:r>
              <a:rPr lang="pl-PL" dirty="0" smtClean="0"/>
              <a:t>.</a:t>
            </a:r>
          </a:p>
          <a:p>
            <a:pPr marL="82296" indent="0">
              <a:buNone/>
            </a:pPr>
            <a:endParaRPr lang="pl-PL" dirty="0" smtClean="0">
              <a:solidFill>
                <a:srgbClr val="FF0000"/>
              </a:solidFill>
            </a:endParaRPr>
          </a:p>
          <a:p>
            <a:r>
              <a:rPr lang="pl-PL" b="1" dirty="0" smtClean="0"/>
              <a:t>Norma </a:t>
            </a:r>
            <a:r>
              <a:rPr lang="pl-PL" b="1" dirty="0"/>
              <a:t>prawna </a:t>
            </a:r>
            <a:r>
              <a:rPr lang="pl-PL" dirty="0"/>
              <a:t>to norma generalna i abstrakcyjna ustanowiona przez suwerena i wyrażająca skierowane do adresata normy nakazy albo zakazy, których realizowanie poparte jest zagrożeniem użycia przymusu (sankcji). 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81038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447800"/>
            <a:ext cx="8100392" cy="4800600"/>
          </a:xfrm>
        </p:spPr>
        <p:txBody>
          <a:bodyPr/>
          <a:lstStyle/>
          <a:p>
            <a:r>
              <a:rPr lang="pl-PL" b="1" dirty="0"/>
              <a:t>Prawo</a:t>
            </a:r>
            <a:r>
              <a:rPr lang="pl-PL" dirty="0"/>
              <a:t> to zbiór tak rozumianych norm, to ustanowione przez człowieka </a:t>
            </a:r>
            <a:r>
              <a:rPr lang="pl-PL" b="1" dirty="0"/>
              <a:t>prawo pozytywne</a:t>
            </a:r>
            <a:r>
              <a:rPr lang="pl-PL" dirty="0" smtClean="0"/>
              <a:t>.</a:t>
            </a:r>
          </a:p>
          <a:p>
            <a:pPr marL="82296" indent="0">
              <a:buNone/>
            </a:pPr>
            <a:endParaRPr lang="pl-PL" dirty="0"/>
          </a:p>
          <a:p>
            <a:r>
              <a:rPr lang="pl-PL" dirty="0"/>
              <a:t>Według J. Austina normy tworzące system prawa to normy wyrażające jedynie </a:t>
            </a:r>
            <a:r>
              <a:rPr lang="pl-PL" b="1" dirty="0"/>
              <a:t>proste nakazy</a:t>
            </a:r>
            <a:r>
              <a:rPr lang="pl-PL" dirty="0"/>
              <a:t> i </a:t>
            </a:r>
            <a:r>
              <a:rPr lang="pl-PL" b="1" dirty="0"/>
              <a:t>zakazy</a:t>
            </a:r>
            <a:r>
              <a:rPr lang="pl-PL" dirty="0"/>
              <a:t>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705732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Pozytywizm prawniczy – H.L.A. Hart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447800"/>
            <a:ext cx="8100392" cy="5410200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Skonstruował </a:t>
            </a:r>
            <a:r>
              <a:rPr lang="pl-PL" dirty="0"/>
              <a:t>nowoczesną koncepcję </a:t>
            </a:r>
            <a:r>
              <a:rPr lang="pl-PL" dirty="0" smtClean="0"/>
              <a:t>prawa, </a:t>
            </a:r>
            <a:r>
              <a:rPr lang="pl-PL" dirty="0"/>
              <a:t>n</a:t>
            </a:r>
            <a:r>
              <a:rPr lang="pl-PL" dirty="0" smtClean="0"/>
              <a:t>awiązując </a:t>
            </a:r>
            <a:r>
              <a:rPr lang="pl-PL" dirty="0"/>
              <a:t>do koncepcji J. </a:t>
            </a:r>
            <a:r>
              <a:rPr lang="pl-PL" dirty="0" smtClean="0"/>
              <a:t>Austina. </a:t>
            </a:r>
          </a:p>
          <a:p>
            <a:r>
              <a:rPr lang="pl-PL" dirty="0" smtClean="0"/>
              <a:t>Centralna </a:t>
            </a:r>
            <a:r>
              <a:rPr lang="pl-PL" b="1" dirty="0" smtClean="0"/>
              <a:t>teza</a:t>
            </a:r>
            <a:r>
              <a:rPr lang="pl-PL" dirty="0" smtClean="0"/>
              <a:t> </a:t>
            </a:r>
            <a:r>
              <a:rPr lang="pl-PL" dirty="0"/>
              <a:t>koncepcji prawa </a:t>
            </a:r>
            <a:r>
              <a:rPr lang="pl-PL" dirty="0" smtClean="0">
                <a:solidFill>
                  <a:srgbClr val="FF0000"/>
                </a:solidFill>
              </a:rPr>
              <a:t>Harta</a:t>
            </a:r>
            <a:r>
              <a:rPr lang="pl-PL" dirty="0" smtClean="0"/>
              <a:t>:</a:t>
            </a:r>
          </a:p>
          <a:p>
            <a:pPr marL="82296" indent="0">
              <a:buNone/>
            </a:pPr>
            <a:r>
              <a:rPr lang="pl-PL" b="1" dirty="0" smtClean="0"/>
              <a:t>system </a:t>
            </a:r>
            <a:r>
              <a:rPr lang="pl-PL" b="1" dirty="0"/>
              <a:t>prawny </a:t>
            </a:r>
            <a:r>
              <a:rPr lang="pl-PL" dirty="0"/>
              <a:t>zbudowany jest z reguł dwóch zasadniczo odmiennych typów: </a:t>
            </a:r>
            <a:endParaRPr lang="pl-PL" dirty="0" smtClean="0"/>
          </a:p>
          <a:p>
            <a:pPr>
              <a:buFont typeface="Wingdings" pitchFamily="2" charset="2"/>
              <a:buChar char="ü"/>
            </a:pPr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reguł pierwotnych </a:t>
            </a:r>
            <a:r>
              <a:rPr lang="pl-PL" dirty="0" smtClean="0"/>
              <a:t>(wyznaczają </a:t>
            </a:r>
            <a:r>
              <a:rPr lang="pl-PL" dirty="0"/>
              <a:t>swoim adresatom powinność określonego </a:t>
            </a:r>
            <a:r>
              <a:rPr lang="pl-PL" dirty="0" smtClean="0"/>
              <a:t>zachowania), i</a:t>
            </a:r>
            <a:endParaRPr lang="pl-PL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reguł wtórnych</a:t>
            </a:r>
            <a:r>
              <a:rPr lang="pl-PL" dirty="0"/>
              <a:t> </a:t>
            </a:r>
            <a:r>
              <a:rPr lang="pl-PL" dirty="0" smtClean="0"/>
              <a:t>(konstruują </a:t>
            </a:r>
            <a:r>
              <a:rPr lang="pl-PL" dirty="0"/>
              <a:t>różnego rodzaju czynności konwencjonalne doniosłe </a:t>
            </a:r>
            <a:r>
              <a:rPr lang="pl-PL" dirty="0" smtClean="0"/>
              <a:t>prawnie).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451804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/>
          <a:lstStyle/>
          <a:p>
            <a:pPr marL="82296" indent="0">
              <a:buNone/>
            </a:pPr>
            <a:r>
              <a:rPr lang="pl-PL" dirty="0"/>
              <a:t>Wyróżnione przez Harta trzy rodzaje </a:t>
            </a:r>
            <a:r>
              <a:rPr lang="pl-PL" b="1" dirty="0"/>
              <a:t>reguł </a:t>
            </a:r>
            <a:r>
              <a:rPr lang="pl-PL" b="1" dirty="0" smtClean="0"/>
              <a:t>wtórnych</a:t>
            </a:r>
            <a:r>
              <a:rPr lang="pl-PL" dirty="0" smtClean="0"/>
              <a:t>:</a:t>
            </a:r>
          </a:p>
          <a:p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reguły </a:t>
            </a:r>
            <a:r>
              <a:rPr lang="pl-PL" b="1" dirty="0">
                <a:solidFill>
                  <a:schemeClr val="bg2">
                    <a:lumMod val="50000"/>
                  </a:schemeClr>
                </a:solidFill>
              </a:rPr>
              <a:t>uznania</a:t>
            </a: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, </a:t>
            </a:r>
            <a:endParaRPr lang="pl-PL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r</a:t>
            </a:r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eguły 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zmiany</a:t>
            </a:r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</a:p>
          <a:p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r</a:t>
            </a:r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eguły 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rozsądzania</a:t>
            </a:r>
          </a:p>
          <a:p>
            <a:pPr marL="82296" indent="0">
              <a:buNone/>
            </a:pPr>
            <a:r>
              <a:rPr lang="pl-PL" dirty="0" smtClean="0"/>
              <a:t>stanowią </a:t>
            </a:r>
            <a:r>
              <a:rPr lang="pl-PL" dirty="0"/>
              <a:t>remedia na ułomności systemu składającego się jedynie z reguł pierwotnych.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77104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Podstawowe warianty pozytywizmu prawniczego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447800"/>
            <a:ext cx="8100392" cy="5410200"/>
          </a:xfrm>
        </p:spPr>
        <p:txBody>
          <a:bodyPr>
            <a:normAutofit/>
          </a:bodyPr>
          <a:lstStyle/>
          <a:p>
            <a:r>
              <a:rPr lang="pl-PL" dirty="0" smtClean="0"/>
              <a:t>Wskazuje się </a:t>
            </a:r>
            <a:r>
              <a:rPr lang="pl-PL" b="1" dirty="0" smtClean="0"/>
              <a:t>2</a:t>
            </a:r>
            <a:r>
              <a:rPr lang="pl-PL" dirty="0" smtClean="0"/>
              <a:t> znacząco odmienne warianty </a:t>
            </a:r>
            <a:r>
              <a:rPr lang="pl-PL" dirty="0"/>
              <a:t>prawniczego pozytywizmu: </a:t>
            </a:r>
            <a:endParaRPr lang="pl-PL" dirty="0" smtClean="0"/>
          </a:p>
          <a:p>
            <a:endParaRPr lang="pl-PL" dirty="0"/>
          </a:p>
          <a:p>
            <a:pPr marL="596646" indent="-514350">
              <a:buAutoNum type="arabicParenR"/>
            </a:pPr>
            <a:r>
              <a:rPr lang="pl-PL" b="1" dirty="0" smtClean="0"/>
              <a:t>kontynentalny</a:t>
            </a:r>
            <a:r>
              <a:rPr lang="pl-PL" dirty="0" smtClean="0"/>
              <a:t> (uznający centralną </a:t>
            </a:r>
            <a:r>
              <a:rPr lang="pl-PL" dirty="0"/>
              <a:t>rolę ustawy czy szerzej </a:t>
            </a:r>
            <a:r>
              <a:rPr lang="pl-PL" u="sng" dirty="0"/>
              <a:t>prawa </a:t>
            </a:r>
            <a:r>
              <a:rPr lang="pl-PL" u="sng" dirty="0" smtClean="0"/>
              <a:t>stanowionego</a:t>
            </a:r>
            <a:r>
              <a:rPr lang="pl-PL" dirty="0" smtClean="0"/>
              <a:t>) oraz</a:t>
            </a:r>
          </a:p>
          <a:p>
            <a:pPr marL="596646" indent="-514350">
              <a:buAutoNum type="arabicParenR"/>
            </a:pPr>
            <a:r>
              <a:rPr lang="pl-PL" dirty="0" smtClean="0"/>
              <a:t> </a:t>
            </a:r>
            <a:r>
              <a:rPr lang="pl-PL" b="1" dirty="0" smtClean="0"/>
              <a:t>anglosaski</a:t>
            </a:r>
            <a:r>
              <a:rPr lang="pl-PL" dirty="0" smtClean="0"/>
              <a:t> (z </a:t>
            </a:r>
            <a:r>
              <a:rPr lang="pl-PL" dirty="0"/>
              <a:t>natury rzeczy </a:t>
            </a:r>
            <a:r>
              <a:rPr lang="pl-PL" dirty="0" smtClean="0"/>
              <a:t>uwzględniający </a:t>
            </a:r>
            <a:r>
              <a:rPr lang="pl-PL" u="sng" dirty="0"/>
              <a:t>prawo </a:t>
            </a:r>
            <a:r>
              <a:rPr lang="pl-PL" u="sng" dirty="0" smtClean="0"/>
              <a:t>precedensowe</a:t>
            </a:r>
            <a:r>
              <a:rPr lang="pl-PL" dirty="0" smtClean="0"/>
              <a:t>). 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1803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Tradycja </a:t>
            </a:r>
            <a:r>
              <a:rPr lang="pl-PL" dirty="0" smtClean="0"/>
              <a:t>klasyczna prawa natury: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/>
          <a:lstStyle/>
          <a:p>
            <a:pPr>
              <a:buFontTx/>
              <a:buChar char="-"/>
            </a:pPr>
            <a:endParaRPr lang="pl-PL" dirty="0" smtClean="0"/>
          </a:p>
          <a:p>
            <a:pPr>
              <a:buFont typeface="Gill Sans MT" pitchFamily="34" charset="-18"/>
              <a:buChar char="–"/>
            </a:pPr>
            <a:r>
              <a:rPr lang="pl-PL" dirty="0" smtClean="0"/>
              <a:t>myśliciele </a:t>
            </a:r>
            <a:r>
              <a:rPr lang="pl-PL" b="1" dirty="0" smtClean="0"/>
              <a:t>starożytni</a:t>
            </a:r>
            <a:r>
              <a:rPr lang="pl-PL" dirty="0" smtClean="0"/>
              <a:t> (</a:t>
            </a:r>
            <a:r>
              <a:rPr lang="pl-PL" i="1" dirty="0" smtClean="0">
                <a:solidFill>
                  <a:srgbClr val="FF0000"/>
                </a:solidFill>
              </a:rPr>
              <a:t>stoicy, Arystoteles, Platon</a:t>
            </a:r>
            <a:r>
              <a:rPr lang="pl-PL" dirty="0" smtClean="0"/>
              <a:t>) i </a:t>
            </a:r>
            <a:r>
              <a:rPr lang="pl-PL" b="1" dirty="0" smtClean="0"/>
              <a:t>średniowieczni</a:t>
            </a:r>
            <a:r>
              <a:rPr lang="pl-PL" dirty="0" smtClean="0"/>
              <a:t> (</a:t>
            </a:r>
            <a:r>
              <a:rPr lang="pl-PL" i="1" dirty="0" smtClean="0">
                <a:solidFill>
                  <a:srgbClr val="FF0000"/>
                </a:solidFill>
              </a:rPr>
              <a:t>Augustyn, Tomasz</a:t>
            </a:r>
            <a:r>
              <a:rPr lang="pl-PL" dirty="0" smtClean="0"/>
              <a:t>);</a:t>
            </a:r>
          </a:p>
          <a:p>
            <a:pPr>
              <a:buFont typeface="Gill Sans MT" pitchFamily="34" charset="-18"/>
              <a:buChar char="–"/>
            </a:pPr>
            <a:endParaRPr lang="pl-PL" dirty="0" smtClean="0"/>
          </a:p>
          <a:p>
            <a:pPr>
              <a:buFont typeface="Gill Sans MT" pitchFamily="34" charset="-18"/>
              <a:buChar char="–"/>
            </a:pPr>
            <a:r>
              <a:rPr lang="pl-PL" dirty="0"/>
              <a:t>p</a:t>
            </a:r>
            <a:r>
              <a:rPr lang="pl-PL" dirty="0" smtClean="0"/>
              <a:t>rzedstawiciele tzw. </a:t>
            </a:r>
            <a:r>
              <a:rPr lang="pl-PL" b="1" dirty="0" smtClean="0"/>
              <a:t>nowożytnej szkoły prawa natury </a:t>
            </a:r>
            <a:r>
              <a:rPr lang="pl-PL" dirty="0" smtClean="0"/>
              <a:t>(</a:t>
            </a:r>
            <a:r>
              <a:rPr lang="pl-PL" i="1" dirty="0" smtClean="0"/>
              <a:t>późna scholastyka hiszpańska, </a:t>
            </a:r>
            <a:r>
              <a:rPr lang="pl-PL" i="1" dirty="0" smtClean="0">
                <a:solidFill>
                  <a:srgbClr val="FF0000"/>
                </a:solidFill>
              </a:rPr>
              <a:t>Grotius, </a:t>
            </a:r>
            <a:r>
              <a:rPr lang="pl-PL" i="1" dirty="0" err="1" smtClean="0">
                <a:solidFill>
                  <a:srgbClr val="FF0000"/>
                </a:solidFill>
              </a:rPr>
              <a:t>Locke</a:t>
            </a:r>
            <a:r>
              <a:rPr lang="pl-PL" i="1" dirty="0" smtClean="0">
                <a:solidFill>
                  <a:srgbClr val="FF0000"/>
                </a:solidFill>
              </a:rPr>
              <a:t>, </a:t>
            </a:r>
            <a:r>
              <a:rPr lang="pl-PL" i="1" dirty="0" err="1" smtClean="0">
                <a:solidFill>
                  <a:srgbClr val="FF0000"/>
                </a:solidFill>
              </a:rPr>
              <a:t>Pufendorf</a:t>
            </a:r>
            <a:r>
              <a:rPr lang="pl-PL" dirty="0" smtClean="0"/>
              <a:t>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28001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0" y="1447800"/>
            <a:ext cx="8172400" cy="5410200"/>
          </a:xfrm>
        </p:spPr>
        <p:txBody>
          <a:bodyPr/>
          <a:lstStyle/>
          <a:p>
            <a:pPr marL="82296" indent="0">
              <a:buNone/>
            </a:pPr>
            <a:r>
              <a:rPr lang="pl-PL" dirty="0"/>
              <a:t>C</a:t>
            </a:r>
            <a:r>
              <a:rPr lang="pl-PL" dirty="0" smtClean="0"/>
              <a:t>echą </a:t>
            </a:r>
            <a:r>
              <a:rPr lang="pl-PL" dirty="0"/>
              <a:t>wszystkich odmian </a:t>
            </a:r>
            <a:r>
              <a:rPr lang="pl-PL" b="1" dirty="0"/>
              <a:t>tradycyjnego pozytywizmu kontynentalnego </a:t>
            </a:r>
            <a:r>
              <a:rPr lang="pl-PL" dirty="0"/>
              <a:t>można przyjąć uznawanie dwóch tez</a:t>
            </a:r>
            <a:r>
              <a:rPr lang="pl-PL" dirty="0" smtClean="0"/>
              <a:t>:</a:t>
            </a:r>
          </a:p>
          <a:p>
            <a:pPr marL="82296" indent="0">
              <a:buNone/>
            </a:pPr>
            <a:endParaRPr lang="pl-PL" dirty="0" smtClean="0"/>
          </a:p>
          <a:p>
            <a:pPr marL="653796" indent="-571500">
              <a:buFont typeface="+mj-lt"/>
              <a:buAutoNum type="romanUcPeriod"/>
            </a:pPr>
            <a:r>
              <a:rPr lang="pl-PL" b="1" dirty="0"/>
              <a:t>p</a:t>
            </a:r>
            <a:r>
              <a:rPr lang="pl-PL" b="1" dirty="0" smtClean="0"/>
              <a:t>rawo</a:t>
            </a:r>
            <a:r>
              <a:rPr lang="pl-PL" dirty="0" smtClean="0"/>
              <a:t> </a:t>
            </a:r>
            <a:r>
              <a:rPr lang="pl-PL" dirty="0"/>
              <a:t>jest wyrazem </a:t>
            </a:r>
            <a:r>
              <a:rPr lang="pl-PL" b="1" dirty="0"/>
              <a:t>woli </a:t>
            </a:r>
            <a:r>
              <a:rPr lang="pl-PL" b="1" dirty="0" smtClean="0"/>
              <a:t>ustawodawcy</a:t>
            </a:r>
            <a:r>
              <a:rPr lang="pl-PL" dirty="0" smtClean="0"/>
              <a:t>,</a:t>
            </a:r>
          </a:p>
          <a:p>
            <a:pPr marL="653796" indent="-571500">
              <a:buFont typeface="+mj-lt"/>
              <a:buAutoNum type="romanUcPeriod"/>
            </a:pPr>
            <a:endParaRPr lang="pl-PL" dirty="0" smtClean="0"/>
          </a:p>
          <a:p>
            <a:pPr marL="653796" indent="-571500">
              <a:buFont typeface="+mj-lt"/>
              <a:buAutoNum type="romanUcPeriod"/>
            </a:pPr>
            <a:r>
              <a:rPr lang="pl-PL" b="1" dirty="0"/>
              <a:t>prawo</a:t>
            </a:r>
            <a:r>
              <a:rPr lang="pl-PL" dirty="0"/>
              <a:t> jest wyrażone </a:t>
            </a:r>
            <a:r>
              <a:rPr lang="pl-PL" b="1" dirty="0"/>
              <a:t>w </a:t>
            </a:r>
            <a:r>
              <a:rPr lang="pl-PL" b="1" dirty="0" smtClean="0"/>
              <a:t>tekście</a:t>
            </a:r>
            <a:r>
              <a:rPr lang="pl-PL" dirty="0" smtClean="0"/>
              <a:t>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73562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I teza </a:t>
            </a:r>
            <a:r>
              <a:rPr lang="pl-PL" dirty="0" smtClean="0"/>
              <a:t>oznacza: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447800"/>
            <a:ext cx="8100392" cy="5410200"/>
          </a:xfrm>
        </p:spPr>
        <p:txBody>
          <a:bodyPr/>
          <a:lstStyle/>
          <a:p>
            <a:r>
              <a:rPr lang="pl-PL" b="1" dirty="0"/>
              <a:t>zerwanie</a:t>
            </a:r>
            <a:r>
              <a:rPr lang="pl-PL" dirty="0"/>
              <a:t> ze wszelkimi poglądami o koniecznych związkach między </a:t>
            </a:r>
            <a:r>
              <a:rPr lang="pl-PL" b="1" dirty="0"/>
              <a:t>prawem i moralnością</a:t>
            </a:r>
            <a:r>
              <a:rPr lang="pl-PL" dirty="0"/>
              <a:t>, ale </a:t>
            </a:r>
            <a:r>
              <a:rPr lang="pl-PL" dirty="0" smtClean="0"/>
              <a:t>także </a:t>
            </a:r>
          </a:p>
          <a:p>
            <a:endParaRPr lang="pl-PL" dirty="0" smtClean="0"/>
          </a:p>
          <a:p>
            <a:r>
              <a:rPr lang="pl-PL" dirty="0" smtClean="0"/>
              <a:t>pośrednio </a:t>
            </a:r>
            <a:r>
              <a:rPr lang="pl-PL" dirty="0"/>
              <a:t>wkomponowanie pozytywizmu w rodzący się w XIX w. </a:t>
            </a:r>
            <a:r>
              <a:rPr lang="pl-PL" b="1" dirty="0"/>
              <a:t>model państwa demokratycznego</a:t>
            </a:r>
            <a:r>
              <a:rPr lang="pl-PL" dirty="0"/>
              <a:t>, w którym suwerenem byli – za pośrednictwem aktu wyborczego – sami obywatele będący adresatami nakazów </a:t>
            </a:r>
            <a:r>
              <a:rPr lang="pl-PL" dirty="0" smtClean="0"/>
              <a:t>prawnych.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800542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II teza</a:t>
            </a:r>
            <a:r>
              <a:rPr lang="pl-PL" dirty="0" smtClean="0"/>
              <a:t>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5410200"/>
          </a:xfrm>
        </p:spPr>
        <p:txBody>
          <a:bodyPr>
            <a:normAutofit/>
          </a:bodyPr>
          <a:lstStyle/>
          <a:p>
            <a:r>
              <a:rPr lang="pl-PL" dirty="0" smtClean="0"/>
              <a:t>przesądza o </a:t>
            </a:r>
            <a:r>
              <a:rPr lang="pl-PL" dirty="0"/>
              <a:t>sposobie </a:t>
            </a:r>
            <a:r>
              <a:rPr lang="pl-PL" b="1" dirty="0"/>
              <a:t>istnienia prawa </a:t>
            </a:r>
            <a:r>
              <a:rPr lang="pl-PL" dirty="0"/>
              <a:t>w rzeczywistym świecie. </a:t>
            </a:r>
            <a:endParaRPr lang="pl-PL" dirty="0" smtClean="0"/>
          </a:p>
          <a:p>
            <a:endParaRPr lang="pl-PL" dirty="0"/>
          </a:p>
          <a:p>
            <a:r>
              <a:rPr lang="pl-PL" dirty="0" smtClean="0"/>
              <a:t>Jest </a:t>
            </a:r>
            <a:r>
              <a:rPr lang="pl-PL" dirty="0"/>
              <a:t>ono uchwytne jako </a:t>
            </a:r>
            <a:r>
              <a:rPr lang="pl-PL" b="1" dirty="0"/>
              <a:t>wypowiedź języka</a:t>
            </a:r>
            <a:r>
              <a:rPr lang="pl-PL" dirty="0"/>
              <a:t> czy też ściślej – struktura takich wypowiedzi. </a:t>
            </a:r>
            <a:endParaRPr lang="pl-PL" dirty="0" smtClean="0"/>
          </a:p>
          <a:p>
            <a:endParaRPr lang="pl-PL" dirty="0"/>
          </a:p>
          <a:p>
            <a:r>
              <a:rPr lang="pl-PL" b="1" dirty="0" smtClean="0"/>
              <a:t>Znaczenie</a:t>
            </a:r>
            <a:r>
              <a:rPr lang="pl-PL" dirty="0" smtClean="0"/>
              <a:t> tych wypowiedzi języka jest </a:t>
            </a:r>
            <a:r>
              <a:rPr lang="pl-PL" b="1" dirty="0" smtClean="0"/>
              <a:t>obiektywne</a:t>
            </a:r>
            <a:r>
              <a:rPr lang="pl-PL" dirty="0" smtClean="0"/>
              <a:t> i niezależne od procesu interpretacji.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544212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802838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>
                <a:effectLst/>
              </a:rPr>
              <a:t>Pozytywizm pierwotny (tradycyjny)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447800"/>
            <a:ext cx="8100392" cy="4800600"/>
          </a:xfrm>
        </p:spPr>
        <p:txBody>
          <a:bodyPr>
            <a:normAutofit fontScale="92500" lnSpcReduction="10000"/>
          </a:bodyPr>
          <a:lstStyle/>
          <a:p>
            <a:pPr marL="596646" indent="-514350">
              <a:buFont typeface="+mj-lt"/>
              <a:buAutoNum type="arabicParenR"/>
            </a:pPr>
            <a:endParaRPr lang="pl-PL" dirty="0" smtClean="0"/>
          </a:p>
          <a:p>
            <a:pPr marL="596646" indent="-514350">
              <a:buFont typeface="+mj-lt"/>
              <a:buAutoNum type="arabicParenR"/>
            </a:pPr>
            <a:r>
              <a:rPr lang="pl-PL" dirty="0" smtClean="0"/>
              <a:t>wykładnia </a:t>
            </a:r>
            <a:r>
              <a:rPr lang="pl-PL" dirty="0"/>
              <a:t>jest </a:t>
            </a:r>
            <a:r>
              <a:rPr lang="pl-PL" b="1" dirty="0"/>
              <a:t>quasi-poznaniem</a:t>
            </a:r>
            <a:r>
              <a:rPr lang="pl-PL" dirty="0"/>
              <a:t> </a:t>
            </a:r>
            <a:r>
              <a:rPr lang="pl-PL" dirty="0" smtClean="0"/>
              <a:t>prawa,</a:t>
            </a:r>
          </a:p>
          <a:p>
            <a:pPr marL="596646" indent="-514350">
              <a:buFont typeface="+mj-lt"/>
              <a:buAutoNum type="arabicParenR"/>
            </a:pPr>
            <a:endParaRPr lang="pl-PL" dirty="0" smtClean="0"/>
          </a:p>
          <a:p>
            <a:pPr marL="596646" indent="-514350">
              <a:buFont typeface="+mj-lt"/>
              <a:buAutoNum type="arabicParenR"/>
            </a:pPr>
            <a:r>
              <a:rPr lang="pl-PL" dirty="0"/>
              <a:t>wykładnia jest </a:t>
            </a:r>
            <a:r>
              <a:rPr lang="pl-PL" b="1" dirty="0"/>
              <a:t>„złem koniecznym</a:t>
            </a:r>
            <a:r>
              <a:rPr lang="pl-PL" b="1" dirty="0" smtClean="0"/>
              <a:t>”</a:t>
            </a:r>
            <a:r>
              <a:rPr lang="pl-PL" dirty="0" smtClean="0"/>
              <a:t>,</a:t>
            </a:r>
            <a:endParaRPr lang="pl-PL" b="1" dirty="0" smtClean="0"/>
          </a:p>
          <a:p>
            <a:pPr marL="596646" indent="-514350">
              <a:buFont typeface="+mj-lt"/>
              <a:buAutoNum type="arabicParenR"/>
            </a:pPr>
            <a:endParaRPr lang="pl-PL" dirty="0" smtClean="0"/>
          </a:p>
          <a:p>
            <a:pPr marL="596646" indent="-514350">
              <a:buFont typeface="+mj-lt"/>
              <a:buAutoNum type="arabicParenR"/>
            </a:pPr>
            <a:r>
              <a:rPr lang="pl-PL" dirty="0" smtClean="0"/>
              <a:t>jest </a:t>
            </a:r>
            <a:r>
              <a:rPr lang="pl-PL" b="1" dirty="0"/>
              <a:t>jedno</a:t>
            </a:r>
            <a:r>
              <a:rPr lang="pl-PL" dirty="0"/>
              <a:t> prawidłowe </a:t>
            </a:r>
            <a:r>
              <a:rPr lang="pl-PL" dirty="0" smtClean="0"/>
              <a:t>rozstrzygnięcie każdego </a:t>
            </a:r>
            <a:r>
              <a:rPr lang="pl-PL" dirty="0"/>
              <a:t>problemu </a:t>
            </a:r>
            <a:r>
              <a:rPr lang="pl-PL" dirty="0" smtClean="0"/>
              <a:t>prawnego,</a:t>
            </a:r>
          </a:p>
          <a:p>
            <a:pPr marL="596646" indent="-514350">
              <a:buFont typeface="+mj-lt"/>
              <a:buAutoNum type="arabicParenR"/>
            </a:pPr>
            <a:endParaRPr lang="pl-PL" dirty="0" smtClean="0"/>
          </a:p>
          <a:p>
            <a:pPr marL="596646" indent="-514350">
              <a:buFont typeface="+mj-lt"/>
              <a:buAutoNum type="arabicParenR"/>
            </a:pPr>
            <a:r>
              <a:rPr lang="pl-PL" b="1" dirty="0" smtClean="0"/>
              <a:t>nieskodyfikowane </a:t>
            </a:r>
            <a:r>
              <a:rPr lang="pl-PL" dirty="0"/>
              <a:t>reguły stosowania prawa nie należą </a:t>
            </a:r>
            <a:r>
              <a:rPr lang="pl-PL" dirty="0" smtClean="0"/>
              <a:t>do </a:t>
            </a:r>
            <a:r>
              <a:rPr lang="pl-PL" dirty="0"/>
              <a:t>systemu </a:t>
            </a:r>
            <a:r>
              <a:rPr lang="pl-PL" dirty="0" smtClean="0"/>
              <a:t>prawa.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586234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effectLst/>
              </a:rPr>
              <a:t>Pozytywizm wyrafinowany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0" y="1447800"/>
            <a:ext cx="8172400" cy="4800600"/>
          </a:xfrm>
        </p:spPr>
        <p:txBody>
          <a:bodyPr/>
          <a:lstStyle/>
          <a:p>
            <a:pPr marL="82296" indent="0" algn="ctr">
              <a:buNone/>
            </a:pPr>
            <a:endParaRPr lang="pl-PL" dirty="0" smtClean="0"/>
          </a:p>
          <a:p>
            <a:pPr marL="82296" indent="0" algn="ctr">
              <a:buNone/>
            </a:pPr>
            <a:r>
              <a:rPr lang="pl-PL" dirty="0" smtClean="0"/>
              <a:t>W kwestii </a:t>
            </a:r>
            <a:r>
              <a:rPr lang="pl-PL" dirty="0"/>
              <a:t>źródeł prawa jest on znacznie </a:t>
            </a:r>
            <a:r>
              <a:rPr lang="pl-PL" u="sng" dirty="0"/>
              <a:t>elastyczniejszy</a:t>
            </a:r>
            <a:r>
              <a:rPr lang="pl-PL" dirty="0"/>
              <a:t> od pozytywizmu tradycyjnego i </a:t>
            </a:r>
            <a:r>
              <a:rPr lang="pl-PL" u="sng" dirty="0"/>
              <a:t>akceptuje</a:t>
            </a:r>
            <a:r>
              <a:rPr lang="pl-PL" dirty="0"/>
              <a:t> wagę tzw. </a:t>
            </a:r>
            <a:r>
              <a:rPr lang="pl-PL" b="1" dirty="0"/>
              <a:t>prawa </a:t>
            </a:r>
            <a:r>
              <a:rPr lang="pl-PL" b="1" dirty="0" err="1"/>
              <a:t>przedustawowego</a:t>
            </a:r>
            <a:r>
              <a:rPr lang="pl-PL" dirty="0"/>
              <a:t> a nawet tzw. </a:t>
            </a:r>
            <a:r>
              <a:rPr lang="pl-PL" b="1" dirty="0"/>
              <a:t>minimum prawa natury</a:t>
            </a:r>
            <a:r>
              <a:rPr lang="pl-PL" dirty="0"/>
              <a:t>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68671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effectLst/>
              </a:rPr>
              <a:t>Pozytywizm wyrafinowany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1447800"/>
            <a:ext cx="8028384" cy="5410200"/>
          </a:xfrm>
        </p:spPr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pl-PL" dirty="0" smtClean="0"/>
              <a:t>Twierdzenia wspólne </a:t>
            </a:r>
            <a:r>
              <a:rPr lang="pl-PL" dirty="0"/>
              <a:t>dla różnych wersji pozytywizmu </a:t>
            </a:r>
            <a:r>
              <a:rPr lang="pl-PL" dirty="0" smtClean="0"/>
              <a:t>wyrafinowanego:</a:t>
            </a:r>
            <a:endParaRPr lang="pl-PL" dirty="0"/>
          </a:p>
          <a:p>
            <a:pPr marL="596646" indent="-514350">
              <a:buFont typeface="+mj-lt"/>
              <a:buAutoNum type="arabicParenR"/>
            </a:pPr>
            <a:r>
              <a:rPr lang="pl-PL" b="1" dirty="0" smtClean="0"/>
              <a:t>wykładnia</a:t>
            </a:r>
            <a:r>
              <a:rPr lang="pl-PL" dirty="0" smtClean="0"/>
              <a:t> </a:t>
            </a:r>
            <a:r>
              <a:rPr lang="pl-PL" dirty="0"/>
              <a:t>jest złożonym procesem </a:t>
            </a:r>
            <a:r>
              <a:rPr lang="pl-PL" b="1" dirty="0"/>
              <a:t>poszukiwania</a:t>
            </a:r>
            <a:r>
              <a:rPr lang="pl-PL" dirty="0"/>
              <a:t> </a:t>
            </a:r>
            <a:r>
              <a:rPr lang="pl-PL" u="sng" dirty="0"/>
              <a:t>akceptowalnego </a:t>
            </a:r>
            <a:r>
              <a:rPr lang="pl-PL" u="sng" dirty="0" smtClean="0"/>
              <a:t>rozstrzygnięcia, </a:t>
            </a:r>
            <a:endParaRPr lang="pl-PL" u="sng" dirty="0"/>
          </a:p>
          <a:p>
            <a:pPr marL="596646" indent="-514350">
              <a:buFont typeface="+mj-lt"/>
              <a:buAutoNum type="arabicParenR"/>
            </a:pPr>
            <a:r>
              <a:rPr lang="pl-PL" dirty="0" smtClean="0"/>
              <a:t>obok </a:t>
            </a:r>
            <a:r>
              <a:rPr lang="pl-PL" dirty="0"/>
              <a:t>prawa ustawowego akceptujemy również </a:t>
            </a:r>
            <a:r>
              <a:rPr lang="pl-PL" b="1" dirty="0"/>
              <a:t>prawo </a:t>
            </a:r>
            <a:r>
              <a:rPr lang="pl-PL" b="1" dirty="0" err="1"/>
              <a:t>przedustawowe</a:t>
            </a:r>
            <a:r>
              <a:rPr lang="pl-PL" dirty="0"/>
              <a:t>, którego nie należy mylić z </a:t>
            </a:r>
            <a:r>
              <a:rPr lang="pl-PL" dirty="0" smtClean="0"/>
              <a:t>naturalnym,</a:t>
            </a:r>
            <a:endParaRPr lang="pl-PL" dirty="0"/>
          </a:p>
          <a:p>
            <a:pPr marL="596646" indent="-514350">
              <a:buFont typeface="+mj-lt"/>
              <a:buAutoNum type="arabicParenR"/>
            </a:pPr>
            <a:r>
              <a:rPr lang="pl-PL" dirty="0" smtClean="0"/>
              <a:t>jest </a:t>
            </a:r>
            <a:r>
              <a:rPr lang="pl-PL" b="1" dirty="0"/>
              <a:t>wiele rozstrzygnięć </a:t>
            </a:r>
            <a:r>
              <a:rPr lang="pl-PL" dirty="0"/>
              <a:t>jednego problemu, akceptowalnych ze względu na reguły i wartości systemu prawa, a droga do wyboru jednej z nich wiedzie przez uczciwe </a:t>
            </a:r>
            <a:r>
              <a:rPr lang="pl-PL" dirty="0" smtClean="0"/>
              <a:t>procedury,</a:t>
            </a:r>
            <a:endParaRPr lang="pl-PL" dirty="0"/>
          </a:p>
          <a:p>
            <a:pPr marL="596646" indent="-514350">
              <a:buFont typeface="+mj-lt"/>
              <a:buAutoNum type="arabicParenR"/>
            </a:pPr>
            <a:r>
              <a:rPr lang="pl-PL" b="1" dirty="0" smtClean="0"/>
              <a:t>reguły </a:t>
            </a:r>
            <a:r>
              <a:rPr lang="pl-PL" b="1" dirty="0"/>
              <a:t>stosowania prawa </a:t>
            </a:r>
            <a:r>
              <a:rPr lang="pl-PL" dirty="0"/>
              <a:t>należą do systemu prawa, choć na specjalnych zasadach (np. reguły wtórne czy reguły egzegezy).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724864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>
                <a:effectLst/>
              </a:rPr>
              <a:t>Wyrafinowany pozytywizm </a:t>
            </a:r>
            <a:r>
              <a:rPr lang="pl-PL" b="1" dirty="0" smtClean="0">
                <a:effectLst/>
              </a:rPr>
              <a:t>anglosaski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endParaRPr lang="pl-PL" dirty="0" smtClean="0"/>
          </a:p>
          <a:p>
            <a:pPr marL="82296" indent="0">
              <a:buNone/>
            </a:pPr>
            <a:r>
              <a:rPr lang="pl-PL" dirty="0" smtClean="0"/>
              <a:t>Łączna akceptacja </a:t>
            </a:r>
            <a:r>
              <a:rPr lang="pl-PL" dirty="0"/>
              <a:t>dwóch tez: </a:t>
            </a:r>
            <a:endParaRPr lang="pl-PL" dirty="0" smtClean="0"/>
          </a:p>
          <a:p>
            <a:pPr marL="82296" indent="0">
              <a:buNone/>
            </a:pPr>
            <a:endParaRPr lang="pl-PL" dirty="0"/>
          </a:p>
          <a:p>
            <a:pPr marL="596646" indent="-514350">
              <a:buFont typeface="+mj-lt"/>
              <a:buAutoNum type="arabicPeriod"/>
            </a:pPr>
            <a:r>
              <a:rPr lang="pl-PL" b="1" dirty="0" smtClean="0"/>
              <a:t>tzw</a:t>
            </a:r>
            <a:r>
              <a:rPr lang="pl-PL" b="1" dirty="0"/>
              <a:t>. </a:t>
            </a:r>
            <a:r>
              <a:rPr lang="pl-PL" b="1" dirty="0" smtClean="0"/>
              <a:t>teza społeczna</a:t>
            </a:r>
            <a:r>
              <a:rPr lang="pl-PL" dirty="0" smtClean="0"/>
              <a:t>,</a:t>
            </a:r>
          </a:p>
          <a:p>
            <a:pPr marL="596646" indent="-514350">
              <a:buFont typeface="+mj-lt"/>
              <a:buAutoNum type="arabicPeriod"/>
            </a:pPr>
            <a:endParaRPr lang="pl-PL" dirty="0" smtClean="0"/>
          </a:p>
          <a:p>
            <a:pPr marL="596646" indent="-514350">
              <a:buFont typeface="+mj-lt"/>
              <a:buAutoNum type="arabicPeriod"/>
            </a:pPr>
            <a:r>
              <a:rPr lang="pl-PL" b="1" dirty="0" smtClean="0"/>
              <a:t>teza </a:t>
            </a:r>
            <a:r>
              <a:rPr lang="pl-PL" b="1" dirty="0"/>
              <a:t>o </a:t>
            </a:r>
            <a:r>
              <a:rPr lang="pl-PL" b="1" dirty="0" smtClean="0"/>
              <a:t>rozdziale</a:t>
            </a:r>
            <a:r>
              <a:rPr lang="pl-PL" dirty="0"/>
              <a:t>.</a:t>
            </a:r>
            <a:r>
              <a:rPr lang="pl-PL" dirty="0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116497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Teza społeczna: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447800"/>
            <a:ext cx="8100392" cy="5410200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o </a:t>
            </a:r>
            <a:r>
              <a:rPr lang="pl-PL" dirty="0"/>
              <a:t>tym, co jest prawem, decydują wyłącznie </a:t>
            </a:r>
            <a:r>
              <a:rPr lang="pl-PL" b="1" dirty="0" smtClean="0"/>
              <a:t>fakty społeczne</a:t>
            </a:r>
            <a:r>
              <a:rPr lang="pl-PL" dirty="0" smtClean="0"/>
              <a:t>;</a:t>
            </a:r>
          </a:p>
          <a:p>
            <a:pPr marL="82296" indent="0">
              <a:buNone/>
            </a:pPr>
            <a:endParaRPr lang="pl-PL" dirty="0" smtClean="0"/>
          </a:p>
          <a:p>
            <a:r>
              <a:rPr lang="pl-PL" dirty="0" smtClean="0"/>
              <a:t>obowiązywanie </a:t>
            </a:r>
            <a:r>
              <a:rPr lang="pl-PL" dirty="0"/>
              <a:t>prawa jest </a:t>
            </a:r>
            <a:r>
              <a:rPr lang="pl-PL" b="1" dirty="0"/>
              <a:t>faktem społecznym</a:t>
            </a:r>
            <a:r>
              <a:rPr lang="pl-PL" dirty="0"/>
              <a:t> opartym na kulturowych konwencjach (reguła uznania), określających standardy akceptacji jego </a:t>
            </a:r>
            <a:r>
              <a:rPr lang="pl-PL" dirty="0" smtClean="0"/>
              <a:t>pochodzenia;</a:t>
            </a:r>
          </a:p>
          <a:p>
            <a:endParaRPr lang="pl-PL" dirty="0" smtClean="0"/>
          </a:p>
          <a:p>
            <a:r>
              <a:rPr lang="pl-PL" dirty="0"/>
              <a:t>t</a:t>
            </a:r>
            <a:r>
              <a:rPr lang="pl-PL" dirty="0" smtClean="0"/>
              <a:t>ego </a:t>
            </a:r>
            <a:r>
              <a:rPr lang="pl-PL" dirty="0"/>
              <a:t>rodzaju konwencjonalność prawa jest w sposób konieczny związana z jego </a:t>
            </a:r>
            <a:r>
              <a:rPr lang="pl-PL" b="1" dirty="0" smtClean="0"/>
              <a:t>autorytatywnością</a:t>
            </a:r>
            <a:r>
              <a:rPr lang="pl-PL" dirty="0" smtClean="0"/>
              <a:t>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789822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Teza o rozdziale: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447800"/>
            <a:ext cx="8100392" cy="5410200"/>
          </a:xfrm>
        </p:spPr>
        <p:txBody>
          <a:bodyPr/>
          <a:lstStyle/>
          <a:p>
            <a:r>
              <a:rPr lang="pl-PL" dirty="0"/>
              <a:t>głosi </a:t>
            </a:r>
            <a:r>
              <a:rPr lang="pl-PL" b="1" dirty="0"/>
              <a:t>brak</a:t>
            </a:r>
            <a:r>
              <a:rPr lang="pl-PL" dirty="0"/>
              <a:t> związku pomiędzy </a:t>
            </a:r>
            <a:r>
              <a:rPr lang="pl-PL" b="1" dirty="0"/>
              <a:t>prawem a </a:t>
            </a:r>
            <a:r>
              <a:rPr lang="pl-PL" b="1" dirty="0" smtClean="0"/>
              <a:t>moralnością</a:t>
            </a:r>
            <a:r>
              <a:rPr lang="pl-PL" dirty="0" smtClean="0"/>
              <a:t>;</a:t>
            </a:r>
          </a:p>
          <a:p>
            <a:endParaRPr lang="pl-PL" dirty="0" smtClean="0"/>
          </a:p>
          <a:p>
            <a:r>
              <a:rPr lang="pl-PL" dirty="0"/>
              <a:t>d</a:t>
            </a:r>
            <a:r>
              <a:rPr lang="pl-PL" dirty="0" smtClean="0"/>
              <a:t>okładniej</a:t>
            </a:r>
            <a:r>
              <a:rPr lang="pl-PL" dirty="0"/>
              <a:t>, teza ta dotyczy </a:t>
            </a:r>
            <a:r>
              <a:rPr lang="pl-PL" b="1" dirty="0"/>
              <a:t>kryteriów</a:t>
            </a:r>
            <a:r>
              <a:rPr lang="pl-PL" dirty="0"/>
              <a:t> </a:t>
            </a:r>
            <a:r>
              <a:rPr lang="pl-PL" u="sng" dirty="0"/>
              <a:t>obowiązywania i poznania </a:t>
            </a:r>
            <a:r>
              <a:rPr lang="pl-PL" dirty="0" smtClean="0"/>
              <a:t>prawa;</a:t>
            </a:r>
          </a:p>
          <a:p>
            <a:endParaRPr lang="pl-PL" dirty="0" smtClean="0"/>
          </a:p>
          <a:p>
            <a:r>
              <a:rPr lang="pl-PL" dirty="0" smtClean="0"/>
              <a:t>pozytywizm </a:t>
            </a:r>
            <a:r>
              <a:rPr lang="pl-PL" dirty="0"/>
              <a:t>nie neguje </a:t>
            </a:r>
            <a:r>
              <a:rPr lang="pl-PL" dirty="0" smtClean="0"/>
              <a:t>bowiem </a:t>
            </a:r>
            <a:r>
              <a:rPr lang="pl-PL" dirty="0"/>
              <a:t>wpływu przekonań moralnych na treść norm stanowionych przez prawodawcę.</a:t>
            </a:r>
          </a:p>
        </p:txBody>
      </p:sp>
    </p:spTree>
    <p:extLst>
      <p:ext uri="{BB962C8B-B14F-4D97-AF65-F5344CB8AC3E}">
        <p14:creationId xmlns:p14="http://schemas.microsoft.com/office/powerpoint/2010/main" val="1708667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1447800"/>
            <a:ext cx="8028384" cy="4800600"/>
          </a:xfrm>
        </p:spPr>
        <p:txBody>
          <a:bodyPr/>
          <a:lstStyle/>
          <a:p>
            <a:pPr marL="82296" indent="0">
              <a:buNone/>
            </a:pPr>
            <a:r>
              <a:rPr lang="pl-PL" dirty="0"/>
              <a:t>Odmienne </a:t>
            </a:r>
            <a:r>
              <a:rPr lang="pl-PL" b="1" dirty="0"/>
              <a:t>interpretacje tezy o rozdziale </a:t>
            </a:r>
            <a:r>
              <a:rPr lang="pl-PL" dirty="0"/>
              <a:t>wyznaczają jedno z podstawowych rozróżnień w obrębie współczesnej myśli </a:t>
            </a:r>
            <a:r>
              <a:rPr lang="pl-PL" dirty="0" smtClean="0"/>
              <a:t>pozytywistycznej pomiędzy:</a:t>
            </a:r>
          </a:p>
          <a:p>
            <a:pPr marL="82296" indent="0">
              <a:buNone/>
            </a:pPr>
            <a:endParaRPr lang="pl-PL" dirty="0" smtClean="0"/>
          </a:p>
          <a:p>
            <a:pPr marL="596646" indent="-514350">
              <a:buFont typeface="+mj-lt"/>
              <a:buAutoNum type="alphaLcParenR"/>
            </a:pPr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pozytywizmem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pl-PL" b="1" dirty="0">
                <a:solidFill>
                  <a:schemeClr val="bg2">
                    <a:lumMod val="50000"/>
                  </a:schemeClr>
                </a:solidFill>
              </a:rPr>
              <a:t>twardym </a:t>
            </a:r>
            <a:r>
              <a:rPr lang="pl-PL" dirty="0"/>
              <a:t>(ekskluzywnym) </a:t>
            </a:r>
            <a:r>
              <a:rPr lang="pl-PL" dirty="0" smtClean="0"/>
              <a:t>a</a:t>
            </a:r>
          </a:p>
          <a:p>
            <a:pPr marL="596646" indent="-514350">
              <a:buFont typeface="+mj-lt"/>
              <a:buAutoNum type="alphaLcParenR"/>
            </a:pPr>
            <a:endParaRPr lang="pl-PL" dirty="0" smtClean="0"/>
          </a:p>
          <a:p>
            <a:pPr marL="596646" indent="-514350">
              <a:buFont typeface="+mj-lt"/>
              <a:buAutoNum type="alphaLcParenR"/>
            </a:pPr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pozytywizmem </a:t>
            </a:r>
            <a:r>
              <a:rPr lang="pl-PL" b="1" dirty="0">
                <a:solidFill>
                  <a:schemeClr val="bg2">
                    <a:lumMod val="50000"/>
                  </a:schemeClr>
                </a:solidFill>
              </a:rPr>
              <a:t>miękkim</a:t>
            </a: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pl-PL" dirty="0"/>
              <a:t>(inkluzyjnym).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07171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Tradycja współczesna prawa natury: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Gill Sans MT" pitchFamily="34" charset="-18"/>
              <a:buChar char="–"/>
            </a:pPr>
            <a:endParaRPr lang="pl-PL" b="1" dirty="0" smtClean="0"/>
          </a:p>
          <a:p>
            <a:pPr>
              <a:buFont typeface="Gill Sans MT" pitchFamily="34" charset="-18"/>
              <a:buChar char="–"/>
            </a:pPr>
            <a:r>
              <a:rPr lang="pl-PL" b="1" dirty="0" smtClean="0"/>
              <a:t>powojenni</a:t>
            </a:r>
            <a:r>
              <a:rPr lang="pl-PL" dirty="0" smtClean="0"/>
              <a:t> filozofowie prawa (</a:t>
            </a:r>
            <a:r>
              <a:rPr lang="pl-PL" dirty="0" smtClean="0">
                <a:solidFill>
                  <a:srgbClr val="FF0000"/>
                </a:solidFill>
              </a:rPr>
              <a:t>Fuller, </a:t>
            </a:r>
            <a:r>
              <a:rPr lang="pl-PL" dirty="0" err="1" smtClean="0">
                <a:solidFill>
                  <a:srgbClr val="FF0000"/>
                </a:solidFill>
              </a:rPr>
              <a:t>Finnis</a:t>
            </a:r>
            <a:r>
              <a:rPr lang="pl-PL" dirty="0" smtClean="0">
                <a:solidFill>
                  <a:srgbClr val="FF0000"/>
                </a:solidFill>
              </a:rPr>
              <a:t>, </a:t>
            </a:r>
            <a:r>
              <a:rPr lang="pl-PL" dirty="0" err="1" smtClean="0">
                <a:solidFill>
                  <a:srgbClr val="FF0000"/>
                </a:solidFill>
              </a:rPr>
              <a:t>Dworkin</a:t>
            </a:r>
            <a:r>
              <a:rPr lang="pl-PL" dirty="0" smtClean="0"/>
              <a:t>).</a:t>
            </a:r>
          </a:p>
          <a:p>
            <a:pPr>
              <a:buFont typeface="Gill Sans MT" pitchFamily="34" charset="-18"/>
              <a:buChar char="–"/>
            </a:pPr>
            <a:endParaRPr lang="pl-PL" dirty="0"/>
          </a:p>
          <a:p>
            <a:pPr>
              <a:buFont typeface="Gill Sans MT" pitchFamily="34" charset="-18"/>
              <a:buChar char="–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414060854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Pozytywizm twardy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447800"/>
            <a:ext cx="8100392" cy="5410200"/>
          </a:xfrm>
        </p:spPr>
        <p:txBody>
          <a:bodyPr/>
          <a:lstStyle/>
          <a:p>
            <a:endParaRPr lang="pl-PL" dirty="0" smtClean="0"/>
          </a:p>
          <a:p>
            <a:r>
              <a:rPr lang="pl-PL" b="1" dirty="0" smtClean="0"/>
              <a:t>Nie </a:t>
            </a:r>
            <a:r>
              <a:rPr lang="pl-PL" b="1" dirty="0"/>
              <a:t>może </a:t>
            </a:r>
            <a:r>
              <a:rPr lang="pl-PL" dirty="0"/>
              <a:t>istnieć związek pomiędzy prawem a </a:t>
            </a:r>
            <a:r>
              <a:rPr lang="pl-PL" dirty="0" smtClean="0"/>
              <a:t>moralnością.</a:t>
            </a:r>
          </a:p>
          <a:p>
            <a:pPr marL="82296" indent="0">
              <a:buNone/>
            </a:pPr>
            <a:r>
              <a:rPr lang="pl-PL" dirty="0" smtClean="0"/>
              <a:t> </a:t>
            </a:r>
          </a:p>
          <a:p>
            <a:r>
              <a:rPr lang="pl-PL" dirty="0" smtClean="0"/>
              <a:t>Związek </a:t>
            </a:r>
            <a:r>
              <a:rPr lang="pl-PL" dirty="0"/>
              <a:t>taki jest </a:t>
            </a:r>
            <a:r>
              <a:rPr lang="pl-PL" b="1" dirty="0"/>
              <a:t>pojęciowo niemożliwy</a:t>
            </a:r>
            <a:r>
              <a:rPr lang="pl-PL" dirty="0"/>
              <a:t> w przypadku nowoczesnego systemu </a:t>
            </a:r>
            <a:r>
              <a:rPr lang="pl-PL" dirty="0" smtClean="0"/>
              <a:t>prawnego.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5642963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Pozytywizm miękki</a:t>
            </a:r>
            <a:endParaRPr lang="pl-P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0" y="1447800"/>
            <a:ext cx="8172400" cy="5410200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Z</a:t>
            </a:r>
            <a:r>
              <a:rPr lang="pl-PL" dirty="0" smtClean="0"/>
              <a:t>wiązek pomiędzy prawem a moralnością </a:t>
            </a:r>
            <a:r>
              <a:rPr lang="pl-PL" dirty="0"/>
              <a:t>jest wprawdzie </a:t>
            </a:r>
            <a:r>
              <a:rPr lang="pl-PL" b="1" dirty="0"/>
              <a:t>empirycznie możliwy</a:t>
            </a:r>
            <a:r>
              <a:rPr lang="pl-PL" dirty="0"/>
              <a:t>, jednak nie jest on pojęciowo </a:t>
            </a:r>
            <a:r>
              <a:rPr lang="pl-PL" dirty="0" smtClean="0"/>
              <a:t>konieczny.</a:t>
            </a:r>
          </a:p>
          <a:p>
            <a:endParaRPr lang="pl-PL" dirty="0" smtClean="0"/>
          </a:p>
          <a:p>
            <a:r>
              <a:rPr lang="pl-PL" dirty="0"/>
              <a:t>T</a:t>
            </a:r>
            <a:r>
              <a:rPr lang="pl-PL" dirty="0" smtClean="0"/>
              <a:t>eoretycznie </a:t>
            </a:r>
            <a:r>
              <a:rPr lang="pl-PL" dirty="0"/>
              <a:t>możliwe jest zatem zarówno istnienie systemów prawnych, które w kryteria walidacyjne włączają standardy moralne, jak i takie, które są od tych ostatnich </a:t>
            </a:r>
            <a:r>
              <a:rPr lang="pl-PL" dirty="0" smtClean="0"/>
              <a:t>wolne.</a:t>
            </a:r>
          </a:p>
          <a:p>
            <a:endParaRPr lang="pl-PL" dirty="0" smtClean="0"/>
          </a:p>
          <a:p>
            <a:r>
              <a:rPr lang="pl-PL" dirty="0" smtClean="0"/>
              <a:t>W </a:t>
            </a:r>
            <a:r>
              <a:rPr lang="pl-PL" dirty="0"/>
              <a:t>tym sensie związki między prawem a moralnością miałyby mieć </a:t>
            </a:r>
            <a:r>
              <a:rPr lang="pl-PL" b="1" dirty="0"/>
              <a:t>charakter przygodny</a:t>
            </a:r>
            <a:r>
              <a:rPr lang="pl-PL" dirty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44111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810039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 smtClean="0"/>
              <a:t>Normatywny/etyczny pozytywizm prawniczy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Trzecia możliwa interpretacja </a:t>
            </a:r>
            <a:r>
              <a:rPr lang="pl-PL" dirty="0"/>
              <a:t>tezy o </a:t>
            </a:r>
            <a:r>
              <a:rPr lang="pl-PL" dirty="0" smtClean="0"/>
              <a:t>rozdziale.</a:t>
            </a:r>
          </a:p>
          <a:p>
            <a:endParaRPr lang="pl-PL" dirty="0" smtClean="0"/>
          </a:p>
          <a:p>
            <a:r>
              <a:rPr lang="pl-PL" dirty="0" smtClean="0"/>
              <a:t>Związek pomiędzy prawem a moralnością jest </a:t>
            </a:r>
            <a:r>
              <a:rPr lang="pl-PL" dirty="0"/>
              <a:t>wprawdzie </a:t>
            </a:r>
            <a:r>
              <a:rPr lang="pl-PL" b="1" dirty="0"/>
              <a:t>pojęciowo możliwy</a:t>
            </a:r>
            <a:r>
              <a:rPr lang="pl-PL" dirty="0"/>
              <a:t>, jednak </a:t>
            </a:r>
            <a:r>
              <a:rPr lang="pl-PL" u="sng" dirty="0"/>
              <a:t>nie powinien zachodzić</a:t>
            </a:r>
            <a:r>
              <a:rPr lang="pl-PL" dirty="0"/>
              <a:t>, jeśli prawo ma spełniać przypisaną mu </a:t>
            </a:r>
            <a:r>
              <a:rPr lang="pl-PL" b="1" dirty="0"/>
              <a:t>rolę polityczną</a:t>
            </a:r>
            <a:r>
              <a:rPr lang="pl-PL" dirty="0"/>
              <a:t>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4537427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Czysta teoria prawa Hansa </a:t>
            </a:r>
            <a:r>
              <a:rPr lang="pl-PL" dirty="0" err="1" smtClean="0"/>
              <a:t>Kelsena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447800"/>
            <a:ext cx="8100392" cy="5410200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Zaproponowana w </a:t>
            </a:r>
            <a:r>
              <a:rPr lang="pl-PL" b="1" dirty="0" smtClean="0"/>
              <a:t>pierwszej połowie XX w.</a:t>
            </a:r>
            <a:r>
              <a:rPr lang="pl-PL" dirty="0" smtClean="0"/>
              <a:t> i do dziś wpływowa reinterpretacja pozytywizmu prawniczego.</a:t>
            </a:r>
          </a:p>
          <a:p>
            <a:endParaRPr lang="pl-PL" dirty="0"/>
          </a:p>
          <a:p>
            <a:r>
              <a:rPr lang="pl-PL" dirty="0" smtClean="0"/>
              <a:t>Koncepcja ta zwana jest też </a:t>
            </a:r>
            <a:r>
              <a:rPr lang="pl-PL" b="1" dirty="0" smtClean="0"/>
              <a:t>normatywizmem</a:t>
            </a:r>
            <a:r>
              <a:rPr lang="pl-PL" dirty="0" smtClean="0"/>
              <a:t>.</a:t>
            </a:r>
          </a:p>
          <a:p>
            <a:endParaRPr lang="pl-PL" dirty="0"/>
          </a:p>
          <a:p>
            <a:r>
              <a:rPr lang="pl-PL" dirty="0" smtClean="0"/>
              <a:t>Ujęcie prawa jako fenomenu </a:t>
            </a:r>
            <a:r>
              <a:rPr lang="pl-PL" b="1" dirty="0" smtClean="0"/>
              <a:t>czysto normatywnego</a:t>
            </a:r>
            <a:r>
              <a:rPr lang="pl-PL" dirty="0" smtClean="0"/>
              <a:t>.</a:t>
            </a:r>
          </a:p>
          <a:p>
            <a:endParaRPr lang="pl-PL" dirty="0" smtClean="0"/>
          </a:p>
          <a:p>
            <a:r>
              <a:rPr lang="pl-PL" dirty="0" smtClean="0"/>
              <a:t>Prawo jako system norm wywodzi swoje obowiązywanie nie z określonych faktów, lecz z tzw. </a:t>
            </a:r>
            <a:r>
              <a:rPr lang="pl-PL" b="1" dirty="0" smtClean="0"/>
              <a:t>normy podstawowej</a:t>
            </a:r>
            <a:r>
              <a:rPr lang="pl-PL" dirty="0" smtClean="0"/>
              <a:t>.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9586357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Literatura: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447800"/>
            <a:ext cx="8100392" cy="5410200"/>
          </a:xfrm>
        </p:spPr>
        <p:txBody>
          <a:bodyPr/>
          <a:lstStyle/>
          <a:p>
            <a:pPr marL="596646" indent="-514350">
              <a:buFont typeface="+mj-lt"/>
              <a:buAutoNum type="arabicPeriod"/>
            </a:pPr>
            <a:r>
              <a:rPr lang="pl-PL" dirty="0" smtClean="0"/>
              <a:t>Bator A. (red.), </a:t>
            </a:r>
            <a:r>
              <a:rPr lang="pl-PL" i="1" dirty="0" smtClean="0"/>
              <a:t>Wprowadzenie do nauk prawnych. Leksykon tematyczny</a:t>
            </a:r>
            <a:r>
              <a:rPr lang="pl-PL" dirty="0" smtClean="0"/>
              <a:t>, </a:t>
            </a:r>
            <a:r>
              <a:rPr lang="pl-PL" dirty="0" err="1" smtClean="0"/>
              <a:t>Wolters</a:t>
            </a:r>
            <a:r>
              <a:rPr lang="pl-PL" dirty="0" smtClean="0"/>
              <a:t> </a:t>
            </a:r>
            <a:r>
              <a:rPr lang="pl-PL" dirty="0" err="1" smtClean="0"/>
              <a:t>Kluwer</a:t>
            </a:r>
            <a:r>
              <a:rPr lang="pl-PL" dirty="0" smtClean="0"/>
              <a:t>, Warszawa 2016;</a:t>
            </a:r>
          </a:p>
          <a:p>
            <a:pPr marL="596646" indent="-514350">
              <a:buFont typeface="+mj-lt"/>
              <a:buAutoNum type="arabicPeriod"/>
            </a:pPr>
            <a:endParaRPr lang="pl-PL" dirty="0" smtClean="0"/>
          </a:p>
          <a:p>
            <a:pPr marL="596646" indent="-514350">
              <a:buFont typeface="+mj-lt"/>
              <a:buAutoNum type="arabicPeriod"/>
            </a:pPr>
            <a:r>
              <a:rPr lang="pl-PL" dirty="0" smtClean="0"/>
              <a:t>Wronkowska S., Ziembiński Z., </a:t>
            </a:r>
            <a:r>
              <a:rPr lang="pl-PL" i="1" dirty="0" smtClean="0"/>
              <a:t>Zarys teorii prawa</a:t>
            </a:r>
            <a:r>
              <a:rPr lang="pl-PL" dirty="0" smtClean="0"/>
              <a:t>, Ars </a:t>
            </a:r>
            <a:r>
              <a:rPr lang="pl-PL" dirty="0" err="1" smtClean="0"/>
              <a:t>boni</a:t>
            </a:r>
            <a:r>
              <a:rPr lang="pl-PL" dirty="0" smtClean="0"/>
              <a:t> et </a:t>
            </a:r>
            <a:r>
              <a:rPr lang="pl-PL" dirty="0" err="1" smtClean="0"/>
              <a:t>aequi</a:t>
            </a:r>
            <a:r>
              <a:rPr lang="pl-PL" dirty="0" smtClean="0"/>
              <a:t>, Poznań 2001;</a:t>
            </a:r>
          </a:p>
          <a:p>
            <a:pPr marL="596646" indent="-514350">
              <a:buFont typeface="+mj-lt"/>
              <a:buAutoNum type="arabicPeriod"/>
            </a:pPr>
            <a:endParaRPr lang="pl-PL" dirty="0" smtClean="0"/>
          </a:p>
          <a:p>
            <a:pPr marL="596646" indent="-514350">
              <a:buFont typeface="+mj-lt"/>
              <a:buAutoNum type="arabicPeriod"/>
            </a:pPr>
            <a:r>
              <a:rPr lang="pl-PL" dirty="0" smtClean="0"/>
              <a:t>Zajadło J. (red.), </a:t>
            </a:r>
            <a:r>
              <a:rPr lang="pl-PL" i="1" dirty="0" smtClean="0"/>
              <a:t>Leksykon współczesnej teorii i filozofii prawa. 100 podstawowych pojęć</a:t>
            </a:r>
            <a:r>
              <a:rPr lang="pl-PL" dirty="0" smtClean="0"/>
              <a:t>, </a:t>
            </a:r>
            <a:r>
              <a:rPr lang="pl-PL" dirty="0" err="1" smtClean="0"/>
              <a:t>C.H.Beck</a:t>
            </a:r>
            <a:r>
              <a:rPr lang="pl-PL" dirty="0" smtClean="0"/>
              <a:t>, Warszawa 2017;</a:t>
            </a:r>
          </a:p>
          <a:p>
            <a:pPr marL="82296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08697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9632" y="1700808"/>
            <a:ext cx="7498080" cy="1143000"/>
          </a:xfrm>
        </p:spPr>
        <p:txBody>
          <a:bodyPr/>
          <a:lstStyle/>
          <a:p>
            <a:pPr algn="ctr"/>
            <a:r>
              <a:rPr lang="pl-PL" dirty="0" smtClean="0"/>
              <a:t>Dziękuję za uwagę! </a:t>
            </a:r>
            <a:r>
              <a:rPr lang="pl-PL" dirty="0" smtClean="0">
                <a:sym typeface="Wingdings" pitchFamily="2" charset="2"/>
              </a:rPr>
              <a:t>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2459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447800"/>
            <a:ext cx="8100392" cy="4800600"/>
          </a:xfrm>
        </p:spPr>
        <p:txBody>
          <a:bodyPr/>
          <a:lstStyle/>
          <a:p>
            <a:pPr marL="82296" indent="0" algn="just">
              <a:buNone/>
            </a:pPr>
            <a:r>
              <a:rPr lang="pl-PL" dirty="0"/>
              <a:t>O ile w wersji klasycznej przeciwstawienie prawa natury prawu pozytywnemu było dosyć ostre i zasadnicze, o tyle współczesne koncepcje zmierzają do zmniejszenia tego napięcia i poszukiwania swoistej </a:t>
            </a:r>
            <a:r>
              <a:rPr lang="pl-PL" b="1" dirty="0"/>
              <a:t>trzeciej </a:t>
            </a:r>
            <a:r>
              <a:rPr lang="pl-PL" b="1" dirty="0" smtClean="0"/>
              <a:t>drogi</a:t>
            </a:r>
            <a:r>
              <a:rPr lang="pl-PL" dirty="0" smtClean="0"/>
              <a:t>.</a:t>
            </a:r>
            <a:endParaRPr lang="pl-PL" b="1" dirty="0"/>
          </a:p>
          <a:p>
            <a:pPr marL="82296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82782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Poszukiwania tzw. trzeciej drogi: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5221560"/>
          </a:xfrm>
        </p:spPr>
        <p:txBody>
          <a:bodyPr/>
          <a:lstStyle/>
          <a:p>
            <a:pPr marL="82296" indent="0" algn="ctr">
              <a:buNone/>
            </a:pPr>
            <a:r>
              <a:rPr lang="pl-PL" dirty="0"/>
              <a:t>n</a:t>
            </a:r>
            <a:r>
              <a:rPr lang="pl-PL" dirty="0" smtClean="0"/>
              <a:t>p. na gruncie:</a:t>
            </a:r>
          </a:p>
          <a:p>
            <a:pPr>
              <a:buFont typeface="Gill Sans MT" pitchFamily="34" charset="-18"/>
              <a:buChar char="–"/>
            </a:pPr>
            <a:r>
              <a:rPr lang="pl-PL" dirty="0"/>
              <a:t>d</a:t>
            </a:r>
            <a:r>
              <a:rPr lang="pl-PL" dirty="0" smtClean="0"/>
              <a:t>yskursu prawniczego (</a:t>
            </a:r>
            <a:r>
              <a:rPr lang="pl-PL" i="1" dirty="0" smtClean="0">
                <a:solidFill>
                  <a:srgbClr val="FF0000"/>
                </a:solidFill>
              </a:rPr>
              <a:t>R. </a:t>
            </a:r>
            <a:r>
              <a:rPr lang="pl-PL" i="1" dirty="0" err="1" smtClean="0">
                <a:solidFill>
                  <a:srgbClr val="FF0000"/>
                </a:solidFill>
              </a:rPr>
              <a:t>Alexy</a:t>
            </a:r>
            <a:r>
              <a:rPr lang="pl-PL" dirty="0" smtClean="0"/>
              <a:t>),</a:t>
            </a:r>
          </a:p>
          <a:p>
            <a:pPr>
              <a:buFont typeface="Gill Sans MT" pitchFamily="34" charset="-18"/>
              <a:buChar char="–"/>
            </a:pPr>
            <a:endParaRPr lang="pl-PL" dirty="0" smtClean="0"/>
          </a:p>
          <a:p>
            <a:pPr>
              <a:buFont typeface="Gill Sans MT" pitchFamily="34" charset="-18"/>
              <a:buChar char="–"/>
            </a:pPr>
            <a:r>
              <a:rPr lang="pl-PL" dirty="0"/>
              <a:t>h</a:t>
            </a:r>
            <a:r>
              <a:rPr lang="pl-PL" dirty="0" smtClean="0"/>
              <a:t>ermeneutyki prawniczej (</a:t>
            </a:r>
            <a:r>
              <a:rPr lang="pl-PL" i="1" dirty="0" smtClean="0">
                <a:solidFill>
                  <a:srgbClr val="FF0000"/>
                </a:solidFill>
              </a:rPr>
              <a:t>A. </a:t>
            </a:r>
            <a:r>
              <a:rPr lang="pl-PL" i="1" dirty="0" err="1" smtClean="0">
                <a:solidFill>
                  <a:srgbClr val="FF0000"/>
                </a:solidFill>
              </a:rPr>
              <a:t>Kaufmann</a:t>
            </a:r>
            <a:r>
              <a:rPr lang="pl-PL" dirty="0" smtClean="0"/>
              <a:t>),</a:t>
            </a:r>
          </a:p>
          <a:p>
            <a:pPr>
              <a:buFont typeface="Gill Sans MT" pitchFamily="34" charset="-18"/>
              <a:buChar char="–"/>
            </a:pPr>
            <a:endParaRPr lang="pl-PL" dirty="0" smtClean="0"/>
          </a:p>
          <a:p>
            <a:pPr>
              <a:buFont typeface="Gill Sans MT" pitchFamily="34" charset="-18"/>
              <a:buChar char="–"/>
            </a:pPr>
            <a:r>
              <a:rPr lang="pl-PL" dirty="0"/>
              <a:t>i</a:t>
            </a:r>
            <a:r>
              <a:rPr lang="pl-PL" dirty="0" smtClean="0"/>
              <a:t>ntegralnej filozofii prawa (</a:t>
            </a:r>
            <a:r>
              <a:rPr lang="pl-PL" i="1" dirty="0" smtClean="0">
                <a:solidFill>
                  <a:srgbClr val="FF0000"/>
                </a:solidFill>
              </a:rPr>
              <a:t>R. </a:t>
            </a:r>
            <a:r>
              <a:rPr lang="pl-PL" i="1" dirty="0" err="1" smtClean="0">
                <a:solidFill>
                  <a:srgbClr val="FF0000"/>
                </a:solidFill>
              </a:rPr>
              <a:t>Dworkin</a:t>
            </a:r>
            <a:r>
              <a:rPr lang="pl-PL" dirty="0" smtClean="0"/>
              <a:t>),</a:t>
            </a:r>
          </a:p>
          <a:p>
            <a:pPr>
              <a:buFont typeface="Gill Sans MT" pitchFamily="34" charset="-18"/>
              <a:buChar char="–"/>
            </a:pPr>
            <a:endParaRPr lang="pl-PL" dirty="0" smtClean="0"/>
          </a:p>
          <a:p>
            <a:pPr>
              <a:buFont typeface="Gill Sans MT" pitchFamily="34" charset="-18"/>
              <a:buChar char="–"/>
            </a:pPr>
            <a:r>
              <a:rPr lang="pl-PL" dirty="0"/>
              <a:t>i</a:t>
            </a:r>
            <a:r>
              <a:rPr lang="pl-PL" dirty="0" smtClean="0"/>
              <a:t>nstytucjonalnej teorii prawa (</a:t>
            </a:r>
            <a:r>
              <a:rPr lang="pl-PL" i="1" dirty="0" smtClean="0">
                <a:solidFill>
                  <a:srgbClr val="FF0000"/>
                </a:solidFill>
              </a:rPr>
              <a:t>N. </a:t>
            </a:r>
            <a:r>
              <a:rPr lang="pl-PL" i="1" dirty="0" err="1" smtClean="0">
                <a:solidFill>
                  <a:srgbClr val="FF0000"/>
                </a:solidFill>
              </a:rPr>
              <a:t>MacCormick</a:t>
            </a:r>
            <a:r>
              <a:rPr lang="pl-PL" i="1" dirty="0" smtClean="0">
                <a:solidFill>
                  <a:srgbClr val="FF0000"/>
                </a:solidFill>
              </a:rPr>
              <a:t>, O. Weinberger</a:t>
            </a:r>
            <a:r>
              <a:rPr lang="pl-PL" dirty="0" smtClean="0"/>
              <a:t>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07706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0" y="1447800"/>
            <a:ext cx="8172400" cy="4800600"/>
          </a:xfrm>
        </p:spPr>
        <p:txBody>
          <a:bodyPr/>
          <a:lstStyle/>
          <a:p>
            <a:r>
              <a:rPr lang="pl-PL" dirty="0" smtClean="0"/>
              <a:t>Współcześnie próbuje się w ogóle wykroczyć poza uwarunkowania tradycyjnego sporu na linii prawo natury – pozytywizm prawniczy, </a:t>
            </a:r>
          </a:p>
          <a:p>
            <a:r>
              <a:rPr lang="pl-PL" dirty="0" smtClean="0"/>
              <a:t>w efekcie powstały nowe koncepcje filozoficzno-prawne np.:</a:t>
            </a:r>
          </a:p>
          <a:p>
            <a:pPr lvl="1"/>
            <a:r>
              <a:rPr lang="pl-PL" b="1" dirty="0" smtClean="0"/>
              <a:t>feminizm,</a:t>
            </a:r>
          </a:p>
          <a:p>
            <a:pPr lvl="1"/>
            <a:r>
              <a:rPr lang="pl-PL" b="1" dirty="0" smtClean="0"/>
              <a:t>postmodernizm,</a:t>
            </a:r>
          </a:p>
          <a:p>
            <a:pPr lvl="1"/>
            <a:r>
              <a:rPr lang="pl-PL" b="1" dirty="0" smtClean="0"/>
              <a:t>szkoła ekonomiczna,</a:t>
            </a:r>
          </a:p>
          <a:p>
            <a:pPr lvl="1"/>
            <a:r>
              <a:rPr lang="pl-PL" b="1" dirty="0" smtClean="0"/>
              <a:t>szkoła krytyczna.</a:t>
            </a:r>
          </a:p>
          <a:p>
            <a:pPr marL="82296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9955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Prawo natury: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0" y="1447800"/>
            <a:ext cx="8172400" cy="5410200"/>
          </a:xfrm>
        </p:spPr>
        <p:txBody>
          <a:bodyPr>
            <a:normAutofit/>
          </a:bodyPr>
          <a:lstStyle/>
          <a:p>
            <a:r>
              <a:rPr lang="pl-PL" dirty="0"/>
              <a:t>h</a:t>
            </a:r>
            <a:r>
              <a:rPr lang="pl-PL" dirty="0" smtClean="0"/>
              <a:t>istorycznie pierwotna forma </a:t>
            </a:r>
            <a:r>
              <a:rPr lang="pl-PL" dirty="0" err="1" smtClean="0"/>
              <a:t>imperatywizmu</a:t>
            </a:r>
            <a:r>
              <a:rPr lang="pl-PL" dirty="0" smtClean="0"/>
              <a:t>;</a:t>
            </a:r>
          </a:p>
          <a:p>
            <a:r>
              <a:rPr lang="pl-PL" dirty="0"/>
              <a:t>m</a:t>
            </a:r>
            <a:r>
              <a:rPr lang="pl-PL" dirty="0" smtClean="0"/>
              <a:t>odelowo zakłada </a:t>
            </a:r>
            <a:r>
              <a:rPr lang="pl-PL" b="1" dirty="0" smtClean="0"/>
              <a:t>2 tezy</a:t>
            </a:r>
            <a:r>
              <a:rPr lang="pl-PL" dirty="0" smtClean="0"/>
              <a:t>:</a:t>
            </a:r>
          </a:p>
          <a:p>
            <a:pPr marL="82296" indent="0">
              <a:buNone/>
            </a:pPr>
            <a:endParaRPr lang="pl-PL" dirty="0" smtClean="0"/>
          </a:p>
          <a:p>
            <a:pPr marL="82296" indent="0">
              <a:buNone/>
            </a:pPr>
            <a:r>
              <a:rPr lang="pl-PL" dirty="0" smtClean="0"/>
              <a:t>	</a:t>
            </a:r>
            <a:r>
              <a:rPr lang="pl-PL" dirty="0" smtClean="0">
                <a:solidFill>
                  <a:srgbClr val="FF0000"/>
                </a:solidFill>
              </a:rPr>
              <a:t>1. </a:t>
            </a:r>
            <a:r>
              <a:rPr lang="pl-PL" dirty="0" smtClean="0"/>
              <a:t>Wiążą nas, jako ludzi i obywateli, dwa porządki normatywne: </a:t>
            </a:r>
            <a:r>
              <a:rPr lang="pl-PL" b="1" dirty="0" smtClean="0"/>
              <a:t>naturalne prawo </a:t>
            </a:r>
            <a:r>
              <a:rPr lang="pl-PL" dirty="0" smtClean="0"/>
              <a:t>i</a:t>
            </a:r>
            <a:r>
              <a:rPr lang="pl-PL" b="1" dirty="0" smtClean="0"/>
              <a:t> pozytywne prawo</a:t>
            </a:r>
            <a:r>
              <a:rPr lang="pl-PL" dirty="0" smtClean="0"/>
              <a:t>;</a:t>
            </a:r>
          </a:p>
          <a:p>
            <a:pPr marL="82296" indent="0">
              <a:buNone/>
            </a:pPr>
            <a:endParaRPr lang="pl-PL" dirty="0" smtClean="0"/>
          </a:p>
          <a:p>
            <a:pPr marL="82296" indent="0">
              <a:buNone/>
            </a:pPr>
            <a:r>
              <a:rPr lang="pl-PL" b="1" dirty="0"/>
              <a:t>	</a:t>
            </a:r>
            <a:r>
              <a:rPr lang="pl-PL" dirty="0" smtClean="0">
                <a:solidFill>
                  <a:srgbClr val="FF0000"/>
                </a:solidFill>
              </a:rPr>
              <a:t>2. </a:t>
            </a:r>
            <a:r>
              <a:rPr lang="pl-PL" dirty="0" smtClean="0"/>
              <a:t>prawo naturalne pełni </a:t>
            </a:r>
            <a:r>
              <a:rPr lang="pl-PL" b="1" dirty="0" smtClean="0"/>
              <a:t>funkcję walidacyjną </a:t>
            </a:r>
            <a:r>
              <a:rPr lang="pl-PL" dirty="0" smtClean="0"/>
              <a:t>wobec pozytywnego.</a:t>
            </a:r>
          </a:p>
          <a:p>
            <a:pPr marL="82296" indent="0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033969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*IMPERATYWIZM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447800"/>
            <a:ext cx="8100392" cy="5410200"/>
          </a:xfrm>
        </p:spPr>
        <p:txBody>
          <a:bodyPr/>
          <a:lstStyle/>
          <a:p>
            <a:pPr>
              <a:buFont typeface="Gill Sans MT" pitchFamily="34" charset="-18"/>
              <a:buChar char="–"/>
            </a:pPr>
            <a:r>
              <a:rPr lang="pl-PL" dirty="0" smtClean="0"/>
              <a:t>opozycyjny </a:t>
            </a:r>
            <a:r>
              <a:rPr lang="pl-PL" dirty="0"/>
              <a:t>wobec </a:t>
            </a:r>
            <a:r>
              <a:rPr lang="pl-PL" b="1" dirty="0"/>
              <a:t>realizmu prawniczego</a:t>
            </a:r>
            <a:r>
              <a:rPr lang="pl-PL" dirty="0"/>
              <a:t> nurt w myśli </a:t>
            </a:r>
            <a:r>
              <a:rPr lang="pl-PL" dirty="0" smtClean="0"/>
              <a:t>prawniczej;</a:t>
            </a:r>
          </a:p>
          <a:p>
            <a:pPr>
              <a:buFont typeface="Gill Sans MT" pitchFamily="34" charset="-18"/>
              <a:buChar char="–"/>
            </a:pPr>
            <a:r>
              <a:rPr lang="pl-PL" b="1" dirty="0" smtClean="0"/>
              <a:t>prawo</a:t>
            </a:r>
            <a:r>
              <a:rPr lang="pl-PL" dirty="0" smtClean="0"/>
              <a:t> </a:t>
            </a:r>
            <a:r>
              <a:rPr lang="pl-PL" dirty="0"/>
              <a:t>jako </a:t>
            </a:r>
            <a:r>
              <a:rPr lang="pl-PL" u="sng" dirty="0"/>
              <a:t>forma powinności </a:t>
            </a:r>
            <a:r>
              <a:rPr lang="pl-PL" dirty="0"/>
              <a:t>oddziałująca na świat realny „z zewnątrz</a:t>
            </a:r>
            <a:r>
              <a:rPr lang="pl-PL" dirty="0" smtClean="0"/>
              <a:t>”;</a:t>
            </a:r>
          </a:p>
          <a:p>
            <a:pPr>
              <a:buFont typeface="Gill Sans MT" pitchFamily="34" charset="-18"/>
              <a:buChar char="–"/>
            </a:pPr>
            <a:r>
              <a:rPr lang="pl-PL" dirty="0"/>
              <a:t>w</a:t>
            </a:r>
            <a:r>
              <a:rPr lang="pl-PL" dirty="0" smtClean="0"/>
              <a:t> obrębie </a:t>
            </a:r>
            <a:r>
              <a:rPr lang="pl-PL" dirty="0" err="1" smtClean="0"/>
              <a:t>imperatywizmu</a:t>
            </a:r>
            <a:r>
              <a:rPr lang="pl-PL" dirty="0"/>
              <a:t> </a:t>
            </a:r>
            <a:r>
              <a:rPr lang="pl-PL" dirty="0" smtClean="0"/>
              <a:t>– </a:t>
            </a:r>
            <a:r>
              <a:rPr lang="pl-PL" b="1" dirty="0" smtClean="0"/>
              <a:t>2 modele </a:t>
            </a:r>
            <a:r>
              <a:rPr lang="pl-PL" dirty="0" smtClean="0"/>
              <a:t>refleksji o prawie:</a:t>
            </a:r>
          </a:p>
          <a:p>
            <a:pPr marL="596646" indent="-514350">
              <a:buFont typeface="+mj-lt"/>
              <a:buAutoNum type="arabicPeriod"/>
            </a:pPr>
            <a:r>
              <a:rPr lang="pl-PL" b="1" dirty="0">
                <a:solidFill>
                  <a:schemeClr val="bg2">
                    <a:lumMod val="50000"/>
                  </a:schemeClr>
                </a:solidFill>
              </a:rPr>
              <a:t>p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ozytywistyczny</a:t>
            </a:r>
            <a:r>
              <a:rPr lang="pl-PL" dirty="0" smtClean="0"/>
              <a:t> (pozytywizm prawniczy),</a:t>
            </a:r>
          </a:p>
          <a:p>
            <a:pPr marL="596646" indent="-514350">
              <a:buFont typeface="+mj-lt"/>
              <a:buAutoNum type="arabicPeriod"/>
            </a:pPr>
            <a:r>
              <a:rPr lang="pl-PL" b="1" dirty="0" err="1">
                <a:solidFill>
                  <a:schemeClr val="bg2">
                    <a:lumMod val="50000"/>
                  </a:schemeClr>
                </a:solidFill>
              </a:rPr>
              <a:t>j</a:t>
            </a:r>
            <a:r>
              <a:rPr lang="pl-PL" b="1" dirty="0" err="1" smtClean="0">
                <a:solidFill>
                  <a:schemeClr val="bg2">
                    <a:lumMod val="50000"/>
                  </a:schemeClr>
                </a:solidFill>
              </a:rPr>
              <a:t>usnaturalistyczny</a:t>
            </a:r>
            <a:r>
              <a:rPr lang="pl-PL" dirty="0" smtClean="0"/>
              <a:t> (prawo natury).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745652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5908</TotalTime>
  <Words>1829</Words>
  <Application>Microsoft Office PowerPoint</Application>
  <PresentationFormat>Pokaz na ekranie (4:3)</PresentationFormat>
  <Paragraphs>252</Paragraphs>
  <Slides>45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45</vt:i4>
      </vt:variant>
    </vt:vector>
  </HeadingPairs>
  <TitlesOfParts>
    <vt:vector size="46" baseType="lpstr">
      <vt:lpstr>Przesilenie</vt:lpstr>
      <vt:lpstr>Teoria i filozofia prawa </vt:lpstr>
      <vt:lpstr>Prawo natury (jusnaturalizm)</vt:lpstr>
      <vt:lpstr>Tradycja klasyczna prawa natury:</vt:lpstr>
      <vt:lpstr>Tradycja współczesna prawa natury:</vt:lpstr>
      <vt:lpstr>Prezentacja programu PowerPoint</vt:lpstr>
      <vt:lpstr>Poszukiwania tzw. trzeciej drogi:</vt:lpstr>
      <vt:lpstr>Prezentacja programu PowerPoint</vt:lpstr>
      <vt:lpstr>Prawo natury:</vt:lpstr>
      <vt:lpstr>*IMPERATYWIZM </vt:lpstr>
      <vt:lpstr>PRAWEM NATURALNYM nazywa się:</vt:lpstr>
      <vt:lpstr>3 nurty prawnonaturalne:</vt:lpstr>
      <vt:lpstr>Nurt KOSMOLOGICZNY</vt:lpstr>
      <vt:lpstr>Nurt RELIGIJNY</vt:lpstr>
      <vt:lpstr>Nurt LAICKI (racjonalistyczny)</vt:lpstr>
      <vt:lpstr>Typologie koncepcji prawa natury</vt:lpstr>
      <vt:lpstr>I Klasyfikacja koncepcji prawa natury</vt:lpstr>
      <vt:lpstr>II Klasyfikacja koncepcji prawa natury</vt:lpstr>
      <vt:lpstr>III Klasyfikacja koncepcji prawa natury</vt:lpstr>
      <vt:lpstr>Koncepcja L. Fullera</vt:lpstr>
      <vt:lpstr>Wewnętrzna moralność prawa – warunki:</vt:lpstr>
      <vt:lpstr>Wewnętrzna moralność prawa</vt:lpstr>
      <vt:lpstr>Pozytywizm prawniczy</vt:lpstr>
      <vt:lpstr>Pozytywizm prawniczy</vt:lpstr>
      <vt:lpstr>Prezentacja programu PowerPoint</vt:lpstr>
      <vt:lpstr>Pozytywizm prawniczy – J. Austin</vt:lpstr>
      <vt:lpstr>Prezentacja programu PowerPoint</vt:lpstr>
      <vt:lpstr>Pozytywizm prawniczy – H.L.A. Hart</vt:lpstr>
      <vt:lpstr>Prezentacja programu PowerPoint</vt:lpstr>
      <vt:lpstr>Podstawowe warianty pozytywizmu prawniczego</vt:lpstr>
      <vt:lpstr>Prezentacja programu PowerPoint</vt:lpstr>
      <vt:lpstr>I teza oznacza:</vt:lpstr>
      <vt:lpstr>II teza:</vt:lpstr>
      <vt:lpstr>Pozytywizm pierwotny (tradycyjny) </vt:lpstr>
      <vt:lpstr>Pozytywizm wyrafinowany</vt:lpstr>
      <vt:lpstr>Pozytywizm wyrafinowany</vt:lpstr>
      <vt:lpstr>Wyrafinowany pozytywizm anglosaski</vt:lpstr>
      <vt:lpstr>Teza społeczna:</vt:lpstr>
      <vt:lpstr>Teza o rozdziale:</vt:lpstr>
      <vt:lpstr>Prezentacja programu PowerPoint</vt:lpstr>
      <vt:lpstr>Pozytywizm twardy</vt:lpstr>
      <vt:lpstr>Pozytywizm miękki</vt:lpstr>
      <vt:lpstr>Normatywny/etyczny pozytywizm prawniczy</vt:lpstr>
      <vt:lpstr>Czysta teoria prawa Hansa Kelsena</vt:lpstr>
      <vt:lpstr>Literatura:</vt:lpstr>
      <vt:lpstr>Dziękuję za uwagę! 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 i filozofia prawa </dc:title>
  <dc:creator>Martyna</dc:creator>
  <cp:lastModifiedBy>Rycho Rych</cp:lastModifiedBy>
  <cp:revision>59</cp:revision>
  <dcterms:created xsi:type="dcterms:W3CDTF">2018-03-12T20:59:11Z</dcterms:created>
  <dcterms:modified xsi:type="dcterms:W3CDTF">2018-03-16T23:31:40Z</dcterms:modified>
</cp:coreProperties>
</file>