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9" r:id="rId21"/>
    <p:sldId id="280" r:id="rId22"/>
    <p:sldId id="281" r:id="rId23"/>
    <p:sldId id="263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1339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15.10.2021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pl/url?sa=t&amp;rct=j&amp;q=&amp;esrc=s&amp;source=web&amp;cd=1&amp;ved=0ahUKEwijvN3s_snWAhWBNRQKHe8KCNYQFggpMAA&amp;url=http://www.bibliotekacyfrowa.pl/Content/38580/Tworzenie_prawa_Zbior_zadan.pdf&amp;usg=AFQjCNEYKPJxhl0eG5bT84xqbV035-puF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Tworzenie i stosowanie 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m</a:t>
            </a:r>
            <a:r>
              <a:rPr lang="pl-PL" dirty="0" smtClean="0"/>
              <a:t>gr Martyna Stępień</a:t>
            </a:r>
          </a:p>
          <a:p>
            <a:r>
              <a:rPr lang="pl-PL" dirty="0" smtClean="0"/>
              <a:t>Katedra Teorii i Filozofii Prawa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417985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zwrot wyrażający w sposób warunkowy powinność zachowania się określonego adresata</a:t>
            </a:r>
            <a:r>
              <a:rPr lang="pl-PL" dirty="0" smtClean="0"/>
              <a:t>.</a:t>
            </a:r>
          </a:p>
          <a:p>
            <a:endParaRPr lang="pl-PL" dirty="0"/>
          </a:p>
          <a:p>
            <a:r>
              <a:rPr lang="pl-PL" b="1" dirty="0" smtClean="0"/>
              <a:t>Schemat:</a:t>
            </a:r>
            <a:r>
              <a:rPr lang="pl-PL" dirty="0" smtClean="0"/>
              <a:t> </a:t>
            </a:r>
            <a:r>
              <a:rPr lang="pl-PL" dirty="0"/>
              <a:t>Jeżeli chcesz osiągnąć stan rzeczy S, to powinieneś zachować się w sposób Z.</a:t>
            </a:r>
          </a:p>
          <a:p>
            <a:endParaRPr lang="pl-PL" dirty="0" smtClean="0"/>
          </a:p>
          <a:p>
            <a:r>
              <a:rPr lang="pl-PL" dirty="0" smtClean="0"/>
              <a:t>Jeżeli </a:t>
            </a:r>
            <a:r>
              <a:rPr lang="pl-PL" dirty="0"/>
              <a:t>chcesz stworzyć </a:t>
            </a:r>
            <a:r>
              <a:rPr lang="pl-PL" u="sng" dirty="0"/>
              <a:t>dobry akt prawny</a:t>
            </a:r>
            <a:r>
              <a:rPr lang="pl-PL" dirty="0"/>
              <a:t>, postępuj </a:t>
            </a:r>
            <a:r>
              <a:rPr lang="pl-PL" dirty="0" smtClean="0"/>
              <a:t>zgodnie z ZTP.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Dyrektywa techniczna (celowościowa)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6507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611560" y="3501008"/>
            <a:ext cx="7756263" cy="1054250"/>
          </a:xfrm>
        </p:spPr>
        <p:txBody>
          <a:bodyPr/>
          <a:lstStyle/>
          <a:p>
            <a:r>
              <a:rPr lang="pl-PL" dirty="0" smtClean="0"/>
              <a:t>Czy fakt nieprzestrzegania ZTP wpływa na ważność aktu prawnego?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163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3861048"/>
            <a:ext cx="7756263" cy="1054250"/>
          </a:xfrm>
        </p:spPr>
        <p:txBody>
          <a:bodyPr/>
          <a:lstStyle/>
          <a:p>
            <a:r>
              <a:rPr lang="pl-PL" sz="4400" dirty="0" smtClean="0"/>
              <a:t>Brak zachowania dyrektyw wynikających z ZTP powoduje WADLIWOŚĆ aktu prawnego, a nie jego nieważność.</a:t>
            </a:r>
            <a:endParaRPr lang="pl-PL" sz="4400" dirty="0"/>
          </a:p>
        </p:txBody>
      </p:sp>
    </p:spTree>
    <p:extLst>
      <p:ext uri="{BB962C8B-B14F-4D97-AF65-F5344CB8AC3E}">
        <p14:creationId xmlns:p14="http://schemas.microsoft.com/office/powerpoint/2010/main" val="22170458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Trudności </a:t>
            </a:r>
            <a:r>
              <a:rPr lang="pl-PL" dirty="0" smtClean="0"/>
              <a:t>interpretacyjne;</a:t>
            </a:r>
            <a:endParaRPr lang="pl-PL" dirty="0"/>
          </a:p>
          <a:p>
            <a:endParaRPr lang="pl-PL" dirty="0"/>
          </a:p>
          <a:p>
            <a:r>
              <a:rPr lang="pl-PL" dirty="0"/>
              <a:t>Niekompatybilność z systemem </a:t>
            </a:r>
            <a:r>
              <a:rPr lang="pl-PL" dirty="0" smtClean="0"/>
              <a:t>normatywnym;</a:t>
            </a:r>
            <a:endParaRPr lang="pl-PL" dirty="0"/>
          </a:p>
          <a:p>
            <a:endParaRPr lang="pl-PL" dirty="0"/>
          </a:p>
          <a:p>
            <a:r>
              <a:rPr lang="pl-PL" dirty="0"/>
              <a:t>W </a:t>
            </a:r>
            <a:r>
              <a:rPr lang="pl-PL" dirty="0" smtClean="0"/>
              <a:t>skrajnych przypadkach </a:t>
            </a:r>
            <a:r>
              <a:rPr lang="pl-PL" dirty="0"/>
              <a:t>– naruszenie podstawowych zasad </a:t>
            </a:r>
            <a:r>
              <a:rPr lang="pl-PL" dirty="0" smtClean="0"/>
              <a:t>prawa (zasady demokratycznego państwa prawnego i pochodnych) </a:t>
            </a:r>
            <a:r>
              <a:rPr lang="pl-PL" dirty="0"/>
              <a:t>prowadzące </a:t>
            </a:r>
            <a:r>
              <a:rPr lang="pl-PL" dirty="0" smtClean="0"/>
              <a:t>do</a:t>
            </a:r>
            <a:r>
              <a:rPr lang="pl-PL" u="sng" dirty="0" smtClean="0"/>
              <a:t> niekonstytucyjności.</a:t>
            </a:r>
            <a:endParaRPr lang="pl-PL" u="sng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Możliwe skutki nieprzestrzegania ZTP: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961178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Minimum – ustawa powinna zawierać:</a:t>
            </a:r>
          </a:p>
          <a:p>
            <a:pPr marL="457200" indent="-457200">
              <a:buFont typeface="+mj-lt"/>
              <a:buAutoNum type="arabicParenR"/>
            </a:pPr>
            <a:r>
              <a:rPr lang="pl-PL" dirty="0" smtClean="0"/>
              <a:t>Tytuł,</a:t>
            </a:r>
          </a:p>
          <a:p>
            <a:pPr marL="457200" indent="-457200">
              <a:buFont typeface="+mj-lt"/>
              <a:buAutoNum type="arabicParenR"/>
            </a:pPr>
            <a:r>
              <a:rPr lang="pl-PL" dirty="0" smtClean="0"/>
              <a:t>Przepisy merytoryczne,</a:t>
            </a:r>
          </a:p>
          <a:p>
            <a:pPr marL="457200" indent="-457200">
              <a:buFont typeface="+mj-lt"/>
              <a:buAutoNum type="arabicParenR"/>
            </a:pPr>
            <a:r>
              <a:rPr lang="pl-PL" dirty="0" smtClean="0"/>
              <a:t>Przepisy o wejściu ustawy w życie.</a:t>
            </a:r>
          </a:p>
          <a:p>
            <a:pPr marL="457200" indent="-457200">
              <a:buFont typeface="+mj-lt"/>
              <a:buAutoNum type="arabicParenR"/>
            </a:pPr>
            <a:endParaRPr lang="pl-PL" dirty="0"/>
          </a:p>
          <a:p>
            <a:pPr marL="457200" indent="-457200">
              <a:buFont typeface="+mj-lt"/>
              <a:buAutoNum type="arabicParenR"/>
            </a:pP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Jakie </a:t>
            </a:r>
            <a:r>
              <a:rPr lang="pl-PL" dirty="0"/>
              <a:t>jeszcze </a:t>
            </a:r>
            <a:r>
              <a:rPr lang="pl-PL" dirty="0" smtClean="0"/>
              <a:t>rodzaje przepisów ustawa może zawierać?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Budowa USTAWY – Rozdział 2 ZTP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194340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np.:</a:t>
            </a:r>
          </a:p>
          <a:p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USTAWA</a:t>
            </a:r>
          </a:p>
          <a:p>
            <a:pPr marL="0" indent="0" algn="ctr">
              <a:buNone/>
            </a:pPr>
            <a:r>
              <a:rPr lang="pl-PL" dirty="0" smtClean="0"/>
              <a:t> </a:t>
            </a:r>
            <a:r>
              <a:rPr lang="pl-PL" dirty="0"/>
              <a:t>z dnia 12 marca 2004 r.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 </a:t>
            </a:r>
            <a:r>
              <a:rPr lang="pl-PL" dirty="0"/>
              <a:t>pomocy </a:t>
            </a:r>
            <a:r>
              <a:rPr lang="pl-PL" dirty="0" smtClean="0"/>
              <a:t>społecznej.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TYTUŁ USTAWY – Rozdział 3 ZTP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2144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pl-PL" dirty="0" smtClean="0"/>
          </a:p>
          <a:p>
            <a:pPr marL="0" indent="0" algn="ctr">
              <a:buNone/>
            </a:pPr>
            <a:endParaRPr lang="pl-PL" dirty="0"/>
          </a:p>
          <a:p>
            <a:pPr marL="0" indent="0" algn="ctr">
              <a:buNone/>
            </a:pPr>
            <a:r>
              <a:rPr lang="pl-PL" dirty="0" smtClean="0"/>
              <a:t>(rodzaj aktu)</a:t>
            </a:r>
          </a:p>
          <a:p>
            <a:pPr marL="0" indent="0" algn="ctr">
              <a:buNone/>
            </a:pPr>
            <a:r>
              <a:rPr lang="pl-PL" dirty="0" smtClean="0"/>
              <a:t>(data)</a:t>
            </a:r>
          </a:p>
          <a:p>
            <a:pPr marL="0" indent="0" algn="ctr">
              <a:buNone/>
            </a:pPr>
            <a:r>
              <a:rPr lang="pl-PL" dirty="0" smtClean="0"/>
              <a:t>(przedmiot)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TYTUŁ USTAWY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42149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Tytuł ustawy pełni funkcję </a:t>
            </a:r>
            <a:r>
              <a:rPr lang="pl-PL" b="1" dirty="0" smtClean="0"/>
              <a:t>informacyjną</a:t>
            </a:r>
            <a:r>
              <a:rPr lang="pl-PL" dirty="0" smtClean="0"/>
              <a:t> (informuje, o </a:t>
            </a:r>
            <a:r>
              <a:rPr lang="pl-PL" dirty="0"/>
              <a:t>czym jest ustawa</a:t>
            </a:r>
            <a:r>
              <a:rPr lang="pl-PL" dirty="0" smtClean="0"/>
              <a:t>) oraz</a:t>
            </a:r>
            <a:endParaRPr lang="pl-PL" dirty="0"/>
          </a:p>
          <a:p>
            <a:endParaRPr lang="pl-PL" dirty="0"/>
          </a:p>
          <a:p>
            <a:r>
              <a:rPr lang="pl-PL" dirty="0" smtClean="0"/>
              <a:t>funkcję </a:t>
            </a:r>
            <a:r>
              <a:rPr lang="pl-PL" b="1" dirty="0" smtClean="0"/>
              <a:t>interpretacyjną</a:t>
            </a:r>
            <a:r>
              <a:rPr lang="pl-PL" dirty="0" smtClean="0"/>
              <a:t> (wskazuje jak </a:t>
            </a:r>
            <a:r>
              <a:rPr lang="pl-PL" dirty="0"/>
              <a:t>rozumieć jej </a:t>
            </a:r>
            <a:r>
              <a:rPr lang="pl-PL" dirty="0" smtClean="0"/>
              <a:t>treść).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453233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67545" y="2248347"/>
            <a:ext cx="7977208" cy="3877815"/>
          </a:xfrm>
        </p:spPr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pl-PL" dirty="0" smtClean="0"/>
              <a:t>Jest to data </a:t>
            </a:r>
            <a:r>
              <a:rPr lang="pl-PL" dirty="0"/>
              <a:t>ostatecznego przyjęcia </a:t>
            </a:r>
            <a:r>
              <a:rPr lang="pl-PL" dirty="0" smtClean="0"/>
              <a:t>ustawy przez Sejm.</a:t>
            </a:r>
          </a:p>
          <a:p>
            <a:pPr>
              <a:buFont typeface="Arial" pitchFamily="34" charset="0"/>
              <a:buChar char="•"/>
              <a:defRPr/>
            </a:pPr>
            <a:endParaRPr lang="pl-PL" dirty="0"/>
          </a:p>
          <a:p>
            <a:pPr algn="ctr">
              <a:buNone/>
              <a:defRPr/>
            </a:pPr>
            <a:r>
              <a:rPr lang="pl-PL" dirty="0" smtClean="0">
                <a:solidFill>
                  <a:srgbClr val="FF0000"/>
                </a:solidFill>
              </a:rPr>
              <a:t>z </a:t>
            </a:r>
            <a:r>
              <a:rPr lang="pl-PL" dirty="0">
                <a:solidFill>
                  <a:srgbClr val="FF0000"/>
                </a:solidFill>
              </a:rPr>
              <a:t>dnia 12 marca 2004 r</a:t>
            </a:r>
            <a:r>
              <a:rPr lang="pl-PL" dirty="0" smtClean="0">
                <a:solidFill>
                  <a:srgbClr val="FF0000"/>
                </a:solidFill>
              </a:rPr>
              <a:t>.</a:t>
            </a:r>
          </a:p>
          <a:p>
            <a:pPr algn="ctr">
              <a:buNone/>
              <a:defRPr/>
            </a:pPr>
            <a:endParaRPr lang="pl-PL" dirty="0"/>
          </a:p>
          <a:p>
            <a:pPr>
              <a:buFont typeface="Arial" pitchFamily="34" charset="0"/>
              <a:buChar char="•"/>
              <a:defRPr/>
            </a:pPr>
            <a:r>
              <a:rPr lang="pl-PL" dirty="0"/>
              <a:t>„z dnia” – z małej litery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dirty="0" smtClean="0"/>
              <a:t>12 </a:t>
            </a:r>
            <a:r>
              <a:rPr lang="pl-PL" dirty="0"/>
              <a:t>– dzień podany cyframi arabskimi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dirty="0" smtClean="0"/>
              <a:t>marca </a:t>
            </a:r>
            <a:r>
              <a:rPr lang="pl-PL" dirty="0"/>
              <a:t>– miesiąc słownie, poprawnie odmieniony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pl-PL" dirty="0" smtClean="0"/>
              <a:t>2004 </a:t>
            </a:r>
            <a:r>
              <a:rPr lang="pl-PL" dirty="0"/>
              <a:t>r. – rok cyframi arabskimi z oznaczeniem „r.” na końcu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DATA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2757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Określenie przedmiotu ustawy może być:</a:t>
            </a:r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b="1" dirty="0"/>
              <a:t>Opisowe</a:t>
            </a:r>
            <a:r>
              <a:rPr lang="pl-PL" dirty="0"/>
              <a:t> – zaczynające się od </a:t>
            </a:r>
            <a:r>
              <a:rPr lang="pl-PL" u="sng" dirty="0"/>
              <a:t>małego</a:t>
            </a:r>
            <a:r>
              <a:rPr lang="pl-PL" dirty="0"/>
              <a:t> </a:t>
            </a:r>
            <a:r>
              <a:rPr lang="pl-PL" b="1" dirty="0"/>
              <a:t>„o”</a:t>
            </a:r>
          </a:p>
          <a:p>
            <a:pPr marL="514350" indent="-514350">
              <a:buFont typeface="Calibri" pitchFamily="34" charset="0"/>
              <a:buAutoNum type="arabicPeriod"/>
            </a:pPr>
            <a:endParaRPr lang="pl-PL" dirty="0"/>
          </a:p>
          <a:p>
            <a:pPr marL="514350" indent="-514350">
              <a:buFont typeface="Calibri" pitchFamily="34" charset="0"/>
              <a:buAutoNum type="arabicPeriod"/>
            </a:pPr>
            <a:r>
              <a:rPr lang="pl-PL" b="1" dirty="0"/>
              <a:t>Rzeczowe</a:t>
            </a:r>
            <a:r>
              <a:rPr lang="pl-PL" dirty="0"/>
              <a:t> – zaczynające się od wyrazów: </a:t>
            </a:r>
          </a:p>
          <a:p>
            <a:pPr marL="925830" lvl="1" indent="-514350"/>
            <a:r>
              <a:rPr lang="pl-PL" b="1" dirty="0"/>
              <a:t>K</a:t>
            </a:r>
            <a:r>
              <a:rPr lang="pl-PL" dirty="0"/>
              <a:t>odeks, </a:t>
            </a:r>
            <a:r>
              <a:rPr lang="pl-PL" b="1" dirty="0"/>
              <a:t>P</a:t>
            </a:r>
            <a:r>
              <a:rPr lang="pl-PL" dirty="0"/>
              <a:t>rawo, </a:t>
            </a:r>
            <a:r>
              <a:rPr lang="pl-PL" b="1" dirty="0"/>
              <a:t>O</a:t>
            </a:r>
            <a:r>
              <a:rPr lang="pl-PL" dirty="0"/>
              <a:t>rdynacja</a:t>
            </a:r>
          </a:p>
          <a:p>
            <a:pPr marL="925830" lvl="1" indent="-514350"/>
            <a:r>
              <a:rPr lang="pl-PL" dirty="0"/>
              <a:t>„</a:t>
            </a:r>
            <a:r>
              <a:rPr lang="pl-PL" b="1" dirty="0"/>
              <a:t>P</a:t>
            </a:r>
            <a:r>
              <a:rPr lang="pl-PL" dirty="0"/>
              <a:t>rzepisy </a:t>
            </a:r>
            <a:r>
              <a:rPr lang="pl-PL" dirty="0" smtClean="0"/>
              <a:t>wprowadzające…”</a:t>
            </a:r>
          </a:p>
          <a:p>
            <a:pPr marL="411480" lvl="1" indent="0">
              <a:buNone/>
            </a:pPr>
            <a:r>
              <a:rPr lang="pl-PL" dirty="0" smtClean="0"/>
              <a:t>	- </a:t>
            </a:r>
            <a:r>
              <a:rPr lang="pl-PL" u="sng" dirty="0" smtClean="0"/>
              <a:t>wielką</a:t>
            </a:r>
            <a:r>
              <a:rPr lang="pl-PL" dirty="0" smtClean="0"/>
              <a:t> literą.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PRZEDMIOT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5796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251520" y="1916832"/>
            <a:ext cx="8712967" cy="4941167"/>
          </a:xfrm>
        </p:spPr>
        <p:txBody>
          <a:bodyPr>
            <a:normAutofit lnSpcReduction="10000"/>
          </a:bodyPr>
          <a:lstStyle/>
          <a:p>
            <a:endParaRPr lang="pl-PL" dirty="0" smtClean="0"/>
          </a:p>
          <a:p>
            <a:r>
              <a:rPr lang="pl-PL" b="1" dirty="0"/>
              <a:t>16 października </a:t>
            </a:r>
            <a:r>
              <a:rPr lang="pl-PL" dirty="0"/>
              <a:t>w godzinach</a:t>
            </a:r>
            <a:r>
              <a:rPr lang="pl-PL" b="1" dirty="0"/>
              <a:t> 16:00 - 17:00,</a:t>
            </a:r>
          </a:p>
          <a:p>
            <a:r>
              <a:rPr lang="pl-PL" b="1" dirty="0"/>
              <a:t>24 października </a:t>
            </a:r>
            <a:r>
              <a:rPr lang="pl-PL" dirty="0"/>
              <a:t>w godzinach </a:t>
            </a:r>
            <a:r>
              <a:rPr lang="pl-PL" b="1" dirty="0"/>
              <a:t>16:00 - 17:00,</a:t>
            </a:r>
          </a:p>
          <a:p>
            <a:r>
              <a:rPr lang="pl-PL" b="1" dirty="0"/>
              <a:t>13 listopada </a:t>
            </a:r>
            <a:r>
              <a:rPr lang="pl-PL" dirty="0"/>
              <a:t>w godzinach </a:t>
            </a:r>
            <a:r>
              <a:rPr lang="pl-PL" b="1" dirty="0"/>
              <a:t>12:15 - 13:15,</a:t>
            </a:r>
          </a:p>
          <a:p>
            <a:r>
              <a:rPr lang="pl-PL" b="1" dirty="0"/>
              <a:t>27 listopada </a:t>
            </a:r>
            <a:r>
              <a:rPr lang="pl-PL" dirty="0"/>
              <a:t>w godzinach </a:t>
            </a:r>
            <a:r>
              <a:rPr lang="pl-PL" b="1" dirty="0"/>
              <a:t>16:00 - 17:00 oraz</a:t>
            </a:r>
          </a:p>
          <a:p>
            <a:r>
              <a:rPr lang="pl-PL" b="1" dirty="0"/>
              <a:t>12 grudnia </a:t>
            </a:r>
            <a:r>
              <a:rPr lang="pl-PL" dirty="0"/>
              <a:t>w godzinach </a:t>
            </a:r>
            <a:r>
              <a:rPr lang="pl-PL" b="1" dirty="0"/>
              <a:t>17:45 - 18:45. </a:t>
            </a:r>
            <a:endParaRPr lang="pl-PL" b="1" dirty="0" smtClean="0"/>
          </a:p>
          <a:p>
            <a:endParaRPr lang="pl-PL" dirty="0" smtClean="0"/>
          </a:p>
          <a:p>
            <a:r>
              <a:rPr lang="pl-PL" dirty="0" smtClean="0"/>
              <a:t>Pok. </a:t>
            </a:r>
            <a:r>
              <a:rPr lang="pl-PL" b="1" dirty="0" smtClean="0"/>
              <a:t>305 A</a:t>
            </a:r>
          </a:p>
          <a:p>
            <a:endParaRPr lang="pl-PL" dirty="0" smtClean="0"/>
          </a:p>
          <a:p>
            <a:r>
              <a:rPr lang="pl-PL" dirty="0" smtClean="0"/>
              <a:t>Mile widziana uprzednia informacja mailowa.</a:t>
            </a:r>
          </a:p>
          <a:p>
            <a:endParaRPr lang="pl-PL" dirty="0"/>
          </a:p>
          <a:p>
            <a:pPr marL="0" indent="0">
              <a:buNone/>
            </a:pPr>
            <a:r>
              <a:rPr lang="pl-PL" dirty="0" smtClean="0"/>
              <a:t>Proszę sprawdzać ewentualne zmiany na stronie wydziałowej.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KONSULTACJE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0795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/>
              <a:t>Zwięzłe</a:t>
            </a:r>
            <a:r>
              <a:rPr lang="pl-PL" dirty="0"/>
              <a:t> (krótkie, </a:t>
            </a:r>
            <a:r>
              <a:rPr lang="pl-PL" dirty="0" smtClean="0"/>
              <a:t>łatwe </a:t>
            </a:r>
            <a:r>
              <a:rPr lang="pl-PL" dirty="0"/>
              <a:t>do zapamiętania)</a:t>
            </a:r>
          </a:p>
          <a:p>
            <a:pPr algn="ctr">
              <a:buNone/>
            </a:pPr>
            <a:r>
              <a:rPr lang="pl-PL" dirty="0" smtClean="0">
                <a:solidFill>
                  <a:srgbClr val="FF0000"/>
                </a:solidFill>
              </a:rPr>
              <a:t>oraz</a:t>
            </a:r>
            <a:endParaRPr lang="pl-PL" dirty="0">
              <a:solidFill>
                <a:srgbClr val="FF0000"/>
              </a:solidFill>
            </a:endParaRPr>
          </a:p>
          <a:p>
            <a:r>
              <a:rPr lang="pl-PL" b="1" dirty="0"/>
              <a:t>Adekwatne</a:t>
            </a:r>
            <a:r>
              <a:rPr lang="pl-PL" dirty="0"/>
              <a:t> (wyjaśniające treść, bez pominięcia elementów merytorycznych</a:t>
            </a:r>
            <a:r>
              <a:rPr lang="pl-PL" dirty="0" smtClean="0"/>
              <a:t>).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Określenie przedmiotu powinno być: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91062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AutoNum type="arabicPeriod"/>
            </a:pPr>
            <a:r>
              <a:rPr lang="pl-PL" dirty="0" smtClean="0"/>
              <a:t>Przeredaguj </a:t>
            </a:r>
            <a:r>
              <a:rPr lang="pl-PL" dirty="0"/>
              <a:t>tytuł ustawy na opisowy</a:t>
            </a:r>
            <a:r>
              <a:rPr lang="pl-PL" dirty="0" smtClean="0"/>
              <a:t>:</a:t>
            </a:r>
          </a:p>
          <a:p>
            <a:pPr marL="0" lvl="0" indent="0">
              <a:buNone/>
            </a:pPr>
            <a:endParaRPr lang="pl-PL" dirty="0"/>
          </a:p>
          <a:p>
            <a:pPr marL="0" lvl="0" indent="0" algn="ctr">
              <a:buNone/>
            </a:pPr>
            <a:r>
              <a:rPr lang="pl-PL" dirty="0" smtClean="0"/>
              <a:t>USTAWA</a:t>
            </a:r>
          </a:p>
          <a:p>
            <a:pPr marL="0" lvl="0" indent="0" algn="ctr">
              <a:buNone/>
            </a:pPr>
            <a:r>
              <a:rPr lang="pl-PL" dirty="0" smtClean="0"/>
              <a:t>z </a:t>
            </a:r>
            <a:r>
              <a:rPr lang="pl-PL" dirty="0"/>
              <a:t>dnia 15 września 2000 r. </a:t>
            </a:r>
            <a:endParaRPr lang="pl-PL" dirty="0" smtClean="0"/>
          </a:p>
          <a:p>
            <a:pPr marL="0" lvl="0" indent="0" algn="ctr">
              <a:buNone/>
            </a:pPr>
            <a:r>
              <a:rPr lang="pl-PL" dirty="0" smtClean="0"/>
              <a:t>Kodeks </a:t>
            </a:r>
            <a:r>
              <a:rPr lang="pl-PL" dirty="0"/>
              <a:t>spółek </a:t>
            </a:r>
            <a:r>
              <a:rPr lang="pl-PL" dirty="0" smtClean="0"/>
              <a:t>handlowych.</a:t>
            </a: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Ćwiczenie: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49140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2. </a:t>
            </a:r>
            <a:r>
              <a:rPr lang="pl-PL" dirty="0"/>
              <a:t>Przeredaguj tytuł ustawy na </a:t>
            </a:r>
            <a:r>
              <a:rPr lang="pl-PL" dirty="0" smtClean="0"/>
              <a:t>rzeczowy:</a:t>
            </a:r>
          </a:p>
          <a:p>
            <a:pPr marL="0" indent="0">
              <a:buNone/>
            </a:pP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USTAWA </a:t>
            </a:r>
          </a:p>
          <a:p>
            <a:pPr marL="0" indent="0" algn="ctr">
              <a:buNone/>
            </a:pPr>
            <a:r>
              <a:rPr lang="pl-PL" dirty="0" smtClean="0"/>
              <a:t>z </a:t>
            </a:r>
            <a:r>
              <a:rPr lang="pl-PL" dirty="0"/>
              <a:t>dnia 29 stycznia 2004 r. </a:t>
            </a:r>
            <a:endParaRPr lang="pl-PL" dirty="0" smtClean="0"/>
          </a:p>
          <a:p>
            <a:pPr marL="0" indent="0" algn="ctr">
              <a:buNone/>
            </a:pPr>
            <a:r>
              <a:rPr lang="pl-PL" dirty="0" smtClean="0"/>
              <a:t>o </a:t>
            </a:r>
            <a:r>
              <a:rPr lang="pl-PL" dirty="0"/>
              <a:t>zamówieniach </a:t>
            </a:r>
            <a:r>
              <a:rPr lang="pl-PL" dirty="0" smtClean="0"/>
              <a:t>publicznych.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Ćwiczenie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768786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Dziękuję!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95607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b="1" dirty="0" smtClean="0"/>
              <a:t>Obecność</a:t>
            </a:r>
            <a:r>
              <a:rPr lang="pl-PL" dirty="0" smtClean="0"/>
              <a:t> – obowiązkowa;</a:t>
            </a:r>
          </a:p>
          <a:p>
            <a:endParaRPr lang="pl-PL" dirty="0" smtClean="0"/>
          </a:p>
          <a:p>
            <a:r>
              <a:rPr lang="pl-PL" b="1" dirty="0" smtClean="0"/>
              <a:t>Aktywność</a:t>
            </a:r>
            <a:r>
              <a:rPr lang="pl-PL" dirty="0"/>
              <a:t>;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Ewentualna </a:t>
            </a:r>
            <a:r>
              <a:rPr lang="pl-PL" b="1" dirty="0" smtClean="0"/>
              <a:t>kartkówka</a:t>
            </a:r>
            <a:r>
              <a:rPr lang="pl-PL" dirty="0" smtClean="0"/>
              <a:t> (na zaliczenie – min. 60%);</a:t>
            </a:r>
          </a:p>
          <a:p>
            <a:endParaRPr lang="pl-PL" dirty="0" smtClean="0"/>
          </a:p>
          <a:p>
            <a:r>
              <a:rPr lang="pl-PL" b="1" dirty="0" smtClean="0"/>
              <a:t>Kolokwium</a:t>
            </a:r>
            <a:r>
              <a:rPr lang="pl-PL" dirty="0"/>
              <a:t>:</a:t>
            </a:r>
            <a:endParaRPr lang="pl-PL" dirty="0" smtClean="0"/>
          </a:p>
          <a:p>
            <a:r>
              <a:rPr lang="pl-PL" dirty="0" smtClean="0"/>
              <a:t>część </a:t>
            </a:r>
            <a:r>
              <a:rPr lang="pl-PL" dirty="0"/>
              <a:t>I – pisemne kolokwium z </a:t>
            </a:r>
            <a:r>
              <a:rPr lang="pl-PL" b="1" dirty="0"/>
              <a:t>tworzenia prawa </a:t>
            </a:r>
            <a:r>
              <a:rPr lang="pl-PL" dirty="0"/>
              <a:t>na ocenę (w formie zadań podobnych do tych przerobionych na zajęciach</a:t>
            </a:r>
            <a:r>
              <a:rPr lang="pl-PL" dirty="0" smtClean="0"/>
              <a:t>) - </a:t>
            </a:r>
            <a:r>
              <a:rPr lang="pl-PL" dirty="0"/>
              <a:t>60% na ocenę </a:t>
            </a:r>
            <a:r>
              <a:rPr lang="pl-PL" dirty="0" smtClean="0"/>
              <a:t>pozytywną, </a:t>
            </a:r>
            <a:endParaRPr lang="pl-PL" dirty="0"/>
          </a:p>
          <a:p>
            <a:r>
              <a:rPr lang="pl-PL" dirty="0"/>
              <a:t> </a:t>
            </a:r>
            <a:r>
              <a:rPr lang="pl-PL" dirty="0" smtClean="0"/>
              <a:t>część </a:t>
            </a:r>
            <a:r>
              <a:rPr lang="pl-PL" dirty="0"/>
              <a:t>II – pisemne kolokwium ze </a:t>
            </a:r>
            <a:r>
              <a:rPr lang="pl-PL" b="1" dirty="0"/>
              <a:t>stosowania prawa </a:t>
            </a:r>
            <a:r>
              <a:rPr lang="pl-PL" dirty="0"/>
              <a:t>na zaliczenie (w formie kazusu); </a:t>
            </a:r>
          </a:p>
          <a:p>
            <a:pPr marL="0" lvl="0" indent="0">
              <a:buNone/>
            </a:pPr>
            <a:r>
              <a:rPr lang="pl-PL" b="1" dirty="0"/>
              <a:t>- warunkiem </a:t>
            </a:r>
            <a:r>
              <a:rPr lang="pl-PL" dirty="0"/>
              <a:t>zaliczenia przedmiotu jest napisanie kolokwium z części I na ocenę pozytywną oraz zaliczenie kazusu (część II).</a:t>
            </a:r>
          </a:p>
          <a:p>
            <a:endParaRPr lang="pl-PL" dirty="0" smtClean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końcowa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1876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349005"/>
          </a:xfrm>
        </p:spPr>
        <p:txBody>
          <a:bodyPr>
            <a:normAutofit lnSpcReduction="10000"/>
          </a:bodyPr>
          <a:lstStyle/>
          <a:p>
            <a:r>
              <a:rPr lang="pl-PL" dirty="0"/>
              <a:t>Rozporządzenie Prezesa Rady Ministrów z dnia 20 czerwca 2002 r. w sprawie "Zasad techniki prawodawczej" </a:t>
            </a:r>
            <a:r>
              <a:rPr lang="pl-PL" b="1" dirty="0"/>
              <a:t>(</a:t>
            </a:r>
            <a:r>
              <a:rPr lang="pl-PL" b="1" dirty="0" err="1"/>
              <a:t>t.j</a:t>
            </a:r>
            <a:r>
              <a:rPr lang="pl-PL" b="1" dirty="0"/>
              <a:t>. Dz.U. z 2016 poz. 283)</a:t>
            </a:r>
            <a:r>
              <a:rPr lang="pl-PL" dirty="0"/>
              <a:t> </a:t>
            </a:r>
            <a:r>
              <a:rPr lang="pl-PL" dirty="0" smtClean="0"/>
              <a:t>!!</a:t>
            </a:r>
            <a:r>
              <a:rPr lang="pl-PL" dirty="0"/>
              <a:t> 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r>
              <a:rPr lang="pl-PL" dirty="0" smtClean="0"/>
              <a:t>M</a:t>
            </a:r>
            <a:r>
              <a:rPr lang="pl-PL" dirty="0"/>
              <a:t>. Błachut, J. Kaczor, </a:t>
            </a:r>
            <a:r>
              <a:rPr lang="pl-PL" i="1" dirty="0"/>
              <a:t>Tworzenie prawa. Zbiór zadań</a:t>
            </a:r>
            <a:r>
              <a:rPr lang="pl-PL" dirty="0"/>
              <a:t> - dostępny w pdf na stronie: </a:t>
            </a:r>
            <a:r>
              <a:rPr lang="pl-PL" u="sng" dirty="0">
                <a:hlinkClick r:id="rId2"/>
              </a:rPr>
              <a:t>https://www.google.pl/url?sa=t&amp;rct=j&amp;q=&amp;</a:t>
            </a:r>
            <a:r>
              <a:rPr lang="pl-PL" u="sng" dirty="0" smtClean="0">
                <a:hlinkClick r:id="rId2"/>
              </a:rPr>
              <a:t>esrc=s&amp;source=web&amp;cd=1&amp;ved=0ahUKEwijvN3s_snWAhWBNRQKHe8KCNYQFggpMAA&amp;url=http%3A%2F%2Fwww.bibliotekacyfrowa.pl%2FContent%2F38580%2FTworzenie_prawa_Zbior_zadan.pdf&amp;usg=AFQjCNEYKPJxhl0eG5bT84xqbV035-puFg</a:t>
            </a:r>
            <a:endParaRPr lang="pl-PL" u="sng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Materiały do zajęć: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6222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M. Błachut, W. </a:t>
            </a:r>
            <a:r>
              <a:rPr lang="pl-PL" dirty="0" err="1"/>
              <a:t>Gromski</a:t>
            </a:r>
            <a:r>
              <a:rPr lang="pl-PL" dirty="0"/>
              <a:t>, J. Kaczor, </a:t>
            </a:r>
            <a:r>
              <a:rPr lang="pl-PL" b="1" i="1" dirty="0"/>
              <a:t>Technika prawodawcza</a:t>
            </a:r>
            <a:r>
              <a:rPr lang="pl-PL" dirty="0"/>
              <a:t>, CH BECK, Warszawa 2008 (należy weryfikować z rozporządzeniem</a:t>
            </a:r>
            <a:r>
              <a:rPr lang="pl-PL" dirty="0" smtClean="0"/>
              <a:t>);</a:t>
            </a:r>
          </a:p>
          <a:p>
            <a:endParaRPr lang="pl-PL" dirty="0"/>
          </a:p>
          <a:p>
            <a:r>
              <a:rPr lang="pl-PL" dirty="0"/>
              <a:t>A. Bator (red.), </a:t>
            </a:r>
            <a:r>
              <a:rPr lang="pl-PL" b="1" i="1" dirty="0"/>
              <a:t>Wprowadzenie do nauk prawnych. Leksykon tematyczny</a:t>
            </a:r>
            <a:r>
              <a:rPr lang="pl-PL" dirty="0"/>
              <a:t>, Wolters Kluwer, Warszawa </a:t>
            </a:r>
            <a:r>
              <a:rPr lang="pl-PL" dirty="0" smtClean="0"/>
              <a:t>2016.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Podręczniki: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58068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Wąskie</a:t>
            </a:r>
            <a:r>
              <a:rPr lang="pl-PL" dirty="0" smtClean="0"/>
              <a:t> rozumienie - </a:t>
            </a:r>
            <a:r>
              <a:rPr lang="pl-PL" dirty="0"/>
              <a:t>systematyka wewnętrzna aktu </a:t>
            </a:r>
            <a:r>
              <a:rPr lang="pl-PL" dirty="0" smtClean="0"/>
              <a:t>prawnego;</a:t>
            </a:r>
            <a:endParaRPr lang="pl-PL" dirty="0"/>
          </a:p>
          <a:p>
            <a:endParaRPr lang="pl-PL" dirty="0"/>
          </a:p>
          <a:p>
            <a:r>
              <a:rPr lang="pl-PL" b="1" dirty="0" smtClean="0"/>
              <a:t>Szersze</a:t>
            </a:r>
            <a:r>
              <a:rPr lang="pl-PL" dirty="0" smtClean="0"/>
              <a:t> rozumienie - </a:t>
            </a:r>
            <a:r>
              <a:rPr lang="pl-PL" dirty="0"/>
              <a:t>systematyka wewnętrzna aktu </a:t>
            </a:r>
            <a:r>
              <a:rPr lang="pl-PL" dirty="0" smtClean="0"/>
              <a:t>prawnego </a:t>
            </a:r>
            <a:r>
              <a:rPr lang="pl-PL" dirty="0"/>
              <a:t>+ włączenie aktu do </a:t>
            </a:r>
            <a:r>
              <a:rPr lang="pl-PL" dirty="0" smtClean="0"/>
              <a:t>systemu;</a:t>
            </a:r>
            <a:endParaRPr lang="pl-PL" dirty="0"/>
          </a:p>
          <a:p>
            <a:endParaRPr lang="pl-PL" dirty="0"/>
          </a:p>
          <a:p>
            <a:r>
              <a:rPr lang="pl-PL" b="1" dirty="0" smtClean="0"/>
              <a:t>Najszersze</a:t>
            </a:r>
            <a:r>
              <a:rPr lang="pl-PL" dirty="0" smtClean="0"/>
              <a:t> rozumienie - </a:t>
            </a:r>
            <a:r>
              <a:rPr lang="pl-PL" dirty="0"/>
              <a:t>systematyka wewnętrzna aktu prawnego + włączenie aktu do systemu </a:t>
            </a:r>
            <a:r>
              <a:rPr lang="pl-PL" dirty="0" smtClean="0"/>
              <a:t>+ </a:t>
            </a:r>
            <a:r>
              <a:rPr lang="pl-PL" dirty="0"/>
              <a:t>metodyka przygotowania projektu </a:t>
            </a:r>
            <a:r>
              <a:rPr lang="pl-PL" dirty="0" smtClean="0"/>
              <a:t>aktu.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Technika prawodawcza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590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755576" y="3140968"/>
            <a:ext cx="7756263" cy="1054250"/>
          </a:xfrm>
        </p:spPr>
        <p:txBody>
          <a:bodyPr/>
          <a:lstStyle/>
          <a:p>
            <a:r>
              <a:rPr lang="pl-PL" dirty="0" smtClean="0"/>
              <a:t>Do czego się odnoszą dyrektywy </a:t>
            </a:r>
            <a:r>
              <a:rPr lang="pl-PL" dirty="0"/>
              <a:t>techniki </a:t>
            </a:r>
            <a:r>
              <a:rPr lang="pl-PL" dirty="0" smtClean="0"/>
              <a:t>prawodawczej?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992469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276997"/>
          </a:xfrm>
        </p:spPr>
        <p:txBody>
          <a:bodyPr/>
          <a:lstStyle/>
          <a:p>
            <a:pPr>
              <a:buFont typeface="Arial" pitchFamily="34" charset="0"/>
              <a:buChar char="•"/>
              <a:defRPr/>
            </a:pPr>
            <a:r>
              <a:rPr lang="pl-PL" b="1" dirty="0"/>
              <a:t>Języka aktu </a:t>
            </a:r>
            <a:r>
              <a:rPr lang="pl-PL" dirty="0"/>
              <a:t>(ma być zrozumiały</a:t>
            </a:r>
            <a:r>
              <a:rPr lang="pl-PL" dirty="0" smtClean="0"/>
              <a:t>),</a:t>
            </a:r>
            <a:endParaRPr lang="pl-PL" dirty="0"/>
          </a:p>
          <a:p>
            <a:pPr>
              <a:buFont typeface="Arial" pitchFamily="34" charset="0"/>
              <a:buChar char="•"/>
              <a:defRPr/>
            </a:pPr>
            <a:r>
              <a:rPr lang="pl-PL" b="1" dirty="0"/>
              <a:t>Jednolitości i zupełności </a:t>
            </a:r>
            <a:r>
              <a:rPr lang="pl-PL" dirty="0"/>
              <a:t>(akt wyczerpuje całość zagadnienia</a:t>
            </a:r>
            <a:r>
              <a:rPr lang="pl-PL" dirty="0" smtClean="0"/>
              <a:t>),</a:t>
            </a:r>
            <a:endParaRPr lang="pl-PL" dirty="0"/>
          </a:p>
          <a:p>
            <a:pPr>
              <a:buFont typeface="Arial" pitchFamily="34" charset="0"/>
              <a:buChar char="•"/>
              <a:defRPr/>
            </a:pPr>
            <a:r>
              <a:rPr lang="pl-PL" b="1" dirty="0"/>
              <a:t>Systematyki wewnętrznej </a:t>
            </a:r>
            <a:r>
              <a:rPr lang="pl-PL" dirty="0" smtClean="0"/>
              <a:t>i </a:t>
            </a:r>
            <a:r>
              <a:rPr lang="pl-PL" b="1" dirty="0" smtClean="0"/>
              <a:t>zewnętrznej</a:t>
            </a:r>
            <a:r>
              <a:rPr lang="pl-PL" dirty="0" smtClean="0"/>
              <a:t>,</a:t>
            </a:r>
            <a:endParaRPr lang="pl-PL" dirty="0"/>
          </a:p>
          <a:p>
            <a:pPr>
              <a:buFont typeface="Arial" pitchFamily="34" charset="0"/>
              <a:buChar char="•"/>
              <a:defRPr/>
            </a:pPr>
            <a:r>
              <a:rPr lang="pl-PL" b="1" dirty="0"/>
              <a:t>Logicznego podziału </a:t>
            </a:r>
            <a:r>
              <a:rPr lang="pl-PL" dirty="0"/>
              <a:t>(możliwość intuicyjnego i szybkiego szukania przepisów</a:t>
            </a:r>
            <a:r>
              <a:rPr lang="pl-PL" dirty="0" smtClean="0"/>
              <a:t>),</a:t>
            </a:r>
            <a:endParaRPr lang="pl-PL" dirty="0"/>
          </a:p>
          <a:p>
            <a:pPr>
              <a:buFont typeface="Arial" pitchFamily="34" charset="0"/>
              <a:buChar char="•"/>
              <a:defRPr/>
            </a:pPr>
            <a:r>
              <a:rPr lang="pl-PL" b="1" dirty="0"/>
              <a:t>Zwięzłości</a:t>
            </a:r>
            <a:r>
              <a:rPr lang="pl-PL" dirty="0"/>
              <a:t> (krótko, zrozumiale i na temat</a:t>
            </a:r>
            <a:r>
              <a:rPr lang="pl-PL" dirty="0" smtClean="0"/>
              <a:t>).</a:t>
            </a:r>
            <a:endParaRPr lang="pl-PL" dirty="0"/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0" y="570156"/>
            <a:ext cx="9144000" cy="1054250"/>
          </a:xfrm>
        </p:spPr>
        <p:txBody>
          <a:bodyPr/>
          <a:lstStyle/>
          <a:p>
            <a:r>
              <a:rPr lang="pl-PL" sz="4800" dirty="0" smtClean="0"/>
              <a:t>Dyrektywy te odnoszą się do:</a:t>
            </a:r>
            <a:endParaRPr lang="pl-PL" sz="4800" dirty="0"/>
          </a:p>
        </p:txBody>
      </p:sp>
    </p:spTree>
    <p:extLst>
      <p:ext uri="{BB962C8B-B14F-4D97-AF65-F5344CB8AC3E}">
        <p14:creationId xmlns:p14="http://schemas.microsoft.com/office/powerpoint/2010/main" val="3167116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395536" y="2996952"/>
            <a:ext cx="8404335" cy="1054250"/>
          </a:xfrm>
        </p:spPr>
        <p:txBody>
          <a:bodyPr/>
          <a:lstStyle/>
          <a:p>
            <a:r>
              <a:rPr lang="pl-PL" dirty="0" smtClean="0"/>
              <a:t>Jaki jest cel przestrzegania dyrektyw techniki prawodawczej?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262738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warda oprawa">
  <a:themeElements>
    <a:clrScheme name="Twarda oprawa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warda oprawa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warda oprawa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185</TotalTime>
  <Words>647</Words>
  <Application>Microsoft Office PowerPoint</Application>
  <PresentationFormat>Pokaz na ekranie (4:3)</PresentationFormat>
  <Paragraphs>120</Paragraphs>
  <Slides>23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8" baseType="lpstr">
      <vt:lpstr>Arial</vt:lpstr>
      <vt:lpstr>Book Antiqua</vt:lpstr>
      <vt:lpstr>Calibri</vt:lpstr>
      <vt:lpstr>Wingdings</vt:lpstr>
      <vt:lpstr>Twarda oprawa</vt:lpstr>
      <vt:lpstr>Tworzenie i stosowanie prawa</vt:lpstr>
      <vt:lpstr>KONSULTACJE</vt:lpstr>
      <vt:lpstr>Ocena końcowa</vt:lpstr>
      <vt:lpstr>Materiały do zajęć:</vt:lpstr>
      <vt:lpstr>Podręczniki:</vt:lpstr>
      <vt:lpstr>Technika prawodawcza</vt:lpstr>
      <vt:lpstr>Do czego się odnoszą dyrektywy techniki prawodawczej?</vt:lpstr>
      <vt:lpstr>Dyrektywy te odnoszą się do:</vt:lpstr>
      <vt:lpstr>Jaki jest cel przestrzegania dyrektyw techniki prawodawczej?</vt:lpstr>
      <vt:lpstr>Dyrektywa techniczna (celowościowa)</vt:lpstr>
      <vt:lpstr>Czy fakt nieprzestrzegania ZTP wpływa na ważność aktu prawnego?</vt:lpstr>
      <vt:lpstr>Brak zachowania dyrektyw wynikających z ZTP powoduje WADLIWOŚĆ aktu prawnego, a nie jego nieważność.</vt:lpstr>
      <vt:lpstr>Możliwe skutki nieprzestrzegania ZTP:</vt:lpstr>
      <vt:lpstr>Budowa USTAWY – Rozdział 2 ZTP</vt:lpstr>
      <vt:lpstr>TYTUŁ USTAWY – Rozdział 3 ZTP</vt:lpstr>
      <vt:lpstr>TYTUŁ USTAWY</vt:lpstr>
      <vt:lpstr>Prezentacja programu PowerPoint</vt:lpstr>
      <vt:lpstr>DATA</vt:lpstr>
      <vt:lpstr>PRZEDMIOT</vt:lpstr>
      <vt:lpstr>Określenie przedmiotu powinno być:</vt:lpstr>
      <vt:lpstr>Ćwiczenie:</vt:lpstr>
      <vt:lpstr>Ćwiczenie </vt:lpstr>
      <vt:lpstr>Dziękuję!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</dc:title>
  <dc:creator>Martyna</dc:creator>
  <cp:lastModifiedBy>PC</cp:lastModifiedBy>
  <cp:revision>15</cp:revision>
  <dcterms:created xsi:type="dcterms:W3CDTF">2019-10-01T19:33:22Z</dcterms:created>
  <dcterms:modified xsi:type="dcterms:W3CDTF">2021-10-15T19:21:01Z</dcterms:modified>
</cp:coreProperties>
</file>