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72" r:id="rId2"/>
    <p:sldId id="345" r:id="rId3"/>
    <p:sldId id="346" r:id="rId4"/>
    <p:sldId id="347" r:id="rId5"/>
    <p:sldId id="373" r:id="rId6"/>
    <p:sldId id="375" r:id="rId7"/>
    <p:sldId id="374" r:id="rId8"/>
    <p:sldId id="376" r:id="rId9"/>
    <p:sldId id="377" r:id="rId10"/>
    <p:sldId id="378" r:id="rId11"/>
    <p:sldId id="381" r:id="rId12"/>
    <p:sldId id="383" r:id="rId13"/>
    <p:sldId id="382" r:id="rId14"/>
    <p:sldId id="379" r:id="rId15"/>
    <p:sldId id="380" r:id="rId16"/>
    <p:sldId id="384" r:id="rId17"/>
    <p:sldId id="385" r:id="rId18"/>
    <p:sldId id="386" r:id="rId19"/>
    <p:sldId id="387" r:id="rId20"/>
    <p:sldId id="388" r:id="rId21"/>
    <p:sldId id="389" r:id="rId22"/>
    <p:sldId id="393" r:id="rId23"/>
    <p:sldId id="390" r:id="rId24"/>
    <p:sldId id="391" r:id="rId25"/>
    <p:sldId id="392" r:id="rId26"/>
    <p:sldId id="394" r:id="rId27"/>
    <p:sldId id="395" r:id="rId28"/>
    <p:sldId id="396" r:id="rId29"/>
    <p:sldId id="397" r:id="rId30"/>
    <p:sldId id="398" r:id="rId31"/>
    <p:sldId id="403" r:id="rId32"/>
    <p:sldId id="400" r:id="rId33"/>
    <p:sldId id="399" r:id="rId34"/>
    <p:sldId id="410" r:id="rId35"/>
    <p:sldId id="401" r:id="rId36"/>
    <p:sldId id="404" r:id="rId37"/>
    <p:sldId id="405" r:id="rId38"/>
    <p:sldId id="406" r:id="rId39"/>
    <p:sldId id="407" r:id="rId40"/>
    <p:sldId id="408" r:id="rId41"/>
    <p:sldId id="411" r:id="rId42"/>
    <p:sldId id="413" r:id="rId43"/>
    <p:sldId id="412" r:id="rId4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5F8EE"/>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Styl pośredni 4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242" autoAdjust="0"/>
  </p:normalViewPr>
  <p:slideViewPr>
    <p:cSldViewPr>
      <p:cViewPr>
        <p:scale>
          <a:sx n="70" d="100"/>
          <a:sy n="70" d="100"/>
        </p:scale>
        <p:origin x="-1795" y="-2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3254"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F32501-0205-4384-AD4F-77AF4C6A3883}" type="datetimeFigureOut">
              <a:rPr lang="pl-PL" smtClean="0"/>
              <a:pPr/>
              <a:t>2021-12-14</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405A6-198D-4C78-A9F1-380C0AAE5D43}" type="slidenum">
              <a:rPr lang="pl-PL" smtClean="0"/>
              <a:pPr/>
              <a:t>‹#›</a:t>
            </a:fld>
            <a:endParaRPr lang="pl-PL"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4</a:t>
            </a:fld>
            <a:endParaRPr lang="pl-P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17</a:t>
            </a:fld>
            <a:endParaRPr lang="pl-PL"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18</a:t>
            </a:fld>
            <a:endParaRPr lang="pl-P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C522963-EDBE-490B-BA4D-5164912F01D2}"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09FF36F-F18F-464E-9D63-2E975A9A85D3}"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720171-4823-4A32-8BF7-88CF40480EC8}"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B94B73C-CD52-470C-B634-B6BC1C04D6E8}"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FE19B77-C2F4-436E-B5B1-41E680341BFE}"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883AF3A-18EA-4F68-B3BD-BE7292FA7B20}"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8BC673E-B543-441C-A4ED-7BE9DAED3A2B}" type="datetime1">
              <a:rPr lang="pl-PL" smtClean="0"/>
              <a:pPr/>
              <a:t>2021-12-14</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F2B7FD7B-B4D6-4AD1-B724-9FAA0AEFAD88}" type="datetime1">
              <a:rPr lang="pl-PL" smtClean="0"/>
              <a:pPr/>
              <a:t>2021-12-14</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CACB6AF-15DA-4C11-9327-1012E6040673}" type="datetime1">
              <a:rPr lang="pl-PL" smtClean="0"/>
              <a:pPr/>
              <a:t>2021-12-14</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54BBDD1-5E8D-4A36-AE78-93A5F4C39F42}"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E3E623D-E960-49B0-9AD1-468AA92A9DFC}"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607EA-E474-48A9-BF30-1BC7E3CD173C}" type="datetime1">
              <a:rPr lang="pl-PL" smtClean="0"/>
              <a:pPr/>
              <a:t>2021-12-14</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UMOWY W OBROCIE GOSPODARCZYM</a:t>
            </a:r>
            <a:endParaRPr lang="pl-PL" dirty="0"/>
          </a:p>
        </p:txBody>
      </p:sp>
      <p:sp>
        <p:nvSpPr>
          <p:cNvPr id="3" name="Podtytuł 2"/>
          <p:cNvSpPr>
            <a:spLocks noGrp="1"/>
          </p:cNvSpPr>
          <p:nvPr>
            <p:ph type="subTitle" idx="1"/>
          </p:nvPr>
        </p:nvSpPr>
        <p:spPr/>
        <p:txBody>
          <a:bodyPr>
            <a:normAutofit fontScale="92500" lnSpcReduction="20000"/>
          </a:bodyPr>
          <a:lstStyle/>
          <a:p>
            <a:r>
              <a:rPr lang="pl-PL" dirty="0" smtClean="0"/>
              <a:t>Konsulting Prawny i Gospodarczy </a:t>
            </a:r>
          </a:p>
          <a:p>
            <a:r>
              <a:rPr lang="pl-PL" dirty="0" smtClean="0"/>
              <a:t>Semestr zimowy 2021/22</a:t>
            </a:r>
          </a:p>
          <a:p>
            <a:endParaRPr lang="pl-PL" dirty="0"/>
          </a:p>
          <a:p>
            <a:r>
              <a:rPr lang="pl-PL" sz="2400" dirty="0" smtClean="0"/>
              <a:t>mgr Aleksandra Bar</a:t>
            </a:r>
          </a:p>
          <a:p>
            <a:endParaRPr lang="pl-PL" dirty="0"/>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10</a:t>
            </a:fld>
            <a:endParaRPr lang="pl-PL" dirty="0"/>
          </a:p>
        </p:txBody>
      </p:sp>
      <p:sp>
        <p:nvSpPr>
          <p:cNvPr id="3" name="pole tekstowe 2"/>
          <p:cNvSpPr txBox="1"/>
          <p:nvPr/>
        </p:nvSpPr>
        <p:spPr>
          <a:xfrm>
            <a:off x="827584" y="188640"/>
            <a:ext cx="7992888" cy="3139321"/>
          </a:xfrm>
          <a:prstGeom prst="rect">
            <a:avLst/>
          </a:prstGeom>
          <a:noFill/>
        </p:spPr>
        <p:txBody>
          <a:bodyPr wrap="square" rtlCol="0">
            <a:spAutoFit/>
          </a:bodyPr>
          <a:lstStyle/>
          <a:p>
            <a:pPr>
              <a:buFont typeface="Arial" pitchFamily="34" charset="0"/>
              <a:buChar char="•"/>
            </a:pPr>
            <a:r>
              <a:rPr lang="pl-PL" dirty="0" smtClean="0"/>
              <a:t>Zwiększenie ryzyka jest równoważone szczególnymi powinnościami stron stosunku agencji, zwłaszcza w zakresie wzajemnego informowania się o kwestiach mających znaczenie dla powodzenia przedsięwzięcia gospodarczego dającego zlecenie oraz zabezpieczenia interesów majątkowych agenta. Przepisy KC o umowie agencyjnej tworzą precyzyjny wykaz wspomnianych powinności (zob. przede wszystkim art. 760</a:t>
            </a:r>
            <a:r>
              <a:rPr lang="pl-PL" baseline="30000" dirty="0" smtClean="0"/>
              <a:t>1</a:t>
            </a:r>
            <a:r>
              <a:rPr lang="pl-PL" dirty="0" smtClean="0"/>
              <a:t> , art. 760</a:t>
            </a:r>
            <a:r>
              <a:rPr lang="pl-PL" baseline="30000" dirty="0" smtClean="0"/>
              <a:t>2</a:t>
            </a:r>
            <a:r>
              <a:rPr lang="pl-PL" dirty="0" smtClean="0"/>
              <a:t> KC)</a:t>
            </a:r>
          </a:p>
          <a:p>
            <a:endParaRPr lang="pl-PL" dirty="0" smtClean="0"/>
          </a:p>
          <a:p>
            <a:endParaRPr lang="pl-PL" dirty="0" smtClean="0"/>
          </a:p>
          <a:p>
            <a:pPr algn="just">
              <a:buFont typeface="Arial" pitchFamily="34" charset="0"/>
              <a:buChar char="•"/>
            </a:pPr>
            <a:r>
              <a:rPr lang="pl-PL" dirty="0" smtClean="0"/>
              <a:t>Umowa agencyjna ma charakter odpłatny; </a:t>
            </a:r>
          </a:p>
          <a:p>
            <a:pPr algn="just">
              <a:buFont typeface="Arial" pitchFamily="34" charset="0"/>
              <a:buChar char="•"/>
            </a:pPr>
            <a:r>
              <a:rPr lang="pl-PL" dirty="0" smtClean="0"/>
              <a:t>Wynagrodzenie może, choć nie musi, mieć postać prowizji – wówczas jego wysokość zależy od liczby lub wartości zawartych umów (art. 758</a:t>
            </a:r>
            <a:r>
              <a:rPr lang="pl-PL" baseline="30000" dirty="0" smtClean="0"/>
              <a:t>1</a:t>
            </a:r>
            <a:r>
              <a:rPr lang="pl-PL" dirty="0" smtClean="0"/>
              <a:t> KC).</a:t>
            </a:r>
            <a:endParaRPr lang="pl-PL" dirty="0"/>
          </a:p>
        </p:txBody>
      </p:sp>
      <p:sp>
        <p:nvSpPr>
          <p:cNvPr id="5" name="pole tekstowe 4"/>
          <p:cNvSpPr txBox="1"/>
          <p:nvPr/>
        </p:nvSpPr>
        <p:spPr>
          <a:xfrm>
            <a:off x="323528" y="1988840"/>
            <a:ext cx="8424936" cy="369332"/>
          </a:xfrm>
          <a:prstGeom prst="rect">
            <a:avLst/>
          </a:prstGeom>
          <a:noFill/>
        </p:spPr>
        <p:txBody>
          <a:bodyPr wrap="square" rtlCol="0">
            <a:spAutoFit/>
          </a:bodyPr>
          <a:lstStyle/>
          <a:p>
            <a:r>
              <a:rPr lang="pl-PL" b="1" dirty="0" smtClean="0">
                <a:solidFill>
                  <a:schemeClr val="accent3">
                    <a:lumMod val="75000"/>
                  </a:schemeClr>
                </a:solidFill>
              </a:rPr>
              <a:t>4) wynagrodzenie agenta </a:t>
            </a:r>
            <a:endParaRPr lang="pl-PL" b="1" dirty="0">
              <a:solidFill>
                <a:schemeClr val="accent3">
                  <a:lumMod val="75000"/>
                </a:schemeClr>
              </a:solidFill>
            </a:endParaRPr>
          </a:p>
        </p:txBody>
      </p:sp>
      <p:sp>
        <p:nvSpPr>
          <p:cNvPr id="7" name="pole tekstowe 6"/>
          <p:cNvSpPr txBox="1"/>
          <p:nvPr/>
        </p:nvSpPr>
        <p:spPr>
          <a:xfrm>
            <a:off x="899592" y="3356992"/>
            <a:ext cx="7776864" cy="2554545"/>
          </a:xfrm>
          <a:prstGeom prst="rect">
            <a:avLst/>
          </a:prstGeom>
          <a:solidFill>
            <a:schemeClr val="accent3">
              <a:lumMod val="20000"/>
              <a:lumOff val="80000"/>
            </a:schemeClr>
          </a:solidFill>
        </p:spPr>
        <p:txBody>
          <a:bodyPr wrap="square" rtlCol="0">
            <a:spAutoFit/>
          </a:bodyPr>
          <a:lstStyle/>
          <a:p>
            <a:pPr algn="just"/>
            <a:r>
              <a:rPr lang="pl-PL" sz="1600" b="1" dirty="0" smtClean="0"/>
              <a:t>Art. 758</a:t>
            </a:r>
            <a:r>
              <a:rPr lang="pl-PL" sz="1600" b="1" baseline="30000" dirty="0" smtClean="0"/>
              <a:t>1</a:t>
            </a:r>
            <a:r>
              <a:rPr lang="pl-PL" sz="1600" b="1" dirty="0" smtClean="0"/>
              <a:t> KC</a:t>
            </a:r>
            <a:endParaRPr lang="pl-PL" sz="1600" dirty="0" smtClean="0"/>
          </a:p>
          <a:p>
            <a:pPr algn="just"/>
            <a:r>
              <a:rPr lang="pl-PL" sz="1600" dirty="0" smtClean="0"/>
              <a:t>§ 1. Jeżeli sposób wynagrodzenia nie został w umowie określony, agentowi należy się prowizja.</a:t>
            </a:r>
          </a:p>
          <a:p>
            <a:pPr algn="just"/>
            <a:r>
              <a:rPr lang="pl-PL" sz="1600" dirty="0" smtClean="0"/>
              <a:t>§ 2. Prowizją jest wynagrodzenie, którego wysokość zależy od liczby lub wartości zawartych umów.</a:t>
            </a:r>
          </a:p>
          <a:p>
            <a:pPr algn="just"/>
            <a:r>
              <a:rPr lang="pl-PL" sz="1600" dirty="0" smtClean="0"/>
              <a:t>§ 3. Jeżeli wysokość prowizji nie została w umowie określona, należy się ona w wysokości zwyczajowo przyjętej w stosunkach danego rodzaju, w miejscu działalności prowadzonej przez agenta, a w razie niemożności ustalenia prowizji w ten sposób, agentowi należy się prowizja w odpowiedniej wysokości, uwzględniającej wszystkie okoliczności bezpośrednio związane z wykonaniem zleconych mu czynności.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11</a:t>
            </a:fld>
            <a:endParaRPr lang="pl-PL" dirty="0"/>
          </a:p>
        </p:txBody>
      </p:sp>
      <p:sp>
        <p:nvSpPr>
          <p:cNvPr id="3" name="pole tekstowe 2"/>
          <p:cNvSpPr txBox="1"/>
          <p:nvPr/>
        </p:nvSpPr>
        <p:spPr>
          <a:xfrm>
            <a:off x="755576" y="188640"/>
            <a:ext cx="8064896" cy="3970318"/>
          </a:xfrm>
          <a:prstGeom prst="rect">
            <a:avLst/>
          </a:prstGeom>
          <a:noFill/>
        </p:spPr>
        <p:txBody>
          <a:bodyPr wrap="square" rtlCol="0">
            <a:spAutoFit/>
          </a:bodyPr>
          <a:lstStyle/>
          <a:p>
            <a:pPr>
              <a:buFont typeface="Arial" pitchFamily="34" charset="0"/>
              <a:buChar char="•"/>
            </a:pPr>
            <a:r>
              <a:rPr lang="pl-PL" dirty="0" smtClean="0"/>
              <a:t>art. 761 KC reguluje przesłanki nabycia prawa do prowizji w czasie trwania stosunku z umowy agencyjnej (w przypadku agencji "wyłącznej" i "niewyłącznej”)</a:t>
            </a:r>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lgn="just">
              <a:buFont typeface="Arial" pitchFamily="34" charset="0"/>
              <a:buChar char="•"/>
            </a:pPr>
            <a:r>
              <a:rPr lang="pl-PL" dirty="0" smtClean="0"/>
              <a:t>art. 761</a:t>
            </a:r>
            <a:r>
              <a:rPr lang="pl-PL" baseline="30000" dirty="0" smtClean="0"/>
              <a:t>1</a:t>
            </a:r>
            <a:r>
              <a:rPr lang="pl-PL" dirty="0" smtClean="0"/>
              <a:t> KC reguluje przesłanki nabycia przez agenta prawa do prowizji po </a:t>
            </a:r>
            <a:r>
              <a:rPr lang="pl-PL" b="1" dirty="0" smtClean="0"/>
              <a:t>rozwiązaniu</a:t>
            </a:r>
            <a:r>
              <a:rPr lang="pl-PL" dirty="0" smtClean="0"/>
              <a:t> umowy agencyjnej. </a:t>
            </a:r>
            <a:endParaRPr lang="pl-PL" dirty="0"/>
          </a:p>
        </p:txBody>
      </p:sp>
      <p:sp>
        <p:nvSpPr>
          <p:cNvPr id="4" name="pole tekstowe 3"/>
          <p:cNvSpPr txBox="1"/>
          <p:nvPr/>
        </p:nvSpPr>
        <p:spPr>
          <a:xfrm>
            <a:off x="1187624" y="4221088"/>
            <a:ext cx="7560840" cy="2062103"/>
          </a:xfrm>
          <a:prstGeom prst="rect">
            <a:avLst/>
          </a:prstGeom>
          <a:solidFill>
            <a:schemeClr val="accent3">
              <a:lumMod val="20000"/>
              <a:lumOff val="80000"/>
            </a:schemeClr>
          </a:solidFill>
        </p:spPr>
        <p:txBody>
          <a:bodyPr wrap="square" rtlCol="0">
            <a:spAutoFit/>
          </a:bodyPr>
          <a:lstStyle/>
          <a:p>
            <a:r>
              <a:rPr lang="pl-PL" sz="1600" dirty="0" smtClean="0"/>
              <a:t>Art. 761</a:t>
            </a:r>
            <a:r>
              <a:rPr lang="pl-PL" sz="1600" baseline="30000" dirty="0" smtClean="0"/>
              <a:t>1</a:t>
            </a:r>
            <a:r>
              <a:rPr lang="pl-PL" sz="1600" dirty="0" smtClean="0"/>
              <a:t> </a:t>
            </a:r>
          </a:p>
          <a:p>
            <a:pPr algn="just"/>
            <a:r>
              <a:rPr lang="pl-PL" sz="1600" dirty="0" smtClean="0"/>
              <a:t>§ 1. Agent może żądać prowizji od umowy zawartej po rozwiązaniu umowy agencyjnej, jeżeli – przy spełnieniu przesłanek z art. 761 – propozycję zawarcia umowy dający zlecenie lub agent otrzymał od klienta przed rozwiązaniem umowy agencyjnej.</a:t>
            </a:r>
          </a:p>
          <a:p>
            <a:pPr algn="just"/>
            <a:r>
              <a:rPr lang="pl-PL" sz="1600" dirty="0" smtClean="0"/>
              <a:t>§ 2. Agent może żądać prowizji od umowy zawartej po rozwiązaniu umowy agencyjnej także wtedy, gdy do jej zawarcia doszło w przeważającej mierze w wyniku jego działalności w okresie trwania umowy agencyjnej, a zarazem w rozsądnym czasie od jej rozwiązania.</a:t>
            </a:r>
          </a:p>
        </p:txBody>
      </p:sp>
      <p:sp>
        <p:nvSpPr>
          <p:cNvPr id="5" name="pole tekstowe 4"/>
          <p:cNvSpPr txBox="1"/>
          <p:nvPr/>
        </p:nvSpPr>
        <p:spPr>
          <a:xfrm>
            <a:off x="1187624" y="980728"/>
            <a:ext cx="7596336" cy="2339102"/>
          </a:xfrm>
          <a:prstGeom prst="rect">
            <a:avLst/>
          </a:prstGeom>
          <a:solidFill>
            <a:schemeClr val="accent3">
              <a:lumMod val="20000"/>
              <a:lumOff val="80000"/>
            </a:schemeClr>
          </a:solidFill>
        </p:spPr>
        <p:txBody>
          <a:bodyPr wrap="square" rtlCol="0">
            <a:spAutoFit/>
          </a:bodyPr>
          <a:lstStyle/>
          <a:p>
            <a:pPr algn="just"/>
            <a:r>
              <a:rPr lang="pl-PL" sz="1600" dirty="0" smtClean="0"/>
              <a:t>Art. 761 </a:t>
            </a:r>
          </a:p>
          <a:p>
            <a:pPr algn="just"/>
            <a:r>
              <a:rPr lang="pl-PL" sz="1600" dirty="0" smtClean="0"/>
              <a:t>§ 1. Agent może żądać prowizji od umów zawartych w czasie trwania umowy agencyjnej, </a:t>
            </a:r>
            <a:r>
              <a:rPr lang="pl-PL" sz="1600" b="1" dirty="0" smtClean="0"/>
              <a:t>jeżeli do ich zawarcia doszło w wyniku jego działalności lub jeżeli zostały one zawarte z klientami pozyskanymi przez agenta poprzednio dla umów tego samego rodzaju</a:t>
            </a:r>
            <a:r>
              <a:rPr lang="pl-PL" sz="1600" dirty="0" smtClean="0"/>
              <a:t>.</a:t>
            </a:r>
          </a:p>
          <a:p>
            <a:pPr algn="just"/>
            <a:r>
              <a:rPr lang="pl-PL" sz="1600" dirty="0" smtClean="0"/>
              <a:t>§ 2. Jeżeli agentowi zostało przyznane prawo wyłączności w odniesieniu do oznaczonej grupy klientów lub obszaru geograficznego, a w czasie trwania umowy agencyjnej została bez udziału agenta zawarta umowa z klientem z tej grupy lub obszaru, agent może żądać prowizji od tej umowy. Dający zlecenie obowiązany jest w rozsądnym czasie zawiadomić agenta o zawarciu takiej umowy</a:t>
            </a:r>
            <a:r>
              <a:rPr lang="pl-PL" b="1"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12</a:t>
            </a:fld>
            <a:endParaRPr lang="pl-PL" dirty="0"/>
          </a:p>
        </p:txBody>
      </p:sp>
      <p:sp>
        <p:nvSpPr>
          <p:cNvPr id="3" name="pole tekstowe 2"/>
          <p:cNvSpPr txBox="1"/>
          <p:nvPr/>
        </p:nvSpPr>
        <p:spPr>
          <a:xfrm>
            <a:off x="755576" y="188640"/>
            <a:ext cx="8064896" cy="3970318"/>
          </a:xfrm>
          <a:prstGeom prst="rect">
            <a:avLst/>
          </a:prstGeom>
          <a:noFill/>
        </p:spPr>
        <p:txBody>
          <a:bodyPr wrap="square" rtlCol="0">
            <a:spAutoFit/>
          </a:bodyPr>
          <a:lstStyle/>
          <a:p>
            <a:pPr>
              <a:buFont typeface="Arial" pitchFamily="34" charset="0"/>
              <a:buChar char="•"/>
            </a:pPr>
            <a:r>
              <a:rPr lang="pl-PL" dirty="0" smtClean="0"/>
              <a:t>art. 761 KC reguluje przesłanki nabycia prawa do prowizji w czasie trwania stosunku z umowy agencyjnej (w przypadku agencji "wyłącznej" i "niewyłącznej”)</a:t>
            </a:r>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lgn="just">
              <a:buFont typeface="Arial" pitchFamily="34" charset="0"/>
              <a:buChar char="•"/>
            </a:pPr>
            <a:r>
              <a:rPr lang="pl-PL" dirty="0" smtClean="0"/>
              <a:t>art. 761</a:t>
            </a:r>
            <a:r>
              <a:rPr lang="pl-PL" baseline="30000" dirty="0" smtClean="0"/>
              <a:t>1</a:t>
            </a:r>
            <a:r>
              <a:rPr lang="pl-PL" dirty="0" smtClean="0"/>
              <a:t> KC reguluje przesłanki nabycia przez agenta prawa do prowizji po </a:t>
            </a:r>
            <a:r>
              <a:rPr lang="pl-PL" b="1" dirty="0" smtClean="0"/>
              <a:t>rozwiązaniu</a:t>
            </a:r>
            <a:r>
              <a:rPr lang="pl-PL" dirty="0" smtClean="0"/>
              <a:t> umowy agencyjnej. </a:t>
            </a:r>
            <a:endParaRPr lang="pl-PL" dirty="0"/>
          </a:p>
        </p:txBody>
      </p:sp>
      <p:sp>
        <p:nvSpPr>
          <p:cNvPr id="4" name="pole tekstowe 3"/>
          <p:cNvSpPr txBox="1"/>
          <p:nvPr/>
        </p:nvSpPr>
        <p:spPr>
          <a:xfrm>
            <a:off x="1187624" y="4221088"/>
            <a:ext cx="7560840" cy="2062103"/>
          </a:xfrm>
          <a:prstGeom prst="rect">
            <a:avLst/>
          </a:prstGeom>
          <a:solidFill>
            <a:schemeClr val="accent3">
              <a:lumMod val="20000"/>
              <a:lumOff val="80000"/>
            </a:schemeClr>
          </a:solidFill>
        </p:spPr>
        <p:txBody>
          <a:bodyPr wrap="square" rtlCol="0">
            <a:spAutoFit/>
          </a:bodyPr>
          <a:lstStyle/>
          <a:p>
            <a:r>
              <a:rPr lang="pl-PL" sz="1600" dirty="0" smtClean="0"/>
              <a:t>Art. 761</a:t>
            </a:r>
            <a:r>
              <a:rPr lang="pl-PL" sz="1600" baseline="30000" dirty="0" smtClean="0"/>
              <a:t>1</a:t>
            </a:r>
            <a:r>
              <a:rPr lang="pl-PL" sz="1600" dirty="0" smtClean="0"/>
              <a:t> </a:t>
            </a:r>
          </a:p>
          <a:p>
            <a:pPr algn="just"/>
            <a:r>
              <a:rPr lang="pl-PL" sz="1600" dirty="0" smtClean="0"/>
              <a:t>§ 1. Agent może żądać prowizji od umowy zawartej po rozwiązaniu umowy agencyjnej, jeżeli – przy spełnieniu przesłanek z art. 761 – propozycję zawarcia umowy dający zlecenie lub agent otrzymał od klienta przed rozwiązaniem umowy agencyjnej.</a:t>
            </a:r>
          </a:p>
          <a:p>
            <a:pPr algn="just"/>
            <a:r>
              <a:rPr lang="pl-PL" sz="1600" dirty="0" smtClean="0"/>
              <a:t>§ 2. Agent może żądać prowizji od umowy zawartej po rozwiązaniu umowy agencyjnej także wtedy, gdy do jej zawarcia doszło w przeważającej mierze w wyniku jego działalności w okresie trwania umowy agencyjnej, a zarazem w rozsądnym czasie od jej rozwiązania.</a:t>
            </a:r>
          </a:p>
        </p:txBody>
      </p:sp>
      <p:sp>
        <p:nvSpPr>
          <p:cNvPr id="5" name="pole tekstowe 4"/>
          <p:cNvSpPr txBox="1"/>
          <p:nvPr/>
        </p:nvSpPr>
        <p:spPr>
          <a:xfrm>
            <a:off x="1187624" y="980728"/>
            <a:ext cx="7596336" cy="2339102"/>
          </a:xfrm>
          <a:prstGeom prst="rect">
            <a:avLst/>
          </a:prstGeom>
          <a:solidFill>
            <a:schemeClr val="accent3">
              <a:lumMod val="20000"/>
              <a:lumOff val="80000"/>
            </a:schemeClr>
          </a:solidFill>
        </p:spPr>
        <p:txBody>
          <a:bodyPr wrap="square" rtlCol="0">
            <a:spAutoFit/>
          </a:bodyPr>
          <a:lstStyle/>
          <a:p>
            <a:pPr algn="just"/>
            <a:r>
              <a:rPr lang="pl-PL" sz="1600" dirty="0" smtClean="0"/>
              <a:t>Art. 761 </a:t>
            </a:r>
          </a:p>
          <a:p>
            <a:pPr algn="just"/>
            <a:r>
              <a:rPr lang="pl-PL" sz="1600" dirty="0" smtClean="0"/>
              <a:t>§ 1. Agent może żądać prowizji od umów zawartych w czasie trwania umowy agencyjnej, </a:t>
            </a:r>
            <a:r>
              <a:rPr lang="pl-PL" sz="1600" b="1" dirty="0" smtClean="0"/>
              <a:t>jeżeli do ich zawarcia doszło w wyniku jego działalności lub jeżeli zostały one zawarte z klientami pozyskanymi przez agenta poprzednio dla umów tego samego rodzaju</a:t>
            </a:r>
            <a:r>
              <a:rPr lang="pl-PL" sz="1600" dirty="0" smtClean="0"/>
              <a:t>.</a:t>
            </a:r>
          </a:p>
          <a:p>
            <a:pPr algn="just"/>
            <a:r>
              <a:rPr lang="pl-PL" sz="1600" dirty="0" smtClean="0"/>
              <a:t>§ 2. Jeżeli agentowi zostało przyznane prawo wyłączności w odniesieniu do oznaczonej grupy klientów lub obszaru geograficznego, a w czasie trwania umowy agencyjnej została bez udziału agenta zawarta umowa z klientem z tej grupy lub obszaru, agent może żądać prowizji od tej umowy. Dający zlecenie obowiązany jest w rozsądnym czasie zawiadomić agenta o zawarciu takiej umowy</a:t>
            </a:r>
            <a:r>
              <a:rPr lang="pl-PL" b="1" dirty="0" smtClean="0"/>
              <a:t>.</a:t>
            </a:r>
          </a:p>
        </p:txBody>
      </p:sp>
      <p:sp>
        <p:nvSpPr>
          <p:cNvPr id="6" name="Prostokąt 5"/>
          <p:cNvSpPr/>
          <p:nvPr/>
        </p:nvSpPr>
        <p:spPr>
          <a:xfrm>
            <a:off x="4139952" y="2348880"/>
            <a:ext cx="4572000" cy="2031325"/>
          </a:xfrm>
          <a:prstGeom prst="rect">
            <a:avLst/>
          </a:prstGeom>
          <a:solidFill>
            <a:schemeClr val="accent2">
              <a:lumMod val="20000"/>
              <a:lumOff val="80000"/>
            </a:schemeClr>
          </a:solidFill>
          <a:ln w="76200">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r>
              <a:rPr lang="pl-PL" b="1" dirty="0" smtClean="0"/>
              <a:t>Art. 761</a:t>
            </a:r>
            <a:r>
              <a:rPr lang="pl-PL" b="1" baseline="30000" dirty="0" smtClean="0"/>
              <a:t>2</a:t>
            </a:r>
            <a:r>
              <a:rPr lang="pl-PL" b="1" dirty="0" smtClean="0"/>
              <a:t> </a:t>
            </a:r>
          </a:p>
          <a:p>
            <a:r>
              <a:rPr lang="pl-PL" dirty="0" smtClean="0"/>
              <a:t>Agent </a:t>
            </a:r>
            <a:r>
              <a:rPr lang="pl-PL" b="1" dirty="0" smtClean="0"/>
              <a:t>nie może żądać </a:t>
            </a:r>
            <a:r>
              <a:rPr lang="pl-PL" dirty="0" smtClean="0"/>
              <a:t>prowizji, o której mowa w art. 761, jeżeli prowizja ta należy się zgodnie z art. 761</a:t>
            </a:r>
            <a:r>
              <a:rPr lang="pl-PL" baseline="30000" dirty="0" smtClean="0"/>
              <a:t>1</a:t>
            </a:r>
            <a:r>
              <a:rPr lang="pl-PL" dirty="0" smtClean="0"/>
              <a:t> </a:t>
            </a:r>
            <a:r>
              <a:rPr lang="pl-PL" b="1" dirty="0" smtClean="0"/>
              <a:t>poprzedniemu agentowi</a:t>
            </a:r>
            <a:r>
              <a:rPr lang="pl-PL" dirty="0" smtClean="0"/>
              <a:t>, </a:t>
            </a:r>
            <a:r>
              <a:rPr lang="pl-PL" u="sng" dirty="0" smtClean="0"/>
              <a:t>chyba że z okoliczności wynika, że względy słuszności przemawiają za podziałem prowizji między obu agentów.</a:t>
            </a:r>
            <a:endParaRPr lang="pl-PL" u="sng" dirty="0"/>
          </a:p>
        </p:txBody>
      </p:sp>
      <p:sp>
        <p:nvSpPr>
          <p:cNvPr id="7" name="Strzałka w dół 6"/>
          <p:cNvSpPr/>
          <p:nvPr/>
        </p:nvSpPr>
        <p:spPr>
          <a:xfrm rot="7580739">
            <a:off x="3579522" y="2231211"/>
            <a:ext cx="360040" cy="936104"/>
          </a:xfrm>
          <a:prstGeom prst="downArrow">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Strzałka w dół 7"/>
          <p:cNvSpPr/>
          <p:nvPr/>
        </p:nvSpPr>
        <p:spPr>
          <a:xfrm rot="2421465">
            <a:off x="3680121" y="3362177"/>
            <a:ext cx="360040" cy="936104"/>
          </a:xfrm>
          <a:prstGeom prst="downArrow">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13</a:t>
            </a:fld>
            <a:endParaRPr lang="pl-PL" dirty="0"/>
          </a:p>
        </p:txBody>
      </p:sp>
      <p:sp>
        <p:nvSpPr>
          <p:cNvPr id="4" name="pole tekstowe 3"/>
          <p:cNvSpPr txBox="1"/>
          <p:nvPr/>
        </p:nvSpPr>
        <p:spPr>
          <a:xfrm>
            <a:off x="827584" y="260648"/>
            <a:ext cx="7920880" cy="369332"/>
          </a:xfrm>
          <a:prstGeom prst="rect">
            <a:avLst/>
          </a:prstGeom>
          <a:noFill/>
        </p:spPr>
        <p:txBody>
          <a:bodyPr wrap="square" rtlCol="0">
            <a:spAutoFit/>
          </a:bodyPr>
          <a:lstStyle/>
          <a:p>
            <a:pPr>
              <a:buFont typeface="Arial" pitchFamily="34" charset="0"/>
              <a:buChar char="•"/>
            </a:pPr>
            <a:r>
              <a:rPr lang="pl-PL" dirty="0" smtClean="0"/>
              <a:t> art. 761</a:t>
            </a:r>
            <a:r>
              <a:rPr lang="pl-PL" baseline="30000" dirty="0" smtClean="0"/>
              <a:t>3</a:t>
            </a:r>
            <a:r>
              <a:rPr lang="pl-PL" dirty="0" smtClean="0"/>
              <a:t> KC określa chwilę powstania prawa agenta do prowizji </a:t>
            </a:r>
            <a:endParaRPr lang="pl-PL" dirty="0"/>
          </a:p>
        </p:txBody>
      </p:sp>
      <p:sp>
        <p:nvSpPr>
          <p:cNvPr id="5" name="pole tekstowe 4"/>
          <p:cNvSpPr txBox="1"/>
          <p:nvPr/>
        </p:nvSpPr>
        <p:spPr>
          <a:xfrm>
            <a:off x="1403648" y="836712"/>
            <a:ext cx="7344816" cy="3139321"/>
          </a:xfrm>
          <a:prstGeom prst="rect">
            <a:avLst/>
          </a:prstGeom>
          <a:solidFill>
            <a:schemeClr val="accent3">
              <a:lumMod val="20000"/>
              <a:lumOff val="80000"/>
            </a:schemeClr>
          </a:solidFill>
        </p:spPr>
        <p:txBody>
          <a:bodyPr wrap="square" rtlCol="0">
            <a:spAutoFit/>
          </a:bodyPr>
          <a:lstStyle/>
          <a:p>
            <a:pPr algn="just"/>
            <a:r>
              <a:rPr lang="pl-PL" sz="1600" dirty="0" smtClean="0"/>
              <a:t>Art. 761</a:t>
            </a:r>
            <a:r>
              <a:rPr lang="pl-PL" sz="1600" baseline="30000" dirty="0" smtClean="0"/>
              <a:t>3</a:t>
            </a:r>
            <a:r>
              <a:rPr lang="pl-PL" sz="1600" dirty="0" smtClean="0"/>
              <a:t> </a:t>
            </a:r>
          </a:p>
          <a:p>
            <a:pPr algn="just"/>
            <a:r>
              <a:rPr lang="pl-PL" sz="1600" dirty="0" smtClean="0"/>
              <a:t>§ 1. W braku odmiennego postanowienia umowy agencyjnej </a:t>
            </a:r>
            <a:r>
              <a:rPr lang="pl-PL" sz="1600" b="1" dirty="0" smtClean="0"/>
              <a:t>agent nabywa prawo do prowizji z chwilą, w której dający zlecenie powinien był, zgodnie z umową z klientem, spełnić świadczenie </a:t>
            </a:r>
            <a:r>
              <a:rPr lang="pl-PL" sz="1600" dirty="0" smtClean="0"/>
              <a:t>albo </a:t>
            </a:r>
            <a:r>
              <a:rPr lang="pl-PL" sz="1600" b="1" dirty="0" smtClean="0"/>
              <a:t>faktycznie je spełnił</a:t>
            </a:r>
            <a:r>
              <a:rPr lang="pl-PL" sz="1600" dirty="0" smtClean="0"/>
              <a:t>, albo też </a:t>
            </a:r>
            <a:r>
              <a:rPr lang="pl-PL" sz="1600" b="1" dirty="0" smtClean="0"/>
              <a:t>swoje świadczenie spełnił klient</a:t>
            </a:r>
            <a:r>
              <a:rPr lang="pl-PL" sz="1600" dirty="0" smtClean="0"/>
              <a:t>. Jednakże strony </a:t>
            </a:r>
            <a:r>
              <a:rPr lang="pl-PL" sz="1600" dirty="0" smtClean="0">
                <a:solidFill>
                  <a:srgbClr val="FF0000"/>
                </a:solidFill>
              </a:rPr>
              <a:t>nie mogą umówić się</a:t>
            </a:r>
            <a:r>
              <a:rPr lang="pl-PL" sz="1600" dirty="0" smtClean="0"/>
              <a:t>, że agent nabywa prawo do prowizji </a:t>
            </a:r>
            <a:r>
              <a:rPr lang="pl-PL" sz="1600" dirty="0" smtClean="0">
                <a:solidFill>
                  <a:srgbClr val="FF0000"/>
                </a:solidFill>
              </a:rPr>
              <a:t>później</a:t>
            </a:r>
            <a:r>
              <a:rPr lang="pl-PL" sz="1600" dirty="0" smtClean="0"/>
              <a:t> niż w chwili, w której </a:t>
            </a:r>
            <a:r>
              <a:rPr lang="pl-PL" sz="1600" b="1" dirty="0" smtClean="0"/>
              <a:t>klient spełnił świadczenie albo powinien był je spełnić, gdyby dający zlecenie spełnił świadczenie</a:t>
            </a:r>
            <a:r>
              <a:rPr lang="pl-PL" sz="1600" dirty="0" smtClean="0"/>
              <a:t>.</a:t>
            </a:r>
          </a:p>
          <a:p>
            <a:pPr algn="just"/>
            <a:r>
              <a:rPr lang="pl-PL" sz="1600" dirty="0" smtClean="0"/>
              <a:t>§ 2. Jeżeli umowa zawarta pomiędzy dającym zlecenie i klientem ma być wykonywana częściami, agent nabywa prawo do prowizji w miarę wykonywania tej umowy.</a:t>
            </a:r>
          </a:p>
          <a:p>
            <a:pPr algn="just"/>
            <a:r>
              <a:rPr lang="pl-PL" sz="1600" dirty="0" smtClean="0"/>
              <a:t>§ 3. </a:t>
            </a:r>
            <a:r>
              <a:rPr lang="pl-PL" sz="1600" b="1" dirty="0" smtClean="0"/>
              <a:t>Roszczenie o zapłatę prowizji staje się wymagalne z upływem ostatniego dnia miesiąca następującego po kwartale, w którym agent nabył prawo do prowizji</a:t>
            </a:r>
            <a:r>
              <a:rPr lang="pl-PL" sz="1600" dirty="0" smtClean="0"/>
              <a:t>. Postanowienie umowy mniej korzystne dla agenta jest nieważne.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14</a:t>
            </a:fld>
            <a:endParaRPr lang="pl-PL" dirty="0"/>
          </a:p>
        </p:txBody>
      </p:sp>
      <p:sp>
        <p:nvSpPr>
          <p:cNvPr id="3" name="pole tekstowe 2"/>
          <p:cNvSpPr txBox="1"/>
          <p:nvPr/>
        </p:nvSpPr>
        <p:spPr>
          <a:xfrm>
            <a:off x="467544" y="332656"/>
            <a:ext cx="1229183" cy="461665"/>
          </a:xfrm>
          <a:prstGeom prst="rect">
            <a:avLst/>
          </a:prstGeom>
          <a:noFill/>
        </p:spPr>
        <p:txBody>
          <a:bodyPr wrap="none" rtlCol="0">
            <a:spAutoFit/>
          </a:bodyPr>
          <a:lstStyle/>
          <a:p>
            <a:r>
              <a:rPr lang="pl-PL" sz="2400" b="1" dirty="0" smtClean="0">
                <a:solidFill>
                  <a:schemeClr val="accent3">
                    <a:lumMod val="75000"/>
                  </a:schemeClr>
                </a:solidFill>
              </a:rPr>
              <a:t>FORMA </a:t>
            </a:r>
            <a:endParaRPr lang="pl-PL" b="1" dirty="0">
              <a:solidFill>
                <a:schemeClr val="accent3">
                  <a:lumMod val="75000"/>
                </a:schemeClr>
              </a:solidFill>
            </a:endParaRPr>
          </a:p>
        </p:txBody>
      </p:sp>
      <p:sp>
        <p:nvSpPr>
          <p:cNvPr id="4" name="pole tekstowe 3"/>
          <p:cNvSpPr txBox="1"/>
          <p:nvPr/>
        </p:nvSpPr>
        <p:spPr>
          <a:xfrm>
            <a:off x="179512" y="836712"/>
            <a:ext cx="8712968" cy="7294305"/>
          </a:xfrm>
          <a:prstGeom prst="rect">
            <a:avLst/>
          </a:prstGeom>
          <a:noFill/>
        </p:spPr>
        <p:txBody>
          <a:bodyPr wrap="square" rtlCol="0">
            <a:spAutoFit/>
          </a:bodyPr>
          <a:lstStyle/>
          <a:p>
            <a:pPr algn="just"/>
            <a:r>
              <a:rPr lang="pl-PL" dirty="0" smtClean="0"/>
              <a:t>Umowa agencyjna może być zawarta w </a:t>
            </a:r>
            <a:r>
              <a:rPr lang="pl-PL" b="1" dirty="0" smtClean="0"/>
              <a:t>dowolny sposób </a:t>
            </a:r>
            <a:r>
              <a:rPr lang="pl-PL" dirty="0" smtClean="0"/>
              <a:t> -  co do zasady </a:t>
            </a:r>
            <a:r>
              <a:rPr lang="pl-PL" b="1" dirty="0" smtClean="0"/>
              <a:t>nie jest konieczne zachowanie formy szczególnej.</a:t>
            </a:r>
          </a:p>
          <a:p>
            <a:pPr algn="just"/>
            <a:endParaRPr lang="pl-PL" dirty="0" smtClean="0"/>
          </a:p>
          <a:p>
            <a:pPr algn="ctr"/>
            <a:r>
              <a:rPr lang="pl-PL" b="1" dirty="0" smtClean="0"/>
              <a:t>UWAGA # 1</a:t>
            </a:r>
          </a:p>
          <a:p>
            <a:pPr algn="ctr"/>
            <a:endParaRPr lang="pl-PL" dirty="0" smtClean="0"/>
          </a:p>
          <a:p>
            <a:pPr algn="just"/>
            <a:r>
              <a:rPr lang="pl-PL" dirty="0" smtClean="0"/>
              <a:t>Zgodnie z wyraźnym brzmieniem art. 758 § 2 KC uprawnienie agenta do zawierania umów w imieniu dającego zlecenie oraz do odbierania dla niego oświadczeń musi wynikać ze stosownego umocowania. Oznacza to, że jeśli dochodzi do zawarcia umowy agencyjnej z jednoczesnym upoważnieniem agenta do zawierania umów w imieniu dającego zlecenie, to takie upoważnienie jest poddane reżimowi przepisów o przedstawicielstwie (art. 95 i n. KC). Co do zasady wspomniane upoważnienie może być udzielone w dowolnej formie, chyba że do ważności umów, które mają być zawierane z klientami, wymagana jest forma szczególna (art. 99 § 1 KC).</a:t>
            </a:r>
          </a:p>
          <a:p>
            <a:pPr algn="just"/>
            <a:endParaRPr lang="pl-PL" dirty="0" smtClean="0"/>
          </a:p>
          <a:p>
            <a:pPr algn="just"/>
            <a:endParaRPr lang="pl-PL" dirty="0" smtClean="0"/>
          </a:p>
          <a:p>
            <a:pPr algn="just"/>
            <a:endParaRPr lang="pl-PL" b="1" dirty="0" smtClean="0"/>
          </a:p>
          <a:p>
            <a:pPr algn="just"/>
            <a:r>
              <a:rPr lang="pl-PL" b="1" dirty="0" smtClean="0"/>
              <a:t>Jeżeli dla umów, które mają być zawierane z klientami, ustawa zastrzega formę szczególną, upoważnienie dla agenta do zawierania takich umów w imieniu dającego zlecenie musi być udzielone w tej samej formie. Jeżeli zatem źródłem umocowania jest stosowne postanowienie umowy agencyjnej, musi być ono sporządzone w formie szczególnej. </a:t>
            </a:r>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p:txBody>
      </p:sp>
      <p:sp>
        <p:nvSpPr>
          <p:cNvPr id="5" name="pole tekstowe 4"/>
          <p:cNvSpPr txBox="1"/>
          <p:nvPr/>
        </p:nvSpPr>
        <p:spPr>
          <a:xfrm>
            <a:off x="611560" y="4581128"/>
            <a:ext cx="8208912" cy="584775"/>
          </a:xfrm>
          <a:prstGeom prst="rect">
            <a:avLst/>
          </a:prstGeom>
          <a:solidFill>
            <a:schemeClr val="accent3">
              <a:lumMod val="20000"/>
              <a:lumOff val="80000"/>
            </a:schemeClr>
          </a:solidFill>
        </p:spPr>
        <p:txBody>
          <a:bodyPr wrap="square" rtlCol="0">
            <a:spAutoFit/>
          </a:bodyPr>
          <a:lstStyle/>
          <a:p>
            <a:pPr algn="just"/>
            <a:r>
              <a:rPr lang="pl-PL" sz="1600" dirty="0" smtClean="0"/>
              <a:t>Art. 99 § 1 KC Jeżeli do ważności czynności prawnej potrzebna jest szczególna forma, pełnomocnictwo do dokonania tej czynności powinno być udzielone w tej samej formie.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15</a:t>
            </a:fld>
            <a:endParaRPr lang="pl-PL" dirty="0"/>
          </a:p>
        </p:txBody>
      </p:sp>
      <p:sp>
        <p:nvSpPr>
          <p:cNvPr id="3" name="pole tekstowe 2"/>
          <p:cNvSpPr txBox="1"/>
          <p:nvPr/>
        </p:nvSpPr>
        <p:spPr>
          <a:xfrm>
            <a:off x="251520" y="116632"/>
            <a:ext cx="8496944" cy="5909310"/>
          </a:xfrm>
          <a:prstGeom prst="rect">
            <a:avLst/>
          </a:prstGeom>
          <a:noFill/>
        </p:spPr>
        <p:txBody>
          <a:bodyPr wrap="square" rtlCol="0">
            <a:spAutoFit/>
          </a:bodyPr>
          <a:lstStyle/>
          <a:p>
            <a:pPr algn="ctr"/>
            <a:r>
              <a:rPr lang="pl-PL" b="1" dirty="0" smtClean="0"/>
              <a:t>UWAGA #2</a:t>
            </a:r>
            <a:endParaRPr lang="pl-PL" dirty="0" smtClean="0"/>
          </a:p>
          <a:p>
            <a:pPr algn="just"/>
            <a:r>
              <a:rPr lang="pl-PL" dirty="0" smtClean="0"/>
              <a:t>Ustawa zastrzega formę szczególną przede wszystkim dla: </a:t>
            </a:r>
          </a:p>
          <a:p>
            <a:pPr algn="just">
              <a:buFont typeface="Wingdings" pitchFamily="2" charset="2"/>
              <a:buChar char="Ø"/>
            </a:pPr>
            <a:endParaRPr lang="pl-PL" dirty="0" smtClean="0"/>
          </a:p>
          <a:p>
            <a:pPr algn="just">
              <a:buFont typeface="Wingdings" pitchFamily="2" charset="2"/>
              <a:buChar char="Ø"/>
            </a:pPr>
            <a:r>
              <a:rPr lang="pl-PL" dirty="0" smtClean="0"/>
              <a:t>zobowiązania </a:t>
            </a:r>
            <a:r>
              <a:rPr lang="pl-PL" i="1" dirty="0" smtClean="0"/>
              <a:t>del </a:t>
            </a:r>
            <a:r>
              <a:rPr lang="pl-PL" i="1" dirty="0" err="1" smtClean="0"/>
              <a:t>credere</a:t>
            </a:r>
            <a:r>
              <a:rPr lang="pl-PL" dirty="0" smtClean="0"/>
              <a:t> (art. 761</a:t>
            </a:r>
            <a:r>
              <a:rPr lang="pl-PL" baseline="30000" dirty="0" smtClean="0"/>
              <a:t>7</a:t>
            </a:r>
            <a:r>
              <a:rPr lang="pl-PL" dirty="0" smtClean="0"/>
              <a:t> KC),</a:t>
            </a:r>
          </a:p>
          <a:p>
            <a:pPr algn="just">
              <a:buFont typeface="Wingdings" pitchFamily="2" charset="2"/>
              <a:buChar char="Ø"/>
            </a:pPr>
            <a:endParaRPr lang="pl-PL" dirty="0" smtClean="0"/>
          </a:p>
          <a:p>
            <a:pPr algn="just"/>
            <a:r>
              <a:rPr lang="pl-PL" dirty="0" smtClean="0"/>
              <a:t> </a:t>
            </a:r>
          </a:p>
          <a:p>
            <a:pPr algn="just">
              <a:buFont typeface="Wingdings" pitchFamily="2" charset="2"/>
              <a:buChar char="Ø"/>
            </a:pPr>
            <a:endParaRPr lang="pl-PL" dirty="0" smtClean="0"/>
          </a:p>
          <a:p>
            <a:pPr algn="just">
              <a:buFont typeface="Wingdings" pitchFamily="2" charset="2"/>
              <a:buChar char="Ø"/>
            </a:pPr>
            <a:endParaRPr lang="pl-PL" dirty="0" smtClean="0"/>
          </a:p>
          <a:p>
            <a:pPr algn="just">
              <a:buFont typeface="Wingdings" pitchFamily="2" charset="2"/>
              <a:buChar char="Ø"/>
            </a:pPr>
            <a:endParaRPr lang="pl-PL" dirty="0" smtClean="0"/>
          </a:p>
          <a:p>
            <a:pPr algn="just">
              <a:buFont typeface="Wingdings" pitchFamily="2" charset="2"/>
              <a:buChar char="Ø"/>
            </a:pPr>
            <a:endParaRPr lang="pl-PL" dirty="0" smtClean="0"/>
          </a:p>
          <a:p>
            <a:pPr algn="just"/>
            <a:endParaRPr lang="pl-PL" dirty="0" smtClean="0"/>
          </a:p>
          <a:p>
            <a:pPr algn="just">
              <a:buFont typeface="Wingdings" pitchFamily="2" charset="2"/>
              <a:buChar char="Ø"/>
            </a:pPr>
            <a:r>
              <a:rPr lang="pl-PL" dirty="0" smtClean="0"/>
              <a:t>ograniczenia działalności konkurencyjnej po rozwiązaniu umowy agencyjnej (art. 764</a:t>
            </a:r>
            <a:r>
              <a:rPr lang="pl-PL" baseline="30000" dirty="0" smtClean="0"/>
              <a:t>6</a:t>
            </a:r>
            <a:r>
              <a:rPr lang="pl-PL" dirty="0" smtClean="0"/>
              <a:t> KC), </a:t>
            </a:r>
          </a:p>
          <a:p>
            <a:pPr algn="just">
              <a:buFont typeface="Wingdings" pitchFamily="2" charset="2"/>
              <a:buChar char="Ø"/>
            </a:pPr>
            <a:endParaRPr lang="pl-PL" dirty="0" smtClean="0"/>
          </a:p>
          <a:p>
            <a:pPr algn="just">
              <a:buFont typeface="Wingdings" pitchFamily="2" charset="2"/>
              <a:buChar char="Ø"/>
            </a:pPr>
            <a:endParaRPr lang="pl-PL" dirty="0" smtClean="0"/>
          </a:p>
          <a:p>
            <a:pPr algn="just"/>
            <a:endParaRPr lang="pl-PL" dirty="0" smtClean="0"/>
          </a:p>
          <a:p>
            <a:pPr algn="just">
              <a:buFont typeface="Wingdings" pitchFamily="2" charset="2"/>
              <a:buChar char="Ø"/>
            </a:pPr>
            <a:endParaRPr lang="pl-PL" dirty="0" smtClean="0"/>
          </a:p>
          <a:p>
            <a:pPr algn="just">
              <a:buFont typeface="Wingdings" pitchFamily="2" charset="2"/>
              <a:buChar char="Ø"/>
            </a:pPr>
            <a:endParaRPr lang="pl-PL" dirty="0" smtClean="0"/>
          </a:p>
          <a:p>
            <a:pPr algn="just">
              <a:buFont typeface="Wingdings" pitchFamily="2" charset="2"/>
              <a:buChar char="Ø"/>
            </a:pPr>
            <a:endParaRPr lang="pl-PL" dirty="0" smtClean="0"/>
          </a:p>
          <a:p>
            <a:pPr algn="just">
              <a:buFont typeface="Wingdings" pitchFamily="2" charset="2"/>
              <a:buChar char="Ø"/>
            </a:pPr>
            <a:r>
              <a:rPr lang="pl-PL" dirty="0" smtClean="0"/>
              <a:t>odwołania ograniczenia działalności konkurencyjnej (art. 764</a:t>
            </a:r>
            <a:r>
              <a:rPr lang="pl-PL" baseline="30000" dirty="0" smtClean="0"/>
              <a:t>7</a:t>
            </a:r>
            <a:r>
              <a:rPr lang="pl-PL" dirty="0" smtClean="0"/>
              <a:t> KC).</a:t>
            </a:r>
          </a:p>
          <a:p>
            <a:endParaRPr lang="pl-PL" dirty="0"/>
          </a:p>
        </p:txBody>
      </p:sp>
      <p:sp>
        <p:nvSpPr>
          <p:cNvPr id="4" name="pole tekstowe 3"/>
          <p:cNvSpPr txBox="1"/>
          <p:nvPr/>
        </p:nvSpPr>
        <p:spPr>
          <a:xfrm>
            <a:off x="395536" y="1268760"/>
            <a:ext cx="8748464" cy="1815882"/>
          </a:xfrm>
          <a:prstGeom prst="rect">
            <a:avLst/>
          </a:prstGeom>
          <a:solidFill>
            <a:schemeClr val="accent3">
              <a:lumMod val="20000"/>
              <a:lumOff val="80000"/>
            </a:schemeClr>
          </a:solidFill>
        </p:spPr>
        <p:txBody>
          <a:bodyPr wrap="square" rtlCol="0">
            <a:spAutoFit/>
          </a:bodyPr>
          <a:lstStyle/>
          <a:p>
            <a:r>
              <a:rPr lang="pl-PL" sz="1600" dirty="0" smtClean="0"/>
              <a:t>Art. 761</a:t>
            </a:r>
            <a:r>
              <a:rPr lang="pl-PL" sz="1600" baseline="30000" dirty="0" smtClean="0"/>
              <a:t>7 </a:t>
            </a:r>
            <a:endParaRPr lang="pl-PL" sz="1600" dirty="0" smtClean="0"/>
          </a:p>
          <a:p>
            <a:pPr algn="just"/>
            <a:r>
              <a:rPr lang="pl-PL" sz="1600" dirty="0" smtClean="0"/>
              <a:t>§ 1. W umowie agencyjnej zawartej w </a:t>
            </a:r>
            <a:r>
              <a:rPr lang="pl-PL" sz="1600" b="1" dirty="0" smtClean="0"/>
              <a:t>formie pisemnej </a:t>
            </a:r>
            <a:r>
              <a:rPr lang="pl-PL" sz="1600" b="1" dirty="0" smtClean="0">
                <a:solidFill>
                  <a:schemeClr val="accent3">
                    <a:lumMod val="75000"/>
                  </a:schemeClr>
                </a:solidFill>
              </a:rPr>
              <a:t>można zastrzec, że agent za odrębnym wynagrodzeniem (prowizja del </a:t>
            </a:r>
            <a:r>
              <a:rPr lang="pl-PL" sz="1600" b="1" dirty="0" err="1" smtClean="0">
                <a:solidFill>
                  <a:schemeClr val="accent3">
                    <a:lumMod val="75000"/>
                  </a:schemeClr>
                </a:solidFill>
              </a:rPr>
              <a:t>credere</a:t>
            </a:r>
            <a:r>
              <a:rPr lang="pl-PL" sz="1600" b="1" dirty="0" smtClean="0">
                <a:solidFill>
                  <a:schemeClr val="accent3">
                    <a:lumMod val="75000"/>
                  </a:schemeClr>
                </a:solidFill>
              </a:rPr>
              <a:t>), w uzgodnionym zakresie, odpowiada za wykonanie zobowiązania przez klienta</a:t>
            </a:r>
            <a:r>
              <a:rPr lang="pl-PL" sz="1600" dirty="0" smtClean="0"/>
              <a:t>. Jeżeli umowa nie stanowi inaczej, agent odpowiada za to, że klient spełni świadczenie. W razie niezachowania formy pisemnej poczytuje się umowę agencyjną za zawartą bez tego zastrzeżenia.</a:t>
            </a:r>
          </a:p>
          <a:p>
            <a:pPr algn="just"/>
            <a:r>
              <a:rPr lang="pl-PL" sz="1600" dirty="0" smtClean="0"/>
              <a:t>(…)</a:t>
            </a:r>
            <a:endParaRPr lang="pl-PL" sz="1600" dirty="0"/>
          </a:p>
        </p:txBody>
      </p:sp>
      <p:sp>
        <p:nvSpPr>
          <p:cNvPr id="5" name="pole tekstowe 4"/>
          <p:cNvSpPr txBox="1"/>
          <p:nvPr/>
        </p:nvSpPr>
        <p:spPr>
          <a:xfrm rot="662081">
            <a:off x="5925888" y="308464"/>
            <a:ext cx="3312368" cy="92333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pl-PL" dirty="0" smtClean="0"/>
              <a:t>Niektóre zastrzeżenia w umowie agencyjnej wymagają zachowania formy szczególnej!</a:t>
            </a:r>
            <a:endParaRPr lang="pl-PL" dirty="0"/>
          </a:p>
        </p:txBody>
      </p:sp>
      <p:sp>
        <p:nvSpPr>
          <p:cNvPr id="6" name="pole tekstowe 5"/>
          <p:cNvSpPr txBox="1"/>
          <p:nvPr/>
        </p:nvSpPr>
        <p:spPr>
          <a:xfrm>
            <a:off x="395536" y="3717032"/>
            <a:ext cx="8748464" cy="1569660"/>
          </a:xfrm>
          <a:prstGeom prst="rect">
            <a:avLst/>
          </a:prstGeom>
          <a:solidFill>
            <a:schemeClr val="accent3">
              <a:lumMod val="20000"/>
              <a:lumOff val="80000"/>
            </a:schemeClr>
          </a:solidFill>
        </p:spPr>
        <p:txBody>
          <a:bodyPr wrap="square" rtlCol="0">
            <a:spAutoFit/>
          </a:bodyPr>
          <a:lstStyle/>
          <a:p>
            <a:pPr algn="just"/>
            <a:r>
              <a:rPr lang="pl-PL" sz="1600" dirty="0" smtClean="0"/>
              <a:t>Art. 764</a:t>
            </a:r>
            <a:r>
              <a:rPr lang="pl-PL" sz="1600" baseline="30000" dirty="0" smtClean="0"/>
              <a:t>6</a:t>
            </a:r>
            <a:r>
              <a:rPr lang="pl-PL" sz="1600" dirty="0" smtClean="0"/>
              <a:t> </a:t>
            </a:r>
          </a:p>
          <a:p>
            <a:pPr algn="just"/>
            <a:r>
              <a:rPr lang="pl-PL" sz="1600" dirty="0" smtClean="0"/>
              <a:t>§ 1. Strony mogą, w formie pisemnej pod rygorem nieważności, ograniczyć działalność agenta mającą charakter konkurencyjny na okres po rozwiązaniu umowy agencyjnej (ograniczenie działalności konkurencyjnej). Ograniczenie jest ważne, jeżeli dotyczy grupy klientów lub obszaru geograficznego, objętych działalnością agenta, oraz rodzaju towarów lub usług stanowiących przedmiot umowy.</a:t>
            </a:r>
          </a:p>
          <a:p>
            <a:pPr algn="just"/>
            <a:r>
              <a:rPr lang="pl-PL" sz="1600" dirty="0" smtClean="0"/>
              <a:t>(…)</a:t>
            </a:r>
          </a:p>
        </p:txBody>
      </p:sp>
      <p:sp>
        <p:nvSpPr>
          <p:cNvPr id="7" name="pole tekstowe 6"/>
          <p:cNvSpPr txBox="1"/>
          <p:nvPr/>
        </p:nvSpPr>
        <p:spPr>
          <a:xfrm>
            <a:off x="395536" y="5661248"/>
            <a:ext cx="8748464" cy="1077218"/>
          </a:xfrm>
          <a:prstGeom prst="rect">
            <a:avLst/>
          </a:prstGeom>
          <a:solidFill>
            <a:schemeClr val="accent3">
              <a:lumMod val="20000"/>
              <a:lumOff val="80000"/>
            </a:schemeClr>
          </a:solidFill>
        </p:spPr>
        <p:txBody>
          <a:bodyPr wrap="square" rtlCol="0">
            <a:spAutoFit/>
          </a:bodyPr>
          <a:lstStyle/>
          <a:p>
            <a:pPr algn="just"/>
            <a:r>
              <a:rPr lang="pl-PL" sz="1600" dirty="0" smtClean="0"/>
              <a:t>Art. 764</a:t>
            </a:r>
            <a:r>
              <a:rPr lang="pl-PL" sz="1600" baseline="30000" dirty="0" smtClean="0"/>
              <a:t>7</a:t>
            </a:r>
            <a:r>
              <a:rPr lang="pl-PL" sz="1600" dirty="0" smtClean="0"/>
              <a:t> Dający zlecenie może do dnia rozwiązania umowy odwołać ograniczenie działalności konkurencyjnej z takim skutkiem, że po upływie sześciu miesięcy od chwili odwołania jest on zwolniony z obowiązku wypłacania sumy, o której mowa w art. 764</a:t>
            </a:r>
            <a:r>
              <a:rPr lang="pl-PL" sz="1600" baseline="30000" dirty="0" smtClean="0"/>
              <a:t>6</a:t>
            </a:r>
            <a:r>
              <a:rPr lang="pl-PL" sz="1600" dirty="0" smtClean="0"/>
              <a:t> § 3 i 4. Odwołanie ograniczenia działalności konkurencyjnej wymaga formy pisemnej pod rygorem nieważności.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16</a:t>
            </a:fld>
            <a:endParaRPr lang="pl-PL" dirty="0"/>
          </a:p>
        </p:txBody>
      </p:sp>
      <p:sp>
        <p:nvSpPr>
          <p:cNvPr id="3" name="pole tekstowe 2"/>
          <p:cNvSpPr txBox="1"/>
          <p:nvPr/>
        </p:nvSpPr>
        <p:spPr>
          <a:xfrm>
            <a:off x="683568" y="2420888"/>
            <a:ext cx="7848872"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KOMISU (art. 765 – 773 KC)</a:t>
            </a:r>
          </a:p>
          <a:p>
            <a:pPr algn="ctr"/>
            <a:endParaRPr lang="pl-PL" sz="3200" b="1" dirty="0">
              <a:solidFill>
                <a:schemeClr val="accent3">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17</a:t>
            </a:fld>
            <a:endParaRPr lang="pl-PL" dirty="0"/>
          </a:p>
        </p:txBody>
      </p:sp>
      <p:sp>
        <p:nvSpPr>
          <p:cNvPr id="3" name="pole tekstowe 2"/>
          <p:cNvSpPr txBox="1"/>
          <p:nvPr/>
        </p:nvSpPr>
        <p:spPr>
          <a:xfrm>
            <a:off x="179512" y="188640"/>
            <a:ext cx="3924601" cy="4524315"/>
          </a:xfrm>
          <a:prstGeom prst="rect">
            <a:avLst/>
          </a:prstGeom>
          <a:noFill/>
        </p:spPr>
        <p:txBody>
          <a:bodyPr wrap="none" rtlCol="0">
            <a:spAutoFit/>
          </a:bodyPr>
          <a:lstStyle/>
          <a:p>
            <a:r>
              <a:rPr lang="pl-PL" sz="2400" b="1" dirty="0" smtClean="0">
                <a:solidFill>
                  <a:schemeClr val="accent3">
                    <a:lumMod val="75000"/>
                  </a:schemeClr>
                </a:solidFill>
              </a:rPr>
              <a:t>POJĘCIE I CHARAKTERYSTYKA</a:t>
            </a: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r>
              <a:rPr lang="pl-PL" sz="2400" b="1" dirty="0" smtClean="0">
                <a:solidFill>
                  <a:schemeClr val="accent3">
                    <a:lumMod val="75000"/>
                  </a:schemeClr>
                </a:solidFill>
              </a:rPr>
              <a:t>STRONY </a:t>
            </a:r>
            <a:endParaRPr lang="pl-PL" sz="2400" b="1" dirty="0">
              <a:solidFill>
                <a:schemeClr val="accent3">
                  <a:lumMod val="75000"/>
                </a:schemeClr>
              </a:solidFill>
            </a:endParaRPr>
          </a:p>
        </p:txBody>
      </p:sp>
      <p:sp>
        <p:nvSpPr>
          <p:cNvPr id="4" name="pole tekstowe 3"/>
          <p:cNvSpPr txBox="1"/>
          <p:nvPr/>
        </p:nvSpPr>
        <p:spPr>
          <a:xfrm>
            <a:off x="179512" y="764704"/>
            <a:ext cx="8496944" cy="1200329"/>
          </a:xfrm>
          <a:prstGeom prst="rect">
            <a:avLst/>
          </a:prstGeom>
          <a:solidFill>
            <a:schemeClr val="accent3">
              <a:lumMod val="20000"/>
              <a:lumOff val="80000"/>
            </a:schemeClr>
          </a:solidFill>
        </p:spPr>
        <p:txBody>
          <a:bodyPr wrap="square" rtlCol="0">
            <a:spAutoFit/>
          </a:bodyPr>
          <a:lstStyle/>
          <a:p>
            <a:pPr algn="just"/>
            <a:r>
              <a:rPr lang="pl-PL" b="1" dirty="0" smtClean="0"/>
              <a:t>Art. 765 </a:t>
            </a:r>
            <a:r>
              <a:rPr lang="pl-PL" dirty="0" smtClean="0"/>
              <a:t>Przez umowę komisu przyjmujący zlecenie (komisant) zobowiązuje się za wynagrodzeniem (prowizja) w zakresie działalności swego przedsiębiorstwa do kupna lub sprzedaży rzeczy ruchomych na rachunek dającego zlecenie (komitenta), lecz w imieniu własnym.</a:t>
            </a:r>
            <a:endParaRPr lang="pl-PL" dirty="0"/>
          </a:p>
        </p:txBody>
      </p:sp>
      <p:sp>
        <p:nvSpPr>
          <p:cNvPr id="5" name="pole tekstowe 4"/>
          <p:cNvSpPr txBox="1"/>
          <p:nvPr/>
        </p:nvSpPr>
        <p:spPr>
          <a:xfrm>
            <a:off x="179512" y="2132856"/>
            <a:ext cx="8424936" cy="1754326"/>
          </a:xfrm>
          <a:prstGeom prst="rect">
            <a:avLst/>
          </a:prstGeom>
          <a:noFill/>
        </p:spPr>
        <p:txBody>
          <a:bodyPr wrap="square" rtlCol="0">
            <a:spAutoFit/>
          </a:bodyPr>
          <a:lstStyle/>
          <a:p>
            <a:r>
              <a:rPr lang="pl-PL" b="1" dirty="0" smtClean="0"/>
              <a:t>Charakter umowy.</a:t>
            </a:r>
            <a:r>
              <a:rPr lang="pl-PL" dirty="0" smtClean="0"/>
              <a:t> </a:t>
            </a:r>
          </a:p>
          <a:p>
            <a:r>
              <a:rPr lang="pl-PL" dirty="0" smtClean="0"/>
              <a:t>	Umowa komisu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a:t>
            </a:r>
          </a:p>
          <a:p>
            <a:pPr>
              <a:buFont typeface="Arial" pitchFamily="34" charset="0"/>
              <a:buChar char="•"/>
            </a:pPr>
            <a:r>
              <a:rPr lang="pl-PL" b="1" dirty="0" smtClean="0"/>
              <a:t>	wzajemną</a:t>
            </a:r>
            <a:endParaRPr lang="pl-PL" dirty="0"/>
          </a:p>
        </p:txBody>
      </p:sp>
      <p:sp>
        <p:nvSpPr>
          <p:cNvPr id="7" name="pole tekstowe 6"/>
          <p:cNvSpPr txBox="1"/>
          <p:nvPr/>
        </p:nvSpPr>
        <p:spPr>
          <a:xfrm>
            <a:off x="251520" y="4653136"/>
            <a:ext cx="5544616" cy="2031325"/>
          </a:xfrm>
          <a:prstGeom prst="rect">
            <a:avLst/>
          </a:prstGeom>
          <a:noFill/>
        </p:spPr>
        <p:txBody>
          <a:bodyPr wrap="square" rtlCol="0">
            <a:spAutoFit/>
          </a:bodyPr>
          <a:lstStyle/>
          <a:p>
            <a:pPr algn="just"/>
            <a:r>
              <a:rPr lang="pl-PL" dirty="0" smtClean="0"/>
              <a:t>Umowa komisu to </a:t>
            </a:r>
            <a:r>
              <a:rPr lang="pl-PL" b="1" dirty="0" smtClean="0"/>
              <a:t>umowa jednostronnie kwalifikowana podmiotowo </a:t>
            </a:r>
            <a:r>
              <a:rPr lang="pl-PL" dirty="0" smtClean="0"/>
              <a:t>– może ją zawrzeć </a:t>
            </a:r>
            <a:r>
              <a:rPr lang="pl-PL" b="1" dirty="0" smtClean="0"/>
              <a:t>przyjmujący zlecenie (komisant) </a:t>
            </a:r>
            <a:r>
              <a:rPr lang="pl-PL" dirty="0" smtClean="0"/>
              <a:t>w zakresie działalności swego przedsiębiorstwa (przedsiębiorca w rozumieniu art. 43</a:t>
            </a:r>
            <a:r>
              <a:rPr lang="pl-PL" baseline="30000" dirty="0" smtClean="0"/>
              <a:t>1</a:t>
            </a:r>
            <a:r>
              <a:rPr lang="pl-PL" dirty="0" smtClean="0"/>
              <a:t> KC)  oraz </a:t>
            </a:r>
            <a:r>
              <a:rPr lang="pl-PL" b="1" dirty="0" smtClean="0"/>
              <a:t>dający </a:t>
            </a:r>
            <a:r>
              <a:rPr lang="pl-PL" dirty="0" smtClean="0"/>
              <a:t>zlecenie (komitent), który może być dowolnym dopuszczonym do obrotu prawnego podmiotem. </a:t>
            </a:r>
            <a:endParaRPr lang="pl-PL" dirty="0"/>
          </a:p>
        </p:txBody>
      </p:sp>
      <p:sp>
        <p:nvSpPr>
          <p:cNvPr id="8" name="pole tekstowe 7"/>
          <p:cNvSpPr txBox="1"/>
          <p:nvPr/>
        </p:nvSpPr>
        <p:spPr>
          <a:xfrm>
            <a:off x="6300192" y="4221088"/>
            <a:ext cx="1878591" cy="2308324"/>
          </a:xfrm>
          <a:prstGeom prst="rect">
            <a:avLst/>
          </a:prstGeom>
          <a:noFill/>
        </p:spPr>
        <p:txBody>
          <a:bodyPr wrap="none" rtlCol="0">
            <a:spAutoFit/>
          </a:bodyPr>
          <a:lstStyle/>
          <a:p>
            <a:pPr algn="ctr"/>
            <a:r>
              <a:rPr lang="pl-PL" b="1" dirty="0" smtClean="0"/>
              <a:t>KOMISANT</a:t>
            </a:r>
          </a:p>
          <a:p>
            <a:pPr algn="ctr"/>
            <a:r>
              <a:rPr lang="pl-PL" dirty="0" smtClean="0"/>
              <a:t>Profesjonalista</a:t>
            </a:r>
          </a:p>
          <a:p>
            <a:pPr algn="ctr"/>
            <a:endParaRPr lang="pl-PL" dirty="0" smtClean="0"/>
          </a:p>
          <a:p>
            <a:pPr algn="ctr"/>
            <a:endParaRPr lang="pl-PL" dirty="0" smtClean="0"/>
          </a:p>
          <a:p>
            <a:pPr algn="ctr"/>
            <a:endParaRPr lang="pl-PL" dirty="0" smtClean="0"/>
          </a:p>
          <a:p>
            <a:pPr algn="ctr"/>
            <a:r>
              <a:rPr lang="pl-PL" b="1" dirty="0" smtClean="0"/>
              <a:t>KOMITENT</a:t>
            </a:r>
          </a:p>
          <a:p>
            <a:pPr algn="ctr"/>
            <a:r>
              <a:rPr lang="pl-PL" dirty="0" smtClean="0"/>
              <a:t>Profesjonalista/ </a:t>
            </a:r>
          </a:p>
          <a:p>
            <a:pPr algn="ctr"/>
            <a:r>
              <a:rPr lang="pl-PL" dirty="0" smtClean="0"/>
              <a:t>Nieprofesjonalista</a:t>
            </a:r>
            <a:endParaRPr lang="pl-PL" dirty="0"/>
          </a:p>
        </p:txBody>
      </p:sp>
      <p:sp>
        <p:nvSpPr>
          <p:cNvPr id="9" name="Strzałka w dół 8"/>
          <p:cNvSpPr/>
          <p:nvPr/>
        </p:nvSpPr>
        <p:spPr>
          <a:xfrm>
            <a:off x="6876256" y="4869160"/>
            <a:ext cx="288032" cy="792088"/>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
        <p:nvSpPr>
          <p:cNvPr id="10" name="Strzałka w dół 9"/>
          <p:cNvSpPr/>
          <p:nvPr/>
        </p:nvSpPr>
        <p:spPr>
          <a:xfrm flipV="1">
            <a:off x="7308304" y="4869160"/>
            <a:ext cx="288032" cy="792088"/>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
        <p:nvSpPr>
          <p:cNvPr id="11" name="pole tekstowe 10"/>
          <p:cNvSpPr txBox="1"/>
          <p:nvPr/>
        </p:nvSpPr>
        <p:spPr>
          <a:xfrm>
            <a:off x="4427984" y="2132856"/>
            <a:ext cx="4536504" cy="1754326"/>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pl-PL" dirty="0" smtClean="0"/>
              <a:t>Przedmiotem zobowiązania komisanta jest kupno ("</a:t>
            </a:r>
            <a:r>
              <a:rPr lang="pl-PL" b="1" dirty="0" smtClean="0"/>
              <a:t>komis zakupu</a:t>
            </a:r>
            <a:r>
              <a:rPr lang="pl-PL" dirty="0" smtClean="0"/>
              <a:t>") lub sprzedaż ("</a:t>
            </a:r>
            <a:r>
              <a:rPr lang="pl-PL" b="1" dirty="0" smtClean="0"/>
              <a:t>komis sprzedaży</a:t>
            </a:r>
            <a:r>
              <a:rPr lang="pl-PL" dirty="0" smtClean="0"/>
              <a:t>") rzeczy ruchomych na rachunek komitenta, lecz we własnym imieniu. Stąd jest to umowa o świadczenie usług pośrednictwa handlowego.</a:t>
            </a: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18</a:t>
            </a:fld>
            <a:endParaRPr lang="pl-PL" dirty="0"/>
          </a:p>
        </p:txBody>
      </p:sp>
      <p:sp>
        <p:nvSpPr>
          <p:cNvPr id="4" name="pole tekstowe 3"/>
          <p:cNvSpPr txBox="1"/>
          <p:nvPr/>
        </p:nvSpPr>
        <p:spPr>
          <a:xfrm>
            <a:off x="251520" y="188640"/>
            <a:ext cx="8640960" cy="5078313"/>
          </a:xfrm>
          <a:prstGeom prst="rect">
            <a:avLst/>
          </a:prstGeom>
          <a:noFill/>
        </p:spPr>
        <p:txBody>
          <a:bodyPr wrap="square" rtlCol="0">
            <a:spAutoFit/>
          </a:bodyPr>
          <a:lstStyle/>
          <a:p>
            <a:pPr algn="just"/>
            <a:r>
              <a:rPr lang="pl-PL" b="1" dirty="0" smtClean="0">
                <a:solidFill>
                  <a:schemeClr val="accent3">
                    <a:lumMod val="75000"/>
                  </a:schemeClr>
                </a:solidFill>
              </a:rPr>
              <a:t>Elementami przedmiotowo istotnymi (</a:t>
            </a:r>
            <a:r>
              <a:rPr lang="pl-PL" b="1" i="1" dirty="0" err="1" smtClean="0">
                <a:solidFill>
                  <a:schemeClr val="accent3">
                    <a:lumMod val="75000"/>
                  </a:schemeClr>
                </a:solidFill>
              </a:rPr>
              <a:t>essentialia</a:t>
            </a:r>
            <a:r>
              <a:rPr lang="pl-PL" b="1" i="1" dirty="0" smtClean="0">
                <a:solidFill>
                  <a:schemeClr val="accent3">
                    <a:lumMod val="75000"/>
                  </a:schemeClr>
                </a:solidFill>
              </a:rPr>
              <a:t> </a:t>
            </a:r>
            <a:r>
              <a:rPr lang="pl-PL" b="1" i="1" dirty="0" err="1" smtClean="0">
                <a:solidFill>
                  <a:schemeClr val="accent3">
                    <a:lumMod val="75000"/>
                  </a:schemeClr>
                </a:solidFill>
              </a:rPr>
              <a:t>negotii</a:t>
            </a:r>
            <a:r>
              <a:rPr lang="pl-PL" b="1" dirty="0" smtClean="0">
                <a:solidFill>
                  <a:schemeClr val="accent3">
                    <a:lumMod val="75000"/>
                  </a:schemeClr>
                </a:solidFill>
              </a:rPr>
              <a:t>) komisu jest określenie: </a:t>
            </a:r>
            <a:r>
              <a:rPr lang="pl-PL" dirty="0" smtClean="0"/>
              <a:t>1) </a:t>
            </a:r>
            <a:r>
              <a:rPr lang="pl-PL" b="1" dirty="0" smtClean="0"/>
              <a:t>sposobu działania</a:t>
            </a:r>
            <a:r>
              <a:rPr lang="pl-PL" dirty="0" smtClean="0"/>
              <a:t> przyjmującego zlecenie – jako osoby działającej w imieniu własnym na rzecz dającego zlecenie i w zakresie działalności swojego przedsiębiorstwa; przedmiot zlecenia musi być określony w ten sposób, iż przyjmujący zlecenie (komisant) kupi lub sprzeda rzeczy ruchome; </a:t>
            </a:r>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p:txBody>
      </p:sp>
      <p:sp>
        <p:nvSpPr>
          <p:cNvPr id="5" name="pole tekstowe 4"/>
          <p:cNvSpPr txBox="1"/>
          <p:nvPr/>
        </p:nvSpPr>
        <p:spPr>
          <a:xfrm>
            <a:off x="827584" y="1628800"/>
            <a:ext cx="7992888" cy="3416320"/>
          </a:xfrm>
          <a:prstGeom prst="rect">
            <a:avLst/>
          </a:prstGeom>
          <a:noFill/>
        </p:spPr>
        <p:txBody>
          <a:bodyPr wrap="square" rtlCol="0">
            <a:spAutoFit/>
          </a:bodyPr>
          <a:lstStyle/>
          <a:p>
            <a:pPr algn="just">
              <a:buFont typeface="Arial" pitchFamily="34" charset="0"/>
              <a:buChar char="•"/>
            </a:pPr>
            <a:r>
              <a:rPr lang="pl-PL" b="1" dirty="0" smtClean="0"/>
              <a:t>Komisant jest zastępcą pośrednim tzn., działa w imieniu własnym na rzecz dającego zlecenie.</a:t>
            </a:r>
          </a:p>
          <a:p>
            <a:pPr algn="just">
              <a:buFont typeface="Arial" pitchFamily="34" charset="0"/>
              <a:buChar char="•"/>
            </a:pPr>
            <a:r>
              <a:rPr lang="pl-PL" dirty="0" smtClean="0"/>
              <a:t>Komisant „działa we własnym imieniu”, co prowadzi do tego, że to on jest podmiotem stosunków powstałych na skutek zawarcia umów na zlecenie komitenta. W szczególności to on, a nie komitent jest stroną stosunków z osobami trzecimi względem stron komisu. </a:t>
            </a:r>
          </a:p>
          <a:p>
            <a:pPr algn="just">
              <a:buFont typeface="Arial" pitchFamily="34" charset="0"/>
              <a:buChar char="•"/>
            </a:pPr>
            <a:r>
              <a:rPr lang="pl-PL" dirty="0" smtClean="0"/>
              <a:t>Komisant „działa na rachunek komitenta” (dotyczy to ekonomicznych skutków takiego działania), co prowadzi w sferze prawnej do tego, że tak określona jego pozycja względem tych osób trzecich nie ma charakteru ostatecznego. W szczególności ciąży na nim obowiązek przeniesienia na komitenta, nabytych na jego rzecz praw, ale też ma prawo do żądania zwolnienia go przez ten podmiot, z zaciągniętych w tym zakresie zobowiązań </a:t>
            </a:r>
            <a:endParaRPr lang="pl-PL" dirty="0"/>
          </a:p>
        </p:txBody>
      </p:sp>
      <p:sp>
        <p:nvSpPr>
          <p:cNvPr id="6" name="pole tekstowe 5"/>
          <p:cNvSpPr txBox="1"/>
          <p:nvPr/>
        </p:nvSpPr>
        <p:spPr>
          <a:xfrm>
            <a:off x="899592" y="5085184"/>
            <a:ext cx="7920880" cy="1077218"/>
          </a:xfrm>
          <a:prstGeom prst="rect">
            <a:avLst/>
          </a:prstGeom>
          <a:solidFill>
            <a:schemeClr val="accent3">
              <a:lumMod val="20000"/>
              <a:lumOff val="80000"/>
            </a:schemeClr>
          </a:solidFill>
        </p:spPr>
        <p:txBody>
          <a:bodyPr wrap="square" rtlCol="0">
            <a:spAutoFit/>
          </a:bodyPr>
          <a:lstStyle/>
          <a:p>
            <a:pPr algn="just"/>
            <a:r>
              <a:rPr lang="pl-PL" sz="1600" b="1" dirty="0" smtClean="0"/>
              <a:t>Art. 766 KC Komisant powinien wydać komitentowi wszystko, co przy wykonaniu zlecenia dla niego uzyskał</a:t>
            </a:r>
            <a:r>
              <a:rPr lang="pl-PL" sz="1600" dirty="0" smtClean="0"/>
              <a:t>, w szczególności powinien przelać na niego wierzytelności, które nabył na jego rachunek. Powyższe uprawnienia komitenta są skuteczne także względem wierzycieli komisanta.</a:t>
            </a:r>
            <a:endParaRPr lang="pl-PL"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19</a:t>
            </a:fld>
            <a:endParaRPr lang="pl-PL" dirty="0"/>
          </a:p>
        </p:txBody>
      </p:sp>
      <p:sp>
        <p:nvSpPr>
          <p:cNvPr id="3" name="Prostokąt 2"/>
          <p:cNvSpPr/>
          <p:nvPr/>
        </p:nvSpPr>
        <p:spPr>
          <a:xfrm>
            <a:off x="323528" y="260648"/>
            <a:ext cx="8496944" cy="5078313"/>
          </a:xfrm>
          <a:prstGeom prst="rect">
            <a:avLst/>
          </a:prstGeom>
        </p:spPr>
        <p:txBody>
          <a:bodyPr wrap="square">
            <a:spAutoFit/>
          </a:bodyPr>
          <a:lstStyle/>
          <a:p>
            <a:r>
              <a:rPr lang="pl-PL" dirty="0" smtClean="0"/>
              <a:t>2) </a:t>
            </a:r>
            <a:r>
              <a:rPr lang="pl-PL" b="1" dirty="0" smtClean="0"/>
              <a:t>przedmiotu</a:t>
            </a:r>
            <a:r>
              <a:rPr lang="pl-PL" dirty="0" smtClean="0"/>
              <a:t> transakcji komisowej;</a:t>
            </a:r>
          </a:p>
          <a:p>
            <a:pPr>
              <a:buFont typeface="Arial" pitchFamily="34" charset="0"/>
              <a:buChar char="•"/>
            </a:pPr>
            <a:r>
              <a:rPr lang="pl-PL" dirty="0" smtClean="0"/>
              <a:t>Przedmiotem kupna lub sprzedaży przez komisanta mogą być jedynie rzeczy ruchome;</a:t>
            </a:r>
          </a:p>
          <a:p>
            <a:pPr>
              <a:buFont typeface="Arial" pitchFamily="34" charset="0"/>
              <a:buChar char="•"/>
            </a:pPr>
            <a:r>
              <a:rPr lang="pl-PL" dirty="0" smtClean="0"/>
              <a:t>Rzeczy będące przedmiotem komisu mogą zostać oznaczone co do gatunku lub co do tożsamości </a:t>
            </a:r>
          </a:p>
          <a:p>
            <a:r>
              <a:rPr lang="pl-PL" dirty="0" smtClean="0"/>
              <a:t>3) </a:t>
            </a:r>
            <a:r>
              <a:rPr lang="pl-PL" b="1" dirty="0" smtClean="0"/>
              <a:t>wynagrodzenia</a:t>
            </a:r>
            <a:r>
              <a:rPr lang="pl-PL" dirty="0" smtClean="0"/>
              <a:t>, jakie ma otrzymać komisant</a:t>
            </a:r>
          </a:p>
          <a:p>
            <a:pPr algn="just"/>
            <a:r>
              <a:rPr lang="pl-PL" dirty="0" smtClean="0"/>
              <a:t>Ustawodawca określił w art. 765 KC należne komisantowi wynagrodzenie mianem </a:t>
            </a:r>
            <a:r>
              <a:rPr lang="pl-PL" b="1" dirty="0" smtClean="0"/>
              <a:t>prowizji</a:t>
            </a:r>
            <a:r>
              <a:rPr lang="pl-PL" dirty="0" smtClean="0"/>
              <a:t>. Zamieszczenie tego sformułowania w nawiasie służy podkreśleniu zasady zależności należnego komisantowi wynagrodzenia od osiągniętego przez niego wyniku ekonomicznego. </a:t>
            </a:r>
            <a:r>
              <a:rPr lang="pl-PL" b="1" dirty="0" smtClean="0"/>
              <a:t>Prowizja komisanta jest ustalana jako określony procent ceny kupna lub sprzedaży przedmiotu komisu. </a:t>
            </a:r>
          </a:p>
          <a:p>
            <a:pPr algn="just"/>
            <a:r>
              <a:rPr lang="pl-PL" dirty="0" smtClean="0"/>
              <a:t>Prowizja jest wynagrodzeniem zależnym od ceny rzeczy ruchomej kupowanej lub sprzedawanej. Może ona zostać ustalona w umowie komisu procentowo (np. 2% od ceny kupna lub sprzedaży rzeczy ruchomej) lub w sposób sztywny. Ustalenie prowizji w sposób sztywny nie sprzeciwia się wymogowi KC, aby wynagrodzenie komisanta było prowizją, ponieważ przepis nie wymaga, aby wynagrodzenie to zależało od ostatecznej ceny kupna lub sprzedaży rzeczy ruchomej i, pozostając prowizją, może ono zależeć od ceny rzeczy ruchomej oznaczonej przez komitenta lub zaledwie szacowanej w momencie zawarcia umowy komisu. </a:t>
            </a:r>
            <a:endParaRPr lang="pl-PL" dirty="0"/>
          </a:p>
        </p:txBody>
      </p:sp>
      <p:sp>
        <p:nvSpPr>
          <p:cNvPr id="4" name="pole tekstowe 3"/>
          <p:cNvSpPr txBox="1"/>
          <p:nvPr/>
        </p:nvSpPr>
        <p:spPr>
          <a:xfrm>
            <a:off x="1979712" y="5085184"/>
            <a:ext cx="7164288" cy="1631216"/>
          </a:xfrm>
          <a:prstGeom prst="rect">
            <a:avLst/>
          </a:prstGeom>
          <a:solidFill>
            <a:schemeClr val="accent3">
              <a:lumMod val="20000"/>
              <a:lumOff val="80000"/>
            </a:schemeClr>
          </a:solidFill>
        </p:spPr>
        <p:txBody>
          <a:bodyPr wrap="square" rtlCol="0">
            <a:spAutoFit/>
          </a:bodyPr>
          <a:lstStyle/>
          <a:p>
            <a:r>
              <a:rPr lang="pl-PL" sz="1600" b="1" dirty="0" smtClean="0"/>
              <a:t>Art. 772 KC</a:t>
            </a:r>
            <a:endParaRPr lang="pl-PL" sz="1600" dirty="0" smtClean="0"/>
          </a:p>
          <a:p>
            <a:r>
              <a:rPr lang="pl-PL" sz="1600" dirty="0" smtClean="0"/>
              <a:t>§ 1. Komisant nabywa roszczenie o zapłatę prowizji z chwilą, gdy komitent otrzymał rzecz albo cenę. Jeżeli umowa ma być wykonywana częściami, komisant nabywa roszczenie o prowizję w miarę wykonywania umowy.</a:t>
            </a:r>
          </a:p>
          <a:p>
            <a:r>
              <a:rPr lang="pl-PL" sz="1600" dirty="0" smtClean="0"/>
              <a:t>§ 2. Komisant może żądać prowizji także wtedy, gdy umowa nie została wykonana z przyczyn dotyczących komitenta.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a:t>
            </a:fld>
            <a:endParaRPr lang="pl-PL" dirty="0"/>
          </a:p>
        </p:txBody>
      </p:sp>
      <p:sp>
        <p:nvSpPr>
          <p:cNvPr id="3" name="pole tekstowe 2"/>
          <p:cNvSpPr txBox="1"/>
          <p:nvPr/>
        </p:nvSpPr>
        <p:spPr>
          <a:xfrm>
            <a:off x="251520" y="260648"/>
            <a:ext cx="8568952" cy="6001643"/>
          </a:xfrm>
          <a:prstGeom prst="rect">
            <a:avLst/>
          </a:prstGeom>
          <a:noFill/>
        </p:spPr>
        <p:txBody>
          <a:bodyPr wrap="square" rtlCol="0">
            <a:spAutoFit/>
          </a:bodyPr>
          <a:lstStyle/>
          <a:p>
            <a:r>
              <a:rPr lang="pl-PL" sz="2400" dirty="0" smtClean="0"/>
              <a:t>Zobowiązania odnoszące się do świadczenia usług:</a:t>
            </a:r>
          </a:p>
          <a:p>
            <a:endParaRPr lang="pl-PL" sz="2400" dirty="0" smtClean="0"/>
          </a:p>
          <a:p>
            <a:endParaRPr lang="pl-PL" sz="2400" dirty="0" smtClean="0"/>
          </a:p>
          <a:p>
            <a:endParaRPr lang="pl-PL" sz="2400" dirty="0" smtClean="0"/>
          </a:p>
          <a:p>
            <a:pPr>
              <a:buFont typeface="Wingdings" pitchFamily="2" charset="2"/>
              <a:buChar char="Ø"/>
            </a:pPr>
            <a:r>
              <a:rPr lang="pl-PL" sz="2400" dirty="0" smtClean="0"/>
              <a:t>Zlecenie;</a:t>
            </a:r>
          </a:p>
          <a:p>
            <a:pPr>
              <a:buFont typeface="Wingdings" pitchFamily="2" charset="2"/>
              <a:buChar char="Ø"/>
            </a:pPr>
            <a:r>
              <a:rPr lang="pl-PL" sz="2400" dirty="0" smtClean="0"/>
              <a:t>Umowa o dzieło;</a:t>
            </a:r>
          </a:p>
          <a:p>
            <a:pPr>
              <a:buFont typeface="Wingdings" pitchFamily="2" charset="2"/>
              <a:buChar char="Ø"/>
            </a:pPr>
            <a:r>
              <a:rPr lang="pl-PL" sz="2400" dirty="0" smtClean="0"/>
              <a:t>Prowadzenie cudzych spraw bez zlecenia;</a:t>
            </a:r>
          </a:p>
          <a:p>
            <a:pPr>
              <a:buFont typeface="Wingdings" pitchFamily="2" charset="2"/>
              <a:buChar char="Ø"/>
            </a:pPr>
            <a:r>
              <a:rPr lang="pl-PL" sz="2400" b="1" dirty="0" smtClean="0"/>
              <a:t>Umowa agencyjna</a:t>
            </a:r>
            <a:r>
              <a:rPr lang="pl-PL" sz="2400" dirty="0" smtClean="0"/>
              <a:t>;</a:t>
            </a:r>
          </a:p>
          <a:p>
            <a:pPr>
              <a:buFont typeface="Wingdings" pitchFamily="2" charset="2"/>
              <a:buChar char="Ø"/>
            </a:pPr>
            <a:r>
              <a:rPr lang="pl-PL" sz="2400" b="1" dirty="0" smtClean="0"/>
              <a:t>Umowa komisu</a:t>
            </a:r>
            <a:r>
              <a:rPr lang="pl-PL" sz="2400" dirty="0" smtClean="0"/>
              <a:t>;</a:t>
            </a:r>
          </a:p>
          <a:p>
            <a:pPr>
              <a:buFont typeface="Wingdings" pitchFamily="2" charset="2"/>
              <a:buChar char="Ø"/>
            </a:pPr>
            <a:r>
              <a:rPr lang="pl-PL" sz="2400" b="1" dirty="0" smtClean="0"/>
              <a:t>Umowa przewozu;</a:t>
            </a:r>
          </a:p>
          <a:p>
            <a:pPr>
              <a:buFont typeface="Wingdings" pitchFamily="2" charset="2"/>
              <a:buChar char="Ø"/>
            </a:pPr>
            <a:r>
              <a:rPr lang="pl-PL" sz="2400" b="1" dirty="0" smtClean="0"/>
              <a:t>Umowa spedycji;</a:t>
            </a:r>
          </a:p>
          <a:p>
            <a:pPr>
              <a:buFont typeface="Wingdings" pitchFamily="2" charset="2"/>
              <a:buChar char="Ø"/>
            </a:pPr>
            <a:r>
              <a:rPr lang="pl-PL" sz="2400" dirty="0" smtClean="0"/>
              <a:t>Przechowanie;</a:t>
            </a:r>
          </a:p>
          <a:p>
            <a:pPr>
              <a:buFont typeface="Wingdings" pitchFamily="2" charset="2"/>
              <a:buChar char="Ø"/>
            </a:pPr>
            <a:r>
              <a:rPr lang="pl-PL" sz="2400" dirty="0" smtClean="0"/>
              <a:t>Odpowiedzialność utrzymujących hotele i podobne zakłady;</a:t>
            </a:r>
          </a:p>
          <a:p>
            <a:pPr>
              <a:buFont typeface="Wingdings" pitchFamily="2" charset="2"/>
              <a:buChar char="Ø"/>
            </a:pPr>
            <a:r>
              <a:rPr lang="pl-PL" sz="2400" dirty="0" smtClean="0"/>
              <a:t>Umowa składu;</a:t>
            </a:r>
          </a:p>
          <a:p>
            <a:pPr>
              <a:buFont typeface="Wingdings" pitchFamily="2" charset="2"/>
              <a:buChar char="Ø"/>
            </a:pPr>
            <a:r>
              <a:rPr lang="pl-PL" sz="2400" dirty="0" smtClean="0"/>
              <a:t>Umowa o roboty budowlane;</a:t>
            </a:r>
          </a:p>
          <a:p>
            <a:pPr>
              <a:buFont typeface="Wingdings" pitchFamily="2" charset="2"/>
              <a:buChar char="Ø"/>
            </a:pPr>
            <a:r>
              <a:rPr lang="pl-PL" sz="2400" dirty="0" smtClean="0"/>
              <a:t>+ Nienazwane umowy o świadczenie usług (art. 750 KC).</a:t>
            </a:r>
            <a:endParaRPr lang="pl-PL" sz="2400" dirty="0"/>
          </a:p>
        </p:txBody>
      </p:sp>
      <p:sp>
        <p:nvSpPr>
          <p:cNvPr id="4" name="pole tekstowe 3"/>
          <p:cNvSpPr txBox="1"/>
          <p:nvPr/>
        </p:nvSpPr>
        <p:spPr>
          <a:xfrm>
            <a:off x="971600" y="908720"/>
            <a:ext cx="8172400" cy="461665"/>
          </a:xfrm>
          <a:prstGeom prst="rect">
            <a:avLst/>
          </a:prstGeom>
          <a:solidFill>
            <a:schemeClr val="accent3">
              <a:lumMod val="40000"/>
              <a:lumOff val="60000"/>
            </a:schemeClr>
          </a:solidFill>
        </p:spPr>
        <p:txBody>
          <a:bodyPr wrap="square" rtlCol="0">
            <a:spAutoFit/>
          </a:bodyPr>
          <a:lstStyle/>
          <a:p>
            <a:r>
              <a:rPr lang="pl-PL" sz="2400" dirty="0" smtClean="0"/>
              <a:t>USŁUGI</a:t>
            </a:r>
            <a:r>
              <a:rPr lang="pl-PL" sz="2400" dirty="0" smtClean="0">
                <a:sym typeface="Wingdings" pitchFamily="2" charset="2"/>
              </a:rPr>
              <a:t>   Czynności (działania) spełniane dla innej osoby </a:t>
            </a:r>
            <a:endParaRPr lang="pl-P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20</a:t>
            </a:fld>
            <a:endParaRPr lang="pl-PL" dirty="0"/>
          </a:p>
        </p:txBody>
      </p:sp>
      <p:sp>
        <p:nvSpPr>
          <p:cNvPr id="3" name="pole tekstowe 2"/>
          <p:cNvSpPr txBox="1"/>
          <p:nvPr/>
        </p:nvSpPr>
        <p:spPr>
          <a:xfrm>
            <a:off x="323528" y="764704"/>
            <a:ext cx="8640960" cy="5909310"/>
          </a:xfrm>
          <a:prstGeom prst="rect">
            <a:avLst/>
          </a:prstGeom>
          <a:noFill/>
        </p:spPr>
        <p:txBody>
          <a:bodyPr wrap="square" rtlCol="0">
            <a:spAutoFit/>
          </a:bodyPr>
          <a:lstStyle/>
          <a:p>
            <a:endParaRPr lang="pl-PL" dirty="0" smtClean="0"/>
          </a:p>
          <a:p>
            <a:endParaRPr lang="pl-PL" dirty="0" smtClean="0"/>
          </a:p>
          <a:p>
            <a:endParaRPr lang="pl-PL" dirty="0" smtClean="0"/>
          </a:p>
          <a:p>
            <a:pPr algn="just"/>
            <a:r>
              <a:rPr lang="pl-PL" b="1" dirty="0" smtClean="0"/>
              <a:t>Wydaje się, że oznaczenie ceny jest jednostronnym aktem komitenta, a nie przedmiotem umowy. Może ono, ale nie musi nastąpić w umowie komisu.</a:t>
            </a:r>
          </a:p>
          <a:p>
            <a:pPr algn="just"/>
            <a:endParaRPr lang="pl-PL" b="1" dirty="0" smtClean="0"/>
          </a:p>
          <a:p>
            <a:pPr algn="just"/>
            <a:r>
              <a:rPr lang="pl-PL" dirty="0" smtClean="0"/>
              <a:t>Brak oznaczenia przez komisanta ceny lub innych warunków kupna lub sprzedaży, czy to w umowie komisowej, czy później, ma ten skutek, że komitent zobowiązany jest kupić lub sprzedać rzecz ruchomą z należytą starannością, w tym w zakresie uzgodnienia przez siebie w umowie sprzedaży komisowej ceny rzeczy ruchomej, podczas gdy w razie oznaczenia ceny i innych warunków kupna lub sprzedaży (obojętnie, czy w umowie komisu, czy później) komisant ma z należytą starannością kupić lub sprzedać rzecz ruchomą po tej właśnie cenie. Może on wprawdzie wówczas kupić lub sprzedać rzecz na warunkach korzystniejszych, a uzyskana korzyść należy się komitentowi (art. 767 KC), komisantowi zaś co najwyżej wyższa prowizja, jeżeli ta została określona procentowo.</a:t>
            </a:r>
          </a:p>
          <a:p>
            <a:pPr algn="just"/>
            <a:endParaRPr lang="pl-PL" dirty="0" smtClean="0"/>
          </a:p>
          <a:p>
            <a:pPr algn="just"/>
            <a:r>
              <a:rPr lang="pl-PL" b="1" dirty="0" smtClean="0"/>
              <a:t>Oznaczenie ceny kupna lub sprzedaży w umowie komisu będzie jednak w praktyce zasadą, </a:t>
            </a:r>
            <a:r>
              <a:rPr lang="pl-PL" dirty="0" smtClean="0"/>
              <a:t>skoro oznaczenie zbyt wysokiej ceny przez komisie sprzedaży lub zbyt niskiej ceny przy komisie kupna wykluczą lub opóźnią dokonanie sprzedaży komisowej, tym samym wpływając na wysokość kosztów poniesionych przez komisanta oraz możliwość uzyskania przez niego prowizji.</a:t>
            </a:r>
            <a:endParaRPr lang="pl-PL" dirty="0"/>
          </a:p>
        </p:txBody>
      </p:sp>
      <p:sp>
        <p:nvSpPr>
          <p:cNvPr id="5" name="pole tekstowe 4"/>
          <p:cNvSpPr txBox="1"/>
          <p:nvPr/>
        </p:nvSpPr>
        <p:spPr>
          <a:xfrm>
            <a:off x="1331640" y="332656"/>
            <a:ext cx="3888432"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pl-PL" dirty="0" smtClean="0"/>
              <a:t>Istnieje spór co do tego, czy w umowie komisu konieczne jest określenie ceny kupna lub sprzedaży rzeczy ruchomej.</a:t>
            </a:r>
          </a:p>
        </p:txBody>
      </p:sp>
      <p:pic>
        <p:nvPicPr>
          <p:cNvPr id="1026" name="Picture 2" descr="Price Tag Svg Png Icon Free Download (#568492) - OnlineWebFonts.COM"/>
          <p:cNvPicPr>
            <a:picLocks noChangeAspect="1" noChangeArrowheads="1"/>
          </p:cNvPicPr>
          <p:nvPr/>
        </p:nvPicPr>
        <p:blipFill>
          <a:blip r:embed="rId2" cstate="print"/>
          <a:srcRect/>
          <a:stretch>
            <a:fillRect/>
          </a:stretch>
        </p:blipFill>
        <p:spPr bwMode="auto">
          <a:xfrm>
            <a:off x="0" y="0"/>
            <a:ext cx="1526040" cy="1527597"/>
          </a:xfrm>
          <a:prstGeom prst="rect">
            <a:avLst/>
          </a:prstGeom>
          <a:noFill/>
        </p:spPr>
      </p:pic>
      <p:sp>
        <p:nvSpPr>
          <p:cNvPr id="6" name="pole tekstowe 5"/>
          <p:cNvSpPr txBox="1"/>
          <p:nvPr/>
        </p:nvSpPr>
        <p:spPr>
          <a:xfrm>
            <a:off x="5868144" y="260648"/>
            <a:ext cx="2664296" cy="1107996"/>
          </a:xfrm>
          <a:prstGeom prst="rect">
            <a:avLst/>
          </a:prstGeom>
          <a:noFill/>
        </p:spPr>
        <p:txBody>
          <a:bodyPr wrap="square" rtlCol="0">
            <a:spAutoFit/>
          </a:bodyPr>
          <a:lstStyle/>
          <a:p>
            <a:r>
              <a:rPr lang="pl-PL" sz="1600" i="1" dirty="0" smtClean="0"/>
              <a:t>Zob. Komentarz do Art. 765 KC red. </a:t>
            </a:r>
            <a:r>
              <a:rPr lang="pl-PL" sz="1600" i="1" dirty="0" err="1" smtClean="0"/>
              <a:t>Osajda</a:t>
            </a:r>
            <a:r>
              <a:rPr lang="pl-PL" sz="1600" i="1" dirty="0" smtClean="0"/>
              <a:t> 2021, wyd. 29/A. Nowacki</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21</a:t>
            </a:fld>
            <a:endParaRPr lang="pl-PL" dirty="0"/>
          </a:p>
        </p:txBody>
      </p:sp>
      <p:sp>
        <p:nvSpPr>
          <p:cNvPr id="3" name="pole tekstowe 2"/>
          <p:cNvSpPr txBox="1"/>
          <p:nvPr/>
        </p:nvSpPr>
        <p:spPr>
          <a:xfrm>
            <a:off x="179512" y="188640"/>
            <a:ext cx="8784976" cy="3693319"/>
          </a:xfrm>
          <a:prstGeom prst="rect">
            <a:avLst/>
          </a:prstGeom>
          <a:noFill/>
        </p:spPr>
        <p:txBody>
          <a:bodyPr wrap="square" rtlCol="0">
            <a:spAutoFit/>
          </a:bodyPr>
          <a:lstStyle/>
          <a:p>
            <a:r>
              <a:rPr lang="pl-PL" b="1" dirty="0" smtClean="0"/>
              <a:t>Skutki zawarcia umowy na warunkach korzystniejszych/ mniej </a:t>
            </a:r>
            <a:r>
              <a:rPr lang="pl-PL" b="1" dirty="0" err="1" smtClean="0"/>
              <a:t>korzytnych</a:t>
            </a:r>
            <a:r>
              <a:rPr lang="pl-PL" b="1" dirty="0" smtClean="0"/>
              <a:t> od oznaczonych przez komitenta</a:t>
            </a:r>
          </a:p>
          <a:p>
            <a:endParaRPr lang="pl-PL" dirty="0" smtClean="0">
              <a:sym typeface="Wingdings" pitchFamily="2" charset="2"/>
            </a:endParaRPr>
          </a:p>
          <a:p>
            <a:r>
              <a:rPr lang="pl-PL" dirty="0" smtClean="0">
                <a:sym typeface="Wingdings" pitchFamily="2" charset="2"/>
              </a:rPr>
              <a:t> </a:t>
            </a:r>
            <a:r>
              <a:rPr lang="pl-PL" dirty="0" smtClean="0"/>
              <a:t>Jeżeli komisant zawarł umowę na warunkach </a:t>
            </a:r>
            <a:r>
              <a:rPr lang="pl-PL" b="1" dirty="0" smtClean="0"/>
              <a:t>korzystniejszych od warunków </a:t>
            </a:r>
            <a:r>
              <a:rPr lang="pl-PL" dirty="0" smtClean="0"/>
              <a:t>oznaczonych przez komitenta, </a:t>
            </a:r>
            <a:r>
              <a:rPr lang="pl-PL" dirty="0" smtClean="0">
                <a:solidFill>
                  <a:schemeClr val="accent3">
                    <a:lumMod val="75000"/>
                  </a:schemeClr>
                </a:solidFill>
              </a:rPr>
              <a:t>uzyskana korzyść należy się komitentowi</a:t>
            </a:r>
            <a:r>
              <a:rPr lang="pl-PL" dirty="0" smtClean="0"/>
              <a:t> (art. 767 KC).</a:t>
            </a:r>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a:p>
        </p:txBody>
      </p:sp>
      <p:sp>
        <p:nvSpPr>
          <p:cNvPr id="4" name="pole tekstowe 3"/>
          <p:cNvSpPr txBox="1"/>
          <p:nvPr/>
        </p:nvSpPr>
        <p:spPr>
          <a:xfrm>
            <a:off x="3131840" y="4941168"/>
            <a:ext cx="5616624" cy="1477328"/>
          </a:xfrm>
          <a:prstGeom prst="rect">
            <a:avLst/>
          </a:prstGeom>
          <a:noFill/>
        </p:spPr>
        <p:txBody>
          <a:bodyPr wrap="square" rtlCol="0">
            <a:spAutoFit/>
          </a:bodyPr>
          <a:lstStyle/>
          <a:p>
            <a:r>
              <a:rPr lang="pl-PL" dirty="0" smtClean="0"/>
              <a:t>Komitent nie może żądać zapłacenia różnicy ceny ani odmówić zgody na wyższą cenę, </a:t>
            </a:r>
            <a:r>
              <a:rPr lang="pl-PL" b="1" dirty="0" smtClean="0"/>
              <a:t>jeżeli zlecenie nie mogło być wykonane po cenie oznaczonej, a zawarcie umowy uchroniło komitenta od szkody</a:t>
            </a:r>
            <a:r>
              <a:rPr lang="pl-PL" dirty="0" smtClean="0"/>
              <a:t>. (art. 768 § 3 KC) </a:t>
            </a:r>
          </a:p>
          <a:p>
            <a:endParaRPr lang="pl-PL" dirty="0"/>
          </a:p>
        </p:txBody>
      </p:sp>
      <p:sp>
        <p:nvSpPr>
          <p:cNvPr id="5" name="pole tekstowe 4"/>
          <p:cNvSpPr txBox="1"/>
          <p:nvPr/>
        </p:nvSpPr>
        <p:spPr>
          <a:xfrm>
            <a:off x="179512" y="1988840"/>
            <a:ext cx="7416824" cy="2862322"/>
          </a:xfrm>
          <a:prstGeom prst="rect">
            <a:avLst/>
          </a:prstGeom>
          <a:noFill/>
        </p:spPr>
        <p:txBody>
          <a:bodyPr wrap="square" rtlCol="0">
            <a:spAutoFit/>
          </a:bodyPr>
          <a:lstStyle/>
          <a:p>
            <a:r>
              <a:rPr lang="pl-PL" dirty="0" smtClean="0">
                <a:sym typeface="Wingdings" pitchFamily="2" charset="2"/>
              </a:rPr>
              <a:t> </a:t>
            </a:r>
            <a:r>
              <a:rPr lang="pl-PL" dirty="0" smtClean="0"/>
              <a:t>Jeżeli komisant </a:t>
            </a:r>
            <a:r>
              <a:rPr lang="pl-PL" b="1" dirty="0" smtClean="0"/>
              <a:t>sprzedał</a:t>
            </a:r>
            <a:r>
              <a:rPr lang="pl-PL" dirty="0" smtClean="0"/>
              <a:t> oddaną mu do sprzedaży rzecz za </a:t>
            </a:r>
            <a:r>
              <a:rPr lang="pl-PL" b="1" dirty="0" smtClean="0"/>
              <a:t>cenę niższą od ceny oznaczonej </a:t>
            </a:r>
            <a:r>
              <a:rPr lang="pl-PL" dirty="0" smtClean="0"/>
              <a:t>przez komitenta, obowiązany jest </a:t>
            </a:r>
            <a:r>
              <a:rPr lang="pl-PL" dirty="0" smtClean="0">
                <a:solidFill>
                  <a:schemeClr val="accent3">
                    <a:lumMod val="75000"/>
                  </a:schemeClr>
                </a:solidFill>
              </a:rPr>
              <a:t>zapłacić komitentowi różnicę </a:t>
            </a:r>
            <a:r>
              <a:rPr lang="pl-PL" dirty="0" smtClean="0"/>
              <a:t>(art. 768 § 1 KC) </a:t>
            </a:r>
          </a:p>
          <a:p>
            <a:endParaRPr lang="pl-PL" dirty="0" smtClean="0"/>
          </a:p>
          <a:p>
            <a:r>
              <a:rPr lang="pl-PL" dirty="0" smtClean="0">
                <a:sym typeface="Wingdings" pitchFamily="2" charset="2"/>
              </a:rPr>
              <a:t> </a:t>
            </a:r>
            <a:r>
              <a:rPr lang="pl-PL" dirty="0" smtClean="0"/>
              <a:t>Jeżeli komisant </a:t>
            </a:r>
            <a:r>
              <a:rPr lang="pl-PL" b="1" dirty="0" smtClean="0"/>
              <a:t>nabył</a:t>
            </a:r>
            <a:r>
              <a:rPr lang="pl-PL" dirty="0" smtClean="0"/>
              <a:t> rzecz za </a:t>
            </a:r>
            <a:r>
              <a:rPr lang="pl-PL" b="1" dirty="0" smtClean="0"/>
              <a:t>cenę wyższą od ceny oznaczonej </a:t>
            </a:r>
            <a:r>
              <a:rPr lang="pl-PL" dirty="0" smtClean="0"/>
              <a:t>przez komitenta, komitent może niezwłocznie po otrzymaniu zawiadomienia o wykonaniu zlecenia </a:t>
            </a:r>
            <a:r>
              <a:rPr lang="pl-PL" dirty="0" smtClean="0">
                <a:solidFill>
                  <a:schemeClr val="accent3">
                    <a:lumMod val="75000"/>
                  </a:schemeClr>
                </a:solidFill>
              </a:rPr>
              <a:t>oświadczyć, że nie uznaje czynności za dokonaną na jego rachunek; brak takiego oświadczenia jest jednoznaczny z wyrażeniem zgody na wyższą cenę.</a:t>
            </a:r>
            <a:r>
              <a:rPr lang="pl-PL" dirty="0" smtClean="0"/>
              <a:t> (art. 768 § 2 KC) </a:t>
            </a:r>
          </a:p>
          <a:p>
            <a:endParaRPr lang="pl-PL" dirty="0"/>
          </a:p>
        </p:txBody>
      </p:sp>
      <p:sp>
        <p:nvSpPr>
          <p:cNvPr id="7" name="Nawias klamrowy zamykający 6"/>
          <p:cNvSpPr/>
          <p:nvPr/>
        </p:nvSpPr>
        <p:spPr>
          <a:xfrm>
            <a:off x="7380312" y="1916832"/>
            <a:ext cx="432048" cy="2736304"/>
          </a:xfrm>
          <a:prstGeom prst="rightBrace">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pl-PL"/>
          </a:p>
        </p:txBody>
      </p:sp>
      <p:sp>
        <p:nvSpPr>
          <p:cNvPr id="8" name="Wygięta strzałka 7"/>
          <p:cNvSpPr/>
          <p:nvPr/>
        </p:nvSpPr>
        <p:spPr>
          <a:xfrm flipH="1">
            <a:off x="7884368" y="3212976"/>
            <a:ext cx="470026" cy="1944216"/>
          </a:xfrm>
          <a:prstGeom prst="ben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22</a:t>
            </a:fld>
            <a:endParaRPr lang="pl-PL" dirty="0"/>
          </a:p>
        </p:txBody>
      </p:sp>
      <p:sp>
        <p:nvSpPr>
          <p:cNvPr id="3" name="pole tekstowe 2"/>
          <p:cNvSpPr txBox="1"/>
          <p:nvPr/>
        </p:nvSpPr>
        <p:spPr>
          <a:xfrm>
            <a:off x="539552" y="548680"/>
            <a:ext cx="1160254" cy="461665"/>
          </a:xfrm>
          <a:prstGeom prst="rect">
            <a:avLst/>
          </a:prstGeom>
          <a:noFill/>
        </p:spPr>
        <p:txBody>
          <a:bodyPr wrap="none" rtlCol="0">
            <a:spAutoFit/>
          </a:bodyPr>
          <a:lstStyle/>
          <a:p>
            <a:r>
              <a:rPr lang="pl-PL" sz="2400" b="1" dirty="0" smtClean="0">
                <a:solidFill>
                  <a:schemeClr val="accent3">
                    <a:lumMod val="75000"/>
                  </a:schemeClr>
                </a:solidFill>
              </a:rPr>
              <a:t>FORMA</a:t>
            </a:r>
            <a:endParaRPr lang="pl-PL" b="1" dirty="0">
              <a:solidFill>
                <a:schemeClr val="accent3">
                  <a:lumMod val="75000"/>
                </a:schemeClr>
              </a:solidFill>
            </a:endParaRPr>
          </a:p>
        </p:txBody>
      </p:sp>
      <p:sp>
        <p:nvSpPr>
          <p:cNvPr id="4" name="pole tekstowe 3"/>
          <p:cNvSpPr txBox="1"/>
          <p:nvPr/>
        </p:nvSpPr>
        <p:spPr>
          <a:xfrm>
            <a:off x="611560" y="1268760"/>
            <a:ext cx="7625164" cy="923330"/>
          </a:xfrm>
          <a:prstGeom prst="rect">
            <a:avLst/>
          </a:prstGeom>
          <a:noFill/>
        </p:spPr>
        <p:txBody>
          <a:bodyPr wrap="none" rtlCol="0">
            <a:spAutoFit/>
          </a:bodyPr>
          <a:lstStyle/>
          <a:p>
            <a:r>
              <a:rPr lang="pl-PL" dirty="0" smtClean="0"/>
              <a:t> W Kodeksie cywilnym nie przewidziano szczególnych ograniczeń w odniesieniu </a:t>
            </a:r>
          </a:p>
          <a:p>
            <a:r>
              <a:rPr lang="pl-PL" dirty="0" smtClean="0"/>
              <a:t>do formy umowy komisu. W rezultacie przyjmuje się, że umowa komisu może </a:t>
            </a:r>
          </a:p>
          <a:p>
            <a:r>
              <a:rPr lang="pl-PL" dirty="0" smtClean="0"/>
              <a:t>zostać zawarta w </a:t>
            </a:r>
            <a:r>
              <a:rPr lang="pl-PL" b="1" dirty="0" smtClean="0"/>
              <a:t>dowolnej formie</a:t>
            </a:r>
            <a:r>
              <a:rPr lang="pl-PL" dirty="0" smtClean="0"/>
              <a:t> </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23</a:t>
            </a:fld>
            <a:endParaRPr lang="pl-PL" dirty="0"/>
          </a:p>
        </p:txBody>
      </p:sp>
      <p:sp>
        <p:nvSpPr>
          <p:cNvPr id="3" name="pole tekstowe 2"/>
          <p:cNvSpPr txBox="1"/>
          <p:nvPr/>
        </p:nvSpPr>
        <p:spPr>
          <a:xfrm>
            <a:off x="683568" y="2420888"/>
            <a:ext cx="7848872"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PRZEWOZU (art. 774- 793 KC)</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24</a:t>
            </a:fld>
            <a:endParaRPr lang="pl-PL" dirty="0"/>
          </a:p>
        </p:txBody>
      </p:sp>
      <p:sp>
        <p:nvSpPr>
          <p:cNvPr id="3" name="pole tekstowe 2"/>
          <p:cNvSpPr txBox="1"/>
          <p:nvPr/>
        </p:nvSpPr>
        <p:spPr>
          <a:xfrm>
            <a:off x="251520" y="764704"/>
            <a:ext cx="8424936" cy="584775"/>
          </a:xfrm>
          <a:prstGeom prst="rect">
            <a:avLst/>
          </a:prstGeom>
          <a:solidFill>
            <a:schemeClr val="accent3">
              <a:lumMod val="20000"/>
              <a:lumOff val="80000"/>
            </a:schemeClr>
          </a:solidFill>
        </p:spPr>
        <p:txBody>
          <a:bodyPr wrap="square" rtlCol="0">
            <a:spAutoFit/>
          </a:bodyPr>
          <a:lstStyle/>
          <a:p>
            <a:pPr algn="just"/>
            <a:r>
              <a:rPr lang="pl-PL" sz="1600" b="1" dirty="0" smtClean="0"/>
              <a:t>Art. 774 </a:t>
            </a:r>
            <a:r>
              <a:rPr lang="pl-PL" sz="1600" dirty="0" smtClean="0"/>
              <a:t>Przez umowę przewozu przewoźnik zobowiązuje się w zakresie działalności swego przedsiębiorstwa do przewiezienia za wynagrodzeniem osób lub rzeczy.</a:t>
            </a:r>
          </a:p>
        </p:txBody>
      </p:sp>
      <p:sp>
        <p:nvSpPr>
          <p:cNvPr id="4" name="pole tekstowe 3"/>
          <p:cNvSpPr txBox="1"/>
          <p:nvPr/>
        </p:nvSpPr>
        <p:spPr>
          <a:xfrm>
            <a:off x="323528" y="260648"/>
            <a:ext cx="3924601" cy="461665"/>
          </a:xfrm>
          <a:prstGeom prst="rect">
            <a:avLst/>
          </a:prstGeom>
          <a:noFill/>
        </p:spPr>
        <p:txBody>
          <a:bodyPr wrap="none" rtlCol="0">
            <a:spAutoFit/>
          </a:bodyPr>
          <a:lstStyle/>
          <a:p>
            <a:r>
              <a:rPr lang="pl-PL" sz="2400" b="1" dirty="0" smtClean="0">
                <a:solidFill>
                  <a:schemeClr val="accent3">
                    <a:lumMod val="75000"/>
                  </a:schemeClr>
                </a:solidFill>
              </a:rPr>
              <a:t>POJĘCIE I CHARAKTERYSTYKA</a:t>
            </a:r>
            <a:endParaRPr lang="pl-PL" b="1" dirty="0">
              <a:solidFill>
                <a:schemeClr val="accent3">
                  <a:lumMod val="75000"/>
                </a:schemeClr>
              </a:solidFill>
            </a:endParaRPr>
          </a:p>
        </p:txBody>
      </p:sp>
      <p:sp>
        <p:nvSpPr>
          <p:cNvPr id="5" name="pole tekstowe 4"/>
          <p:cNvSpPr txBox="1"/>
          <p:nvPr/>
        </p:nvSpPr>
        <p:spPr>
          <a:xfrm>
            <a:off x="251520" y="4581128"/>
            <a:ext cx="8568952" cy="1200329"/>
          </a:xfrm>
          <a:prstGeom prst="rect">
            <a:avLst/>
          </a:prstGeom>
          <a:noFill/>
        </p:spPr>
        <p:txBody>
          <a:bodyPr wrap="square" rtlCol="0">
            <a:spAutoFit/>
          </a:bodyPr>
          <a:lstStyle/>
          <a:p>
            <a:pPr algn="just"/>
            <a:r>
              <a:rPr lang="pl-PL" dirty="0" smtClean="0"/>
              <a:t>UWAGA! Uregulowanie zawarte w KC ma charakter </a:t>
            </a:r>
            <a:r>
              <a:rPr lang="pl-PL" b="1" dirty="0" smtClean="0"/>
              <a:t>subsydiarny</a:t>
            </a:r>
            <a:r>
              <a:rPr lang="pl-PL" dirty="0" smtClean="0"/>
              <a:t> do przepisów regulujących w sposób szczególny – w odniesieniu do poszczególnych rodzajów transportu stosunki w tym zakresie. W zakresie uregulowania szczególnego por. zwłaszcza: </a:t>
            </a:r>
            <a:r>
              <a:rPr lang="pl-PL" dirty="0" err="1" smtClean="0"/>
              <a:t>PrPrzew</a:t>
            </a:r>
            <a:r>
              <a:rPr lang="pl-PL" dirty="0" smtClean="0"/>
              <a:t>, KM, </a:t>
            </a:r>
            <a:r>
              <a:rPr lang="pl-PL" dirty="0" err="1" smtClean="0"/>
              <a:t>PrLot</a:t>
            </a:r>
            <a:r>
              <a:rPr lang="pl-PL" dirty="0" smtClean="0"/>
              <a:t>, </a:t>
            </a:r>
            <a:r>
              <a:rPr lang="pl-PL" dirty="0" err="1" smtClean="0"/>
              <a:t>PrPoczt</a:t>
            </a:r>
            <a:r>
              <a:rPr lang="pl-PL" dirty="0" smtClean="0"/>
              <a:t> oraz rozporządzenia wykonawcze do tych aktów</a:t>
            </a:r>
            <a:endParaRPr lang="pl-PL" dirty="0"/>
          </a:p>
        </p:txBody>
      </p:sp>
      <p:sp>
        <p:nvSpPr>
          <p:cNvPr id="6" name="pole tekstowe 5"/>
          <p:cNvSpPr txBox="1"/>
          <p:nvPr/>
        </p:nvSpPr>
        <p:spPr>
          <a:xfrm>
            <a:off x="179512" y="1484784"/>
            <a:ext cx="8424936" cy="1754326"/>
          </a:xfrm>
          <a:prstGeom prst="rect">
            <a:avLst/>
          </a:prstGeom>
          <a:noFill/>
        </p:spPr>
        <p:txBody>
          <a:bodyPr wrap="square" rtlCol="0">
            <a:spAutoFit/>
          </a:bodyPr>
          <a:lstStyle/>
          <a:p>
            <a:r>
              <a:rPr lang="pl-PL" b="1" dirty="0" smtClean="0"/>
              <a:t>Charakter umowy.</a:t>
            </a:r>
            <a:r>
              <a:rPr lang="pl-PL" dirty="0" smtClean="0"/>
              <a:t> </a:t>
            </a:r>
          </a:p>
          <a:p>
            <a:r>
              <a:rPr lang="pl-PL" dirty="0" smtClean="0"/>
              <a:t>	Umowa przewozu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a:t>
            </a:r>
          </a:p>
          <a:p>
            <a:pPr>
              <a:buFont typeface="Arial" pitchFamily="34" charset="0"/>
              <a:buChar char="•"/>
            </a:pPr>
            <a:r>
              <a:rPr lang="pl-PL" b="1" dirty="0" smtClean="0"/>
              <a:t>	wzajemną</a:t>
            </a:r>
            <a:endParaRPr lang="pl-PL" dirty="0"/>
          </a:p>
        </p:txBody>
      </p:sp>
      <p:sp>
        <p:nvSpPr>
          <p:cNvPr id="7" name="pole tekstowe 6"/>
          <p:cNvSpPr txBox="1"/>
          <p:nvPr/>
        </p:nvSpPr>
        <p:spPr>
          <a:xfrm>
            <a:off x="4572000" y="1772816"/>
            <a:ext cx="4320480" cy="230832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Zawierając umowę przewozu, przewoźnik zobowiązuje się w zakresie swojego </a:t>
            </a:r>
            <a:r>
              <a:rPr lang="pl-PL" b="1" dirty="0" smtClean="0"/>
              <a:t>przedsiębiorstwa</a:t>
            </a:r>
            <a:r>
              <a:rPr lang="pl-PL" dirty="0" smtClean="0"/>
              <a:t> do </a:t>
            </a:r>
            <a:r>
              <a:rPr lang="pl-PL" b="1" dirty="0" smtClean="0"/>
              <a:t>przewiezienia</a:t>
            </a:r>
            <a:r>
              <a:rPr lang="pl-PL" dirty="0" smtClean="0"/>
              <a:t> za </a:t>
            </a:r>
            <a:r>
              <a:rPr lang="pl-PL" b="1" dirty="0" smtClean="0"/>
              <a:t>wynagrodzeniem osób</a:t>
            </a:r>
            <a:r>
              <a:rPr lang="pl-PL" dirty="0" smtClean="0"/>
              <a:t> lub </a:t>
            </a:r>
            <a:r>
              <a:rPr lang="pl-PL" b="1" dirty="0" smtClean="0"/>
              <a:t>rzeczy</a:t>
            </a:r>
            <a:r>
              <a:rPr lang="pl-PL" dirty="0" smtClean="0"/>
              <a:t>. W istocie chodzi o </a:t>
            </a:r>
            <a:r>
              <a:rPr lang="pl-PL" b="1" dirty="0" smtClean="0">
                <a:solidFill>
                  <a:schemeClr val="accent3">
                    <a:lumMod val="75000"/>
                  </a:schemeClr>
                </a:solidFill>
              </a:rPr>
              <a:t>przemieszczenie w przestrzeni osób lub rzeczy przy pomocy specjalnie skonstruowanych środków transportu</a:t>
            </a:r>
            <a:endParaRPr lang="pl-PL" b="1" dirty="0">
              <a:solidFill>
                <a:schemeClr val="accent3">
                  <a:lumMod val="75000"/>
                </a:schemeClr>
              </a:solidFill>
            </a:endParaRPr>
          </a:p>
        </p:txBody>
      </p:sp>
      <p:sp>
        <p:nvSpPr>
          <p:cNvPr id="8" name="pole tekstowe 7"/>
          <p:cNvSpPr txBox="1"/>
          <p:nvPr/>
        </p:nvSpPr>
        <p:spPr>
          <a:xfrm>
            <a:off x="0" y="6021288"/>
            <a:ext cx="9144000" cy="584775"/>
          </a:xfrm>
          <a:prstGeom prst="rect">
            <a:avLst/>
          </a:prstGeom>
          <a:solidFill>
            <a:schemeClr val="accent3">
              <a:lumMod val="20000"/>
              <a:lumOff val="80000"/>
            </a:schemeClr>
          </a:solidFill>
        </p:spPr>
        <p:txBody>
          <a:bodyPr wrap="square" rtlCol="0">
            <a:spAutoFit/>
          </a:bodyPr>
          <a:lstStyle/>
          <a:p>
            <a:pPr algn="just"/>
            <a:r>
              <a:rPr lang="pl-PL" sz="1600" b="1" dirty="0" smtClean="0"/>
              <a:t>Art. 775 </a:t>
            </a:r>
            <a:r>
              <a:rPr lang="pl-PL" sz="1600" dirty="0" smtClean="0"/>
              <a:t>Przepisy tytułu niniejszego stosuje się do przewozu w zakresie poszczególnych rodzajów transportu tylko o tyle, o ile przewóz ten nie jest uregulowany odrębnymi przepisami.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25</a:t>
            </a:fld>
            <a:endParaRPr lang="pl-PL" dirty="0"/>
          </a:p>
        </p:txBody>
      </p:sp>
      <p:sp>
        <p:nvSpPr>
          <p:cNvPr id="3" name="pole tekstowe 2"/>
          <p:cNvSpPr txBox="1"/>
          <p:nvPr/>
        </p:nvSpPr>
        <p:spPr>
          <a:xfrm>
            <a:off x="323528" y="332656"/>
            <a:ext cx="1220591" cy="461665"/>
          </a:xfrm>
          <a:prstGeom prst="rect">
            <a:avLst/>
          </a:prstGeom>
          <a:noFill/>
        </p:spPr>
        <p:txBody>
          <a:bodyPr wrap="none" rtlCol="0">
            <a:spAutoFit/>
          </a:bodyPr>
          <a:lstStyle/>
          <a:p>
            <a:r>
              <a:rPr lang="pl-PL" sz="2400" b="1" dirty="0" smtClean="0">
                <a:solidFill>
                  <a:schemeClr val="accent3">
                    <a:lumMod val="75000"/>
                  </a:schemeClr>
                </a:solidFill>
              </a:rPr>
              <a:t>STRONY</a:t>
            </a:r>
            <a:endParaRPr lang="pl-PL" b="1" dirty="0">
              <a:solidFill>
                <a:schemeClr val="accent3">
                  <a:lumMod val="75000"/>
                </a:schemeClr>
              </a:solidFill>
            </a:endParaRPr>
          </a:p>
        </p:txBody>
      </p:sp>
      <p:sp>
        <p:nvSpPr>
          <p:cNvPr id="4" name="pole tekstowe 3"/>
          <p:cNvSpPr txBox="1"/>
          <p:nvPr/>
        </p:nvSpPr>
        <p:spPr>
          <a:xfrm>
            <a:off x="611560" y="908720"/>
            <a:ext cx="8136904" cy="646331"/>
          </a:xfrm>
          <a:prstGeom prst="rect">
            <a:avLst/>
          </a:prstGeom>
          <a:noFill/>
        </p:spPr>
        <p:txBody>
          <a:bodyPr wrap="square" rtlCol="0">
            <a:spAutoFit/>
          </a:bodyPr>
          <a:lstStyle/>
          <a:p>
            <a:r>
              <a:rPr lang="pl-PL" dirty="0" smtClean="0"/>
              <a:t>Stronami umowy przewozu są </a:t>
            </a:r>
            <a:r>
              <a:rPr lang="pl-PL" b="1" dirty="0" smtClean="0"/>
              <a:t>przewoźnik i podróżny</a:t>
            </a:r>
            <a:r>
              <a:rPr lang="pl-PL" dirty="0" smtClean="0"/>
              <a:t> (lub </a:t>
            </a:r>
            <a:r>
              <a:rPr lang="pl-PL" b="1" dirty="0" smtClean="0"/>
              <a:t>wysyłający</a:t>
            </a:r>
            <a:r>
              <a:rPr lang="pl-PL" dirty="0" smtClean="0"/>
              <a:t>).</a:t>
            </a:r>
          </a:p>
          <a:p>
            <a:endParaRPr lang="pl-PL" dirty="0" smtClean="0"/>
          </a:p>
        </p:txBody>
      </p:sp>
      <p:sp>
        <p:nvSpPr>
          <p:cNvPr id="5" name="pole tekstowe 4"/>
          <p:cNvSpPr txBox="1"/>
          <p:nvPr/>
        </p:nvSpPr>
        <p:spPr>
          <a:xfrm>
            <a:off x="251520" y="2348880"/>
            <a:ext cx="3888432" cy="3139321"/>
          </a:xfrm>
          <a:prstGeom prst="rect">
            <a:avLst/>
          </a:prstGeom>
          <a:noFill/>
        </p:spPr>
        <p:txBody>
          <a:bodyPr wrap="square" rtlCol="0">
            <a:spAutoFit/>
          </a:bodyPr>
          <a:lstStyle/>
          <a:p>
            <a:pPr algn="just"/>
            <a:r>
              <a:rPr lang="pl-PL" dirty="0" smtClean="0"/>
              <a:t>Choć przepisy KC nie definiują pojęcia przewoźnika, wyraźnie stwierdza się w nich, że przewóz jest wykonywany przez przewoźnika </a:t>
            </a:r>
            <a:r>
              <a:rPr lang="pl-PL" b="1" dirty="0" smtClean="0"/>
              <a:t>w zakresie działalności przedsiębiorstwa</a:t>
            </a:r>
            <a:r>
              <a:rPr lang="pl-PL" i="1" dirty="0" smtClean="0"/>
              <a:t>.</a:t>
            </a:r>
            <a:r>
              <a:rPr lang="pl-PL" dirty="0" smtClean="0"/>
              <a:t> Umowa przewozu jest zatem </a:t>
            </a:r>
            <a:r>
              <a:rPr lang="pl-PL" b="1" dirty="0" smtClean="0"/>
              <a:t>umową jednostronnie kwalifikowaną podmiotowo</a:t>
            </a:r>
            <a:r>
              <a:rPr lang="pl-PL" dirty="0" smtClean="0"/>
              <a:t>, a więc taką, która może zostać zawarta jedynie przez profesjonalistę.</a:t>
            </a:r>
          </a:p>
          <a:p>
            <a:pPr algn="ctr"/>
            <a:endParaRPr lang="pl-PL" b="1" dirty="0" smtClean="0">
              <a:solidFill>
                <a:schemeClr val="accent3">
                  <a:lumMod val="75000"/>
                </a:schemeClr>
              </a:solidFill>
            </a:endParaRPr>
          </a:p>
          <a:p>
            <a:pPr algn="ctr"/>
            <a:r>
              <a:rPr lang="pl-PL" b="1" dirty="0" smtClean="0">
                <a:solidFill>
                  <a:schemeClr val="accent3">
                    <a:lumMod val="75000"/>
                  </a:schemeClr>
                </a:solidFill>
              </a:rPr>
              <a:t>Przewoźnik = profesjonalista </a:t>
            </a:r>
            <a:endParaRPr lang="pl-PL" b="1" dirty="0">
              <a:solidFill>
                <a:schemeClr val="accent3">
                  <a:lumMod val="75000"/>
                </a:schemeClr>
              </a:solidFill>
            </a:endParaRPr>
          </a:p>
        </p:txBody>
      </p:sp>
      <p:sp>
        <p:nvSpPr>
          <p:cNvPr id="6" name="pole tekstowe 5"/>
          <p:cNvSpPr txBox="1"/>
          <p:nvPr/>
        </p:nvSpPr>
        <p:spPr>
          <a:xfrm>
            <a:off x="4932040" y="2348880"/>
            <a:ext cx="3744416" cy="2308324"/>
          </a:xfrm>
          <a:prstGeom prst="rect">
            <a:avLst/>
          </a:prstGeom>
          <a:noFill/>
        </p:spPr>
        <p:txBody>
          <a:bodyPr wrap="square" rtlCol="0">
            <a:spAutoFit/>
          </a:bodyPr>
          <a:lstStyle/>
          <a:p>
            <a:r>
              <a:rPr lang="pl-PL" dirty="0" smtClean="0"/>
              <a:t>Drugą stroną umowy przewozu jest – przy </a:t>
            </a:r>
            <a:r>
              <a:rPr lang="pl-PL" b="1" dirty="0" smtClean="0"/>
              <a:t>przewozie osób</a:t>
            </a:r>
            <a:r>
              <a:rPr lang="pl-PL" dirty="0" smtClean="0"/>
              <a:t> – </a:t>
            </a:r>
            <a:r>
              <a:rPr lang="pl-PL" b="1" dirty="0" smtClean="0"/>
              <a:t>podróżny</a:t>
            </a:r>
            <a:r>
              <a:rPr lang="pl-PL" dirty="0" smtClean="0"/>
              <a:t>, ewentualnie osoba działająca na jego rzecz (np. biuro podróży), zaś przy </a:t>
            </a:r>
            <a:r>
              <a:rPr lang="pl-PL" b="1" dirty="0" smtClean="0"/>
              <a:t>przewozie rzeczy</a:t>
            </a:r>
            <a:r>
              <a:rPr lang="pl-PL" dirty="0" smtClean="0"/>
              <a:t> – </a:t>
            </a:r>
            <a:r>
              <a:rPr lang="pl-PL" b="1" dirty="0" smtClean="0"/>
              <a:t>wysyłający</a:t>
            </a:r>
          </a:p>
          <a:p>
            <a:endParaRPr lang="pl-PL" b="1" dirty="0" smtClean="0"/>
          </a:p>
          <a:p>
            <a:pPr algn="ctr"/>
            <a:r>
              <a:rPr lang="pl-PL" b="1" dirty="0" smtClean="0">
                <a:solidFill>
                  <a:schemeClr val="accent3">
                    <a:lumMod val="75000"/>
                  </a:schemeClr>
                </a:solidFill>
              </a:rPr>
              <a:t>Podróżny /wysyłający = Profesjonalista lub nieprofesjonalista</a:t>
            </a:r>
            <a:endParaRPr lang="pl-PL" dirty="0">
              <a:solidFill>
                <a:schemeClr val="accent3">
                  <a:lumMod val="75000"/>
                </a:schemeClr>
              </a:solidFill>
            </a:endParaRPr>
          </a:p>
        </p:txBody>
      </p:sp>
      <p:cxnSp>
        <p:nvCxnSpPr>
          <p:cNvPr id="8" name="Łącznik prosty ze strzałką 7"/>
          <p:cNvCxnSpPr/>
          <p:nvPr/>
        </p:nvCxnSpPr>
        <p:spPr>
          <a:xfrm flipH="1">
            <a:off x="3491880" y="1268760"/>
            <a:ext cx="648072" cy="10081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Łącznik prosty ze strzałką 9"/>
          <p:cNvCxnSpPr/>
          <p:nvPr/>
        </p:nvCxnSpPr>
        <p:spPr>
          <a:xfrm>
            <a:off x="5796136" y="1340768"/>
            <a:ext cx="360040" cy="10081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26</a:t>
            </a:fld>
            <a:endParaRPr lang="pl-PL" dirty="0"/>
          </a:p>
        </p:txBody>
      </p:sp>
      <p:sp>
        <p:nvSpPr>
          <p:cNvPr id="3" name="pole tekstowe 2"/>
          <p:cNvSpPr txBox="1"/>
          <p:nvPr/>
        </p:nvSpPr>
        <p:spPr>
          <a:xfrm>
            <a:off x="251520" y="188640"/>
            <a:ext cx="8568952" cy="6463308"/>
          </a:xfrm>
          <a:prstGeom prst="rect">
            <a:avLst/>
          </a:prstGeom>
          <a:noFill/>
        </p:spPr>
        <p:txBody>
          <a:bodyPr wrap="square" rtlCol="0">
            <a:spAutoFit/>
          </a:bodyPr>
          <a:lstStyle/>
          <a:p>
            <a:r>
              <a:rPr lang="pl-PL" b="1" dirty="0" smtClean="0">
                <a:solidFill>
                  <a:schemeClr val="accent3">
                    <a:lumMod val="75000"/>
                  </a:schemeClr>
                </a:solidFill>
              </a:rPr>
              <a:t>Do elementów przedmiotowo istotnych (</a:t>
            </a:r>
            <a:r>
              <a:rPr lang="pl-PL" b="1" i="1" dirty="0" err="1" smtClean="0">
                <a:solidFill>
                  <a:schemeClr val="accent3">
                    <a:lumMod val="75000"/>
                  </a:schemeClr>
                </a:solidFill>
              </a:rPr>
              <a:t>essentialia</a:t>
            </a:r>
            <a:r>
              <a:rPr lang="pl-PL" b="1" i="1" dirty="0" smtClean="0">
                <a:solidFill>
                  <a:schemeClr val="accent3">
                    <a:lumMod val="75000"/>
                  </a:schemeClr>
                </a:solidFill>
              </a:rPr>
              <a:t> </a:t>
            </a:r>
            <a:r>
              <a:rPr lang="pl-PL" b="1" i="1" dirty="0" err="1" smtClean="0">
                <a:solidFill>
                  <a:schemeClr val="accent3">
                    <a:lumMod val="75000"/>
                  </a:schemeClr>
                </a:solidFill>
              </a:rPr>
              <a:t>negotii</a:t>
            </a:r>
            <a:r>
              <a:rPr lang="pl-PL" b="1" i="1" dirty="0" smtClean="0">
                <a:solidFill>
                  <a:schemeClr val="accent3">
                    <a:lumMod val="75000"/>
                  </a:schemeClr>
                </a:solidFill>
              </a:rPr>
              <a:t>)</a:t>
            </a:r>
            <a:r>
              <a:rPr lang="pl-PL" b="1" dirty="0" smtClean="0">
                <a:solidFill>
                  <a:schemeClr val="accent3">
                    <a:lumMod val="75000"/>
                  </a:schemeClr>
                </a:solidFill>
              </a:rPr>
              <a:t> umowy przewozu należy:</a:t>
            </a:r>
          </a:p>
          <a:p>
            <a:endParaRPr lang="pl-PL" b="1" dirty="0" smtClean="0"/>
          </a:p>
          <a:p>
            <a:pPr marL="342900" indent="-342900"/>
            <a:r>
              <a:rPr lang="pl-PL" b="1" dirty="0" smtClean="0"/>
              <a:t>1) ustalenie przedmiotu przewozu </a:t>
            </a:r>
          </a:p>
          <a:p>
            <a:pPr marL="342900" indent="-342900" algn="just"/>
            <a:r>
              <a:rPr lang="pl-PL" dirty="0" smtClean="0"/>
              <a:t>Pojęciem </a:t>
            </a:r>
            <a:r>
              <a:rPr lang="pl-PL" b="1" dirty="0" smtClean="0"/>
              <a:t>przedmiotu przewozu</a:t>
            </a:r>
            <a:r>
              <a:rPr lang="pl-PL" dirty="0" smtClean="0"/>
              <a:t> ustawodawca obejmuje zarówno </a:t>
            </a:r>
            <a:r>
              <a:rPr lang="pl-PL" b="1" dirty="0" smtClean="0"/>
              <a:t>ludzi</a:t>
            </a:r>
            <a:r>
              <a:rPr lang="pl-PL" dirty="0" smtClean="0"/>
              <a:t>, jaki i </a:t>
            </a:r>
            <a:r>
              <a:rPr lang="pl-PL" b="1" dirty="0" smtClean="0"/>
              <a:t>rzeczy</a:t>
            </a:r>
            <a:r>
              <a:rPr lang="pl-PL" dirty="0" smtClean="0"/>
              <a:t> (w</a:t>
            </a:r>
          </a:p>
          <a:p>
            <a:pPr marL="342900" indent="-342900" algn="just"/>
            <a:r>
              <a:rPr lang="pl-PL" dirty="0" smtClean="0"/>
              <a:t>sposób oczywisty chodzi tu jedynie o ruchomości).</a:t>
            </a:r>
          </a:p>
          <a:p>
            <a:pPr marL="342900" indent="-342900" algn="just"/>
            <a:r>
              <a:rPr lang="pl-PL" i="1" dirty="0" smtClean="0"/>
              <a:t>Należy podkreślić, iż użyte w art. 774 KC pojęcie </a:t>
            </a:r>
            <a:r>
              <a:rPr lang="pl-PL" b="1" i="1" dirty="0" smtClean="0"/>
              <a:t>rzeczy</a:t>
            </a:r>
            <a:r>
              <a:rPr lang="pl-PL" i="1" dirty="0" smtClean="0"/>
              <a:t> nie jest synonimem </a:t>
            </a:r>
            <a:r>
              <a:rPr lang="pl-PL" b="1" i="1" dirty="0" smtClean="0"/>
              <a:t>przesyłki</a:t>
            </a:r>
            <a:r>
              <a:rPr lang="pl-PL" i="1" dirty="0" smtClean="0"/>
              <a:t>, o</a:t>
            </a:r>
          </a:p>
          <a:p>
            <a:pPr marL="342900" indent="-342900" algn="just"/>
            <a:r>
              <a:rPr lang="pl-PL" i="1" dirty="0" smtClean="0"/>
              <a:t>której mowa w dalszych przepisach KC. Przesyłka może bowiem obejmować jedną lub kilka</a:t>
            </a:r>
          </a:p>
          <a:p>
            <a:pPr marL="342900" indent="-342900" algn="just"/>
            <a:r>
              <a:rPr lang="pl-PL" i="1" dirty="0" smtClean="0"/>
              <a:t>rzeczy.</a:t>
            </a:r>
            <a:endParaRPr lang="pl-PL" b="1" i="1" dirty="0" smtClean="0"/>
          </a:p>
          <a:p>
            <a:pPr marL="342900" indent="-342900"/>
            <a:endParaRPr lang="pl-PL" b="1" dirty="0" smtClean="0"/>
          </a:p>
          <a:p>
            <a:pPr marL="342900" indent="-342900"/>
            <a:r>
              <a:rPr lang="pl-PL" b="1" dirty="0" smtClean="0"/>
              <a:t>2) ustalenie trasy przewozu </a:t>
            </a:r>
          </a:p>
          <a:p>
            <a:endParaRPr lang="pl-PL" b="1" dirty="0" smtClean="0"/>
          </a:p>
          <a:p>
            <a:r>
              <a:rPr lang="pl-PL" dirty="0" smtClean="0"/>
              <a:t>Chodzi tu jedynie o oznaczenie punktu (miejscowości) początkowego i końcowego, między którymi ma zostać dokonany przewóz. Szczegółowe uzgodnienie całej drogi przewozu, jak również czasu przejazdu, może natomiast stanowić element podmiotowo istotny umowy (</a:t>
            </a:r>
            <a:r>
              <a:rPr lang="pl-PL" i="1" dirty="0" err="1" smtClean="0"/>
              <a:t>accidentalia</a:t>
            </a:r>
            <a:r>
              <a:rPr lang="pl-PL" i="1" dirty="0" smtClean="0"/>
              <a:t> </a:t>
            </a:r>
            <a:r>
              <a:rPr lang="pl-PL" i="1" dirty="0" err="1" smtClean="0"/>
              <a:t>negotii</a:t>
            </a:r>
            <a:r>
              <a:rPr lang="pl-PL" i="1" dirty="0" smtClean="0"/>
              <a:t>)</a:t>
            </a:r>
            <a:r>
              <a:rPr lang="pl-PL" dirty="0" smtClean="0"/>
              <a:t>.</a:t>
            </a:r>
            <a:endParaRPr lang="pl-PL" b="1" dirty="0" smtClean="0"/>
          </a:p>
          <a:p>
            <a:endParaRPr lang="pl-PL" b="1" dirty="0" smtClean="0"/>
          </a:p>
          <a:p>
            <a:r>
              <a:rPr lang="pl-PL" b="1" dirty="0" smtClean="0"/>
              <a:t>3) określenie wynagrodzenia należnego za przewóz</a:t>
            </a:r>
          </a:p>
          <a:p>
            <a:endParaRPr lang="pl-PL" b="1" dirty="0" smtClean="0"/>
          </a:p>
          <a:p>
            <a:pPr algn="just"/>
            <a:r>
              <a:rPr lang="pl-PL" dirty="0" smtClean="0"/>
              <a:t>Wielkość wynagrodzenia należnego przewoźnikowi określają strony, zwykle uzależnione jest ono od długości trasy przewozu, ale także od innych czynników, takich jak rodzaj środka transportu, jego szybkości itp. </a:t>
            </a:r>
            <a:r>
              <a:rPr lang="pl-PL" b="1" dirty="0" smtClean="0"/>
              <a:t>Bezpłatne</a:t>
            </a:r>
            <a:r>
              <a:rPr lang="pl-PL" dirty="0" smtClean="0"/>
              <a:t> świadczenie usług transportowych w ramach konkretnej umowy oznacza, że nie jest to umowa przewozu (por. jednak art. 1 ust. 2 </a:t>
            </a:r>
            <a:r>
              <a:rPr lang="pl-PL" dirty="0" err="1" smtClean="0"/>
              <a:t>PrPrzew</a:t>
            </a:r>
            <a:r>
              <a:rPr lang="pl-PL" dirty="0" smtClean="0"/>
              <a:t>, na podstawie którego przepisy tej ustawy stosuje się odpowiednio).</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27</a:t>
            </a:fld>
            <a:endParaRPr lang="pl-PL" dirty="0"/>
          </a:p>
        </p:txBody>
      </p:sp>
      <p:sp>
        <p:nvSpPr>
          <p:cNvPr id="3" name="pole tekstowe 2"/>
          <p:cNvSpPr txBox="1"/>
          <p:nvPr/>
        </p:nvSpPr>
        <p:spPr>
          <a:xfrm>
            <a:off x="251520" y="260648"/>
            <a:ext cx="2250231" cy="461665"/>
          </a:xfrm>
          <a:prstGeom prst="rect">
            <a:avLst/>
          </a:prstGeom>
          <a:noFill/>
        </p:spPr>
        <p:txBody>
          <a:bodyPr wrap="none" rtlCol="0">
            <a:spAutoFit/>
          </a:bodyPr>
          <a:lstStyle/>
          <a:p>
            <a:r>
              <a:rPr lang="pl-PL" sz="2400" b="1" dirty="0" smtClean="0">
                <a:solidFill>
                  <a:schemeClr val="accent3">
                    <a:lumMod val="75000"/>
                  </a:schemeClr>
                </a:solidFill>
              </a:rPr>
              <a:t>PRZEWÓZ OSÓB</a:t>
            </a:r>
            <a:endParaRPr lang="pl-PL" sz="2400" b="1" dirty="0">
              <a:solidFill>
                <a:schemeClr val="accent3">
                  <a:lumMod val="75000"/>
                </a:schemeClr>
              </a:solidFill>
            </a:endParaRPr>
          </a:p>
        </p:txBody>
      </p:sp>
      <p:sp>
        <p:nvSpPr>
          <p:cNvPr id="5" name="pole tekstowe 4"/>
          <p:cNvSpPr txBox="1"/>
          <p:nvPr/>
        </p:nvSpPr>
        <p:spPr>
          <a:xfrm>
            <a:off x="323528" y="764704"/>
            <a:ext cx="8496944" cy="4247317"/>
          </a:xfrm>
          <a:prstGeom prst="rect">
            <a:avLst/>
          </a:prstGeom>
          <a:noFill/>
        </p:spPr>
        <p:txBody>
          <a:bodyPr wrap="square" rtlCol="0">
            <a:spAutoFit/>
          </a:bodyPr>
          <a:lstStyle/>
          <a:p>
            <a:pPr>
              <a:buFont typeface="Wingdings"/>
              <a:buChar char="à"/>
            </a:pPr>
            <a:r>
              <a:rPr lang="pl-PL" b="1" dirty="0" smtClean="0"/>
              <a:t>Podstawowe, ogólne obowiązki przewoźnika w przewozie osób</a:t>
            </a:r>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r>
              <a:rPr lang="pl-PL" b="1" dirty="0" smtClean="0"/>
              <a:t>Odpowiedzialność przewoźnika za bagaż podróżnego</a:t>
            </a:r>
          </a:p>
          <a:p>
            <a:pPr algn="just"/>
            <a:r>
              <a:rPr lang="pl-PL" dirty="0" smtClean="0"/>
              <a:t>Przepis art. 777 KC reguluje odpowiedzialność przewoźnika za bagaż podróżnego – dotyczy to zasadniczo </a:t>
            </a:r>
            <a:r>
              <a:rPr lang="pl-PL" b="1" dirty="0" smtClean="0"/>
              <a:t>uszkodzenia</a:t>
            </a:r>
            <a:r>
              <a:rPr lang="pl-PL" dirty="0" smtClean="0"/>
              <a:t>, </a:t>
            </a:r>
            <a:r>
              <a:rPr lang="pl-PL" b="1" dirty="0" smtClean="0"/>
              <a:t>zniszczenia</a:t>
            </a:r>
            <a:r>
              <a:rPr lang="pl-PL" dirty="0" smtClean="0"/>
              <a:t> lub </a:t>
            </a:r>
            <a:r>
              <a:rPr lang="pl-PL" b="1" dirty="0" smtClean="0"/>
              <a:t>utraty</a:t>
            </a:r>
            <a:r>
              <a:rPr lang="pl-PL" dirty="0" smtClean="0"/>
              <a:t> takiego bagażu. Przepis ten różnicuje w tym zakresie sytuację przewoźnika w zależności od </a:t>
            </a:r>
            <a:r>
              <a:rPr lang="pl-PL" b="1" dirty="0" smtClean="0"/>
              <a:t>rodzaju</a:t>
            </a:r>
            <a:r>
              <a:rPr lang="pl-PL" dirty="0" smtClean="0"/>
              <a:t> bagażu. Odpowiedzialność przewoźnika za bagaż, który podróżny przewozi ze sobą (tzw. bagaż </a:t>
            </a:r>
            <a:r>
              <a:rPr lang="pl-PL" b="1" dirty="0" smtClean="0"/>
              <a:t>podręczny</a:t>
            </a:r>
            <a:r>
              <a:rPr lang="pl-PL" dirty="0" smtClean="0"/>
              <a:t>), ogranicza się do szkody wynikłej z winy umyślnej lub rażącego niedbalstwa (§ 1); natomiast ta sama odpowiedzialność za bagaż </a:t>
            </a:r>
            <a:r>
              <a:rPr lang="pl-PL" b="1" dirty="0" smtClean="0"/>
              <a:t>powierzony</a:t>
            </a:r>
            <a:r>
              <a:rPr lang="pl-PL" dirty="0" smtClean="0"/>
              <a:t> przewoźnikowi jest ostrzejsza – oparta jest na zasadach przewidzianych dla odpowiedzialności przewoźnika za przewóz rzeczy (§ 2).</a:t>
            </a:r>
            <a:endParaRPr lang="pl-PL" b="1" dirty="0"/>
          </a:p>
        </p:txBody>
      </p:sp>
      <p:sp>
        <p:nvSpPr>
          <p:cNvPr id="6" name="pole tekstowe 5"/>
          <p:cNvSpPr txBox="1"/>
          <p:nvPr/>
        </p:nvSpPr>
        <p:spPr>
          <a:xfrm>
            <a:off x="611560" y="1124744"/>
            <a:ext cx="8280920" cy="1077218"/>
          </a:xfrm>
          <a:prstGeom prst="rect">
            <a:avLst/>
          </a:prstGeom>
          <a:solidFill>
            <a:schemeClr val="accent3">
              <a:lumMod val="20000"/>
              <a:lumOff val="80000"/>
            </a:schemeClr>
          </a:solidFill>
        </p:spPr>
        <p:txBody>
          <a:bodyPr wrap="square" rtlCol="0">
            <a:spAutoFit/>
          </a:bodyPr>
          <a:lstStyle/>
          <a:p>
            <a:pPr algn="just"/>
            <a:r>
              <a:rPr lang="pl-PL" sz="1600" b="1" dirty="0" smtClean="0"/>
              <a:t>Art. 776</a:t>
            </a:r>
          </a:p>
          <a:p>
            <a:pPr algn="just"/>
            <a:r>
              <a:rPr lang="pl-PL" sz="1600" dirty="0" smtClean="0"/>
              <a:t>Przewoźnik obowiązany jest do zapewnienia podróżnym odpowiadających rodzajowi transportu </a:t>
            </a:r>
            <a:r>
              <a:rPr lang="pl-PL" sz="1600" b="1" dirty="0" smtClean="0"/>
              <a:t>warunków bezpieczeństwa i higieny oraz takich wygód, jakie ze względu na rodzaj transportu uważa się za niezbędne.</a:t>
            </a:r>
          </a:p>
        </p:txBody>
      </p:sp>
      <p:sp>
        <p:nvSpPr>
          <p:cNvPr id="7" name="pole tekstowe 6"/>
          <p:cNvSpPr txBox="1"/>
          <p:nvPr/>
        </p:nvSpPr>
        <p:spPr>
          <a:xfrm>
            <a:off x="539552" y="5013176"/>
            <a:ext cx="8280920" cy="1323439"/>
          </a:xfrm>
          <a:prstGeom prst="rect">
            <a:avLst/>
          </a:prstGeom>
          <a:solidFill>
            <a:schemeClr val="accent3">
              <a:lumMod val="20000"/>
              <a:lumOff val="80000"/>
            </a:schemeClr>
          </a:solidFill>
        </p:spPr>
        <p:txBody>
          <a:bodyPr wrap="square" rtlCol="0">
            <a:spAutoFit/>
          </a:bodyPr>
          <a:lstStyle/>
          <a:p>
            <a:pPr algn="just"/>
            <a:r>
              <a:rPr lang="pl-PL" sz="1600" b="1" dirty="0" smtClean="0"/>
              <a:t>Art. 777 </a:t>
            </a:r>
            <a:endParaRPr lang="pl-PL" sz="1600" dirty="0" smtClean="0"/>
          </a:p>
          <a:p>
            <a:pPr algn="just"/>
            <a:r>
              <a:rPr lang="pl-PL" sz="1600" dirty="0" smtClean="0"/>
              <a:t>§ 1. Za bagaż, który podróżny przewozi ze sobą, przewoźnik ponosi odpowiedzialność tylko wtedy, gdy szkoda wynikła z winy umyślnej lub rażącego niedbalstwa przewoźnika.</a:t>
            </a:r>
          </a:p>
          <a:p>
            <a:pPr algn="just"/>
            <a:r>
              <a:rPr lang="pl-PL" sz="1600" dirty="0" smtClean="0"/>
              <a:t>§ 2. Za bagaż powierzony przewoźnikowi przewoźnik ponosi odpowiedzialność według zasad przewidzianych dla przewozu rzeczy.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28</a:t>
            </a:fld>
            <a:endParaRPr lang="pl-PL" dirty="0"/>
          </a:p>
        </p:txBody>
      </p:sp>
      <p:sp>
        <p:nvSpPr>
          <p:cNvPr id="4" name="pole tekstowe 3"/>
          <p:cNvSpPr txBox="1"/>
          <p:nvPr/>
        </p:nvSpPr>
        <p:spPr>
          <a:xfrm>
            <a:off x="683568" y="2204864"/>
            <a:ext cx="8064896" cy="584775"/>
          </a:xfrm>
          <a:prstGeom prst="rect">
            <a:avLst/>
          </a:prstGeom>
          <a:solidFill>
            <a:schemeClr val="accent3">
              <a:lumMod val="20000"/>
              <a:lumOff val="80000"/>
            </a:schemeClr>
          </a:solidFill>
        </p:spPr>
        <p:txBody>
          <a:bodyPr wrap="square" rtlCol="0">
            <a:spAutoFit/>
          </a:bodyPr>
          <a:lstStyle/>
          <a:p>
            <a:r>
              <a:rPr lang="pl-PL" sz="1600" b="1" dirty="0" smtClean="0"/>
              <a:t>Art. 778 </a:t>
            </a:r>
            <a:r>
              <a:rPr lang="pl-PL" sz="1600" dirty="0" smtClean="0"/>
              <a:t>Roszczenia z umowy przewozu osób przedawniają się z upływem roku od dnia wykonania przewozu, a gdy przewóz nie został wykonany - od dnia, kiedy miał być wykonany.</a:t>
            </a:r>
          </a:p>
        </p:txBody>
      </p:sp>
      <p:sp>
        <p:nvSpPr>
          <p:cNvPr id="5" name="pole tekstowe 4"/>
          <p:cNvSpPr txBox="1"/>
          <p:nvPr/>
        </p:nvSpPr>
        <p:spPr>
          <a:xfrm>
            <a:off x="323528" y="260648"/>
            <a:ext cx="8568952" cy="1754326"/>
          </a:xfrm>
          <a:prstGeom prst="rect">
            <a:avLst/>
          </a:prstGeom>
          <a:noFill/>
        </p:spPr>
        <p:txBody>
          <a:bodyPr wrap="square" rtlCol="0">
            <a:spAutoFit/>
          </a:bodyPr>
          <a:lstStyle/>
          <a:p>
            <a:pPr algn="just">
              <a:buFont typeface="Wingdings"/>
              <a:buChar char="à"/>
            </a:pPr>
            <a:r>
              <a:rPr lang="pl-PL" b="1" dirty="0" smtClean="0"/>
              <a:t>Szczególny termin przedawnienia roszczeń stron umowy przewozu z tytułu umowy przewozu osób.</a:t>
            </a:r>
            <a:r>
              <a:rPr lang="pl-PL" dirty="0" smtClean="0"/>
              <a:t> </a:t>
            </a:r>
          </a:p>
          <a:p>
            <a:pPr algn="just"/>
            <a:r>
              <a:rPr lang="pl-PL" dirty="0" smtClean="0"/>
              <a:t>Przepis art. 778 KC określa szczególny w stosunku do terminów określonych w art. 118 KC, </a:t>
            </a:r>
            <a:r>
              <a:rPr lang="pl-PL" b="1" dirty="0" smtClean="0"/>
              <a:t>roczny</a:t>
            </a:r>
            <a:r>
              <a:rPr lang="pl-PL" dirty="0" smtClean="0"/>
              <a:t> termin przedawnienia dla roszczeń obu stron umowy przewozu z tytułu umowy przewozu osób. Bieg tego terminu rozpoczyna się od dnia wykonania przewozu, a gdy przewóz nie został wykonany – od dnia, w którym przewóz miał być wykonany. </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29</a:t>
            </a:fld>
            <a:endParaRPr lang="pl-PL" dirty="0"/>
          </a:p>
        </p:txBody>
      </p:sp>
      <p:sp>
        <p:nvSpPr>
          <p:cNvPr id="3" name="pole tekstowe 2"/>
          <p:cNvSpPr txBox="1"/>
          <p:nvPr/>
        </p:nvSpPr>
        <p:spPr>
          <a:xfrm>
            <a:off x="251520" y="260648"/>
            <a:ext cx="2450607" cy="461665"/>
          </a:xfrm>
          <a:prstGeom prst="rect">
            <a:avLst/>
          </a:prstGeom>
          <a:noFill/>
        </p:spPr>
        <p:txBody>
          <a:bodyPr wrap="none" rtlCol="0">
            <a:spAutoFit/>
          </a:bodyPr>
          <a:lstStyle/>
          <a:p>
            <a:r>
              <a:rPr lang="pl-PL" sz="2400" b="1" dirty="0" smtClean="0">
                <a:solidFill>
                  <a:schemeClr val="accent3">
                    <a:lumMod val="75000"/>
                  </a:schemeClr>
                </a:solidFill>
              </a:rPr>
              <a:t>PRZEWÓZ RZECZY</a:t>
            </a:r>
            <a:endParaRPr lang="pl-PL" sz="2400" b="1" dirty="0">
              <a:solidFill>
                <a:schemeClr val="accent3">
                  <a:lumMod val="75000"/>
                </a:schemeClr>
              </a:solidFill>
            </a:endParaRPr>
          </a:p>
        </p:txBody>
      </p:sp>
      <p:sp>
        <p:nvSpPr>
          <p:cNvPr id="4" name="pole tekstowe 3"/>
          <p:cNvSpPr txBox="1"/>
          <p:nvPr/>
        </p:nvSpPr>
        <p:spPr>
          <a:xfrm>
            <a:off x="323528" y="764704"/>
            <a:ext cx="8424936" cy="4524315"/>
          </a:xfrm>
          <a:prstGeom prst="rect">
            <a:avLst/>
          </a:prstGeom>
          <a:noFill/>
        </p:spPr>
        <p:txBody>
          <a:bodyPr wrap="square" rtlCol="0">
            <a:spAutoFit/>
          </a:bodyPr>
          <a:lstStyle/>
          <a:p>
            <a:pPr>
              <a:buFont typeface="Wingdings"/>
              <a:buChar char="à"/>
            </a:pPr>
            <a:r>
              <a:rPr lang="pl-PL" b="1" dirty="0" smtClean="0"/>
              <a:t>Odpowiedzialność przewoźnika za utratę, ubytek lub uszkodzenie przesyłki.</a:t>
            </a:r>
            <a:r>
              <a:rPr lang="pl-PL" dirty="0" smtClean="0"/>
              <a:t> </a:t>
            </a:r>
          </a:p>
          <a:p>
            <a:pPr algn="just"/>
            <a:r>
              <a:rPr lang="pl-PL" dirty="0" smtClean="0"/>
              <a:t>Przepis art. 788 KC określa </a:t>
            </a:r>
            <a:r>
              <a:rPr lang="pl-PL" b="1" dirty="0" smtClean="0"/>
              <a:t>granice</a:t>
            </a:r>
            <a:r>
              <a:rPr lang="pl-PL" dirty="0" smtClean="0"/>
              <a:t> odpowiedzialności przewoźnika za utratę, ubytek lub uszkodzenie przesyłki w czasie, kiedy znajduje się w jego pieczy i jest uregulowaniem szczególnym (</a:t>
            </a:r>
            <a:r>
              <a:rPr lang="pl-PL" i="1" dirty="0" err="1" smtClean="0"/>
              <a:t>lex</a:t>
            </a:r>
            <a:r>
              <a:rPr lang="pl-PL" i="1" dirty="0" smtClean="0"/>
              <a:t> </a:t>
            </a:r>
            <a:r>
              <a:rPr lang="pl-PL" i="1" dirty="0" err="1" smtClean="0"/>
              <a:t>specialis</a:t>
            </a:r>
            <a:r>
              <a:rPr lang="pl-PL" dirty="0" smtClean="0"/>
              <a:t>) w stosunku do ogólnych zasad określenia odszkodowania za taką szkodę. </a:t>
            </a:r>
          </a:p>
          <a:p>
            <a:pPr algn="just"/>
            <a:r>
              <a:rPr lang="pl-PL" dirty="0" smtClean="0"/>
              <a:t>Przepis ten wprowadza zasadę ogólną, z której wynika, że </a:t>
            </a:r>
            <a:r>
              <a:rPr lang="pl-PL" b="1" dirty="0" smtClean="0"/>
              <a:t>granicą odpowiedzialności przewoźnika jest zwykła wartość przesyłki </a:t>
            </a:r>
            <a:r>
              <a:rPr lang="pl-PL" dirty="0" smtClean="0"/>
              <a:t>oraz wyjątki od tej zasady: </a:t>
            </a:r>
          </a:p>
          <a:p>
            <a:pPr marL="342900" indent="-342900" algn="just">
              <a:buAutoNum type="arabicParenR"/>
            </a:pPr>
            <a:r>
              <a:rPr lang="pl-PL" dirty="0" smtClean="0"/>
              <a:t>jeśli szkoda wynikła z winy umyślnej lub rażącego niedbalstwa przewoźnika, przewoźnik ponosi odpowiedzialność bez takiego ograniczenia; </a:t>
            </a:r>
          </a:p>
          <a:p>
            <a:pPr marL="342900" indent="-342900" algn="just">
              <a:buAutoNum type="arabicParenR"/>
            </a:pPr>
            <a:r>
              <a:rPr lang="pl-PL" dirty="0" smtClean="0"/>
              <a:t>przewoźnik nie ponosi odpowiedzialności także za ubytki naturalne – nieprzekraczające granic ustalonych we właściwych przepisach, a w braku takich przepisów – granic zwyczajowo przyjętych; </a:t>
            </a:r>
          </a:p>
          <a:p>
            <a:pPr marL="342900" indent="-342900" algn="just">
              <a:buAutoNum type="arabicParenR"/>
            </a:pPr>
            <a:r>
              <a:rPr lang="pl-PL" dirty="0" smtClean="0"/>
              <a:t>za utratę, ubytek lub uszkodzenie pieniędzy, kosztowności, papierów wartościowych albo rzeczy szczególnie cennych przewoźnik ponosi odpowiedzialność jedynie wtedy, gdy właściwości przesyłki były podane przy zawarciu umowy, chyba że szkoda wynikła z winy umyślnej lub rażącego niedbalstwa przewoźnika </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a:t>
            </a:fld>
            <a:endParaRPr lang="pl-PL" dirty="0"/>
          </a:p>
        </p:txBody>
      </p:sp>
      <p:sp>
        <p:nvSpPr>
          <p:cNvPr id="3" name="pole tekstowe 2"/>
          <p:cNvSpPr txBox="1"/>
          <p:nvPr/>
        </p:nvSpPr>
        <p:spPr>
          <a:xfrm>
            <a:off x="683568" y="2420888"/>
            <a:ext cx="7848872"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AGENCYJNA (art. 758 - 764</a:t>
            </a:r>
            <a:r>
              <a:rPr lang="pl-PL" sz="3200" b="1" baseline="30000" dirty="0" smtClean="0">
                <a:solidFill>
                  <a:schemeClr val="accent3">
                    <a:lumMod val="75000"/>
                  </a:schemeClr>
                </a:solidFill>
              </a:rPr>
              <a:t>9 </a:t>
            </a:r>
            <a:r>
              <a:rPr lang="pl-PL" sz="3200" b="1" dirty="0" smtClean="0">
                <a:solidFill>
                  <a:schemeClr val="accent3">
                    <a:lumMod val="75000"/>
                  </a:schemeClr>
                </a:solidFill>
              </a:rPr>
              <a:t>KC)</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251520" y="2204864"/>
            <a:ext cx="8568952" cy="830997"/>
          </a:xfrm>
          <a:prstGeom prst="rect">
            <a:avLst/>
          </a:prstGeom>
          <a:solidFill>
            <a:schemeClr val="accent3">
              <a:lumMod val="20000"/>
              <a:lumOff val="80000"/>
            </a:schemeClr>
          </a:solidFill>
        </p:spPr>
        <p:txBody>
          <a:bodyPr wrap="square" rtlCol="0">
            <a:spAutoFit/>
          </a:bodyPr>
          <a:lstStyle/>
          <a:p>
            <a:pPr algn="just"/>
            <a:r>
              <a:rPr lang="pl-PL" sz="1600" dirty="0" smtClean="0"/>
              <a:t>Art. 792 Roszczenia z umowy przewozu rzeczy przedawniają się z upływem roku od dnia dostarczenia przesyłki, a w razie całkowitej utraty przesyłki lub jej dostarczenia z opóźnieniem – od dnia, kiedy przesyłka miała być dostarczona.</a:t>
            </a:r>
          </a:p>
        </p:txBody>
      </p:sp>
      <p:sp>
        <p:nvSpPr>
          <p:cNvPr id="2" name="Symbol zastępczy numeru slajdu 1"/>
          <p:cNvSpPr>
            <a:spLocks noGrp="1"/>
          </p:cNvSpPr>
          <p:nvPr>
            <p:ph type="sldNum" sz="quarter" idx="12"/>
          </p:nvPr>
        </p:nvSpPr>
        <p:spPr/>
        <p:txBody>
          <a:bodyPr/>
          <a:lstStyle/>
          <a:p>
            <a:fld id="{589B7C76-EFF2-4CD8-A475-4750F11B4BC6}" type="slidenum">
              <a:rPr lang="pl-PL" smtClean="0"/>
              <a:pPr/>
              <a:t>30</a:t>
            </a:fld>
            <a:endParaRPr lang="pl-PL" dirty="0"/>
          </a:p>
        </p:txBody>
      </p:sp>
      <p:sp>
        <p:nvSpPr>
          <p:cNvPr id="3" name="pole tekstowe 2"/>
          <p:cNvSpPr txBox="1"/>
          <p:nvPr/>
        </p:nvSpPr>
        <p:spPr>
          <a:xfrm>
            <a:off x="251520" y="188640"/>
            <a:ext cx="8784976" cy="5355312"/>
          </a:xfrm>
          <a:prstGeom prst="rect">
            <a:avLst/>
          </a:prstGeom>
          <a:noFill/>
        </p:spPr>
        <p:txBody>
          <a:bodyPr wrap="square" rtlCol="0">
            <a:spAutoFit/>
          </a:bodyPr>
          <a:lstStyle/>
          <a:p>
            <a:pPr algn="just">
              <a:buFont typeface="Wingdings"/>
              <a:buChar char="à"/>
            </a:pPr>
            <a:r>
              <a:rPr lang="pl-PL" b="1" dirty="0" smtClean="0"/>
              <a:t>Roczny termin dla roszczeń z umowy przewozu jako szczególny termin przedawnienia.</a:t>
            </a:r>
            <a:r>
              <a:rPr lang="pl-PL" dirty="0" smtClean="0"/>
              <a:t> </a:t>
            </a:r>
          </a:p>
          <a:p>
            <a:r>
              <a:rPr lang="pl-PL" dirty="0" smtClean="0"/>
              <a:t>Przepis art. 792 KC wprowadza uregulowanie szczególne (</a:t>
            </a:r>
            <a:r>
              <a:rPr lang="pl-PL" i="1" dirty="0" err="1" smtClean="0"/>
              <a:t>lex</a:t>
            </a:r>
            <a:r>
              <a:rPr lang="pl-PL" i="1" dirty="0" smtClean="0"/>
              <a:t> </a:t>
            </a:r>
            <a:r>
              <a:rPr lang="pl-PL" i="1" dirty="0" err="1" smtClean="0"/>
              <a:t>specialis</a:t>
            </a:r>
            <a:r>
              <a:rPr lang="pl-PL" dirty="0" smtClean="0"/>
              <a:t>) w stosunku do art. 118 KC, określając </a:t>
            </a:r>
            <a:r>
              <a:rPr lang="pl-PL" b="1" dirty="0" smtClean="0"/>
              <a:t>roczny termin przedawnienia </a:t>
            </a:r>
            <a:r>
              <a:rPr lang="pl-PL" dirty="0" smtClean="0"/>
              <a:t>dla wszystkich roszczeń z umowy przewozu rzeczy, a więc przysługujących obu stronom takiej umowy (dotyczy to także odbiorcy przesyłki – por. art. 785 KC). </a:t>
            </a:r>
          </a:p>
          <a:p>
            <a:r>
              <a:rPr lang="pl-PL" dirty="0" smtClean="0"/>
              <a:t>Początkiem biegu tego terminu jest dzień </a:t>
            </a:r>
            <a:r>
              <a:rPr lang="pl-PL" b="1" dirty="0" smtClean="0"/>
              <a:t>doręczenia</a:t>
            </a:r>
            <a:r>
              <a:rPr lang="pl-PL" dirty="0" smtClean="0"/>
              <a:t> przesyłki, a w przypadku opóźnienia jej dostarczenia albo całkowitej utraty – dzień, kiedy </a:t>
            </a:r>
            <a:r>
              <a:rPr lang="pl-PL" b="1" dirty="0" smtClean="0"/>
              <a:t>przesyłka miała być dostarczona</a:t>
            </a:r>
            <a:r>
              <a:rPr lang="pl-PL" dirty="0" smtClean="0"/>
              <a:t>.</a:t>
            </a:r>
          </a:p>
          <a:p>
            <a:endParaRPr lang="pl-PL" dirty="0" smtClean="0"/>
          </a:p>
          <a:p>
            <a:endParaRPr lang="pl-PL" dirty="0" smtClean="0"/>
          </a:p>
          <a:p>
            <a:endParaRPr lang="pl-PL" dirty="0" smtClean="0"/>
          </a:p>
          <a:p>
            <a:endParaRPr lang="pl-PL" dirty="0" smtClean="0"/>
          </a:p>
          <a:p>
            <a:pPr>
              <a:buFont typeface="Wingdings"/>
              <a:buChar char="à"/>
            </a:pPr>
            <a:r>
              <a:rPr lang="pl-PL" b="1" dirty="0" smtClean="0"/>
              <a:t>Szczególny termin przedawnienie roszczeń pomiędzy przewoźnikami, którzy uczestniczyli w wykonaniu umowy przewozu.</a:t>
            </a:r>
            <a:r>
              <a:rPr lang="pl-PL" dirty="0" smtClean="0"/>
              <a:t> </a:t>
            </a:r>
          </a:p>
          <a:p>
            <a:pPr algn="just"/>
            <a:r>
              <a:rPr lang="pl-PL" dirty="0" smtClean="0"/>
              <a:t>Przepis art. 793 KC reguluje przedawnienie roszczeń pomiędzy przewoźnikami, którzy uczestniczyli w wykonaniu umowy przewozu. Podobnie jak art. 792 KC, wprowadza uregulowanie szczególne (</a:t>
            </a:r>
            <a:r>
              <a:rPr lang="pl-PL" i="1" dirty="0" err="1" smtClean="0"/>
              <a:t>lex</a:t>
            </a:r>
            <a:r>
              <a:rPr lang="pl-PL" i="1" dirty="0" smtClean="0"/>
              <a:t> </a:t>
            </a:r>
            <a:r>
              <a:rPr lang="pl-PL" i="1" dirty="0" err="1" smtClean="0"/>
              <a:t>specialis</a:t>
            </a:r>
            <a:r>
              <a:rPr lang="pl-PL" dirty="0" smtClean="0"/>
              <a:t>) w stosunku do art. 118 KC, określając, że roszczenia przysługujące przewoźnikowi przeciwko innym przewoźnikom, którzy uczestniczyli w przewozie przesyłki, przedawniają się z upływem </a:t>
            </a:r>
            <a:r>
              <a:rPr lang="pl-PL" b="1" dirty="0" smtClean="0"/>
              <a:t>6 miesięcy</a:t>
            </a:r>
            <a:r>
              <a:rPr lang="pl-PL" dirty="0" smtClean="0"/>
              <a:t> od dnia, w którym przewoźnik naprawił szkodę, albo od dnia, w którym wytoczono przeciwko niemu powództwo.</a:t>
            </a:r>
            <a:endParaRPr lang="pl-PL" dirty="0"/>
          </a:p>
        </p:txBody>
      </p:sp>
      <p:sp>
        <p:nvSpPr>
          <p:cNvPr id="6" name="pole tekstowe 5"/>
          <p:cNvSpPr txBox="1"/>
          <p:nvPr/>
        </p:nvSpPr>
        <p:spPr>
          <a:xfrm>
            <a:off x="323528" y="5661248"/>
            <a:ext cx="8568952" cy="830997"/>
          </a:xfrm>
          <a:prstGeom prst="rect">
            <a:avLst/>
          </a:prstGeom>
          <a:solidFill>
            <a:schemeClr val="accent3">
              <a:lumMod val="20000"/>
              <a:lumOff val="80000"/>
            </a:schemeClr>
          </a:solidFill>
        </p:spPr>
        <p:txBody>
          <a:bodyPr wrap="square" rtlCol="0">
            <a:spAutoFit/>
          </a:bodyPr>
          <a:lstStyle/>
          <a:p>
            <a:pPr algn="just"/>
            <a:r>
              <a:rPr lang="pl-PL" sz="1600" dirty="0" smtClean="0"/>
              <a:t>Art. 793 Roszczenia przysługujące przewoźnikowi przeciwko innym przewoźnikom, którzy uczestniczyli w przewozie przesyłki, przedawniają się z upływem sześciu miesięcy od dnia, w którym przewoźnik naprawił szkodę, albo od dnia, w którym wytoczono przeciwko niemu powództwo.</a:t>
            </a:r>
            <a:endParaRPr lang="pl-PL"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31</a:t>
            </a:fld>
            <a:endParaRPr lang="pl-PL" dirty="0"/>
          </a:p>
        </p:txBody>
      </p:sp>
      <p:sp>
        <p:nvSpPr>
          <p:cNvPr id="3" name="pole tekstowe 2"/>
          <p:cNvSpPr txBox="1"/>
          <p:nvPr/>
        </p:nvSpPr>
        <p:spPr>
          <a:xfrm>
            <a:off x="539552" y="548680"/>
            <a:ext cx="1160254" cy="461665"/>
          </a:xfrm>
          <a:prstGeom prst="rect">
            <a:avLst/>
          </a:prstGeom>
          <a:noFill/>
        </p:spPr>
        <p:txBody>
          <a:bodyPr wrap="none" rtlCol="0">
            <a:spAutoFit/>
          </a:bodyPr>
          <a:lstStyle/>
          <a:p>
            <a:r>
              <a:rPr lang="pl-PL" sz="2400" b="1" dirty="0" smtClean="0">
                <a:solidFill>
                  <a:schemeClr val="accent3">
                    <a:lumMod val="75000"/>
                  </a:schemeClr>
                </a:solidFill>
              </a:rPr>
              <a:t>FORMA</a:t>
            </a:r>
            <a:endParaRPr lang="pl-PL" b="1" dirty="0">
              <a:solidFill>
                <a:schemeClr val="accent3">
                  <a:lumMod val="75000"/>
                </a:schemeClr>
              </a:solidFill>
            </a:endParaRPr>
          </a:p>
        </p:txBody>
      </p:sp>
      <p:sp>
        <p:nvSpPr>
          <p:cNvPr id="4" name="pole tekstowe 3"/>
          <p:cNvSpPr txBox="1"/>
          <p:nvPr/>
        </p:nvSpPr>
        <p:spPr>
          <a:xfrm>
            <a:off x="611560" y="1268760"/>
            <a:ext cx="7625164" cy="923330"/>
          </a:xfrm>
          <a:prstGeom prst="rect">
            <a:avLst/>
          </a:prstGeom>
          <a:noFill/>
        </p:spPr>
        <p:txBody>
          <a:bodyPr wrap="none" rtlCol="0">
            <a:spAutoFit/>
          </a:bodyPr>
          <a:lstStyle/>
          <a:p>
            <a:r>
              <a:rPr lang="pl-PL" dirty="0" smtClean="0"/>
              <a:t> W Kodeksie cywilnym nie przewidziano szczególnych ograniczeń w odniesieniu </a:t>
            </a:r>
          </a:p>
          <a:p>
            <a:r>
              <a:rPr lang="pl-PL" dirty="0" smtClean="0"/>
              <a:t>do formy umowy przewozu. W rezultacie przyjmuje się, że umowa ta może </a:t>
            </a:r>
          </a:p>
          <a:p>
            <a:r>
              <a:rPr lang="pl-PL" dirty="0" smtClean="0"/>
              <a:t>zostać zawarta w </a:t>
            </a:r>
            <a:r>
              <a:rPr lang="pl-PL" b="1" dirty="0" smtClean="0"/>
              <a:t>dowolnej formie</a:t>
            </a:r>
            <a:r>
              <a:rPr lang="pl-PL" dirty="0" smtClean="0"/>
              <a:t> </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32</a:t>
            </a:fld>
            <a:endParaRPr lang="pl-PL" dirty="0"/>
          </a:p>
        </p:txBody>
      </p:sp>
      <p:sp>
        <p:nvSpPr>
          <p:cNvPr id="3" name="pole tekstowe 2"/>
          <p:cNvSpPr txBox="1"/>
          <p:nvPr/>
        </p:nvSpPr>
        <p:spPr>
          <a:xfrm>
            <a:off x="683568" y="2420888"/>
            <a:ext cx="7848872"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SPEDYCJI (art. 794 - 804 KC)</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33</a:t>
            </a:fld>
            <a:endParaRPr lang="pl-PL" dirty="0"/>
          </a:p>
        </p:txBody>
      </p:sp>
      <p:sp>
        <p:nvSpPr>
          <p:cNvPr id="3" name="pole tekstowe 2"/>
          <p:cNvSpPr txBox="1"/>
          <p:nvPr/>
        </p:nvSpPr>
        <p:spPr>
          <a:xfrm>
            <a:off x="323528" y="332656"/>
            <a:ext cx="3924601" cy="461665"/>
          </a:xfrm>
          <a:prstGeom prst="rect">
            <a:avLst/>
          </a:prstGeom>
          <a:noFill/>
        </p:spPr>
        <p:txBody>
          <a:bodyPr wrap="none" rtlCol="0">
            <a:spAutoFit/>
          </a:bodyPr>
          <a:lstStyle/>
          <a:p>
            <a:r>
              <a:rPr lang="pl-PL" sz="2400" b="1" dirty="0" smtClean="0">
                <a:solidFill>
                  <a:schemeClr val="accent3">
                    <a:lumMod val="75000"/>
                  </a:schemeClr>
                </a:solidFill>
              </a:rPr>
              <a:t>POJĘCIE I CHARAKTERYSTYKA</a:t>
            </a:r>
            <a:endParaRPr lang="pl-PL" sz="2400" b="1" dirty="0">
              <a:solidFill>
                <a:schemeClr val="accent3">
                  <a:lumMod val="75000"/>
                </a:schemeClr>
              </a:solidFill>
            </a:endParaRPr>
          </a:p>
        </p:txBody>
      </p:sp>
      <p:sp>
        <p:nvSpPr>
          <p:cNvPr id="4" name="pole tekstowe 3"/>
          <p:cNvSpPr txBox="1"/>
          <p:nvPr/>
        </p:nvSpPr>
        <p:spPr>
          <a:xfrm>
            <a:off x="395536" y="980728"/>
            <a:ext cx="8136904" cy="1323439"/>
          </a:xfrm>
          <a:prstGeom prst="rect">
            <a:avLst/>
          </a:prstGeom>
          <a:solidFill>
            <a:schemeClr val="accent3">
              <a:lumMod val="20000"/>
              <a:lumOff val="80000"/>
            </a:schemeClr>
          </a:solidFill>
        </p:spPr>
        <p:txBody>
          <a:bodyPr wrap="square" rtlCol="0">
            <a:spAutoFit/>
          </a:bodyPr>
          <a:lstStyle/>
          <a:p>
            <a:pPr algn="just"/>
            <a:r>
              <a:rPr lang="pl-PL" sz="1600" dirty="0" smtClean="0"/>
              <a:t>Art. 794 </a:t>
            </a:r>
          </a:p>
          <a:p>
            <a:pPr algn="just"/>
            <a:r>
              <a:rPr lang="pl-PL" sz="1600" dirty="0" smtClean="0"/>
              <a:t>§ 1. Przez umowę spedycji spedytor zobowiązuje się za wynagrodzeniem w zakresie działalności swego przedsiębiorstwa do wysyłania lub odbioru przesyłki albo do dokonania innych usług związanych z jej przewozem.</a:t>
            </a:r>
          </a:p>
          <a:p>
            <a:pPr algn="just"/>
            <a:r>
              <a:rPr lang="pl-PL" sz="1600" dirty="0" smtClean="0"/>
              <a:t>§ 2. Spedytor może występować w imieniu własnym albo w imieniu dającego zlecenie.</a:t>
            </a:r>
          </a:p>
        </p:txBody>
      </p:sp>
      <p:sp>
        <p:nvSpPr>
          <p:cNvPr id="5" name="pole tekstowe 4"/>
          <p:cNvSpPr txBox="1"/>
          <p:nvPr/>
        </p:nvSpPr>
        <p:spPr>
          <a:xfrm>
            <a:off x="323528" y="2852936"/>
            <a:ext cx="8640960" cy="286232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Usługi objęte zbiorczym określeniem </a:t>
            </a:r>
            <a:r>
              <a:rPr lang="pl-PL" b="1" dirty="0" smtClean="0"/>
              <a:t>"spedycja"</a:t>
            </a:r>
            <a:r>
              <a:rPr lang="pl-PL" dirty="0" smtClean="0"/>
              <a:t>,</a:t>
            </a:r>
            <a:r>
              <a:rPr lang="pl-PL" b="1" dirty="0" smtClean="0"/>
              <a:t> </a:t>
            </a:r>
            <a:r>
              <a:rPr lang="pl-PL" dirty="0" smtClean="0"/>
              <a:t>stanowiące przedmiot umowy uregulowanej w art. 794 i n. KC związane są ściśle z przewozem, ale w stosunku do samego przewozu mają charakter "zewnętrzny" – umożliwiają skuteczne i sprawne przemieszczanie przesyłek </a:t>
            </a:r>
            <a:r>
              <a:rPr lang="pl-PL" dirty="0" smtClean="0">
                <a:sym typeface="Wingdings" pitchFamily="2" charset="2"/>
              </a:rPr>
              <a:t> a </a:t>
            </a:r>
            <a:r>
              <a:rPr lang="pl-PL" dirty="0" smtClean="0"/>
              <a:t>więc wyprzedzają, występują równolegle bądź wykonywane są po zakończeniu procesu przewozowego. </a:t>
            </a:r>
          </a:p>
          <a:p>
            <a:pPr algn="just"/>
            <a:r>
              <a:rPr lang="pl-PL" dirty="0" smtClean="0"/>
              <a:t>Są to różnorodne czynności, które same przez się, tj. w oderwaniu od procesu transportu przesyłek, nie posiadają szczególnych cech wyróżniających na tle innych usług. Ich celem jest uwolnienie podmiotów korzystających z transportu od bezpośredniego wykonywania często wymagających przygotowania oraz "osprzętowania" specjalistycznego, czynności zmierzających do zorganizowania procesu transportu przesyłek.</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34</a:t>
            </a:fld>
            <a:endParaRPr lang="pl-PL" dirty="0"/>
          </a:p>
        </p:txBody>
      </p:sp>
      <p:sp>
        <p:nvSpPr>
          <p:cNvPr id="3" name="pole tekstowe 2"/>
          <p:cNvSpPr txBox="1"/>
          <p:nvPr/>
        </p:nvSpPr>
        <p:spPr>
          <a:xfrm>
            <a:off x="251520" y="188640"/>
            <a:ext cx="8352928" cy="6186309"/>
          </a:xfrm>
          <a:prstGeom prst="rect">
            <a:avLst/>
          </a:prstGeom>
          <a:noFill/>
        </p:spPr>
        <p:txBody>
          <a:bodyPr wrap="square" rtlCol="0">
            <a:spAutoFit/>
          </a:bodyPr>
          <a:lstStyle/>
          <a:p>
            <a:pPr algn="just"/>
            <a:r>
              <a:rPr lang="pl-PL" dirty="0" smtClean="0"/>
              <a:t>Zgodnie z § 2 art. 794, umowa spedycji może przyjąć dwie formy:</a:t>
            </a:r>
          </a:p>
          <a:p>
            <a:pPr algn="just"/>
            <a:endParaRPr lang="pl-PL" dirty="0" smtClean="0"/>
          </a:p>
          <a:p>
            <a:pPr algn="just"/>
            <a:r>
              <a:rPr lang="pl-PL" b="1" dirty="0" smtClean="0">
                <a:solidFill>
                  <a:schemeClr val="accent3">
                    <a:lumMod val="75000"/>
                  </a:schemeClr>
                </a:solidFill>
                <a:sym typeface="Wingdings" pitchFamily="2" charset="2"/>
              </a:rPr>
              <a:t> </a:t>
            </a:r>
            <a:r>
              <a:rPr lang="pl-PL" b="1" dirty="0" smtClean="0">
                <a:solidFill>
                  <a:schemeClr val="accent3">
                    <a:lumMod val="75000"/>
                  </a:schemeClr>
                </a:solidFill>
              </a:rPr>
              <a:t>zastępstwa pośredniego</a:t>
            </a:r>
            <a:r>
              <a:rPr lang="pl-PL" dirty="0" smtClean="0">
                <a:solidFill>
                  <a:schemeClr val="accent3">
                    <a:lumMod val="75000"/>
                  </a:schemeClr>
                </a:solidFill>
              </a:rPr>
              <a:t> (w której spedytor działa w imieniu własnym)  </a:t>
            </a:r>
          </a:p>
          <a:p>
            <a:pPr algn="just"/>
            <a:r>
              <a:rPr lang="pl-PL" dirty="0" smtClean="0"/>
              <a:t>Gdy spedytor działa we własnym imieniu, ale na rachunek dającego zlecenie, a więc jako zastępca pośredni, jego czynności prawne </a:t>
            </a:r>
            <a:r>
              <a:rPr lang="pl-PL" b="1" dirty="0" smtClean="0"/>
              <a:t>nie wywołują bezpośrednich skutków dla drugiej strony umowy spedycji.</a:t>
            </a:r>
            <a:r>
              <a:rPr lang="pl-PL" dirty="0" smtClean="0"/>
              <a:t> W takim przypadku, dla wykonywania przez dającego zlecenie praw nabytych dla niego przez spedytora, </a:t>
            </a:r>
            <a:r>
              <a:rPr lang="pl-PL" b="1" dirty="0" smtClean="0"/>
              <a:t>konieczne jest przelanie tych praw przez spedytora na dającego zlecenie</a:t>
            </a:r>
            <a:r>
              <a:rPr lang="pl-PL" dirty="0" smtClean="0"/>
              <a:t>.</a:t>
            </a:r>
          </a:p>
          <a:p>
            <a:pPr algn="just"/>
            <a:r>
              <a:rPr lang="pl-PL" dirty="0" smtClean="0"/>
              <a:t>Działając jako zastępca pośredni, spedytor jest zobowiązany wydać dającemu zlecenie wszystko, co uzyskał dla niego przy wykonywaniu umowy (art. 740 </a:t>
            </a:r>
            <a:r>
              <a:rPr lang="pl-PL" dirty="0" err="1" smtClean="0"/>
              <a:t>zd</a:t>
            </a:r>
            <a:r>
              <a:rPr lang="pl-PL" dirty="0" smtClean="0"/>
              <a:t>. 2 w zw. z art. 796 KC).</a:t>
            </a:r>
          </a:p>
          <a:p>
            <a:pPr algn="just"/>
            <a:r>
              <a:rPr lang="pl-PL" b="1" dirty="0" smtClean="0">
                <a:solidFill>
                  <a:schemeClr val="accent3">
                    <a:lumMod val="75000"/>
                  </a:schemeClr>
                </a:solidFill>
                <a:sym typeface="Wingdings" pitchFamily="2" charset="2"/>
              </a:rPr>
              <a:t> </a:t>
            </a:r>
            <a:r>
              <a:rPr lang="pl-PL" b="1" dirty="0" smtClean="0">
                <a:solidFill>
                  <a:schemeClr val="accent3">
                    <a:lumMod val="75000"/>
                  </a:schemeClr>
                </a:solidFill>
              </a:rPr>
              <a:t>zastępstwa bezpośredniego</a:t>
            </a:r>
            <a:r>
              <a:rPr lang="pl-PL" dirty="0" smtClean="0">
                <a:solidFill>
                  <a:schemeClr val="accent3">
                    <a:lumMod val="75000"/>
                  </a:schemeClr>
                </a:solidFill>
              </a:rPr>
              <a:t> (w której spedytor działa w imieniu dającego zlecenie)</a:t>
            </a:r>
          </a:p>
          <a:p>
            <a:pPr algn="just"/>
            <a:r>
              <a:rPr lang="pl-PL" dirty="0" smtClean="0"/>
              <a:t>Jeżeli spedytor działa w imieniu dającego zlecenie, to zastosowanie znajdą przepisy o przedstawicielstwie (art. 95 i n. KC). </a:t>
            </a:r>
            <a:r>
              <a:rPr lang="pl-PL" b="1" dirty="0" smtClean="0"/>
              <a:t>W takim przypadku czynność prawna dokonana przez przedstawiciela (spedytora) wywoła skutki prawne bezpośrednio w sferze reprezentowanego (dającego zlecenie).</a:t>
            </a:r>
          </a:p>
          <a:p>
            <a:pPr algn="just"/>
            <a:r>
              <a:rPr lang="pl-PL" dirty="0" smtClean="0"/>
              <a:t>Pełnomocnictwo upoważniające spedytora do działania w imieniu dającego zlecenie może zostać udzielone w formie dorozumianej (z poszanowaniem art. 99 § 1 KC, zgodnie z którym jeżeli do ważności czynności prawnej potrzebna jest szczególna forma, pełnomocnictwo do dokonania tej czynności powinno być udzielone w tej samej formie). Do wniosku takiego prowadzi </a:t>
            </a:r>
            <a:r>
              <a:rPr lang="pl-PL" b="1" dirty="0" smtClean="0"/>
              <a:t>odpowiednie zastosowanie art. 734 § 2 KC </a:t>
            </a:r>
            <a:r>
              <a:rPr lang="pl-PL" dirty="0" smtClean="0"/>
              <a:t>(przez odesłanie z art. 796 KC) </a:t>
            </a: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35</a:t>
            </a:fld>
            <a:endParaRPr lang="pl-PL" dirty="0"/>
          </a:p>
        </p:txBody>
      </p:sp>
      <p:sp>
        <p:nvSpPr>
          <p:cNvPr id="3" name="pole tekstowe 2"/>
          <p:cNvSpPr txBox="1"/>
          <p:nvPr/>
        </p:nvSpPr>
        <p:spPr>
          <a:xfrm>
            <a:off x="179512" y="260648"/>
            <a:ext cx="8424936" cy="1754326"/>
          </a:xfrm>
          <a:prstGeom prst="rect">
            <a:avLst/>
          </a:prstGeom>
          <a:noFill/>
        </p:spPr>
        <p:txBody>
          <a:bodyPr wrap="square" rtlCol="0">
            <a:spAutoFit/>
          </a:bodyPr>
          <a:lstStyle/>
          <a:p>
            <a:r>
              <a:rPr lang="pl-PL" b="1" dirty="0" smtClean="0"/>
              <a:t>Charakter umowy.</a:t>
            </a:r>
            <a:r>
              <a:rPr lang="pl-PL" dirty="0" smtClean="0"/>
              <a:t> </a:t>
            </a:r>
          </a:p>
          <a:p>
            <a:r>
              <a:rPr lang="pl-PL" dirty="0" smtClean="0"/>
              <a:t>	Umowa spedycji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a:t>
            </a:r>
          </a:p>
          <a:p>
            <a:pPr>
              <a:buFont typeface="Arial" pitchFamily="34" charset="0"/>
              <a:buChar char="•"/>
            </a:pPr>
            <a:r>
              <a:rPr lang="pl-PL" b="1" dirty="0" smtClean="0"/>
              <a:t>	wzajemną</a:t>
            </a:r>
            <a:endParaRPr lang="pl-PL" dirty="0"/>
          </a:p>
        </p:txBody>
      </p:sp>
      <p:sp>
        <p:nvSpPr>
          <p:cNvPr id="4" name="pole tekstowe 3"/>
          <p:cNvSpPr txBox="1"/>
          <p:nvPr/>
        </p:nvSpPr>
        <p:spPr>
          <a:xfrm>
            <a:off x="251520" y="2348880"/>
            <a:ext cx="1289520" cy="461665"/>
          </a:xfrm>
          <a:prstGeom prst="rect">
            <a:avLst/>
          </a:prstGeom>
          <a:noFill/>
        </p:spPr>
        <p:txBody>
          <a:bodyPr wrap="none" rtlCol="0">
            <a:spAutoFit/>
          </a:bodyPr>
          <a:lstStyle/>
          <a:p>
            <a:r>
              <a:rPr lang="pl-PL" sz="2400" b="1" dirty="0" smtClean="0">
                <a:solidFill>
                  <a:schemeClr val="accent3">
                    <a:lumMod val="75000"/>
                  </a:schemeClr>
                </a:solidFill>
              </a:rPr>
              <a:t>STRONY </a:t>
            </a:r>
            <a:endParaRPr lang="pl-PL" b="1" dirty="0">
              <a:solidFill>
                <a:schemeClr val="accent3">
                  <a:lumMod val="75000"/>
                </a:schemeClr>
              </a:solidFill>
            </a:endParaRPr>
          </a:p>
        </p:txBody>
      </p:sp>
      <p:sp>
        <p:nvSpPr>
          <p:cNvPr id="5" name="pole tekstowe 4"/>
          <p:cNvSpPr txBox="1"/>
          <p:nvPr/>
        </p:nvSpPr>
        <p:spPr>
          <a:xfrm>
            <a:off x="323528" y="2924944"/>
            <a:ext cx="8208912" cy="646331"/>
          </a:xfrm>
          <a:prstGeom prst="rect">
            <a:avLst/>
          </a:prstGeom>
          <a:noFill/>
        </p:spPr>
        <p:txBody>
          <a:bodyPr wrap="square" rtlCol="0">
            <a:spAutoFit/>
          </a:bodyPr>
          <a:lstStyle/>
          <a:p>
            <a:r>
              <a:rPr lang="pl-PL" dirty="0" smtClean="0"/>
              <a:t>Umowa spedycji ma charakter jednostronnie podmiotowo kwalifikowany. Jej stronami są dający zlecenie oraz spedytor.</a:t>
            </a:r>
            <a:endParaRPr lang="pl-PL" dirty="0"/>
          </a:p>
        </p:txBody>
      </p:sp>
      <p:sp>
        <p:nvSpPr>
          <p:cNvPr id="6" name="pole tekstowe 5"/>
          <p:cNvSpPr txBox="1"/>
          <p:nvPr/>
        </p:nvSpPr>
        <p:spPr>
          <a:xfrm>
            <a:off x="2339752" y="3645024"/>
            <a:ext cx="4908523" cy="369332"/>
          </a:xfrm>
          <a:prstGeom prst="rect">
            <a:avLst/>
          </a:prstGeom>
          <a:noFill/>
        </p:spPr>
        <p:txBody>
          <a:bodyPr wrap="none" rtlCol="0">
            <a:spAutoFit/>
          </a:bodyPr>
          <a:lstStyle/>
          <a:p>
            <a:r>
              <a:rPr lang="pl-PL" b="1" dirty="0" smtClean="0">
                <a:solidFill>
                  <a:schemeClr val="accent3">
                    <a:lumMod val="75000"/>
                  </a:schemeClr>
                </a:solidFill>
              </a:rPr>
              <a:t>SPEDYTOR                                       DAJĄCY ZLECENIE</a:t>
            </a:r>
            <a:endParaRPr lang="pl-PL" b="1" dirty="0">
              <a:solidFill>
                <a:schemeClr val="accent3">
                  <a:lumMod val="75000"/>
                </a:schemeClr>
              </a:solidFill>
            </a:endParaRPr>
          </a:p>
        </p:txBody>
      </p:sp>
      <p:sp>
        <p:nvSpPr>
          <p:cNvPr id="7" name="Strzałka w prawo 6"/>
          <p:cNvSpPr/>
          <p:nvPr/>
        </p:nvSpPr>
        <p:spPr>
          <a:xfrm>
            <a:off x="3635896" y="3717032"/>
            <a:ext cx="1728192" cy="216024"/>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pole tekstowe 7"/>
          <p:cNvSpPr txBox="1"/>
          <p:nvPr/>
        </p:nvSpPr>
        <p:spPr>
          <a:xfrm>
            <a:off x="5076056" y="4005064"/>
            <a:ext cx="3744416"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Kodeks cywilny nie wprowadza ograniczeń podmiotowych odnoszących się do dającego zlecenie. </a:t>
            </a:r>
          </a:p>
          <a:p>
            <a:pPr algn="just"/>
            <a:r>
              <a:rPr lang="pl-PL" dirty="0" smtClean="0"/>
              <a:t>Może nim być każdy podmiot prawa cywilnego</a:t>
            </a:r>
            <a:endParaRPr lang="pl-PL" dirty="0"/>
          </a:p>
        </p:txBody>
      </p:sp>
      <p:sp>
        <p:nvSpPr>
          <p:cNvPr id="9" name="Strzałka w prawo 8"/>
          <p:cNvSpPr/>
          <p:nvPr/>
        </p:nvSpPr>
        <p:spPr>
          <a:xfrm flipH="1">
            <a:off x="3491880" y="3717032"/>
            <a:ext cx="1791816" cy="207640"/>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ole tekstowe 9"/>
          <p:cNvSpPr txBox="1"/>
          <p:nvPr/>
        </p:nvSpPr>
        <p:spPr>
          <a:xfrm>
            <a:off x="251520" y="4005064"/>
            <a:ext cx="3528392"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Kwalifikowaną stroną umowy spedycji jest spedytor.  Spedytorem może być jedynie przedsiębiorca, zajmujący się świadczeniem usług spedycyjnych (por. art. 43</a:t>
            </a:r>
            <a:r>
              <a:rPr lang="pl-PL" baseline="30000" dirty="0" smtClean="0"/>
              <a:t>1</a:t>
            </a:r>
            <a:r>
              <a:rPr lang="pl-PL" dirty="0" smtClean="0"/>
              <a:t> KC) </a:t>
            </a: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36</a:t>
            </a:fld>
            <a:endParaRPr lang="pl-PL" dirty="0"/>
          </a:p>
        </p:txBody>
      </p:sp>
      <p:sp>
        <p:nvSpPr>
          <p:cNvPr id="3" name="pole tekstowe 2"/>
          <p:cNvSpPr txBox="1"/>
          <p:nvPr/>
        </p:nvSpPr>
        <p:spPr>
          <a:xfrm>
            <a:off x="179512" y="188640"/>
            <a:ext cx="8712968" cy="3139321"/>
          </a:xfrm>
          <a:prstGeom prst="rect">
            <a:avLst/>
          </a:prstGeom>
          <a:noFill/>
        </p:spPr>
        <p:txBody>
          <a:bodyPr wrap="square" rtlCol="0">
            <a:spAutoFit/>
          </a:bodyPr>
          <a:lstStyle/>
          <a:p>
            <a:r>
              <a:rPr lang="pl-PL" b="1" dirty="0" smtClean="0"/>
              <a:t>PODSTAWOWE ZOBOWIĄZANIE SPEDYTORA</a:t>
            </a:r>
          </a:p>
          <a:p>
            <a:pPr algn="just"/>
            <a:endParaRPr lang="pl-PL" b="1" dirty="0" smtClean="0"/>
          </a:p>
          <a:p>
            <a:pPr algn="just"/>
            <a:r>
              <a:rPr lang="pl-PL" b="1" dirty="0" smtClean="0">
                <a:sym typeface="Wingdings" pitchFamily="2" charset="2"/>
              </a:rPr>
              <a:t> </a:t>
            </a:r>
            <a:r>
              <a:rPr lang="pl-PL" b="1" dirty="0" smtClean="0"/>
              <a:t>Minimalny zakres zobowiązań spedytora </a:t>
            </a:r>
            <a:r>
              <a:rPr lang="pl-PL" b="1" dirty="0" smtClean="0">
                <a:sym typeface="Wingdings" pitchFamily="2" charset="2"/>
              </a:rPr>
              <a:t> </a:t>
            </a:r>
            <a:r>
              <a:rPr lang="pl-PL" b="1" dirty="0" smtClean="0"/>
              <a:t>wysłanie przesyłki</a:t>
            </a:r>
            <a:r>
              <a:rPr lang="pl-PL" dirty="0" smtClean="0"/>
              <a:t> (a więc co najmniej zawarcie umowy przewozu na rachunek zleceniodawcy) </a:t>
            </a:r>
            <a:r>
              <a:rPr lang="pl-PL" b="1" dirty="0" smtClean="0"/>
              <a:t>lub jej odbiór</a:t>
            </a:r>
            <a:r>
              <a:rPr lang="pl-PL" dirty="0" smtClean="0"/>
              <a:t> (a więc co najmniej dokonanie czynności prawnych odbiorcy przesyłki w rozumieniu przepisów przewozowych)</a:t>
            </a:r>
          </a:p>
          <a:p>
            <a:pPr algn="just"/>
            <a:endParaRPr lang="pl-PL" dirty="0" smtClean="0"/>
          </a:p>
          <a:p>
            <a:pPr algn="just"/>
            <a:r>
              <a:rPr lang="pl-PL" dirty="0" smtClean="0">
                <a:sym typeface="Wingdings" pitchFamily="2" charset="2"/>
              </a:rPr>
              <a:t> </a:t>
            </a:r>
            <a:r>
              <a:rPr lang="pl-PL" dirty="0" smtClean="0"/>
              <a:t>Spedytor może zobowiązać się również do dokonywania „innych usług związanych z przewozem przesyłki”. </a:t>
            </a:r>
            <a:r>
              <a:rPr lang="pl-PL" b="1" dirty="0" smtClean="0"/>
              <a:t>Katalog usług spedycyjnych ma charakter otwarty</a:t>
            </a:r>
            <a:r>
              <a:rPr lang="pl-PL" dirty="0" smtClean="0"/>
              <a:t>. Czynności te mogą być wykonywane przed rozpoczęciem przewozu, w trakcie przewozu oraz po jego zakończeniu.</a:t>
            </a:r>
          </a:p>
          <a:p>
            <a:endParaRPr lang="pl-PL" dirty="0"/>
          </a:p>
        </p:txBody>
      </p:sp>
      <p:sp>
        <p:nvSpPr>
          <p:cNvPr id="4" name="pole tekstowe 3"/>
          <p:cNvSpPr txBox="1"/>
          <p:nvPr/>
        </p:nvSpPr>
        <p:spPr>
          <a:xfrm>
            <a:off x="827584" y="2996952"/>
            <a:ext cx="7920880" cy="3693319"/>
          </a:xfrm>
          <a:prstGeom prst="rect">
            <a:avLst/>
          </a:prstGeom>
          <a:noFill/>
        </p:spPr>
        <p:txBody>
          <a:bodyPr wrap="square" rtlCol="0">
            <a:spAutoFit/>
          </a:bodyPr>
          <a:lstStyle/>
          <a:p>
            <a:pPr algn="just">
              <a:buFont typeface="Arial" pitchFamily="34" charset="0"/>
              <a:buChar char="•"/>
            </a:pPr>
            <a:r>
              <a:rPr lang="pl-PL" dirty="0" smtClean="0"/>
              <a:t>Wśród czynności spedycyjnych dokonywanych </a:t>
            </a:r>
            <a:r>
              <a:rPr lang="pl-PL" b="1" dirty="0" smtClean="0"/>
              <a:t>przed rozpoczęciem przewozu </a:t>
            </a:r>
            <a:r>
              <a:rPr lang="pl-PL" dirty="0" smtClean="0"/>
              <a:t>wskazać można przykładowo: </a:t>
            </a:r>
            <a:r>
              <a:rPr lang="pl-PL" dirty="0" smtClean="0">
                <a:solidFill>
                  <a:schemeClr val="accent3">
                    <a:lumMod val="75000"/>
                  </a:schemeClr>
                </a:solidFill>
              </a:rPr>
              <a:t>udzielanie porad, zmierzenie i zważenie przesyłki, opakowanie przesyłki, sprawdzenie jej stanu, odpowiednie oznakowanie przesyłki, wyszukanie oraz wybór przewoźnika, przygotowanie listów przewozowych, zawarcie umowy przewozu z przewoźnikiem w imieniu zleceniodawcy, ubezpieczenie przesyłki, dostarczenie przesyłki do miejsca nadania do przewozu czy też dokonanie czynności ładunkowych.</a:t>
            </a:r>
          </a:p>
          <a:p>
            <a:pPr algn="just">
              <a:buFont typeface="Arial" pitchFamily="34" charset="0"/>
              <a:buChar char="•"/>
            </a:pPr>
            <a:r>
              <a:rPr lang="pl-PL" dirty="0" smtClean="0"/>
              <a:t>Wśród czynności spedycyjnych, dokonywanych </a:t>
            </a:r>
            <a:r>
              <a:rPr lang="pl-PL" b="1" dirty="0" smtClean="0"/>
              <a:t>w trakcie przewozu i po jego zakończeniu</a:t>
            </a:r>
            <a:r>
              <a:rPr lang="pl-PL" dirty="0" smtClean="0"/>
              <a:t>, wskazać można np.: </a:t>
            </a:r>
            <a:r>
              <a:rPr lang="pl-PL" dirty="0" smtClean="0">
                <a:solidFill>
                  <a:schemeClr val="accent3">
                    <a:lumMod val="75000"/>
                  </a:schemeClr>
                </a:solidFill>
              </a:rPr>
              <a:t>uiszczanie opłat celnych, sprawdzanie stanu przesyłki, odbiór przesyłki, odbiór dokumentu przewozowego, przechowanie przesyłki do czasu jej podjęcia przez odbiorcę, wydawanie przesyłki odbiorcy, sporządzanie raportów i sprawozdań, czy też odbiór opakowań zwrotnych</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37</a:t>
            </a:fld>
            <a:endParaRPr lang="pl-PL" dirty="0"/>
          </a:p>
        </p:txBody>
      </p:sp>
      <p:sp>
        <p:nvSpPr>
          <p:cNvPr id="3" name="pole tekstowe 2"/>
          <p:cNvSpPr txBox="1"/>
          <p:nvPr/>
        </p:nvSpPr>
        <p:spPr>
          <a:xfrm>
            <a:off x="251520" y="260648"/>
            <a:ext cx="8496944" cy="5355312"/>
          </a:xfrm>
          <a:prstGeom prst="rect">
            <a:avLst/>
          </a:prstGeom>
          <a:noFill/>
        </p:spPr>
        <p:txBody>
          <a:bodyPr wrap="square" rtlCol="0">
            <a:spAutoFit/>
          </a:bodyPr>
          <a:lstStyle/>
          <a:p>
            <a:pPr algn="just"/>
            <a:r>
              <a:rPr lang="pl-PL" b="1" dirty="0" smtClean="0"/>
              <a:t>PODSTAWOWE ZOBOWIĄZANIE DAJĄCEGO ZLECENIE</a:t>
            </a:r>
          </a:p>
          <a:p>
            <a:pPr algn="just"/>
            <a:endParaRPr lang="pl-PL" b="1" dirty="0" smtClean="0"/>
          </a:p>
          <a:p>
            <a:pPr algn="just">
              <a:buFont typeface="Wingdings"/>
              <a:buChar char="à"/>
            </a:pPr>
            <a:r>
              <a:rPr lang="pl-PL" b="1" dirty="0" smtClean="0">
                <a:sym typeface="Wingdings" pitchFamily="2" charset="2"/>
              </a:rPr>
              <a:t>Zapłata wynagrodzenia </a:t>
            </a:r>
          </a:p>
          <a:p>
            <a:pPr algn="just">
              <a:buFont typeface="Wingdings"/>
              <a:buChar char="à"/>
            </a:pPr>
            <a:endParaRPr lang="pl-PL" b="1" dirty="0" smtClean="0">
              <a:sym typeface="Wingdings" pitchFamily="2" charset="2"/>
            </a:endParaRPr>
          </a:p>
          <a:p>
            <a:pPr algn="just">
              <a:buFont typeface="Arial" pitchFamily="34" charset="0"/>
              <a:buChar char="•"/>
            </a:pPr>
            <a:r>
              <a:rPr lang="pl-PL" dirty="0" smtClean="0"/>
              <a:t>Podstawowym zobowiązaniem dającego zlecenie usług spedycyjnych jest zapłata wynagrodzenia. </a:t>
            </a:r>
          </a:p>
          <a:p>
            <a:pPr algn="just">
              <a:buFont typeface="Arial" pitchFamily="34" charset="0"/>
              <a:buChar char="•"/>
            </a:pPr>
            <a:r>
              <a:rPr lang="pl-PL" dirty="0" smtClean="0"/>
              <a:t>Zwykle wynagrodzenie spedytora wynika z </a:t>
            </a:r>
            <a:r>
              <a:rPr lang="pl-PL" b="1" dirty="0" smtClean="0"/>
              <a:t>taryfy</a:t>
            </a:r>
            <a:r>
              <a:rPr lang="pl-PL" dirty="0" smtClean="0"/>
              <a:t>, a w braku takiej, do ustalenia jego wysokości, na podstawie </a:t>
            </a:r>
            <a:r>
              <a:rPr lang="pl-PL" b="1" dirty="0" smtClean="0"/>
              <a:t>art. 796 KC</a:t>
            </a:r>
            <a:r>
              <a:rPr lang="pl-PL" dirty="0" smtClean="0"/>
              <a:t>, należy stosować zasady określone w </a:t>
            </a:r>
            <a:r>
              <a:rPr lang="pl-PL" b="1" dirty="0" smtClean="0"/>
              <a:t>art. 735 § 2 KC</a:t>
            </a:r>
            <a:r>
              <a:rPr lang="pl-PL" dirty="0" smtClean="0"/>
              <a:t>.</a:t>
            </a:r>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buFont typeface="Arial" pitchFamily="34" charset="0"/>
              <a:buChar char="•"/>
            </a:pPr>
            <a:endParaRPr lang="pl-PL" dirty="0" smtClean="0"/>
          </a:p>
          <a:p>
            <a:pPr algn="just">
              <a:buFont typeface="Arial" pitchFamily="34" charset="0"/>
              <a:buChar char="•"/>
            </a:pPr>
            <a:r>
              <a:rPr lang="pl-PL" dirty="0" smtClean="0"/>
              <a:t> Wynagrodzenie to może przybrać postać </a:t>
            </a:r>
            <a:r>
              <a:rPr lang="pl-PL" b="1" dirty="0" smtClean="0"/>
              <a:t>prowizji</a:t>
            </a:r>
            <a:r>
              <a:rPr lang="pl-PL" dirty="0" smtClean="0"/>
              <a:t> spedytorskiej, może też zawierać elementy odbiegające od tego sposobu określenia wynagrodzenia należnego spedytorowi i posiadać cechy </a:t>
            </a:r>
            <a:r>
              <a:rPr lang="pl-PL" b="1" dirty="0" smtClean="0"/>
              <a:t>ryczałtu.</a:t>
            </a:r>
            <a:r>
              <a:rPr lang="pl-PL" dirty="0" smtClean="0"/>
              <a:t> Zob. też art. 742–744 KC, które mogą znaleźć tu na podstawie art. 796 KC odpowiednie zastosowanie.</a:t>
            </a:r>
          </a:p>
          <a:p>
            <a:r>
              <a:rPr lang="pl-PL" dirty="0" smtClean="0"/>
              <a:t/>
            </a:r>
            <a:br>
              <a:rPr lang="pl-PL" dirty="0" smtClean="0"/>
            </a:br>
            <a:endParaRPr lang="pl-PL" b="1" dirty="0"/>
          </a:p>
        </p:txBody>
      </p:sp>
      <p:sp>
        <p:nvSpPr>
          <p:cNvPr id="4" name="pole tekstowe 3"/>
          <p:cNvSpPr txBox="1"/>
          <p:nvPr/>
        </p:nvSpPr>
        <p:spPr>
          <a:xfrm>
            <a:off x="1403648" y="2564904"/>
            <a:ext cx="7416824" cy="584775"/>
          </a:xfrm>
          <a:prstGeom prst="rect">
            <a:avLst/>
          </a:prstGeom>
          <a:solidFill>
            <a:schemeClr val="accent3">
              <a:lumMod val="20000"/>
              <a:lumOff val="80000"/>
            </a:schemeClr>
          </a:solidFill>
        </p:spPr>
        <p:txBody>
          <a:bodyPr wrap="square" rtlCol="0">
            <a:spAutoFit/>
          </a:bodyPr>
          <a:lstStyle/>
          <a:p>
            <a:r>
              <a:rPr lang="pl-PL" sz="1600" dirty="0" smtClean="0"/>
              <a:t>Art. 796 Jeżeli przepisy tytułu niniejszego albo przepisy szczególne nie stanowią inaczej, do umowy spedycji stosuje się odpowiednio przepisy o umowie zlecenia.</a:t>
            </a:r>
            <a:endParaRPr lang="pl-PL" sz="1600" dirty="0"/>
          </a:p>
        </p:txBody>
      </p:sp>
      <p:sp>
        <p:nvSpPr>
          <p:cNvPr id="5" name="pole tekstowe 4"/>
          <p:cNvSpPr txBox="1"/>
          <p:nvPr/>
        </p:nvSpPr>
        <p:spPr>
          <a:xfrm>
            <a:off x="1403648" y="3212976"/>
            <a:ext cx="7416824" cy="584775"/>
          </a:xfrm>
          <a:prstGeom prst="rect">
            <a:avLst/>
          </a:prstGeom>
          <a:solidFill>
            <a:schemeClr val="accent3">
              <a:lumMod val="20000"/>
              <a:lumOff val="80000"/>
            </a:schemeClr>
          </a:solidFill>
        </p:spPr>
        <p:txBody>
          <a:bodyPr wrap="square" rtlCol="0">
            <a:spAutoFit/>
          </a:bodyPr>
          <a:lstStyle/>
          <a:p>
            <a:r>
              <a:rPr lang="pl-PL" sz="1600" dirty="0" smtClean="0"/>
              <a:t>Art. 735 § 2. Jeżeli nie ma obowiązującej taryfy, a nie umówiono się o wysokość wynagrodzenia, należy się wynagrodzenie odpowiadające wykonanej pracy.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38</a:t>
            </a:fld>
            <a:endParaRPr lang="pl-PL" dirty="0"/>
          </a:p>
        </p:txBody>
      </p:sp>
      <p:sp>
        <p:nvSpPr>
          <p:cNvPr id="3" name="pole tekstowe 2"/>
          <p:cNvSpPr txBox="1"/>
          <p:nvPr/>
        </p:nvSpPr>
        <p:spPr>
          <a:xfrm>
            <a:off x="251520" y="3356992"/>
            <a:ext cx="8424936" cy="584775"/>
          </a:xfrm>
          <a:prstGeom prst="rect">
            <a:avLst/>
          </a:prstGeom>
          <a:solidFill>
            <a:schemeClr val="accent3">
              <a:lumMod val="20000"/>
              <a:lumOff val="80000"/>
            </a:schemeClr>
          </a:solidFill>
        </p:spPr>
        <p:txBody>
          <a:bodyPr wrap="square" rtlCol="0">
            <a:spAutoFit/>
          </a:bodyPr>
          <a:lstStyle/>
          <a:p>
            <a:r>
              <a:rPr lang="pl-PL" sz="1600" dirty="0" smtClean="0"/>
              <a:t>Art. 799 KC Spedytor jest odpowiedzialny za </a:t>
            </a:r>
            <a:r>
              <a:rPr lang="pl-PL" sz="1600" b="1" dirty="0" smtClean="0"/>
              <a:t>przewoźników i dalszych spedytorów</a:t>
            </a:r>
            <a:r>
              <a:rPr lang="pl-PL" sz="1600" dirty="0" smtClean="0"/>
              <a:t>, którymi posługuje się przy wykonaniu zlecenia, chyba że nie ponosi winy w wyborze.</a:t>
            </a:r>
            <a:endParaRPr lang="pl-PL" sz="1600" dirty="0"/>
          </a:p>
        </p:txBody>
      </p:sp>
      <p:sp>
        <p:nvSpPr>
          <p:cNvPr id="4" name="pole tekstowe 3"/>
          <p:cNvSpPr txBox="1"/>
          <p:nvPr/>
        </p:nvSpPr>
        <p:spPr>
          <a:xfrm>
            <a:off x="179512" y="188640"/>
            <a:ext cx="8784976" cy="5355312"/>
          </a:xfrm>
          <a:prstGeom prst="rect">
            <a:avLst/>
          </a:prstGeom>
          <a:noFill/>
        </p:spPr>
        <p:txBody>
          <a:bodyPr wrap="square" rtlCol="0">
            <a:spAutoFit/>
          </a:bodyPr>
          <a:lstStyle/>
          <a:p>
            <a:pPr algn="just"/>
            <a:r>
              <a:rPr lang="pl-PL" b="1" dirty="0" smtClean="0"/>
              <a:t>Odpowiedzialność spedytora</a:t>
            </a:r>
          </a:p>
          <a:p>
            <a:pPr algn="just"/>
            <a:endParaRPr lang="pl-PL" dirty="0" smtClean="0"/>
          </a:p>
          <a:p>
            <a:pPr algn="just">
              <a:buFont typeface="Wingdings"/>
              <a:buChar char="à"/>
            </a:pPr>
            <a:r>
              <a:rPr lang="pl-PL" dirty="0" smtClean="0"/>
              <a:t>Przepis art. 799 KC reguluje odpowiedzialność spedytora w sytuacji, kiedy przy wykonaniu zlecenia posłużył się innymi osobami: przewoźnikami i dalszymi spedytorami. </a:t>
            </a:r>
          </a:p>
          <a:p>
            <a:pPr algn="just"/>
            <a:endParaRPr lang="pl-PL" dirty="0" smtClean="0"/>
          </a:p>
          <a:p>
            <a:pPr algn="just"/>
            <a:r>
              <a:rPr lang="pl-PL" dirty="0" smtClean="0"/>
              <a:t>Jeśli posłużenie się innymi osobami nie zostało wyłączone przez strony umowy spedycji do odpowiedzialności spedytora, zasadniczo znajdzie zastosowanie</a:t>
            </a:r>
            <a:r>
              <a:rPr lang="pl-PL" b="1" dirty="0" smtClean="0"/>
              <a:t> art. 474 KC</a:t>
            </a:r>
            <a:r>
              <a:rPr lang="pl-PL" dirty="0" smtClean="0"/>
              <a:t>, jeśli jednak spedytor posługuje się w takiej sytuacji </a:t>
            </a:r>
            <a:r>
              <a:rPr lang="pl-PL" b="1" dirty="0" smtClean="0"/>
              <a:t>przewoźnikami lub spedytorami</a:t>
            </a:r>
            <a:r>
              <a:rPr lang="pl-PL" dirty="0" smtClean="0"/>
              <a:t>, to jest odpowiedzialny za takie podmioty na zasadzie </a:t>
            </a:r>
            <a:r>
              <a:rPr lang="pl-PL" b="1" dirty="0" smtClean="0"/>
              <a:t>winy w wyborze</a:t>
            </a:r>
            <a:r>
              <a:rPr lang="pl-PL" dirty="0" smtClean="0"/>
              <a:t> (</a:t>
            </a:r>
            <a:r>
              <a:rPr lang="pl-PL" i="1" dirty="0" err="1" smtClean="0"/>
              <a:t>culpa</a:t>
            </a:r>
            <a:r>
              <a:rPr lang="pl-PL" i="1" dirty="0" smtClean="0"/>
              <a:t> </a:t>
            </a:r>
            <a:r>
              <a:rPr lang="pl-PL" i="1" dirty="0" err="1" smtClean="0"/>
              <a:t>in</a:t>
            </a:r>
            <a:r>
              <a:rPr lang="pl-PL" i="1" dirty="0" smtClean="0"/>
              <a:t> </a:t>
            </a:r>
            <a:r>
              <a:rPr lang="pl-PL" i="1" dirty="0" err="1" smtClean="0"/>
              <a:t>eligendo</a:t>
            </a:r>
            <a:r>
              <a:rPr lang="pl-PL" dirty="0" smtClean="0"/>
              <a:t>). Przy czym, wina ta jest objęta domniemaniem, a w efekcie ciężar wykazania jej braku (dołożenia należytej staranności – por. art. 355 § 2 KC) obciąża spedytora.</a:t>
            </a:r>
          </a:p>
          <a:p>
            <a:pPr algn="just"/>
            <a:endParaRPr lang="pl-PL" dirty="0" smtClean="0"/>
          </a:p>
          <a:p>
            <a:pPr algn="just"/>
            <a:endParaRPr lang="pl-PL" dirty="0" smtClean="0"/>
          </a:p>
          <a:p>
            <a:pPr algn="just"/>
            <a:endParaRPr lang="pl-PL" dirty="0" smtClean="0"/>
          </a:p>
          <a:p>
            <a:pPr algn="just"/>
            <a:endParaRPr lang="pl-PL" dirty="0" smtClean="0"/>
          </a:p>
          <a:p>
            <a:pPr algn="just"/>
            <a:r>
              <a:rPr lang="pl-PL" dirty="0" smtClean="0">
                <a:sym typeface="Wingdings" pitchFamily="2" charset="2"/>
              </a:rPr>
              <a:t> P</a:t>
            </a:r>
            <a:r>
              <a:rPr lang="pl-PL" dirty="0" smtClean="0"/>
              <a:t>rzepis art. 801 KC dot. Odpowiedzialności spedytora za utratę, ubytek lub uszkodzenie przesyłki</a:t>
            </a:r>
            <a:r>
              <a:rPr lang="pl-PL" b="1" dirty="0" smtClean="0"/>
              <a:t> </a:t>
            </a:r>
            <a:r>
              <a:rPr lang="pl-PL" dirty="0" smtClean="0"/>
              <a:t>wyraźnie koresponduje z uregulowaniem zawartym w art. 788 KC – zasadniczo przyjmuje te same rozwiązania, które ustawodawca przewiduje dla analogicznej sytuacji przewoźnika.</a:t>
            </a:r>
            <a:endParaRPr lang="pl-PL" dirty="0"/>
          </a:p>
        </p:txBody>
      </p:sp>
      <p:sp>
        <p:nvSpPr>
          <p:cNvPr id="5" name="pole tekstowe 4"/>
          <p:cNvSpPr txBox="1"/>
          <p:nvPr/>
        </p:nvSpPr>
        <p:spPr>
          <a:xfrm>
            <a:off x="251520" y="5589240"/>
            <a:ext cx="8424936" cy="1077218"/>
          </a:xfrm>
          <a:prstGeom prst="rect">
            <a:avLst/>
          </a:prstGeom>
          <a:solidFill>
            <a:schemeClr val="accent3">
              <a:lumMod val="20000"/>
              <a:lumOff val="80000"/>
            </a:schemeClr>
          </a:solidFill>
        </p:spPr>
        <p:txBody>
          <a:bodyPr wrap="square" rtlCol="0">
            <a:spAutoFit/>
          </a:bodyPr>
          <a:lstStyle/>
          <a:p>
            <a:pPr algn="just"/>
            <a:r>
              <a:rPr lang="pl-PL" sz="1600" dirty="0" smtClean="0"/>
              <a:t>Art. 801 § 1. Odszkodowanie za utratę, ubytek lub uszkodzenie przesyłki w czasie od jej przyjęcia aż do wydania przewoźnikowi, dalszemu spedytorowi, dającemu zlecenie lub osobie przez niego wskazanej, nie może przewyższać zwykłej wartości przesyłki, chyba że szkoda wynikła z winy umyślnej lub rażącego niedbalstwa spedytora.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39</a:t>
            </a:fld>
            <a:endParaRPr lang="pl-PL" dirty="0"/>
          </a:p>
        </p:txBody>
      </p:sp>
      <p:sp>
        <p:nvSpPr>
          <p:cNvPr id="3" name="Prostokąt 2"/>
          <p:cNvSpPr/>
          <p:nvPr/>
        </p:nvSpPr>
        <p:spPr>
          <a:xfrm>
            <a:off x="323528" y="188640"/>
            <a:ext cx="8280920" cy="1569660"/>
          </a:xfrm>
          <a:prstGeom prst="rect">
            <a:avLst/>
          </a:prstGeom>
          <a:solidFill>
            <a:schemeClr val="accent3">
              <a:lumMod val="20000"/>
              <a:lumOff val="80000"/>
            </a:schemeClr>
          </a:solidFill>
        </p:spPr>
        <p:txBody>
          <a:bodyPr wrap="square">
            <a:spAutoFit/>
          </a:bodyPr>
          <a:lstStyle/>
          <a:p>
            <a:pPr algn="just"/>
            <a:r>
              <a:rPr lang="pl-PL" sz="1600" dirty="0" smtClean="0"/>
              <a:t>§ 2. Spedytor nie ponosi odpowiedzialności za ubytek nieprzekraczający granic ustalonych we właściwych przepisach, a w braku takich przepisów – granic zwyczajowo przyjętych.</a:t>
            </a:r>
          </a:p>
          <a:p>
            <a:pPr algn="just"/>
            <a:r>
              <a:rPr lang="pl-PL" sz="1600" dirty="0" smtClean="0"/>
              <a:t>§ 3. Za utratę, ubytek lub uszkodzenie pieniędzy, kosztowności, papierów wartościowych albo rzeczy szczególnie cennych spedytor ponosi odpowiedzialność jedynie wtedy, gdy właściwości przesyłki były podane przy zawarciu umowy, chyba że szkoda wynikła z winy umyślnej lub rażącego niedbalstwa spedytora.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a:t>
            </a:fld>
            <a:endParaRPr lang="pl-PL" dirty="0"/>
          </a:p>
        </p:txBody>
      </p:sp>
      <p:sp>
        <p:nvSpPr>
          <p:cNvPr id="3" name="pole tekstowe 2"/>
          <p:cNvSpPr txBox="1"/>
          <p:nvPr/>
        </p:nvSpPr>
        <p:spPr>
          <a:xfrm>
            <a:off x="179512" y="188640"/>
            <a:ext cx="3924601" cy="461665"/>
          </a:xfrm>
          <a:prstGeom prst="rect">
            <a:avLst/>
          </a:prstGeom>
          <a:noFill/>
        </p:spPr>
        <p:txBody>
          <a:bodyPr wrap="none" rtlCol="0">
            <a:spAutoFit/>
          </a:bodyPr>
          <a:lstStyle/>
          <a:p>
            <a:r>
              <a:rPr lang="pl-PL" sz="2400" b="1" dirty="0" smtClean="0">
                <a:solidFill>
                  <a:schemeClr val="accent3">
                    <a:lumMod val="75000"/>
                  </a:schemeClr>
                </a:solidFill>
              </a:rPr>
              <a:t>POJĘCIE I CHARAKTERYSTYKA</a:t>
            </a:r>
            <a:endParaRPr lang="pl-PL" sz="2400" b="1" dirty="0">
              <a:solidFill>
                <a:schemeClr val="accent3">
                  <a:lumMod val="75000"/>
                </a:schemeClr>
              </a:solidFill>
            </a:endParaRPr>
          </a:p>
        </p:txBody>
      </p:sp>
      <p:sp>
        <p:nvSpPr>
          <p:cNvPr id="4" name="pole tekstowe 3"/>
          <p:cNvSpPr txBox="1"/>
          <p:nvPr/>
        </p:nvSpPr>
        <p:spPr>
          <a:xfrm>
            <a:off x="251520" y="980728"/>
            <a:ext cx="8496944" cy="2031325"/>
          </a:xfrm>
          <a:prstGeom prst="rect">
            <a:avLst/>
          </a:prstGeom>
          <a:solidFill>
            <a:schemeClr val="accent3">
              <a:lumMod val="20000"/>
              <a:lumOff val="80000"/>
            </a:schemeClr>
          </a:solidFill>
        </p:spPr>
        <p:txBody>
          <a:bodyPr wrap="square" rtlCol="0">
            <a:spAutoFit/>
          </a:bodyPr>
          <a:lstStyle/>
          <a:p>
            <a:pPr algn="just"/>
            <a:r>
              <a:rPr lang="pl-PL" b="1" dirty="0" smtClean="0"/>
              <a:t>Art. 758 KC</a:t>
            </a:r>
            <a:endParaRPr lang="pl-PL" dirty="0" smtClean="0"/>
          </a:p>
          <a:p>
            <a:pPr algn="just"/>
            <a:r>
              <a:rPr lang="pl-PL" dirty="0" smtClean="0"/>
              <a:t>§ 1. Przez umowę agencyjną przyjmujący zlecenie (agent) zobowiązuje się, w zakresie działalności swego przedsiębiorstwa, do stałego pośredniczenia, za wynagrodzeniem, przy zawieraniu z klientami umów na rzecz dającego zlecenie przedsiębiorcy albo do zawierania ich w jego imieniu.</a:t>
            </a:r>
          </a:p>
          <a:p>
            <a:pPr algn="just"/>
            <a:r>
              <a:rPr lang="pl-PL" dirty="0" smtClean="0"/>
              <a:t>§ 2. Do zawierania umów w imieniu dającego zlecenie oraz do odbierania dla niego oświadczeń agent jest uprawniony tylko wtedy, gdy ma do tego umocowanie.</a:t>
            </a:r>
            <a:endParaRPr lang="pl-PL" dirty="0"/>
          </a:p>
        </p:txBody>
      </p:sp>
      <p:sp>
        <p:nvSpPr>
          <p:cNvPr id="5" name="pole tekstowe 4"/>
          <p:cNvSpPr txBox="1"/>
          <p:nvPr/>
        </p:nvSpPr>
        <p:spPr>
          <a:xfrm>
            <a:off x="323528" y="3284984"/>
            <a:ext cx="8424936" cy="1754326"/>
          </a:xfrm>
          <a:prstGeom prst="rect">
            <a:avLst/>
          </a:prstGeom>
          <a:noFill/>
        </p:spPr>
        <p:txBody>
          <a:bodyPr wrap="square" rtlCol="0">
            <a:spAutoFit/>
          </a:bodyPr>
          <a:lstStyle/>
          <a:p>
            <a:r>
              <a:rPr lang="pl-PL" b="1" dirty="0" smtClean="0"/>
              <a:t>Charakter umowy.</a:t>
            </a:r>
            <a:r>
              <a:rPr lang="pl-PL" dirty="0" smtClean="0"/>
              <a:t> </a:t>
            </a:r>
          </a:p>
          <a:p>
            <a:r>
              <a:rPr lang="pl-PL" dirty="0" smtClean="0"/>
              <a:t>	Umowa agencyjna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a:t>
            </a:r>
          </a:p>
          <a:p>
            <a:pPr>
              <a:buFont typeface="Arial" pitchFamily="34" charset="0"/>
              <a:buChar char="•"/>
            </a:pPr>
            <a:r>
              <a:rPr lang="pl-PL" b="1" dirty="0" smtClean="0"/>
              <a:t>	wzajemną</a:t>
            </a:r>
            <a:endParaRPr lang="pl-PL"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251520" y="1268760"/>
            <a:ext cx="8568952" cy="1569660"/>
          </a:xfrm>
          <a:prstGeom prst="rect">
            <a:avLst/>
          </a:prstGeom>
          <a:solidFill>
            <a:schemeClr val="accent3">
              <a:lumMod val="20000"/>
              <a:lumOff val="80000"/>
            </a:schemeClr>
          </a:solidFill>
        </p:spPr>
        <p:txBody>
          <a:bodyPr wrap="square" rtlCol="0">
            <a:spAutoFit/>
          </a:bodyPr>
          <a:lstStyle/>
          <a:p>
            <a:r>
              <a:rPr lang="pl-PL" sz="1600" dirty="0" smtClean="0"/>
              <a:t>Art. 803 </a:t>
            </a:r>
          </a:p>
          <a:p>
            <a:r>
              <a:rPr lang="pl-PL" sz="1600" dirty="0" smtClean="0"/>
              <a:t>§ 1. Roszczenia z umowy spedycji przedawniają się z upływem roku.</a:t>
            </a:r>
          </a:p>
          <a:p>
            <a:r>
              <a:rPr lang="pl-PL" sz="1600" dirty="0" smtClean="0"/>
              <a:t>§ 2. Termin przedawnienia zaczyna biec: w wypadku roszczeń z tytułu uszkodzenia lub ubytku przesyłki – od dnia </a:t>
            </a:r>
            <a:r>
              <a:rPr lang="pl-PL" sz="1600" b="1" dirty="0" smtClean="0"/>
              <a:t>dostarczenia przesyłki</a:t>
            </a:r>
            <a:r>
              <a:rPr lang="pl-PL" sz="1600" dirty="0" smtClean="0"/>
              <a:t>; w wypadku całkowitej utraty przesyłki lub jej dostarczenia z opóźnieniem – od dnia, w którym przesyłka </a:t>
            </a:r>
            <a:r>
              <a:rPr lang="pl-PL" sz="1600" b="1" dirty="0" smtClean="0"/>
              <a:t>miała być dostarczona</a:t>
            </a:r>
            <a:r>
              <a:rPr lang="pl-PL" sz="1600" dirty="0" smtClean="0"/>
              <a:t>; we wszystkich innych wypadkach – od dnia </a:t>
            </a:r>
            <a:r>
              <a:rPr lang="pl-PL" sz="1600" b="1" dirty="0" smtClean="0"/>
              <a:t>wykonania zlecenia</a:t>
            </a:r>
            <a:r>
              <a:rPr lang="pl-PL" sz="1600" dirty="0" smtClean="0"/>
              <a:t>.</a:t>
            </a:r>
            <a:endParaRPr lang="pl-PL" sz="1600" dirty="0"/>
          </a:p>
        </p:txBody>
      </p:sp>
      <p:sp>
        <p:nvSpPr>
          <p:cNvPr id="2" name="Symbol zastępczy numeru slajdu 1"/>
          <p:cNvSpPr>
            <a:spLocks noGrp="1"/>
          </p:cNvSpPr>
          <p:nvPr>
            <p:ph type="sldNum" sz="quarter" idx="12"/>
          </p:nvPr>
        </p:nvSpPr>
        <p:spPr/>
        <p:txBody>
          <a:bodyPr/>
          <a:lstStyle/>
          <a:p>
            <a:fld id="{589B7C76-EFF2-4CD8-A475-4750F11B4BC6}" type="slidenum">
              <a:rPr lang="pl-PL" smtClean="0"/>
              <a:pPr/>
              <a:t>40</a:t>
            </a:fld>
            <a:endParaRPr lang="pl-PL" dirty="0"/>
          </a:p>
        </p:txBody>
      </p:sp>
      <p:sp>
        <p:nvSpPr>
          <p:cNvPr id="3" name="pole tekstowe 2"/>
          <p:cNvSpPr txBox="1"/>
          <p:nvPr/>
        </p:nvSpPr>
        <p:spPr>
          <a:xfrm>
            <a:off x="179512" y="188640"/>
            <a:ext cx="8784976" cy="4801314"/>
          </a:xfrm>
          <a:prstGeom prst="rect">
            <a:avLst/>
          </a:prstGeom>
          <a:noFill/>
        </p:spPr>
        <p:txBody>
          <a:bodyPr wrap="square" rtlCol="0">
            <a:spAutoFit/>
          </a:bodyPr>
          <a:lstStyle/>
          <a:p>
            <a:pPr algn="just">
              <a:buFont typeface="Wingdings"/>
              <a:buChar char="à"/>
            </a:pPr>
            <a:r>
              <a:rPr lang="pl-PL" b="1" dirty="0" smtClean="0"/>
              <a:t>Roczny termin dla roszczeń z umowy spedycji jako szczególny termin przedawnienia.</a:t>
            </a:r>
            <a:r>
              <a:rPr lang="pl-PL" dirty="0" smtClean="0"/>
              <a:t> </a:t>
            </a:r>
          </a:p>
          <a:p>
            <a:pPr algn="just"/>
            <a:r>
              <a:rPr lang="pl-PL" dirty="0" smtClean="0"/>
              <a:t>Przepis art. 803 KC wprowadza uregulowanie szczególne (</a:t>
            </a:r>
            <a:r>
              <a:rPr lang="pl-PL" i="1" dirty="0" err="1" smtClean="0"/>
              <a:t>lex</a:t>
            </a:r>
            <a:r>
              <a:rPr lang="pl-PL" i="1" dirty="0" smtClean="0"/>
              <a:t> </a:t>
            </a:r>
            <a:r>
              <a:rPr lang="pl-PL" i="1" dirty="0" err="1" smtClean="0"/>
              <a:t>specialis</a:t>
            </a:r>
            <a:r>
              <a:rPr lang="pl-PL" dirty="0" smtClean="0"/>
              <a:t>) w stosunku do art. 118 KC, określając </a:t>
            </a:r>
            <a:r>
              <a:rPr lang="pl-PL" b="1" dirty="0" smtClean="0"/>
              <a:t>roczny termin przedawnienia </a:t>
            </a:r>
            <a:r>
              <a:rPr lang="pl-PL" dirty="0" smtClean="0"/>
              <a:t>dla wszystkich roszczeń z umowy spedycji.</a:t>
            </a:r>
          </a:p>
          <a:p>
            <a:pPr algn="just"/>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pPr algn="just">
              <a:buFont typeface="Wingdings"/>
              <a:buChar char="à"/>
            </a:pPr>
            <a:r>
              <a:rPr lang="pl-PL" b="1" dirty="0" smtClean="0"/>
              <a:t>Termin przedawnienia roszczeń zwrotnych (regresowych) przysługujących spedytorowi przeciwko przewoźnikom i dalszym spedytorom, którymi się posługiwał przy przewozie przesyłki.</a:t>
            </a:r>
            <a:r>
              <a:rPr lang="pl-PL" dirty="0" smtClean="0"/>
              <a:t> </a:t>
            </a:r>
          </a:p>
          <a:p>
            <a:pPr algn="just"/>
            <a:r>
              <a:rPr lang="pl-PL" dirty="0" smtClean="0"/>
              <a:t>Roszczenia takie przedawniają się z upływem </a:t>
            </a:r>
            <a:r>
              <a:rPr lang="pl-PL" b="1" dirty="0" smtClean="0"/>
              <a:t>6 miesięcy</a:t>
            </a:r>
            <a:r>
              <a:rPr lang="pl-PL" dirty="0" smtClean="0"/>
              <a:t> od dnia, kiedy spedytor naprawił szkodę, albo od dnia, kiedy wytoczono przeciwko niemu powództwo (</a:t>
            </a:r>
            <a:r>
              <a:rPr lang="pl-PL" dirty="0" err="1" smtClean="0"/>
              <a:t>zd</a:t>
            </a:r>
            <a:r>
              <a:rPr lang="pl-PL" dirty="0" smtClean="0"/>
              <a:t>. 1). Przepis ten stosuje się odpowiednio do wymienionych roszczeń między osobami, którymi spedytor posługiwał się przy przewozie przesyłki (</a:t>
            </a:r>
            <a:r>
              <a:rPr lang="pl-PL" dirty="0" err="1" smtClean="0"/>
              <a:t>zd</a:t>
            </a:r>
            <a:r>
              <a:rPr lang="pl-PL" dirty="0" smtClean="0"/>
              <a:t>. 2). </a:t>
            </a:r>
            <a:endParaRPr lang="pl-PL" dirty="0"/>
          </a:p>
        </p:txBody>
      </p:sp>
      <p:sp>
        <p:nvSpPr>
          <p:cNvPr id="6" name="pole tekstowe 5"/>
          <p:cNvSpPr txBox="1"/>
          <p:nvPr/>
        </p:nvSpPr>
        <p:spPr>
          <a:xfrm>
            <a:off x="251520" y="5013176"/>
            <a:ext cx="8568952" cy="1323439"/>
          </a:xfrm>
          <a:prstGeom prst="rect">
            <a:avLst/>
          </a:prstGeom>
          <a:solidFill>
            <a:schemeClr val="accent3">
              <a:lumMod val="20000"/>
              <a:lumOff val="80000"/>
            </a:schemeClr>
          </a:solidFill>
        </p:spPr>
        <p:txBody>
          <a:bodyPr wrap="square" rtlCol="0">
            <a:spAutoFit/>
          </a:bodyPr>
          <a:lstStyle/>
          <a:p>
            <a:pPr algn="just"/>
            <a:r>
              <a:rPr lang="pl-PL" sz="1600" dirty="0" smtClean="0"/>
              <a:t>Art. 804 Roszczenia przysługujące spedytorowi przeciwko przewoźnikom i dalszym spedytorom, którymi się posługiwał przy przewozie przesyłki, przedawniają się z upływem </a:t>
            </a:r>
            <a:r>
              <a:rPr lang="pl-PL" sz="1600" b="1" dirty="0" smtClean="0"/>
              <a:t>sześciu miesięcy od dnia, kiedy spedytor naprawił szkodę, albo od dnia, kiedy wytoczono przeciwko niemu powództwo</a:t>
            </a:r>
            <a:r>
              <a:rPr lang="pl-PL" sz="1600" dirty="0" smtClean="0"/>
              <a:t>. Przepis ten stosuje się odpowiednio do wymienionych roszczeń między osobami, którymi spedytor posługiwał się przy przewozie przesyłki.</a:t>
            </a:r>
            <a:endParaRPr lang="pl-PL" sz="1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41</a:t>
            </a:fld>
            <a:endParaRPr lang="pl-PL" dirty="0"/>
          </a:p>
        </p:txBody>
      </p:sp>
      <p:sp>
        <p:nvSpPr>
          <p:cNvPr id="3" name="pole tekstowe 2"/>
          <p:cNvSpPr txBox="1"/>
          <p:nvPr/>
        </p:nvSpPr>
        <p:spPr>
          <a:xfrm>
            <a:off x="539552" y="548680"/>
            <a:ext cx="1160254" cy="461665"/>
          </a:xfrm>
          <a:prstGeom prst="rect">
            <a:avLst/>
          </a:prstGeom>
          <a:noFill/>
        </p:spPr>
        <p:txBody>
          <a:bodyPr wrap="none" rtlCol="0">
            <a:spAutoFit/>
          </a:bodyPr>
          <a:lstStyle/>
          <a:p>
            <a:r>
              <a:rPr lang="pl-PL" sz="2400" b="1" dirty="0" smtClean="0">
                <a:solidFill>
                  <a:schemeClr val="accent3">
                    <a:lumMod val="75000"/>
                  </a:schemeClr>
                </a:solidFill>
              </a:rPr>
              <a:t>FORMA</a:t>
            </a:r>
            <a:endParaRPr lang="pl-PL" b="1" dirty="0">
              <a:solidFill>
                <a:schemeClr val="accent3">
                  <a:lumMod val="75000"/>
                </a:schemeClr>
              </a:solidFill>
            </a:endParaRPr>
          </a:p>
        </p:txBody>
      </p:sp>
      <p:sp>
        <p:nvSpPr>
          <p:cNvPr id="4" name="pole tekstowe 3"/>
          <p:cNvSpPr txBox="1"/>
          <p:nvPr/>
        </p:nvSpPr>
        <p:spPr>
          <a:xfrm>
            <a:off x="611560" y="1268760"/>
            <a:ext cx="7625164" cy="923330"/>
          </a:xfrm>
          <a:prstGeom prst="rect">
            <a:avLst/>
          </a:prstGeom>
          <a:noFill/>
        </p:spPr>
        <p:txBody>
          <a:bodyPr wrap="none" rtlCol="0">
            <a:spAutoFit/>
          </a:bodyPr>
          <a:lstStyle/>
          <a:p>
            <a:r>
              <a:rPr lang="pl-PL" dirty="0" smtClean="0"/>
              <a:t> W Kodeksie cywilnym nie przewidziano szczególnych ograniczeń w odniesieniu </a:t>
            </a:r>
          </a:p>
          <a:p>
            <a:r>
              <a:rPr lang="pl-PL" dirty="0" smtClean="0"/>
              <a:t>do formy umowy spedycji. W rezultacie przyjmuje się, że umowa ta może </a:t>
            </a:r>
          </a:p>
          <a:p>
            <a:r>
              <a:rPr lang="pl-PL" dirty="0" smtClean="0"/>
              <a:t>zostać zawarta w </a:t>
            </a:r>
            <a:r>
              <a:rPr lang="pl-PL" b="1" dirty="0" smtClean="0"/>
              <a:t>dowolnej formie</a:t>
            </a:r>
            <a:r>
              <a:rPr lang="pl-PL" dirty="0" smtClean="0"/>
              <a:t> </a:t>
            </a:r>
            <a:endParaRPr lang="pl-PL" dirty="0"/>
          </a:p>
        </p:txBody>
      </p:sp>
      <p:sp>
        <p:nvSpPr>
          <p:cNvPr id="5" name="Prostokąt 4"/>
          <p:cNvSpPr/>
          <p:nvPr/>
        </p:nvSpPr>
        <p:spPr>
          <a:xfrm>
            <a:off x="611560" y="2924944"/>
            <a:ext cx="7920880" cy="2308324"/>
          </a:xfrm>
          <a:prstGeom prst="rect">
            <a:avLst/>
          </a:prstGeom>
        </p:spPr>
        <p:txBody>
          <a:bodyPr wrap="square">
            <a:spAutoFit/>
          </a:bodyPr>
          <a:lstStyle/>
          <a:p>
            <a:r>
              <a:rPr lang="pl-PL" dirty="0" smtClean="0"/>
              <a:t>UWAGA! </a:t>
            </a:r>
          </a:p>
          <a:p>
            <a:pPr algn="just"/>
            <a:r>
              <a:rPr lang="pl-PL" dirty="0" smtClean="0"/>
              <a:t>Oznacza to, że jeśli dochodzi do zawarcia umowy spedycji z jednoczesnym upoważnieniem spedytora do działania </a:t>
            </a:r>
            <a:r>
              <a:rPr lang="pl-PL" b="1" dirty="0" smtClean="0"/>
              <a:t>w imieniu </a:t>
            </a:r>
            <a:r>
              <a:rPr lang="pl-PL" dirty="0" smtClean="0"/>
              <a:t>dającego zlecenie (zastępstwo bezpośrednie), to takie upoważnienie jest poddane reżimowi przepisów o przedstawicielstwie (art. 95 i n. KC). Co do zasady wspomniane upoważnienie może być udzielone w dowolnej formie, chyba że do ważności czynności prawnych, które mają być dokonywane przez spedytora w imieniu dającego zlecenie, wymagana jest forma szczególna (art. 99 § 1 KC).</a:t>
            </a: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42</a:t>
            </a:fld>
            <a:endParaRPr lang="pl-PL" dirty="0"/>
          </a:p>
        </p:txBody>
      </p:sp>
      <p:sp>
        <p:nvSpPr>
          <p:cNvPr id="3" name="pole tekstowe 2"/>
          <p:cNvSpPr txBox="1"/>
          <p:nvPr/>
        </p:nvSpPr>
        <p:spPr>
          <a:xfrm>
            <a:off x="467544" y="476672"/>
            <a:ext cx="6552728" cy="1508105"/>
          </a:xfrm>
          <a:prstGeom prst="rect">
            <a:avLst/>
          </a:prstGeom>
          <a:noFill/>
        </p:spPr>
        <p:txBody>
          <a:bodyPr wrap="square" rtlCol="0">
            <a:spAutoFit/>
          </a:bodyPr>
          <a:lstStyle/>
          <a:p>
            <a:r>
              <a:rPr lang="pl-PL" dirty="0" smtClean="0"/>
              <a:t> Zabezpieczenie roszczeń:</a:t>
            </a:r>
          </a:p>
          <a:p>
            <a:pPr>
              <a:buFont typeface="Wingdings" pitchFamily="2" charset="2"/>
              <a:buChar char="ü"/>
            </a:pPr>
            <a:r>
              <a:rPr lang="pl-PL" dirty="0" smtClean="0"/>
              <a:t>Agenta</a:t>
            </a:r>
          </a:p>
          <a:p>
            <a:pPr>
              <a:buFont typeface="Wingdings" pitchFamily="2" charset="2"/>
              <a:buChar char="ü"/>
            </a:pPr>
            <a:r>
              <a:rPr lang="pl-PL" dirty="0" smtClean="0"/>
              <a:t>Komisanta </a:t>
            </a:r>
          </a:p>
          <a:p>
            <a:pPr>
              <a:buFont typeface="Wingdings" pitchFamily="2" charset="2"/>
              <a:buChar char="ü"/>
            </a:pPr>
            <a:r>
              <a:rPr lang="pl-PL" dirty="0" smtClean="0"/>
              <a:t>Przewoźnika</a:t>
            </a:r>
          </a:p>
          <a:p>
            <a:pPr>
              <a:buFont typeface="Wingdings" pitchFamily="2" charset="2"/>
              <a:buChar char="ü"/>
            </a:pPr>
            <a:r>
              <a:rPr lang="pl-PL" dirty="0" smtClean="0"/>
              <a:t>Spedytora  </a:t>
            </a:r>
            <a:endParaRPr lang="pl-PL" dirty="0"/>
          </a:p>
        </p:txBody>
      </p:sp>
      <p:sp>
        <p:nvSpPr>
          <p:cNvPr id="4" name="Nawias klamrowy zamykający 3"/>
          <p:cNvSpPr/>
          <p:nvPr/>
        </p:nvSpPr>
        <p:spPr>
          <a:xfrm>
            <a:off x="1907704" y="908720"/>
            <a:ext cx="432048"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339752" y="1196752"/>
            <a:ext cx="3067122" cy="369332"/>
          </a:xfrm>
          <a:prstGeom prst="rect">
            <a:avLst/>
          </a:prstGeom>
          <a:noFill/>
        </p:spPr>
        <p:txBody>
          <a:bodyPr wrap="none" rtlCol="0">
            <a:spAutoFit/>
          </a:bodyPr>
          <a:lstStyle/>
          <a:p>
            <a:r>
              <a:rPr lang="pl-PL" dirty="0" smtClean="0"/>
              <a:t>USTAWOWE PRAWO ZASTAWU</a:t>
            </a:r>
            <a:endParaRPr lang="pl-PL" dirty="0"/>
          </a:p>
        </p:txBody>
      </p:sp>
      <p:sp>
        <p:nvSpPr>
          <p:cNvPr id="6" name="pole tekstowe 5"/>
          <p:cNvSpPr txBox="1"/>
          <p:nvPr/>
        </p:nvSpPr>
        <p:spPr>
          <a:xfrm>
            <a:off x="323528" y="2708920"/>
            <a:ext cx="8136904"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pl-PL" dirty="0" smtClean="0"/>
              <a:t>UWAGA</a:t>
            </a:r>
          </a:p>
          <a:p>
            <a:r>
              <a:rPr lang="pl-PL" dirty="0" smtClean="0"/>
              <a:t>Ustawowe prawo zastawu przysługujące spedytorowi i komisantowi jest szersze od tego, którym dysponuje przewoźnik i agent. </a:t>
            </a:r>
          </a:p>
          <a:p>
            <a:pPr algn="just"/>
            <a:endParaRPr lang="pl-PL" dirty="0" smtClean="0"/>
          </a:p>
          <a:p>
            <a:pPr algn="just"/>
            <a:r>
              <a:rPr lang="pl-PL" dirty="0" smtClean="0"/>
              <a:t>Ustawowe prawo zastawu przysługujące spedytorowi obejmuje nie tylko roszczenia wynikające z umowy, której dotyczy przesyłka, na której ustanawiany jest zastaw ustawowy, lecz również roszczenia spedytora, poprzednich spedytorów lub przewoźników wynikających z </a:t>
            </a:r>
            <a:r>
              <a:rPr lang="pl-PL" b="1" dirty="0" smtClean="0"/>
              <a:t>poprzednich zleceń spedycyjnych</a:t>
            </a:r>
            <a:r>
              <a:rPr lang="pl-PL" dirty="0" smtClean="0"/>
              <a:t>. Również w przypadku umowy komisu ustawowe prawo zastawu komisanta obejmuje wszystkie stosunki komisu łączące strony, a więc także inne </a:t>
            </a:r>
            <a:r>
              <a:rPr lang="pl-PL" b="1" dirty="0" smtClean="0"/>
              <a:t>zlecenia komisowe.</a:t>
            </a:r>
            <a:endParaRPr lang="pl-PL" dirty="0" smtClean="0"/>
          </a:p>
        </p:txBody>
      </p:sp>
      <p:sp>
        <p:nvSpPr>
          <p:cNvPr id="7" name="Strzałka w dół 6"/>
          <p:cNvSpPr/>
          <p:nvPr/>
        </p:nvSpPr>
        <p:spPr>
          <a:xfrm>
            <a:off x="1763688" y="5517232"/>
            <a:ext cx="1296144" cy="1224136"/>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pl-PL" dirty="0" smtClean="0"/>
              <a:t>Zob.</a:t>
            </a:r>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43</a:t>
            </a:fld>
            <a:endParaRPr lang="pl-PL" dirty="0"/>
          </a:p>
        </p:txBody>
      </p:sp>
      <p:sp>
        <p:nvSpPr>
          <p:cNvPr id="3" name="pole tekstowe 2"/>
          <p:cNvSpPr txBox="1"/>
          <p:nvPr/>
        </p:nvSpPr>
        <p:spPr>
          <a:xfrm>
            <a:off x="0" y="5288340"/>
            <a:ext cx="9144000" cy="1569660"/>
          </a:xfrm>
          <a:prstGeom prst="rect">
            <a:avLst/>
          </a:prstGeom>
          <a:solidFill>
            <a:schemeClr val="accent6">
              <a:lumMod val="20000"/>
              <a:lumOff val="80000"/>
            </a:schemeClr>
          </a:solidFill>
        </p:spPr>
        <p:txBody>
          <a:bodyPr wrap="square" rtlCol="0">
            <a:spAutoFit/>
          </a:bodyPr>
          <a:lstStyle/>
          <a:p>
            <a:pPr algn="just"/>
            <a:r>
              <a:rPr lang="pl-PL" sz="1600" b="1" dirty="0" smtClean="0"/>
              <a:t>Art. 802 </a:t>
            </a:r>
            <a:endParaRPr lang="pl-PL" sz="1600" dirty="0" smtClean="0"/>
          </a:p>
          <a:p>
            <a:pPr algn="just"/>
            <a:r>
              <a:rPr lang="pl-PL" sz="1600" dirty="0" smtClean="0"/>
              <a:t>§ 1. Dla zabezpieczenia roszczeń o przewoźne oraz roszczeń o prowizję, o zwrot wydatków i innych należności wynikłych ze zleceń spedycyjnych, jak również dla zabezpieczenia takich roszczeń przysługujących poprzednim spedytorom i przewoźnikom, </a:t>
            </a:r>
            <a:r>
              <a:rPr lang="pl-PL" sz="1600" b="1" dirty="0" smtClean="0"/>
              <a:t>przysługuje spedytorowi ustawowe prawo zastawu na przesyłce</a:t>
            </a:r>
            <a:r>
              <a:rPr lang="pl-PL" sz="1600" dirty="0" smtClean="0"/>
              <a:t>, dopóki przesyłka znajduje się u niego lub u osoby, która ją dzierży w jego imieniu, albo dopóki może nią rozporządzać za pomocą dokumentów.</a:t>
            </a:r>
          </a:p>
        </p:txBody>
      </p:sp>
      <p:sp>
        <p:nvSpPr>
          <p:cNvPr id="4" name="pole tekstowe 3"/>
          <p:cNvSpPr txBox="1"/>
          <p:nvPr/>
        </p:nvSpPr>
        <p:spPr>
          <a:xfrm>
            <a:off x="0" y="3717032"/>
            <a:ext cx="9144000" cy="1569660"/>
          </a:xfrm>
          <a:prstGeom prst="rect">
            <a:avLst/>
          </a:prstGeom>
          <a:solidFill>
            <a:schemeClr val="accent5">
              <a:lumMod val="20000"/>
              <a:lumOff val="80000"/>
            </a:schemeClr>
          </a:solidFill>
        </p:spPr>
        <p:txBody>
          <a:bodyPr wrap="square" rtlCol="0">
            <a:spAutoFit/>
          </a:bodyPr>
          <a:lstStyle/>
          <a:p>
            <a:pPr algn="just"/>
            <a:r>
              <a:rPr lang="pl-PL" sz="1600" b="1" dirty="0" smtClean="0"/>
              <a:t>Art. 790 </a:t>
            </a:r>
            <a:endParaRPr lang="pl-PL" sz="1600" dirty="0" smtClean="0"/>
          </a:p>
          <a:p>
            <a:pPr algn="just"/>
            <a:r>
              <a:rPr lang="pl-PL" sz="1600" dirty="0" smtClean="0"/>
              <a:t>§ 1. Dla zabezpieczenia roszczeń wynikających z umowy przewozu, w szczególności: przewoźnego, składowego, opłat celnych i innych wydatków, jak również dla zabezpieczenia takich roszczeń przysługujących poprzednim spedytorom i przewoźnikom, </a:t>
            </a:r>
            <a:r>
              <a:rPr lang="pl-PL" sz="1600" b="1" dirty="0" smtClean="0"/>
              <a:t>przysługuje przewoźnikowi ustawowe prawo zastawu na przesyłce</a:t>
            </a:r>
            <a:r>
              <a:rPr lang="pl-PL" sz="1600" dirty="0" smtClean="0"/>
              <a:t>, dopóki przesyłka znajduje się u niego lub u osoby, która ją dzierży w jego imieniu, albo dopóki może nią rozporządzać za pomocą dokumentów.</a:t>
            </a:r>
          </a:p>
        </p:txBody>
      </p:sp>
      <p:sp>
        <p:nvSpPr>
          <p:cNvPr id="5" name="pole tekstowe 4"/>
          <p:cNvSpPr txBox="1"/>
          <p:nvPr/>
        </p:nvSpPr>
        <p:spPr>
          <a:xfrm>
            <a:off x="0" y="1700808"/>
            <a:ext cx="9144000" cy="2062103"/>
          </a:xfrm>
          <a:prstGeom prst="rect">
            <a:avLst/>
          </a:prstGeom>
          <a:solidFill>
            <a:schemeClr val="accent4">
              <a:lumMod val="20000"/>
              <a:lumOff val="80000"/>
            </a:schemeClr>
          </a:solidFill>
        </p:spPr>
        <p:txBody>
          <a:bodyPr wrap="square" rtlCol="0">
            <a:spAutoFit/>
          </a:bodyPr>
          <a:lstStyle/>
          <a:p>
            <a:r>
              <a:rPr lang="pl-PL" sz="1600" b="1" dirty="0" smtClean="0"/>
              <a:t>Art. 773 </a:t>
            </a:r>
            <a:endParaRPr lang="pl-PL" sz="1600" dirty="0" smtClean="0"/>
          </a:p>
          <a:p>
            <a:pPr algn="just"/>
            <a:r>
              <a:rPr lang="pl-PL" sz="1600" dirty="0" smtClean="0"/>
              <a:t>§ 1. Dla zabezpieczenia roszczeń o prowizję oraz roszczeń o zwrot wydatków i zaliczek udzielonych komitentowi, jak również dla zabezpieczenia wszelkich innych należności wynikłych ze zleceń komisowych </a:t>
            </a:r>
            <a:r>
              <a:rPr lang="pl-PL" sz="1600" b="1" dirty="0" smtClean="0"/>
              <a:t>przysługuje komisantowi ustawowe prawo zastawu na rzeczach stanowiących przedmiot komisu</a:t>
            </a:r>
            <a:r>
              <a:rPr lang="pl-PL" sz="1600" dirty="0" smtClean="0"/>
              <a:t>, dopóki rzeczy te znajdują się u niego lub u osoby która je dzierży w jego imieniu, albo dopóki może nimi rozporządzać za pomocą dokumentów.</a:t>
            </a:r>
          </a:p>
          <a:p>
            <a:pPr algn="just"/>
            <a:r>
              <a:rPr lang="pl-PL" sz="1600" dirty="0" smtClean="0"/>
              <a:t>§ 2. Wymienione należności mogą być zaspokojone z wierzytelności nabytych przez komisanta na rachunek komitenta, z pierwszeństwem przed wierzycielami komitenta.</a:t>
            </a:r>
          </a:p>
        </p:txBody>
      </p:sp>
      <p:sp>
        <p:nvSpPr>
          <p:cNvPr id="6" name="pole tekstowe 5"/>
          <p:cNvSpPr txBox="1"/>
          <p:nvPr/>
        </p:nvSpPr>
        <p:spPr>
          <a:xfrm>
            <a:off x="0" y="332656"/>
            <a:ext cx="9144000" cy="1368152"/>
          </a:xfrm>
          <a:prstGeom prst="rect">
            <a:avLst/>
          </a:prstGeom>
          <a:solidFill>
            <a:schemeClr val="accent2">
              <a:lumMod val="20000"/>
              <a:lumOff val="80000"/>
            </a:schemeClr>
          </a:solidFill>
        </p:spPr>
        <p:txBody>
          <a:bodyPr wrap="square" rtlCol="0">
            <a:spAutoFit/>
          </a:bodyPr>
          <a:lstStyle/>
          <a:p>
            <a:pPr algn="just"/>
            <a:r>
              <a:rPr lang="pl-PL" sz="1600" b="1" dirty="0" smtClean="0"/>
              <a:t>Art. 763 </a:t>
            </a:r>
            <a:r>
              <a:rPr lang="pl-PL" sz="1600" dirty="0" smtClean="0"/>
              <a:t>Dla zabezpieczenia roszczenia o wynagrodzenie oraz o zwrot wydatków i zaliczek udzielonych dającemu zlecenie </a:t>
            </a:r>
            <a:r>
              <a:rPr lang="pl-PL" sz="1600" b="1" dirty="0" smtClean="0"/>
              <a:t>agentowi przysługuje ustawowe prawo zastawu na rzeczach i papierach wartościowych dającego zlecenie, otrzymanych w związku z umową agencyjną</a:t>
            </a:r>
            <a:r>
              <a:rPr lang="pl-PL" sz="1600" dirty="0" smtClean="0"/>
              <a:t>, dopóki przedmioty te znajdują się u niego lub osoby, która je dzierży w jego imieniu, albo dopóki może nimi rozporządzać za pomocą dokumentów.</a:t>
            </a:r>
            <a:endParaRPr lang="pl-PL"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5</a:t>
            </a:fld>
            <a:endParaRPr lang="pl-PL" dirty="0"/>
          </a:p>
        </p:txBody>
      </p:sp>
      <p:sp>
        <p:nvSpPr>
          <p:cNvPr id="3" name="pole tekstowe 2"/>
          <p:cNvSpPr txBox="1"/>
          <p:nvPr/>
        </p:nvSpPr>
        <p:spPr>
          <a:xfrm>
            <a:off x="251520" y="260648"/>
            <a:ext cx="5671617" cy="738664"/>
          </a:xfrm>
          <a:prstGeom prst="rect">
            <a:avLst/>
          </a:prstGeom>
          <a:noFill/>
        </p:spPr>
        <p:txBody>
          <a:bodyPr wrap="none" rtlCol="0">
            <a:spAutoFit/>
          </a:bodyPr>
          <a:lstStyle/>
          <a:p>
            <a:r>
              <a:rPr lang="pl-PL" sz="2400" b="1" dirty="0" smtClean="0">
                <a:solidFill>
                  <a:schemeClr val="accent3">
                    <a:lumMod val="75000"/>
                  </a:schemeClr>
                </a:solidFill>
              </a:rPr>
              <a:t>STRONY</a:t>
            </a:r>
            <a:r>
              <a:rPr lang="pl-PL" sz="2400" b="1" dirty="0" smtClean="0">
                <a:solidFill>
                  <a:schemeClr val="accent3"/>
                </a:solidFill>
              </a:rPr>
              <a:t>  / </a:t>
            </a:r>
            <a:r>
              <a:rPr lang="pl-PL" b="1" dirty="0" smtClean="0"/>
              <a:t>Profesjonalny charakter umowy agencyjnej</a:t>
            </a:r>
          </a:p>
          <a:p>
            <a:endParaRPr lang="pl-PL" dirty="0"/>
          </a:p>
        </p:txBody>
      </p:sp>
      <p:sp>
        <p:nvSpPr>
          <p:cNvPr id="4" name="pole tekstowe 3"/>
          <p:cNvSpPr txBox="1"/>
          <p:nvPr/>
        </p:nvSpPr>
        <p:spPr>
          <a:xfrm>
            <a:off x="323528" y="836712"/>
            <a:ext cx="8496944" cy="5078313"/>
          </a:xfrm>
          <a:prstGeom prst="rect">
            <a:avLst/>
          </a:prstGeom>
          <a:noFill/>
        </p:spPr>
        <p:txBody>
          <a:bodyPr wrap="square" rtlCol="0">
            <a:spAutoFit/>
          </a:bodyPr>
          <a:lstStyle/>
          <a:p>
            <a:r>
              <a:rPr lang="pl-PL" dirty="0" smtClean="0"/>
              <a:t>Stronami umowy agencyjnej są </a:t>
            </a:r>
            <a:r>
              <a:rPr lang="pl-PL" b="1" dirty="0" smtClean="0"/>
              <a:t>dający zlecenie </a:t>
            </a:r>
            <a:r>
              <a:rPr lang="pl-PL" dirty="0" smtClean="0"/>
              <a:t>oraz </a:t>
            </a:r>
            <a:r>
              <a:rPr lang="pl-PL" b="1" dirty="0" smtClean="0"/>
              <a:t>przyjmujący zlecenie (agent)</a:t>
            </a:r>
            <a:r>
              <a:rPr lang="pl-PL" dirty="0" smtClean="0"/>
              <a:t>.</a:t>
            </a:r>
          </a:p>
          <a:p>
            <a:endParaRPr lang="pl-PL" dirty="0" smtClean="0"/>
          </a:p>
          <a:p>
            <a:r>
              <a:rPr lang="pl-PL" b="1" dirty="0" smtClean="0"/>
              <a:t>AGENT</a:t>
            </a:r>
          </a:p>
          <a:p>
            <a:pPr algn="just"/>
            <a:r>
              <a:rPr lang="pl-PL" dirty="0" smtClean="0"/>
              <a:t>Agent zawiera umowę "w zakresie działalności swego przedsiębiorstwa". Sformułowanie to należy rozumieć tak jak kryterium funkcjonalne definicji przedsiębiorcy z art. 43</a:t>
            </a:r>
            <a:r>
              <a:rPr lang="pl-PL" baseline="30000" dirty="0" smtClean="0"/>
              <a:t>1</a:t>
            </a:r>
            <a:r>
              <a:rPr lang="pl-PL" dirty="0" smtClean="0"/>
              <a:t> KC – prowadzenie we własnym imieniu działalności gospodarczej.</a:t>
            </a:r>
          </a:p>
          <a:p>
            <a:endParaRPr lang="pl-PL" dirty="0" smtClean="0"/>
          </a:p>
          <a:p>
            <a:r>
              <a:rPr lang="pl-PL" b="1" dirty="0" smtClean="0"/>
              <a:t>DAJĄCY ZLECENIE</a:t>
            </a:r>
          </a:p>
          <a:p>
            <a:pPr algn="just"/>
            <a:r>
              <a:rPr lang="pl-PL" dirty="0" smtClean="0"/>
              <a:t>Ustawa wymaga, aby dający zlecenie był przedsiębiorcą (</a:t>
            </a:r>
            <a:r>
              <a:rPr lang="pl-PL" i="1" dirty="0" err="1" smtClean="0"/>
              <a:t>verba</a:t>
            </a:r>
            <a:r>
              <a:rPr lang="pl-PL" i="1" dirty="0" smtClean="0"/>
              <a:t> </a:t>
            </a:r>
            <a:r>
              <a:rPr lang="pl-PL" i="1" dirty="0" err="1" smtClean="0"/>
              <a:t>legis</a:t>
            </a:r>
            <a:r>
              <a:rPr lang="pl-PL" dirty="0" smtClean="0"/>
              <a:t>: "na rzecz dającego zlecenie przedsiębiorcy" – art. 758 § 1 </a:t>
            </a:r>
            <a:r>
              <a:rPr lang="pl-PL" i="1" dirty="0" err="1" smtClean="0"/>
              <a:t>in</a:t>
            </a:r>
            <a:r>
              <a:rPr lang="pl-PL" i="1" dirty="0" smtClean="0"/>
              <a:t> </a:t>
            </a:r>
            <a:r>
              <a:rPr lang="pl-PL" i="1" dirty="0" err="1" smtClean="0"/>
              <a:t>fine</a:t>
            </a:r>
            <a:r>
              <a:rPr lang="pl-PL" dirty="0" smtClean="0"/>
              <a:t> KC); jeśli nim nie jest, przepisy o umowie agencyjnej stosuje się, jednak z pewnymi wyłączeniami (art. 764</a:t>
            </a:r>
            <a:r>
              <a:rPr lang="pl-PL" baseline="30000" dirty="0" smtClean="0"/>
              <a:t>9</a:t>
            </a:r>
            <a:r>
              <a:rPr lang="pl-PL" dirty="0" smtClean="0"/>
              <a:t> KC).</a:t>
            </a:r>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p:txBody>
      </p:sp>
      <p:sp>
        <p:nvSpPr>
          <p:cNvPr id="5" name="pole tekstowe 4"/>
          <p:cNvSpPr txBox="1"/>
          <p:nvPr/>
        </p:nvSpPr>
        <p:spPr>
          <a:xfrm>
            <a:off x="4860032" y="4293096"/>
            <a:ext cx="4032448" cy="1323439"/>
          </a:xfrm>
          <a:prstGeom prst="rect">
            <a:avLst/>
          </a:prstGeom>
          <a:solidFill>
            <a:schemeClr val="accent3">
              <a:lumMod val="20000"/>
              <a:lumOff val="80000"/>
            </a:schemeClr>
          </a:solidFill>
        </p:spPr>
        <p:txBody>
          <a:bodyPr wrap="square" rtlCol="0">
            <a:spAutoFit/>
          </a:bodyPr>
          <a:lstStyle/>
          <a:p>
            <a:pPr algn="just"/>
            <a:r>
              <a:rPr lang="pl-PL" sz="1600" b="1" dirty="0" smtClean="0"/>
              <a:t>Art. 764</a:t>
            </a:r>
            <a:r>
              <a:rPr lang="pl-PL" sz="1600" b="1" baseline="30000" dirty="0" smtClean="0"/>
              <a:t>9</a:t>
            </a:r>
            <a:r>
              <a:rPr lang="pl-PL" sz="1600" b="1" dirty="0" smtClean="0"/>
              <a:t> </a:t>
            </a:r>
            <a:r>
              <a:rPr lang="pl-PL" sz="1600" dirty="0" smtClean="0"/>
              <a:t>Do umowy o treści określonej w art. 758 § 1, zawartej z agentem przez osobę niebędącą przedsiębiorcą, stosuje się przepisy niniejszego tytułu, z wyłączeniem art. 761-761</a:t>
            </a:r>
            <a:r>
              <a:rPr lang="pl-PL" sz="1600" baseline="30000" dirty="0" smtClean="0"/>
              <a:t>2</a:t>
            </a:r>
            <a:r>
              <a:rPr lang="pl-PL" sz="1600" dirty="0" smtClean="0"/>
              <a:t>, art. 761</a:t>
            </a:r>
            <a:r>
              <a:rPr lang="pl-PL" sz="1600" baseline="30000" dirty="0" smtClean="0"/>
              <a:t>5</a:t>
            </a:r>
            <a:r>
              <a:rPr lang="pl-PL" sz="1600" dirty="0" smtClean="0"/>
              <a:t> oraz art. 764</a:t>
            </a:r>
            <a:r>
              <a:rPr lang="pl-PL" sz="1600" baseline="30000" dirty="0" smtClean="0"/>
              <a:t>3</a:t>
            </a:r>
            <a:r>
              <a:rPr lang="pl-PL" sz="1600" dirty="0" smtClean="0"/>
              <a:t>-764</a:t>
            </a:r>
            <a:r>
              <a:rPr lang="pl-PL" sz="1600" baseline="30000" dirty="0" smtClean="0"/>
              <a:t>8</a:t>
            </a:r>
            <a:r>
              <a:rPr lang="pl-PL" sz="1600" dirty="0" smtClean="0"/>
              <a:t>.</a:t>
            </a:r>
            <a:endParaRPr lang="pl-PL" sz="1600" dirty="0"/>
          </a:p>
        </p:txBody>
      </p:sp>
      <p:sp>
        <p:nvSpPr>
          <p:cNvPr id="6" name="Strzałka w dół 5"/>
          <p:cNvSpPr/>
          <p:nvPr/>
        </p:nvSpPr>
        <p:spPr>
          <a:xfrm>
            <a:off x="6012160" y="3933056"/>
            <a:ext cx="360040" cy="432048"/>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
        <p:nvSpPr>
          <p:cNvPr id="7" name="pole tekstowe 6"/>
          <p:cNvSpPr txBox="1"/>
          <p:nvPr/>
        </p:nvSpPr>
        <p:spPr>
          <a:xfrm>
            <a:off x="611560" y="4581128"/>
            <a:ext cx="3456384" cy="1477328"/>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pl-PL" b="1" dirty="0" smtClean="0">
                <a:solidFill>
                  <a:schemeClr val="bg1"/>
                </a:solidFill>
              </a:rPr>
              <a:t>Umowa agencyjna jest umową obrotu profesjonalnego - zgodnie z art. 758 KC stronami umowy agencyjnej są po obu jej stronach przedsiębiorcy.</a:t>
            </a:r>
          </a:p>
        </p:txBody>
      </p:sp>
      <p:sp>
        <p:nvSpPr>
          <p:cNvPr id="8" name="Strzałka w dół 7"/>
          <p:cNvSpPr/>
          <p:nvPr/>
        </p:nvSpPr>
        <p:spPr>
          <a:xfrm>
            <a:off x="5940152" y="5661248"/>
            <a:ext cx="504056" cy="1080120"/>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6</a:t>
            </a:fld>
            <a:endParaRPr lang="pl-PL" dirty="0"/>
          </a:p>
        </p:txBody>
      </p:sp>
      <p:sp>
        <p:nvSpPr>
          <p:cNvPr id="3" name="pole tekstowe 2"/>
          <p:cNvSpPr txBox="1"/>
          <p:nvPr/>
        </p:nvSpPr>
        <p:spPr>
          <a:xfrm>
            <a:off x="179512" y="188640"/>
            <a:ext cx="8784976" cy="2554545"/>
          </a:xfrm>
          <a:prstGeom prst="rect">
            <a:avLst/>
          </a:prstGeom>
          <a:noFill/>
        </p:spPr>
        <p:txBody>
          <a:bodyPr wrap="square" rtlCol="0">
            <a:spAutoFit/>
          </a:bodyPr>
          <a:lstStyle/>
          <a:p>
            <a:pPr algn="just"/>
            <a:r>
              <a:rPr lang="pl-PL" sz="1600" dirty="0" smtClean="0"/>
              <a:t>Umowy o treści określonej w art. 758 § 1, zawarte z agentem przez osobę niebędącą przedsiębiorcą oraz umowy o treści umowy agencyjnej zawierane po obu stronach przez nieprofesjonalistów należy (mając na względzie treść art. 758 § 1 KC) uznać za </a:t>
            </a:r>
            <a:r>
              <a:rPr lang="pl-PL" sz="1600" b="1" dirty="0" smtClean="0"/>
              <a:t>umowy</a:t>
            </a:r>
            <a:r>
              <a:rPr lang="pl-PL" sz="1600" dirty="0" smtClean="0"/>
              <a:t> </a:t>
            </a:r>
            <a:r>
              <a:rPr lang="pl-PL" sz="1600" b="1" dirty="0" smtClean="0"/>
              <a:t>nienazwane</a:t>
            </a:r>
            <a:r>
              <a:rPr lang="pl-PL" sz="1600" dirty="0" smtClean="0"/>
              <a:t>. Umowa agencyjna w ujęciu KC jest bowiem umową kwalifikowaną podmiotowo – po obu jej stronach muszą występować profesjonaliści (przedsiębiorcy). </a:t>
            </a:r>
          </a:p>
          <a:p>
            <a:pPr algn="just"/>
            <a:r>
              <a:rPr lang="pl-PL" sz="1600" dirty="0" smtClean="0"/>
              <a:t>Z woli ustawodawcy do umów, o których mowa w art. 764</a:t>
            </a:r>
            <a:r>
              <a:rPr lang="pl-PL" sz="1600" baseline="30000" dirty="0" smtClean="0"/>
              <a:t>9</a:t>
            </a:r>
            <a:r>
              <a:rPr lang="pl-PL" sz="1600" dirty="0" smtClean="0"/>
              <a:t> stosuje się wprost przepisy regulujące umowę agencyjną z wyłączeniem uregulowania zawartego w art. 761–761</a:t>
            </a:r>
            <a:r>
              <a:rPr lang="pl-PL" sz="1600" baseline="30000" dirty="0" smtClean="0"/>
              <a:t>2</a:t>
            </a:r>
            <a:r>
              <a:rPr lang="pl-PL" sz="1600" dirty="0" smtClean="0"/>
              <a:t>, 761</a:t>
            </a:r>
            <a:r>
              <a:rPr lang="pl-PL" sz="1600" baseline="30000" dirty="0" smtClean="0"/>
              <a:t>5</a:t>
            </a:r>
            <a:r>
              <a:rPr lang="pl-PL" sz="1600" dirty="0" smtClean="0"/>
              <a:t> oraz 764</a:t>
            </a:r>
            <a:r>
              <a:rPr lang="pl-PL" sz="1600" baseline="30000" dirty="0" smtClean="0"/>
              <a:t>3</a:t>
            </a:r>
            <a:r>
              <a:rPr lang="pl-PL" sz="1600" dirty="0" smtClean="0"/>
              <a:t>–764</a:t>
            </a:r>
            <a:r>
              <a:rPr lang="pl-PL" sz="1600" baseline="30000" dirty="0" smtClean="0"/>
              <a:t>8</a:t>
            </a:r>
            <a:r>
              <a:rPr lang="pl-PL" sz="1600" dirty="0" smtClean="0"/>
              <a:t> KC. Można ocenić, że wyłączenie to obejmuje przepisy, które przystają jedynie do stosunków pomiędzy profesjonalistami.  W stosunku do umów o treści umowy agencyjnej zawieranych po obu stronach przez nieprofesjonalistów znajdzie natomiast zastosowanie art. 750 KC.</a:t>
            </a:r>
            <a:endParaRPr lang="pl-PL" sz="1600" dirty="0"/>
          </a:p>
        </p:txBody>
      </p:sp>
      <p:graphicFrame>
        <p:nvGraphicFramePr>
          <p:cNvPr id="4" name="Tabela 3"/>
          <p:cNvGraphicFramePr>
            <a:graphicFrameLocks noGrp="1"/>
          </p:cNvGraphicFramePr>
          <p:nvPr/>
        </p:nvGraphicFramePr>
        <p:xfrm>
          <a:off x="251520" y="2852936"/>
          <a:ext cx="8640960" cy="3532624"/>
        </p:xfrm>
        <a:graphic>
          <a:graphicData uri="http://schemas.openxmlformats.org/drawingml/2006/table">
            <a:tbl>
              <a:tblPr firstRow="1" bandRow="1">
                <a:tableStyleId>{F5AB1C69-6EDB-4FF4-983F-18BD219EF322}</a:tableStyleId>
              </a:tblPr>
              <a:tblGrid>
                <a:gridCol w="2376264"/>
                <a:gridCol w="2520280"/>
                <a:gridCol w="3744416"/>
              </a:tblGrid>
              <a:tr h="576064">
                <a:tc gridSpan="3">
                  <a:txBody>
                    <a:bodyPr/>
                    <a:lstStyle/>
                    <a:p>
                      <a:r>
                        <a:rPr lang="pl-PL" sz="1600" dirty="0" smtClean="0"/>
                        <a:t>Umowa o treści określonej w art. 758 § 1, której stronami są:</a:t>
                      </a:r>
                      <a:endParaRPr lang="pl-PL" sz="1600" dirty="0"/>
                    </a:p>
                  </a:txBody>
                  <a:tcPr/>
                </a:tc>
                <a:tc hMerge="1">
                  <a:txBody>
                    <a:bodyPr/>
                    <a:lstStyle/>
                    <a:p>
                      <a:endParaRPr lang="pl-PL" dirty="0"/>
                    </a:p>
                  </a:txBody>
                  <a:tcPr/>
                </a:tc>
                <a:tc hMerge="1">
                  <a:txBody>
                    <a:bodyPr/>
                    <a:lstStyle/>
                    <a:p>
                      <a:endParaRPr lang="pl-PL" sz="1600" dirty="0"/>
                    </a:p>
                  </a:txBody>
                  <a:tcPr/>
                </a:tc>
              </a:tr>
              <a:tr h="756084">
                <a:tc>
                  <a:txBody>
                    <a:bodyPr/>
                    <a:lstStyle/>
                    <a:p>
                      <a:r>
                        <a:rPr lang="pl-PL" sz="1600" dirty="0" smtClean="0"/>
                        <a:t>Profesjonalista</a:t>
                      </a:r>
                      <a:r>
                        <a:rPr lang="pl-PL" sz="1600" baseline="0" dirty="0" smtClean="0"/>
                        <a:t> (</a:t>
                      </a:r>
                      <a:r>
                        <a:rPr lang="pl-PL" sz="1600" b="0" i="0" kern="1200" dirty="0" smtClean="0">
                          <a:solidFill>
                            <a:schemeClr val="dk1"/>
                          </a:solidFill>
                          <a:latin typeface="+mn-lt"/>
                          <a:ea typeface="+mn-ea"/>
                          <a:cs typeface="+mn-cs"/>
                        </a:rPr>
                        <a:t>przyjmujący zlecenie-</a:t>
                      </a:r>
                      <a:r>
                        <a:rPr lang="pl-PL" sz="1600" baseline="0" dirty="0" smtClean="0"/>
                        <a:t>agent)</a:t>
                      </a:r>
                      <a:endParaRPr lang="pl-PL" sz="1600" dirty="0"/>
                    </a:p>
                  </a:txBody>
                  <a:tcPr/>
                </a:tc>
                <a:tc>
                  <a:txBody>
                    <a:bodyPr/>
                    <a:lstStyle/>
                    <a:p>
                      <a:r>
                        <a:rPr lang="pl-PL" sz="1600" dirty="0" smtClean="0"/>
                        <a:t>Profesjonalista</a:t>
                      </a:r>
                      <a:r>
                        <a:rPr lang="pl-PL" sz="1600" baseline="0" dirty="0" smtClean="0"/>
                        <a:t> (dający zlecenie)</a:t>
                      </a:r>
                      <a:endParaRPr lang="pl-PL" sz="1600" dirty="0"/>
                    </a:p>
                  </a:txBody>
                  <a:tcPr/>
                </a:tc>
                <a:tc>
                  <a:txBody>
                    <a:bodyPr/>
                    <a:lstStyle/>
                    <a:p>
                      <a:r>
                        <a:rPr lang="pl-PL" sz="1600" dirty="0" smtClean="0"/>
                        <a:t>Umowa agencyjna</a:t>
                      </a:r>
                      <a:r>
                        <a:rPr lang="pl-PL" sz="1600" baseline="0" dirty="0" smtClean="0"/>
                        <a:t> </a:t>
                      </a:r>
                      <a:endParaRPr lang="pl-PL" sz="1600" dirty="0"/>
                    </a:p>
                  </a:txBody>
                  <a:tcPr/>
                </a:tc>
              </a:tr>
              <a:tr h="7560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dirty="0" smtClean="0"/>
                        <a:t>Profesjonalista</a:t>
                      </a:r>
                      <a:r>
                        <a:rPr lang="pl-PL" sz="1600" baseline="0" dirty="0" smtClean="0"/>
                        <a:t> (</a:t>
                      </a:r>
                      <a:r>
                        <a:rPr lang="pl-PL" sz="1600" b="0" i="0" kern="1200" dirty="0" smtClean="0">
                          <a:solidFill>
                            <a:schemeClr val="dk1"/>
                          </a:solidFill>
                          <a:latin typeface="+mn-lt"/>
                          <a:ea typeface="+mn-ea"/>
                          <a:cs typeface="+mn-cs"/>
                        </a:rPr>
                        <a:t>przyjmujący zlecenie- </a:t>
                      </a:r>
                      <a:r>
                        <a:rPr lang="pl-PL" sz="1600" baseline="0" dirty="0" smtClean="0"/>
                        <a:t>agent)</a:t>
                      </a:r>
                      <a:endParaRPr lang="pl-PL" sz="1600" dirty="0" smtClean="0"/>
                    </a:p>
                    <a:p>
                      <a:endParaRPr lang="pl-PL"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dirty="0" smtClean="0"/>
                        <a:t>Nieprofesjonalista</a:t>
                      </a:r>
                      <a:r>
                        <a:rPr lang="pl-PL" sz="1600" baseline="0" dirty="0" smtClean="0"/>
                        <a:t> (dający zlecenie)</a:t>
                      </a:r>
                      <a:endParaRPr lang="pl-PL" sz="1600" dirty="0" smtClean="0"/>
                    </a:p>
                  </a:txBody>
                  <a:tcPr/>
                </a:tc>
                <a:tc>
                  <a:txBody>
                    <a:bodyPr/>
                    <a:lstStyle/>
                    <a:p>
                      <a:r>
                        <a:rPr lang="pl-PL" sz="1600" dirty="0" smtClean="0"/>
                        <a:t>Umowa nienazwana </a:t>
                      </a:r>
                      <a:r>
                        <a:rPr lang="pl-PL" sz="1600" b="0" dirty="0" smtClean="0"/>
                        <a:t>z art. 764</a:t>
                      </a:r>
                      <a:r>
                        <a:rPr lang="pl-PL" sz="1600" b="0" baseline="30000" dirty="0" smtClean="0"/>
                        <a:t>9</a:t>
                      </a:r>
                      <a:r>
                        <a:rPr lang="pl-PL" sz="1600" b="0" baseline="0" dirty="0" smtClean="0"/>
                        <a:t>, do której </a:t>
                      </a:r>
                      <a:r>
                        <a:rPr lang="pl-PL" sz="1600" dirty="0" smtClean="0"/>
                        <a:t>stosuje się wprost przepisy regulujące umowę agencyjną z wyłączeniem uregulowania zawartego w art. 761–761</a:t>
                      </a:r>
                      <a:r>
                        <a:rPr lang="pl-PL" sz="1600" baseline="30000" dirty="0" smtClean="0"/>
                        <a:t>2</a:t>
                      </a:r>
                      <a:r>
                        <a:rPr lang="pl-PL" sz="1600" dirty="0" smtClean="0"/>
                        <a:t>, 761</a:t>
                      </a:r>
                      <a:r>
                        <a:rPr lang="pl-PL" sz="1600" baseline="30000" dirty="0" smtClean="0"/>
                        <a:t>5</a:t>
                      </a:r>
                      <a:r>
                        <a:rPr lang="pl-PL" sz="1600" dirty="0" smtClean="0"/>
                        <a:t> oraz 764</a:t>
                      </a:r>
                      <a:r>
                        <a:rPr lang="pl-PL" sz="1600" baseline="30000" dirty="0" smtClean="0"/>
                        <a:t>3</a:t>
                      </a:r>
                      <a:r>
                        <a:rPr lang="pl-PL" sz="1600" dirty="0" smtClean="0"/>
                        <a:t>–764</a:t>
                      </a:r>
                      <a:r>
                        <a:rPr lang="pl-PL" sz="1600" baseline="30000" dirty="0" smtClean="0"/>
                        <a:t>8</a:t>
                      </a:r>
                      <a:r>
                        <a:rPr lang="pl-PL" sz="1600" dirty="0" smtClean="0"/>
                        <a:t> KC.</a:t>
                      </a:r>
                      <a:endParaRPr lang="pl-PL" sz="1600" dirty="0"/>
                    </a:p>
                  </a:txBody>
                  <a:tcPr/>
                </a:tc>
              </a:tr>
              <a:tr h="7560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dirty="0" smtClean="0"/>
                        <a:t>Nieprofesjonalista</a:t>
                      </a:r>
                      <a:r>
                        <a:rPr lang="pl-PL" sz="1600" baseline="0" dirty="0" smtClean="0"/>
                        <a:t> (</a:t>
                      </a:r>
                      <a:r>
                        <a:rPr lang="pl-PL" sz="1600" b="0" i="0" kern="1200" dirty="0" smtClean="0">
                          <a:solidFill>
                            <a:schemeClr val="dk1"/>
                          </a:solidFill>
                          <a:latin typeface="+mn-lt"/>
                          <a:ea typeface="+mn-ea"/>
                          <a:cs typeface="+mn-cs"/>
                        </a:rPr>
                        <a:t>przyjmujący zlecenie)</a:t>
                      </a:r>
                      <a:endParaRPr lang="pl-PL" sz="1600" dirty="0" smtClean="0"/>
                    </a:p>
                    <a:p>
                      <a:endParaRPr lang="pl-PL"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dirty="0" smtClean="0"/>
                        <a:t>Nieprofesjonalista</a:t>
                      </a:r>
                      <a:r>
                        <a:rPr lang="pl-PL" sz="1600" baseline="0" dirty="0" smtClean="0"/>
                        <a:t> (dający zlecenie)</a:t>
                      </a:r>
                      <a:endParaRPr lang="pl-PL" sz="1600" dirty="0" smtClean="0"/>
                    </a:p>
                  </a:txBody>
                  <a:tcPr/>
                </a:tc>
                <a:tc>
                  <a:txBody>
                    <a:bodyPr/>
                    <a:lstStyle/>
                    <a:p>
                      <a:r>
                        <a:rPr lang="pl-PL" sz="1600" dirty="0" smtClean="0"/>
                        <a:t>Umowa nienazwana </a:t>
                      </a:r>
                      <a:r>
                        <a:rPr lang="pl-PL" sz="1600" baseline="0" dirty="0" smtClean="0"/>
                        <a:t>o świadczenie usług, do </a:t>
                      </a:r>
                      <a:r>
                        <a:rPr lang="pl-PL" sz="1600" b="0" baseline="0" dirty="0" smtClean="0"/>
                        <a:t>której </a:t>
                      </a:r>
                      <a:r>
                        <a:rPr lang="pl-PL" sz="1600" b="0" i="0" kern="1200" dirty="0" smtClean="0">
                          <a:solidFill>
                            <a:schemeClr val="dk1"/>
                          </a:solidFill>
                          <a:latin typeface="+mn-lt"/>
                          <a:ea typeface="+mn-ea"/>
                          <a:cs typeface="+mn-cs"/>
                        </a:rPr>
                        <a:t>stosuje się odpowiednio przepisy o zleceniu (art. 750  KC).</a:t>
                      </a:r>
                      <a:endParaRPr lang="pl-PL" sz="1600" b="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7</a:t>
            </a:fld>
            <a:endParaRPr lang="pl-PL" dirty="0"/>
          </a:p>
        </p:txBody>
      </p:sp>
      <p:sp>
        <p:nvSpPr>
          <p:cNvPr id="3" name="pole tekstowe 2"/>
          <p:cNvSpPr txBox="1"/>
          <p:nvPr/>
        </p:nvSpPr>
        <p:spPr>
          <a:xfrm>
            <a:off x="251520" y="260648"/>
            <a:ext cx="8568952" cy="34163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 Z uwagi na zakres umocowania wyróżnia się dwa podstawowe typy działalności agenta.  Stosunek z umowy agencji może przybrać postać:</a:t>
            </a:r>
          </a:p>
          <a:p>
            <a:endParaRPr lang="pl-PL" dirty="0" smtClean="0"/>
          </a:p>
          <a:p>
            <a:pPr algn="just">
              <a:buFont typeface="Wingdings"/>
              <a:buChar char="à"/>
            </a:pPr>
            <a:r>
              <a:rPr lang="pl-PL" dirty="0" smtClean="0"/>
              <a:t>"</a:t>
            </a:r>
            <a:r>
              <a:rPr lang="pl-PL" b="1" dirty="0" smtClean="0"/>
              <a:t>agencji </a:t>
            </a:r>
            <a:r>
              <a:rPr lang="pl-PL" b="1" dirty="0" err="1" smtClean="0"/>
              <a:t>pośredniczej</a:t>
            </a:r>
            <a:r>
              <a:rPr lang="pl-PL" dirty="0" smtClean="0"/>
              <a:t>", jeśli przedmiot umowy nie obejmuje umocowania do zawierania umów w imieniu dającego zlecenie. Agent – pośrednik nie jest upoważniony do zawierania umów z klientem w imieniu dającego zlecenie. Do jego zadań należy głównie podjęcie czynności mających na celu doprowadzenie bezpośrednio do zawarcia umowy pomiędzy klientem a dającym zlecenie;</a:t>
            </a:r>
          </a:p>
          <a:p>
            <a:pPr>
              <a:buFont typeface="Wingdings"/>
              <a:buChar char="à"/>
            </a:pPr>
            <a:endParaRPr lang="pl-PL" dirty="0" smtClean="0"/>
          </a:p>
          <a:p>
            <a:r>
              <a:rPr lang="pl-PL" dirty="0" smtClean="0">
                <a:sym typeface="Wingdings" pitchFamily="2" charset="2"/>
              </a:rPr>
              <a:t> </a:t>
            </a:r>
            <a:r>
              <a:rPr lang="pl-PL" dirty="0" smtClean="0"/>
              <a:t>"</a:t>
            </a:r>
            <a:r>
              <a:rPr lang="pl-PL" b="1" dirty="0" smtClean="0"/>
              <a:t>agencji przedstawicielskiej</a:t>
            </a:r>
            <a:r>
              <a:rPr lang="pl-PL" dirty="0" smtClean="0"/>
              <a:t>", jeśli agent jest umocowany do zawierania umów w imieniu dającego zlecenie. Agent – pełnomocnik na podstawie udzielonego mu pełnomocnictwa zawiera umowy w imieniu i na rzecz dającego zlecenie. </a:t>
            </a:r>
            <a:endParaRPr lang="pl-PL" dirty="0"/>
          </a:p>
        </p:txBody>
      </p:sp>
      <p:sp>
        <p:nvSpPr>
          <p:cNvPr id="4" name="pole tekstowe 3"/>
          <p:cNvSpPr txBox="1"/>
          <p:nvPr/>
        </p:nvSpPr>
        <p:spPr>
          <a:xfrm>
            <a:off x="251520" y="3995678"/>
            <a:ext cx="8568952" cy="2862322"/>
          </a:xfrm>
          <a:prstGeom prst="rect">
            <a:avLst/>
          </a:prstGeom>
          <a:noFill/>
        </p:spPr>
        <p:txBody>
          <a:bodyPr wrap="square" rtlCol="0">
            <a:spAutoFit/>
          </a:bodyPr>
          <a:lstStyle/>
          <a:p>
            <a:pPr algn="just"/>
            <a:r>
              <a:rPr lang="pl-PL" dirty="0" smtClean="0"/>
              <a:t>Wprawdzie istniejący pomiędzy stronami stosunek opiera się zgodnie z art. 760 KC na </a:t>
            </a:r>
            <a:r>
              <a:rPr lang="pl-PL" b="1" dirty="0" smtClean="0"/>
              <a:t>zasadzie lojalności </a:t>
            </a:r>
            <a:r>
              <a:rPr lang="pl-PL" dirty="0" smtClean="0"/>
              <a:t>(„Każda ze stron obowiązana jest do zachowania lojalności wobec drugiej”), to jednak w przeciwieństwie do umowy zlecenia </a:t>
            </a:r>
            <a:r>
              <a:rPr lang="pl-PL" b="1" dirty="0" smtClean="0"/>
              <a:t>agent z zasady</a:t>
            </a:r>
            <a:r>
              <a:rPr lang="pl-PL" dirty="0" smtClean="0"/>
              <a:t> </a:t>
            </a:r>
            <a:r>
              <a:rPr lang="pl-PL" b="1" dirty="0" smtClean="0"/>
              <a:t>nie jest upoważniony do zawierania umów</a:t>
            </a:r>
            <a:r>
              <a:rPr lang="pl-PL" dirty="0" smtClean="0"/>
              <a:t> w imieniu dającego zlecenie, jak również do odbierania dla niego oświadczeń woli. Działanie agenta w imieniu dającego zlecenie </a:t>
            </a:r>
            <a:r>
              <a:rPr lang="pl-PL" b="1" dirty="0" smtClean="0"/>
              <a:t>uzależnione</a:t>
            </a:r>
            <a:r>
              <a:rPr lang="pl-PL" dirty="0" smtClean="0"/>
              <a:t> jest dodatkowo </a:t>
            </a:r>
            <a:r>
              <a:rPr lang="pl-PL" b="1" dirty="0" smtClean="0"/>
              <a:t>od posiadania przez niego pełnomocnictwa </a:t>
            </a:r>
            <a:r>
              <a:rPr lang="pl-PL" dirty="0" smtClean="0"/>
              <a:t>(art. 758 § 2 KC). W kwestiach związanych z </a:t>
            </a:r>
            <a:r>
              <a:rPr lang="pl-PL" b="1" dirty="0" smtClean="0"/>
              <a:t>formą</a:t>
            </a:r>
            <a:r>
              <a:rPr lang="pl-PL" dirty="0" smtClean="0"/>
              <a:t> udzielenia pełnomocnictwa należy stosować </a:t>
            </a:r>
            <a:r>
              <a:rPr lang="pl-PL" b="1" dirty="0" smtClean="0"/>
              <a:t>ogólne przepisy KC</a:t>
            </a:r>
            <a:r>
              <a:rPr lang="pl-PL" dirty="0" smtClean="0"/>
              <a:t>. Pełnomocnictwo może zostać udzielone w odrębnym dokumencie, jak również może wynikać z treści zawartej umowy agencyjnej.</a:t>
            </a:r>
          </a:p>
          <a:p>
            <a:pPr algn="just"/>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8</a:t>
            </a:fld>
            <a:endParaRPr lang="pl-PL" dirty="0"/>
          </a:p>
        </p:txBody>
      </p:sp>
      <p:sp>
        <p:nvSpPr>
          <p:cNvPr id="3" name="pole tekstowe 2"/>
          <p:cNvSpPr txBox="1"/>
          <p:nvPr/>
        </p:nvSpPr>
        <p:spPr>
          <a:xfrm>
            <a:off x="251520" y="188640"/>
            <a:ext cx="8568952" cy="5078313"/>
          </a:xfrm>
          <a:prstGeom prst="rect">
            <a:avLst/>
          </a:prstGeom>
          <a:noFill/>
        </p:spPr>
        <p:txBody>
          <a:bodyPr wrap="square" rtlCol="0">
            <a:spAutoFit/>
          </a:bodyPr>
          <a:lstStyle/>
          <a:p>
            <a:pPr algn="just"/>
            <a:r>
              <a:rPr lang="pl-PL" dirty="0" smtClean="0"/>
              <a:t>Zobowiązanie agenta obejmuje samodzielne (w zakresie działalności swojego przedsiębiorstwa), stałe działanie (pośredniczenie) na rachunek dającego zlecenie oraz za wynagrodzeniem – przy zawieraniu z osobami trzecimi (klientami) umów na rzecz dającego zlecenie albo polegające na zawieraniu takich umów w imieniu dającego zlecenie (§ 1). Jednocześnie do zawierania umów w imieniu dającego zlecenie oraz odbierania w jego imieniu oświadczeń woli wymagane jest umocowanie agenta (§ 2). Taka treść wyznacza elementy przedmiotowo istotne umowy agencyjnej – zobowiązanie do stałego działania na rzecz dającego zlecenia na jego rachunek, ewentualnie w jego imieniu w zamian za wynagrodzenie (zasadniczo prowizję).</a:t>
            </a:r>
            <a:endParaRPr lang="pl-PL" b="1" dirty="0" smtClean="0"/>
          </a:p>
          <a:p>
            <a:endParaRPr lang="pl-PL" b="1" dirty="0" smtClean="0">
              <a:solidFill>
                <a:schemeClr val="accent3">
                  <a:lumMod val="75000"/>
                </a:schemeClr>
              </a:solidFill>
            </a:endParaRPr>
          </a:p>
          <a:p>
            <a:r>
              <a:rPr lang="pl-PL" dirty="0" smtClean="0"/>
              <a:t>1) </a:t>
            </a:r>
            <a:r>
              <a:rPr lang="pl-PL" b="1" dirty="0" smtClean="0">
                <a:solidFill>
                  <a:schemeClr val="accent3">
                    <a:lumMod val="75000"/>
                  </a:schemeClr>
                </a:solidFill>
              </a:rPr>
              <a:t>zobowiązanie do pośredniczenia przy zawieraniu umów z klientami na rzecz dającego zlecenie albo zawierania umów w imieniu dającego zlecenie ;</a:t>
            </a:r>
          </a:p>
          <a:p>
            <a:endParaRPr lang="pl-PL" b="1" dirty="0" smtClean="0"/>
          </a:p>
          <a:p>
            <a:endParaRPr lang="pl-PL" b="1" dirty="0" smtClean="0"/>
          </a:p>
          <a:p>
            <a:endParaRPr lang="pl-PL" b="1" dirty="0" smtClean="0"/>
          </a:p>
          <a:p>
            <a:endParaRPr lang="pl-PL" b="1" dirty="0" smtClean="0"/>
          </a:p>
          <a:p>
            <a:endParaRPr lang="pl-PL" b="1" dirty="0" smtClean="0"/>
          </a:p>
          <a:p>
            <a:r>
              <a:rPr lang="pl-PL" dirty="0" smtClean="0"/>
              <a:t>2) </a:t>
            </a:r>
            <a:r>
              <a:rPr lang="pl-PL" b="1" dirty="0" smtClean="0">
                <a:solidFill>
                  <a:schemeClr val="accent3">
                    <a:lumMod val="75000"/>
                  </a:schemeClr>
                </a:solidFill>
              </a:rPr>
              <a:t>stałość stosunku</a:t>
            </a:r>
            <a:r>
              <a:rPr lang="pl-PL" dirty="0" smtClean="0">
                <a:solidFill>
                  <a:schemeClr val="accent3">
                    <a:lumMod val="75000"/>
                  </a:schemeClr>
                </a:solidFill>
              </a:rPr>
              <a:t>; </a:t>
            </a:r>
          </a:p>
        </p:txBody>
      </p:sp>
      <p:sp>
        <p:nvSpPr>
          <p:cNvPr id="4" name="pole tekstowe 3"/>
          <p:cNvSpPr txBox="1"/>
          <p:nvPr/>
        </p:nvSpPr>
        <p:spPr>
          <a:xfrm>
            <a:off x="539552" y="5103674"/>
            <a:ext cx="8280920" cy="1754326"/>
          </a:xfrm>
          <a:prstGeom prst="rect">
            <a:avLst/>
          </a:prstGeom>
          <a:noFill/>
        </p:spPr>
        <p:txBody>
          <a:bodyPr wrap="square" rtlCol="0">
            <a:spAutoFit/>
          </a:bodyPr>
          <a:lstStyle/>
          <a:p>
            <a:pPr algn="just">
              <a:buFont typeface="Arial" pitchFamily="34" charset="0"/>
              <a:buChar char="•"/>
            </a:pPr>
            <a:r>
              <a:rPr lang="pl-PL" b="1" dirty="0" smtClean="0"/>
              <a:t>Pośredniczenie</a:t>
            </a:r>
            <a:r>
              <a:rPr lang="pl-PL" dirty="0" smtClean="0"/>
              <a:t> przy zawieraniu z klientami umów na rzecz dającego zlecenie, do którego zobowiązuje się agent, musi mieć charakter stały. Podobnie objęte zobowiązaniem </a:t>
            </a:r>
            <a:r>
              <a:rPr lang="pl-PL" b="1" dirty="0" smtClean="0"/>
              <a:t>zawieranie z klientami umów w imieniu dającego zlecenie</a:t>
            </a:r>
            <a:r>
              <a:rPr lang="pl-PL" dirty="0" smtClean="0"/>
              <a:t> powinno mieć </a:t>
            </a:r>
            <a:r>
              <a:rPr lang="pl-PL" b="1" dirty="0" smtClean="0"/>
              <a:t>cechę stałości</a:t>
            </a:r>
            <a:r>
              <a:rPr lang="pl-PL" dirty="0" smtClean="0"/>
              <a:t> (wbrew literalnemu brzmieniu art. 758 KC wskazującemu, że wymóg stałości dotyczy tylko zobowiązania do pośredniczenia przy zawieraniu umów).</a:t>
            </a:r>
          </a:p>
          <a:p>
            <a:endParaRPr lang="pl-PL" dirty="0"/>
          </a:p>
        </p:txBody>
      </p:sp>
      <p:sp>
        <p:nvSpPr>
          <p:cNvPr id="5" name="pole tekstowe 4"/>
          <p:cNvSpPr txBox="1"/>
          <p:nvPr/>
        </p:nvSpPr>
        <p:spPr>
          <a:xfrm>
            <a:off x="539552" y="3429000"/>
            <a:ext cx="8280920" cy="1477328"/>
          </a:xfrm>
          <a:prstGeom prst="rect">
            <a:avLst/>
          </a:prstGeom>
          <a:noFill/>
        </p:spPr>
        <p:txBody>
          <a:bodyPr wrap="square" rtlCol="0">
            <a:spAutoFit/>
          </a:bodyPr>
          <a:lstStyle/>
          <a:p>
            <a:pPr algn="just">
              <a:buFont typeface="Arial" pitchFamily="34" charset="0"/>
              <a:buChar char="•"/>
            </a:pPr>
            <a:r>
              <a:rPr lang="pl-PL" dirty="0" smtClean="0"/>
              <a:t>Agent może być zobowiązany do pośredniczenia przy zawieraniu umów z klientami na rzecz dającego zlecenie (wtedy nie zawiera umów z klientami ze skutkiem dla dającego zlecenie, tylko pośredniczy przy ich zawarciu tzw. „agencja </a:t>
            </a:r>
            <a:r>
              <a:rPr lang="pl-PL" dirty="0" err="1" smtClean="0"/>
              <a:t>pośrednicza</a:t>
            </a:r>
            <a:r>
              <a:rPr lang="pl-PL" dirty="0" smtClean="0"/>
              <a:t>”) lub do zawierania wspomnianych umów w imieniu dającego zlecenie (tzw. Agencja przedstawicielska”). </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9</a:t>
            </a:fld>
            <a:endParaRPr lang="pl-PL" dirty="0"/>
          </a:p>
        </p:txBody>
      </p:sp>
      <p:sp>
        <p:nvSpPr>
          <p:cNvPr id="4" name="pole tekstowe 3"/>
          <p:cNvSpPr txBox="1"/>
          <p:nvPr/>
        </p:nvSpPr>
        <p:spPr>
          <a:xfrm>
            <a:off x="323528" y="2492896"/>
            <a:ext cx="8424936" cy="3139321"/>
          </a:xfrm>
          <a:prstGeom prst="rect">
            <a:avLst/>
          </a:prstGeom>
          <a:noFill/>
        </p:spPr>
        <p:txBody>
          <a:bodyPr wrap="square" rtlCol="0">
            <a:spAutoFit/>
          </a:bodyPr>
          <a:lstStyle/>
          <a:p>
            <a:r>
              <a:rPr lang="pl-PL" dirty="0" smtClean="0">
                <a:solidFill>
                  <a:schemeClr val="accent3">
                    <a:lumMod val="75000"/>
                  </a:schemeClr>
                </a:solidFill>
              </a:rPr>
              <a:t>3) </a:t>
            </a:r>
            <a:r>
              <a:rPr lang="pl-PL" b="1" dirty="0" smtClean="0">
                <a:solidFill>
                  <a:schemeClr val="accent3">
                    <a:lumMod val="75000"/>
                  </a:schemeClr>
                </a:solidFill>
              </a:rPr>
              <a:t>samodzielność agenta</a:t>
            </a:r>
            <a:r>
              <a:rPr lang="pl-PL" dirty="0" smtClean="0"/>
              <a:t>;</a:t>
            </a:r>
          </a:p>
          <a:p>
            <a:endParaRPr lang="pl-PL" dirty="0" smtClean="0"/>
          </a:p>
          <a:p>
            <a:endParaRPr lang="pl-PL" dirty="0" smtClean="0"/>
          </a:p>
          <a:p>
            <a:endParaRPr lang="pl-PL" dirty="0" smtClean="0"/>
          </a:p>
          <a:p>
            <a:endParaRPr lang="pl-PL" b="1" dirty="0" smtClean="0"/>
          </a:p>
          <a:p>
            <a:endParaRPr lang="pl-PL" b="1" dirty="0" smtClean="0"/>
          </a:p>
          <a:p>
            <a:endParaRPr lang="pl-PL" dirty="0" smtClean="0"/>
          </a:p>
          <a:p>
            <a:endParaRPr lang="pl-PL" dirty="0" smtClean="0"/>
          </a:p>
          <a:p>
            <a:endParaRPr lang="pl-PL" dirty="0" smtClean="0"/>
          </a:p>
          <a:p>
            <a:endParaRPr lang="pl-PL" dirty="0" smtClean="0"/>
          </a:p>
          <a:p>
            <a:r>
              <a:rPr lang="pl-PL" dirty="0" smtClean="0"/>
              <a:t> </a:t>
            </a:r>
          </a:p>
        </p:txBody>
      </p:sp>
      <p:sp>
        <p:nvSpPr>
          <p:cNvPr id="5" name="pole tekstowe 4"/>
          <p:cNvSpPr txBox="1"/>
          <p:nvPr/>
        </p:nvSpPr>
        <p:spPr>
          <a:xfrm>
            <a:off x="827584" y="188640"/>
            <a:ext cx="7992888" cy="2308324"/>
          </a:xfrm>
          <a:prstGeom prst="rect">
            <a:avLst/>
          </a:prstGeom>
          <a:noFill/>
        </p:spPr>
        <p:txBody>
          <a:bodyPr wrap="square" rtlCol="0">
            <a:spAutoFit/>
          </a:bodyPr>
          <a:lstStyle/>
          <a:p>
            <a:pPr algn="just">
              <a:buFont typeface="Arial" pitchFamily="34" charset="0"/>
              <a:buChar char="•"/>
            </a:pPr>
            <a:r>
              <a:rPr lang="pl-PL" dirty="0" smtClean="0"/>
              <a:t>Stosunek agencji będzie miał charakter stały w sytuacji, gdy agent zobowiązuje się do </a:t>
            </a:r>
            <a:r>
              <a:rPr lang="pl-PL" b="1" dirty="0" smtClean="0"/>
              <a:t>świadczenia ciągłego</a:t>
            </a:r>
            <a:r>
              <a:rPr lang="pl-PL" dirty="0" smtClean="0"/>
              <a:t> i przyjmuje na siebie obowiązek określonego stałego zachowania przez </a:t>
            </a:r>
            <a:r>
              <a:rPr lang="pl-PL" b="1" dirty="0" smtClean="0"/>
              <a:t>czas oznaczony lub nieoznaczony</a:t>
            </a:r>
            <a:r>
              <a:rPr lang="pl-PL" dirty="0" smtClean="0"/>
              <a:t> (element trwałości jest spełniony, gdy występuje </a:t>
            </a:r>
            <a:r>
              <a:rPr lang="pl-PL" b="1" dirty="0" smtClean="0"/>
              <a:t>pewna częstotliwość wykonywanych czynności</a:t>
            </a:r>
            <a:r>
              <a:rPr lang="pl-PL" dirty="0" smtClean="0"/>
              <a:t>). </a:t>
            </a:r>
          </a:p>
          <a:p>
            <a:pPr algn="just">
              <a:buFont typeface="Arial" pitchFamily="34" charset="0"/>
              <a:buChar char="•"/>
            </a:pPr>
            <a:r>
              <a:rPr lang="pl-PL" dirty="0" smtClean="0"/>
              <a:t>Zlecenie jednorazowego pośrednictwa przy zawarciu umowy z klientem lub jednorazowego zawarcia takiej umowy co do zasady nie tworzy stosunku agencji. Stałość, jako element przedmiotowo istotny umowy agencyjnej, </a:t>
            </a:r>
            <a:r>
              <a:rPr lang="pl-PL" b="1" dirty="0" smtClean="0"/>
              <a:t>odróżnia ją w szczególności od umowy zlecenia</a:t>
            </a:r>
            <a:r>
              <a:rPr lang="pl-PL" dirty="0" smtClean="0"/>
              <a:t> </a:t>
            </a:r>
            <a:endParaRPr lang="pl-PL" dirty="0"/>
          </a:p>
        </p:txBody>
      </p:sp>
      <p:sp>
        <p:nvSpPr>
          <p:cNvPr id="6" name="pole tekstowe 5"/>
          <p:cNvSpPr txBox="1"/>
          <p:nvPr/>
        </p:nvSpPr>
        <p:spPr>
          <a:xfrm>
            <a:off x="827584" y="2852936"/>
            <a:ext cx="7992888" cy="3693319"/>
          </a:xfrm>
          <a:prstGeom prst="rect">
            <a:avLst/>
          </a:prstGeom>
          <a:noFill/>
        </p:spPr>
        <p:txBody>
          <a:bodyPr wrap="square" rtlCol="0">
            <a:spAutoFit/>
          </a:bodyPr>
          <a:lstStyle/>
          <a:p>
            <a:pPr algn="just">
              <a:buFont typeface="Arial" pitchFamily="34" charset="0"/>
              <a:buChar char="•"/>
            </a:pPr>
            <a:r>
              <a:rPr lang="pl-PL" dirty="0" smtClean="0"/>
              <a:t>Agent działa w granicach upoważnienia do dokonywania określonych czynności faktycznych lub prawnych, wynikającego z umowy agencyjnej lub z innej czynności prawnej (w szczególności z pełnomocnictwa). Nie dysponuje zatem pełną swobodą działań w ramach stosunku agencji. Jednocześnie poszczególne rozwiązania ustawowe, w tym o charakterze imperatywnym, gwarantują mu </a:t>
            </a:r>
            <a:r>
              <a:rPr lang="pl-PL" b="1" dirty="0" smtClean="0"/>
              <a:t>w pewnym zakresie samodzielność</a:t>
            </a:r>
            <a:r>
              <a:rPr lang="pl-PL" dirty="0" smtClean="0"/>
              <a:t>; np. zgodnie z art. 760</a:t>
            </a:r>
            <a:r>
              <a:rPr lang="pl-PL" baseline="30000" dirty="0" smtClean="0"/>
              <a:t>1</a:t>
            </a:r>
            <a:r>
              <a:rPr lang="pl-PL" dirty="0" smtClean="0"/>
              <a:t> § 1 KC agent powinien przestrzegać wskazówek dającego zlecenie, ale tylko tych "uzasadnionych w danych okolicznościach„</a:t>
            </a:r>
          </a:p>
          <a:p>
            <a:pPr algn="just">
              <a:buFont typeface="Arial" pitchFamily="34" charset="0"/>
              <a:buChar char="•"/>
            </a:pPr>
            <a:r>
              <a:rPr lang="pl-PL" dirty="0" smtClean="0"/>
              <a:t>Samodzielność agenta wiąże się ściśle z koniecznością kwalifikowania agencji jako </a:t>
            </a:r>
            <a:r>
              <a:rPr lang="pl-PL" b="1" dirty="0" smtClean="0"/>
              <a:t>umowy zaufania</a:t>
            </a:r>
            <a:r>
              <a:rPr lang="pl-PL" dirty="0" smtClean="0"/>
              <a:t> (por. art. 760 KC) </a:t>
            </a:r>
            <a:r>
              <a:rPr lang="pl-PL" dirty="0" smtClean="0">
                <a:sym typeface="Wingdings" pitchFamily="2" charset="2"/>
              </a:rPr>
              <a:t> </a:t>
            </a:r>
            <a:r>
              <a:rPr lang="pl-PL" dirty="0" smtClean="0"/>
              <a:t> Samodzielność agenta, niejednokrotnie wzmocniona szerokim zakresem umocowania do dokonywania czynności prawnych w imieniu dającego zlecenie, zwiększa </a:t>
            </a:r>
            <a:r>
              <a:rPr lang="pl-PL" b="1" dirty="0" smtClean="0"/>
              <a:t>ryzyko gospodarcze </a:t>
            </a:r>
            <a:r>
              <a:rPr lang="pl-PL" dirty="0" smtClean="0"/>
              <a:t>w relacjach między agentem a dającym zlecenie. </a:t>
            </a:r>
            <a:endParaRPr lang="pl-PL" dirty="0"/>
          </a:p>
        </p:txBody>
      </p:sp>
      <p:cxnSp>
        <p:nvCxnSpPr>
          <p:cNvPr id="8" name="Łącznik prosty ze strzałką 7"/>
          <p:cNvCxnSpPr/>
          <p:nvPr/>
        </p:nvCxnSpPr>
        <p:spPr>
          <a:xfrm>
            <a:off x="5364088" y="6237312"/>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44821</TotalTime>
  <Words>3090</Words>
  <Application>Microsoft Office PowerPoint</Application>
  <PresentationFormat>Pokaz na ekranie (4:3)</PresentationFormat>
  <Paragraphs>496</Paragraphs>
  <Slides>43</Slides>
  <Notes>3</Notes>
  <HiddenSlides>0</HiddenSlides>
  <MMClips>0</MMClips>
  <ScaleCrop>false</ScaleCrop>
  <HeadingPairs>
    <vt:vector size="4" baseType="variant">
      <vt:variant>
        <vt:lpstr>Motyw</vt:lpstr>
      </vt:variant>
      <vt:variant>
        <vt:i4>1</vt:i4>
      </vt:variant>
      <vt:variant>
        <vt:lpstr>Tytuły slajdów</vt:lpstr>
      </vt:variant>
      <vt:variant>
        <vt:i4>43</vt:i4>
      </vt:variant>
    </vt:vector>
  </HeadingPairs>
  <TitlesOfParts>
    <vt:vector size="44" baseType="lpstr">
      <vt:lpstr>Motyw pakietu Office</vt:lpstr>
      <vt:lpstr>UMOWY W OBROCIE GOSPODARCZYM</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Slajd 42</vt:lpstr>
      <vt:lpstr>Slajd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CYWILNE CZĘŚĆ OGÓLNA I PRAWO ZOBOWIĄZAŃ</dc:title>
  <dc:creator>Admin</dc:creator>
  <cp:lastModifiedBy>A. Bar </cp:lastModifiedBy>
  <cp:revision>3948</cp:revision>
  <dcterms:created xsi:type="dcterms:W3CDTF">2019-10-01T12:19:07Z</dcterms:created>
  <dcterms:modified xsi:type="dcterms:W3CDTF">2021-12-14T21:45:44Z</dcterms:modified>
</cp:coreProperties>
</file>