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72" r:id="rId2"/>
    <p:sldId id="345" r:id="rId3"/>
    <p:sldId id="373" r:id="rId4"/>
    <p:sldId id="374" r:id="rId5"/>
    <p:sldId id="375" r:id="rId6"/>
    <p:sldId id="377" r:id="rId7"/>
    <p:sldId id="378" r:id="rId8"/>
    <p:sldId id="379" r:id="rId9"/>
    <p:sldId id="380" r:id="rId10"/>
    <p:sldId id="381" r:id="rId11"/>
    <p:sldId id="382" r:id="rId12"/>
    <p:sldId id="383" r:id="rId13"/>
    <p:sldId id="384" r:id="rId14"/>
    <p:sldId id="385"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5F8EE"/>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242" autoAdjust="0"/>
  </p:normalViewPr>
  <p:slideViewPr>
    <p:cSldViewPr>
      <p:cViewPr>
        <p:scale>
          <a:sx n="70" d="100"/>
          <a:sy n="70" d="100"/>
        </p:scale>
        <p:origin x="-1781" y="-2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254"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32501-0205-4384-AD4F-77AF4C6A3883}" type="datetimeFigureOut">
              <a:rPr lang="pl-PL" smtClean="0"/>
              <a:pPr/>
              <a:t>2021-12-07</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405A6-198D-4C78-A9F1-380C0AAE5D43}" type="slidenum">
              <a:rPr lang="pl-PL" smtClean="0"/>
              <a:pPr/>
              <a:t>‹#›</a:t>
            </a:fld>
            <a:endParaRPr lang="pl-P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522963-EDBE-490B-BA4D-5164912F01D2}" type="datetime1">
              <a:rPr lang="pl-PL" smtClean="0"/>
              <a:pPr/>
              <a:t>2021-12-07</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09FF36F-F18F-464E-9D63-2E975A9A85D3}" type="datetime1">
              <a:rPr lang="pl-PL" smtClean="0"/>
              <a:pPr/>
              <a:t>2021-12-07</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720171-4823-4A32-8BF7-88CF40480EC8}" type="datetime1">
              <a:rPr lang="pl-PL" smtClean="0"/>
              <a:pPr/>
              <a:t>2021-12-07</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B94B73C-CD52-470C-B634-B6BC1C04D6E8}" type="datetime1">
              <a:rPr lang="pl-PL" smtClean="0"/>
              <a:pPr/>
              <a:t>2021-12-07</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E19B77-C2F4-436E-B5B1-41E680341BFE}" type="datetime1">
              <a:rPr lang="pl-PL" smtClean="0"/>
              <a:pPr/>
              <a:t>2021-12-07</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83AF3A-18EA-4F68-B3BD-BE7292FA7B20}" type="datetime1">
              <a:rPr lang="pl-PL" smtClean="0"/>
              <a:pPr/>
              <a:t>2021-12-07</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BC673E-B543-441C-A4ED-7BE9DAED3A2B}" type="datetime1">
              <a:rPr lang="pl-PL" smtClean="0"/>
              <a:pPr/>
              <a:t>2021-12-07</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F2B7FD7B-B4D6-4AD1-B724-9FAA0AEFAD88}" type="datetime1">
              <a:rPr lang="pl-PL" smtClean="0"/>
              <a:pPr/>
              <a:t>2021-12-07</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CACB6AF-15DA-4C11-9327-1012E6040673}" type="datetime1">
              <a:rPr lang="pl-PL" smtClean="0"/>
              <a:pPr/>
              <a:t>2021-12-07</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54BBDD1-5E8D-4A36-AE78-93A5F4C39F42}" type="datetime1">
              <a:rPr lang="pl-PL" smtClean="0"/>
              <a:pPr/>
              <a:t>2021-12-07</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E3E623D-E960-49B0-9AD1-468AA92A9DFC}" type="datetime1">
              <a:rPr lang="pl-PL" smtClean="0"/>
              <a:pPr/>
              <a:t>2021-12-07</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07EA-E474-48A9-BF30-1BC7E3CD173C}" type="datetime1">
              <a:rPr lang="pl-PL" smtClean="0"/>
              <a:pPr/>
              <a:t>2021-12-07</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UMOWY W OBROCIE GOSPODARCZYM</a:t>
            </a: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Konsulting Prawny i Gospodarczy </a:t>
            </a:r>
          </a:p>
          <a:p>
            <a:r>
              <a:rPr lang="pl-PL" dirty="0" smtClean="0"/>
              <a:t>Semestr zimowy 2021/22</a:t>
            </a:r>
          </a:p>
          <a:p>
            <a:endParaRPr lang="pl-PL" dirty="0"/>
          </a:p>
          <a:p>
            <a:r>
              <a:rPr lang="pl-PL" sz="2400" dirty="0" smtClean="0"/>
              <a:t>mgr Aleksandra Bar</a:t>
            </a:r>
          </a:p>
          <a:p>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10</a:t>
            </a:fld>
            <a:endParaRPr lang="pl-PL" dirty="0"/>
          </a:p>
        </p:txBody>
      </p:sp>
      <p:sp>
        <p:nvSpPr>
          <p:cNvPr id="3" name="pole tekstowe 2"/>
          <p:cNvSpPr txBox="1"/>
          <p:nvPr/>
        </p:nvSpPr>
        <p:spPr>
          <a:xfrm>
            <a:off x="5436096" y="188640"/>
            <a:ext cx="3559501" cy="369332"/>
          </a:xfrm>
          <a:prstGeom prst="rect">
            <a:avLst/>
          </a:prstGeom>
          <a:noFill/>
        </p:spPr>
        <p:txBody>
          <a:bodyPr wrap="none" rtlCol="0">
            <a:spAutoFit/>
          </a:bodyPr>
          <a:lstStyle/>
          <a:p>
            <a:r>
              <a:rPr lang="pl-PL" b="1" dirty="0" smtClean="0"/>
              <a:t>WYNAGRODZENIE KOSZTORYSOWE</a:t>
            </a:r>
            <a:endParaRPr lang="pl-PL" b="1" dirty="0"/>
          </a:p>
        </p:txBody>
      </p:sp>
      <p:sp>
        <p:nvSpPr>
          <p:cNvPr id="4" name="pole tekstowe 3"/>
          <p:cNvSpPr txBox="1"/>
          <p:nvPr/>
        </p:nvSpPr>
        <p:spPr>
          <a:xfrm>
            <a:off x="395536" y="548680"/>
            <a:ext cx="8748464" cy="1569660"/>
          </a:xfrm>
          <a:prstGeom prst="rect">
            <a:avLst/>
          </a:prstGeom>
          <a:solidFill>
            <a:schemeClr val="accent3">
              <a:lumMod val="20000"/>
              <a:lumOff val="80000"/>
            </a:schemeClr>
          </a:solidFill>
        </p:spPr>
        <p:txBody>
          <a:bodyPr wrap="square" rtlCol="0">
            <a:spAutoFit/>
          </a:bodyPr>
          <a:lstStyle/>
          <a:p>
            <a:pPr algn="just"/>
            <a:r>
              <a:rPr lang="pl-PL" sz="1600" b="1" dirty="0" smtClean="0"/>
              <a:t>Art. 629 KC </a:t>
            </a:r>
            <a:r>
              <a:rPr lang="pl-PL" sz="1600" dirty="0" smtClean="0"/>
              <a:t>Jeżeli strony określiły </a:t>
            </a:r>
            <a:r>
              <a:rPr lang="pl-PL" sz="1600" b="1" dirty="0" smtClean="0"/>
              <a:t>wynagrodzenie na podstawie zestawienia planowanych prac i przewidywanych kosztów (wynagrodzenie kosztorysowe)</a:t>
            </a:r>
            <a:r>
              <a:rPr lang="pl-PL" sz="1600" dirty="0" smtClean="0"/>
              <a:t>, a w toku wykonywania dzieła zarządzenie właściwego organu państwowego zmieniło wysokość cen lub stawek obowiązujących dotychczas w obliczeniach kosztorysowych, każda ze stron może żądać odpowiedniej zmiany umówionego wynagrodzenia. Nie dotyczy to jednak należności uiszczonej za materiały lub robociznę przed zmianą cen lub stawek.</a:t>
            </a:r>
            <a:endParaRPr lang="pl-PL" sz="1600" dirty="0"/>
          </a:p>
        </p:txBody>
      </p:sp>
      <p:sp>
        <p:nvSpPr>
          <p:cNvPr id="5" name="pole tekstowe 4"/>
          <p:cNvSpPr txBox="1"/>
          <p:nvPr/>
        </p:nvSpPr>
        <p:spPr>
          <a:xfrm>
            <a:off x="395536" y="2204864"/>
            <a:ext cx="8748464" cy="2369880"/>
          </a:xfrm>
          <a:prstGeom prst="rect">
            <a:avLst/>
          </a:prstGeom>
          <a:solidFill>
            <a:schemeClr val="accent3">
              <a:lumMod val="20000"/>
              <a:lumOff val="80000"/>
            </a:schemeClr>
          </a:solidFill>
        </p:spPr>
        <p:txBody>
          <a:bodyPr wrap="square" rtlCol="0">
            <a:spAutoFit/>
          </a:bodyPr>
          <a:lstStyle/>
          <a:p>
            <a:pPr algn="just"/>
            <a:r>
              <a:rPr lang="pl-PL" sz="1600" b="1" dirty="0" smtClean="0"/>
              <a:t>Art. 630 KC</a:t>
            </a:r>
            <a:endParaRPr lang="pl-PL" sz="1600" dirty="0" smtClean="0"/>
          </a:p>
          <a:p>
            <a:pPr algn="just"/>
            <a:r>
              <a:rPr lang="pl-PL" sz="1600" dirty="0" smtClean="0"/>
              <a:t>§ 1. Jeżeli w toku wykonywania dzieła zajdzie </a:t>
            </a:r>
            <a:r>
              <a:rPr lang="pl-PL" sz="1600" b="1" dirty="0" smtClean="0"/>
              <a:t>konieczność przeprowadzenia prac, które nie były przewidziane w zestawieniu prac planowanych będących podstawą obliczenia wynagrodzenia kosztorysowego</a:t>
            </a:r>
            <a:r>
              <a:rPr lang="pl-PL" sz="1600" dirty="0" smtClean="0"/>
              <a:t>, a zestawienie sporządził </a:t>
            </a:r>
            <a:r>
              <a:rPr lang="pl-PL" sz="1600" b="1" dirty="0" smtClean="0">
                <a:solidFill>
                  <a:schemeClr val="accent3">
                    <a:lumMod val="75000"/>
                  </a:schemeClr>
                </a:solidFill>
              </a:rPr>
              <a:t>zamawiający</a:t>
            </a:r>
            <a:r>
              <a:rPr lang="pl-PL" sz="1600" dirty="0" smtClean="0"/>
              <a:t>, </a:t>
            </a:r>
            <a:r>
              <a:rPr lang="pl-PL" sz="1600" b="1" dirty="0" smtClean="0"/>
              <a:t>przyjmujący zamówienie może żądać odpowiedniego podwyższenia umówionego wynagrodzenia</a:t>
            </a:r>
            <a:r>
              <a:rPr lang="pl-PL" sz="1600" dirty="0" smtClean="0"/>
              <a:t>. Jeżeli zestawienie planowanych prac sporządził </a:t>
            </a:r>
            <a:r>
              <a:rPr lang="pl-PL" sz="1600" b="1" dirty="0" smtClean="0">
                <a:solidFill>
                  <a:schemeClr val="accent3">
                    <a:lumMod val="75000"/>
                  </a:schemeClr>
                </a:solidFill>
              </a:rPr>
              <a:t>przyjmujący zamówienie</a:t>
            </a:r>
            <a:r>
              <a:rPr lang="pl-PL" sz="1600" dirty="0" smtClean="0"/>
              <a:t>, </a:t>
            </a:r>
            <a:r>
              <a:rPr lang="pl-PL" sz="1600" b="1" dirty="0" smtClean="0"/>
              <a:t>może on żądać podwyższenia wynagrodzenia tylko wtedy, gdy mimo zachowania należytej staranności nie mógł przewidzieć konieczności prac dodatkowych</a:t>
            </a:r>
            <a:r>
              <a:rPr lang="pl-PL" sz="1600" dirty="0" smtClean="0"/>
              <a:t>.</a:t>
            </a:r>
          </a:p>
          <a:p>
            <a:pPr algn="just"/>
            <a:r>
              <a:rPr lang="pl-PL" sz="1600" dirty="0" smtClean="0"/>
              <a:t>§ 2. Przyjmujący zamówienie nie może żądać podwyższenia wynagrodzenia, jeżeli wykonał prace dodatkowe </a:t>
            </a:r>
            <a:r>
              <a:rPr lang="pl-PL" sz="1600" b="1" dirty="0" smtClean="0"/>
              <a:t>bez uzyskania zgody zamawiającego</a:t>
            </a:r>
            <a:r>
              <a:rPr lang="pl-PL" sz="1600" dirty="0" smtClean="0"/>
              <a:t>.</a:t>
            </a:r>
          </a:p>
        </p:txBody>
      </p:sp>
      <p:sp>
        <p:nvSpPr>
          <p:cNvPr id="6" name="pole tekstowe 5"/>
          <p:cNvSpPr txBox="1"/>
          <p:nvPr/>
        </p:nvSpPr>
        <p:spPr>
          <a:xfrm>
            <a:off x="395536" y="4653136"/>
            <a:ext cx="8748464" cy="1077218"/>
          </a:xfrm>
          <a:prstGeom prst="rect">
            <a:avLst/>
          </a:prstGeom>
          <a:solidFill>
            <a:schemeClr val="accent3">
              <a:lumMod val="20000"/>
              <a:lumOff val="80000"/>
            </a:schemeClr>
          </a:solidFill>
        </p:spPr>
        <p:txBody>
          <a:bodyPr wrap="square" rtlCol="0">
            <a:spAutoFit/>
          </a:bodyPr>
          <a:lstStyle/>
          <a:p>
            <a:pPr algn="just"/>
            <a:r>
              <a:rPr lang="pl-PL" sz="1600" b="1" dirty="0" smtClean="0"/>
              <a:t>Art. 631 KC </a:t>
            </a:r>
            <a:r>
              <a:rPr lang="pl-PL" sz="1600" dirty="0" smtClean="0"/>
              <a:t>Gdyby w wypadkach przewidzianych w dwóch artykułach poprzedzających zaszła konieczność </a:t>
            </a:r>
            <a:r>
              <a:rPr lang="pl-PL" sz="1600" b="1" dirty="0" smtClean="0"/>
              <a:t>znacznego podwyższenia wynagrodzenia kosztorysowego</a:t>
            </a:r>
            <a:r>
              <a:rPr lang="pl-PL" sz="1600" dirty="0" smtClean="0"/>
              <a:t>, zamawiający może od umowy </a:t>
            </a:r>
            <a:r>
              <a:rPr lang="pl-PL" sz="1600" b="1" dirty="0" smtClean="0"/>
              <a:t>odstąpić</a:t>
            </a:r>
            <a:r>
              <a:rPr lang="pl-PL" sz="1600" dirty="0" smtClean="0"/>
              <a:t>, powinien jednak uczynić to niezwłocznie i zapłacić przyjmującemu zamówienie odpowiednią część umówionego wynagrodzenia</a:t>
            </a:r>
            <a:endParaRPr lang="pl-PL"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11</a:t>
            </a:fld>
            <a:endParaRPr lang="pl-PL" dirty="0"/>
          </a:p>
        </p:txBody>
      </p:sp>
      <p:sp>
        <p:nvSpPr>
          <p:cNvPr id="3" name="pole tekstowe 2"/>
          <p:cNvSpPr txBox="1"/>
          <p:nvPr/>
        </p:nvSpPr>
        <p:spPr>
          <a:xfrm>
            <a:off x="5652120" y="260648"/>
            <a:ext cx="3267433" cy="369332"/>
          </a:xfrm>
          <a:prstGeom prst="rect">
            <a:avLst/>
          </a:prstGeom>
          <a:noFill/>
        </p:spPr>
        <p:txBody>
          <a:bodyPr wrap="none" rtlCol="0">
            <a:spAutoFit/>
          </a:bodyPr>
          <a:lstStyle/>
          <a:p>
            <a:r>
              <a:rPr lang="pl-PL" b="1" dirty="0" smtClean="0"/>
              <a:t>WYNAGRODZENIE RYCZAŁTOWE</a:t>
            </a:r>
            <a:endParaRPr lang="pl-PL" b="1" dirty="0"/>
          </a:p>
        </p:txBody>
      </p:sp>
      <p:sp>
        <p:nvSpPr>
          <p:cNvPr id="4" name="pole tekstowe 3"/>
          <p:cNvSpPr txBox="1"/>
          <p:nvPr/>
        </p:nvSpPr>
        <p:spPr>
          <a:xfrm>
            <a:off x="539552" y="620688"/>
            <a:ext cx="8604448" cy="1815882"/>
          </a:xfrm>
          <a:prstGeom prst="rect">
            <a:avLst/>
          </a:prstGeom>
          <a:solidFill>
            <a:schemeClr val="accent3">
              <a:lumMod val="20000"/>
              <a:lumOff val="80000"/>
            </a:schemeClr>
          </a:solidFill>
        </p:spPr>
        <p:txBody>
          <a:bodyPr wrap="square" rtlCol="0">
            <a:spAutoFit/>
          </a:bodyPr>
          <a:lstStyle/>
          <a:p>
            <a:r>
              <a:rPr lang="pl-PL" sz="1600" b="1" dirty="0" smtClean="0"/>
              <a:t>Art. 632 </a:t>
            </a:r>
            <a:endParaRPr lang="pl-PL" sz="1600" dirty="0" smtClean="0"/>
          </a:p>
          <a:p>
            <a:pPr algn="just"/>
            <a:r>
              <a:rPr lang="pl-PL" sz="1600" dirty="0" smtClean="0"/>
              <a:t>§ 1. Jeżeli strony umówiły się o </a:t>
            </a:r>
            <a:r>
              <a:rPr lang="pl-PL" sz="1600" b="1" dirty="0" smtClean="0"/>
              <a:t>wynagrodzenie ryczałtowe</a:t>
            </a:r>
            <a:r>
              <a:rPr lang="pl-PL" sz="1600" dirty="0" smtClean="0"/>
              <a:t>, </a:t>
            </a:r>
            <a:r>
              <a:rPr lang="pl-PL" sz="1600" b="1" dirty="0" smtClean="0">
                <a:solidFill>
                  <a:schemeClr val="accent3">
                    <a:lumMod val="75000"/>
                  </a:schemeClr>
                </a:solidFill>
              </a:rPr>
              <a:t>przyjmujący zamówienie </a:t>
            </a:r>
            <a:r>
              <a:rPr lang="pl-PL" sz="1600" b="1" dirty="0" smtClean="0"/>
              <a:t>nie może żądać podwyższenia wynagrodzenia</a:t>
            </a:r>
            <a:r>
              <a:rPr lang="pl-PL" sz="1600" dirty="0" smtClean="0"/>
              <a:t>, chociażby w czasie zawarcia umowy nie można było przewidzieć rozmiaru lub kosztów prac.</a:t>
            </a:r>
          </a:p>
          <a:p>
            <a:pPr algn="just"/>
            <a:r>
              <a:rPr lang="pl-PL" sz="1600" dirty="0" smtClean="0"/>
              <a:t>§ 2. Jeżeli jednak wskutek zmiany stosunków, której nie można było przewidzieć, wykonanie dzieła groziłoby przyjmującemu zamówienie </a:t>
            </a:r>
            <a:r>
              <a:rPr lang="pl-PL" sz="1600" b="1" dirty="0" smtClean="0"/>
              <a:t>rażącą stratą, sąd może podwyższyć ryczałt lub rozwiązać umowę.</a:t>
            </a:r>
          </a:p>
        </p:txBody>
      </p:sp>
      <p:sp>
        <p:nvSpPr>
          <p:cNvPr id="5" name="pole tekstowe 4"/>
          <p:cNvSpPr txBox="1"/>
          <p:nvPr/>
        </p:nvSpPr>
        <p:spPr>
          <a:xfrm>
            <a:off x="395536" y="2636912"/>
            <a:ext cx="5469254" cy="1477328"/>
          </a:xfrm>
          <a:prstGeom prst="rect">
            <a:avLst/>
          </a:prstGeom>
          <a:noFill/>
        </p:spPr>
        <p:txBody>
          <a:bodyPr wrap="none" rtlCol="0">
            <a:spAutoFit/>
          </a:bodyPr>
          <a:lstStyle/>
          <a:p>
            <a:pPr>
              <a:buFont typeface="Arial" pitchFamily="34" charset="0"/>
              <a:buChar char="•"/>
            </a:pPr>
            <a:r>
              <a:rPr lang="pl-PL" dirty="0" smtClean="0"/>
              <a:t>Obowiązek odebrania dzieła</a:t>
            </a:r>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r>
              <a:rPr lang="pl-PL" dirty="0" smtClean="0"/>
              <a:t>Obowiązek współdziałania z przyjmującym zamówienie </a:t>
            </a:r>
            <a:endParaRPr lang="pl-PL" dirty="0"/>
          </a:p>
        </p:txBody>
      </p:sp>
      <p:sp>
        <p:nvSpPr>
          <p:cNvPr id="6" name="pole tekstowe 5"/>
          <p:cNvSpPr txBox="1"/>
          <p:nvPr/>
        </p:nvSpPr>
        <p:spPr>
          <a:xfrm>
            <a:off x="539552" y="3068960"/>
            <a:ext cx="8604448" cy="584775"/>
          </a:xfrm>
          <a:prstGeom prst="rect">
            <a:avLst/>
          </a:prstGeom>
          <a:solidFill>
            <a:schemeClr val="accent3">
              <a:lumMod val="20000"/>
              <a:lumOff val="80000"/>
            </a:schemeClr>
          </a:solidFill>
        </p:spPr>
        <p:txBody>
          <a:bodyPr wrap="square" rtlCol="0">
            <a:spAutoFit/>
          </a:bodyPr>
          <a:lstStyle/>
          <a:p>
            <a:pPr algn="just"/>
            <a:r>
              <a:rPr lang="pl-PL" sz="1600" b="1" dirty="0" smtClean="0"/>
              <a:t>Art. 643 KC </a:t>
            </a:r>
            <a:r>
              <a:rPr lang="pl-PL" sz="1600" dirty="0" smtClean="0"/>
              <a:t>Zamawiający obowiązany jest odebrać dzieło, które przyjmujący zamówienie wydaje mu zgodnie ze swym zobowiązaniem.</a:t>
            </a:r>
            <a:endParaRPr lang="pl-PL" sz="1600" dirty="0"/>
          </a:p>
        </p:txBody>
      </p:sp>
      <p:sp>
        <p:nvSpPr>
          <p:cNvPr id="7" name="pole tekstowe 6"/>
          <p:cNvSpPr txBox="1"/>
          <p:nvPr/>
        </p:nvSpPr>
        <p:spPr>
          <a:xfrm>
            <a:off x="539552" y="5445224"/>
            <a:ext cx="8604448" cy="1077218"/>
          </a:xfrm>
          <a:prstGeom prst="rect">
            <a:avLst/>
          </a:prstGeom>
          <a:solidFill>
            <a:schemeClr val="accent3">
              <a:lumMod val="20000"/>
              <a:lumOff val="80000"/>
            </a:schemeClr>
          </a:solidFill>
        </p:spPr>
        <p:txBody>
          <a:bodyPr wrap="square" rtlCol="0">
            <a:spAutoFit/>
          </a:bodyPr>
          <a:lstStyle/>
          <a:p>
            <a:pPr algn="just"/>
            <a:r>
              <a:rPr lang="pl-PL" sz="1600" b="1" dirty="0" smtClean="0"/>
              <a:t>Art. 639 KC </a:t>
            </a:r>
            <a:r>
              <a:rPr lang="pl-PL" sz="1600" dirty="0" smtClean="0"/>
              <a:t>Zamawiający </a:t>
            </a:r>
            <a:r>
              <a:rPr lang="pl-PL" sz="1600" b="1" dirty="0" smtClean="0"/>
              <a:t>nie może odmówić zapłaty wynagrodzenia mimo niewykonania dzieła</a:t>
            </a:r>
            <a:r>
              <a:rPr lang="pl-PL" sz="1600" dirty="0" smtClean="0"/>
              <a:t>, jeżeli </a:t>
            </a:r>
            <a:r>
              <a:rPr lang="pl-PL" sz="1600" b="1" dirty="0" smtClean="0"/>
              <a:t>przyjmujący zamówienie był gotów je wykonać, lecz doznał przeszkody z przyczyn dotyczących zamawiającego.</a:t>
            </a:r>
            <a:r>
              <a:rPr lang="pl-PL" sz="1600" dirty="0" smtClean="0"/>
              <a:t> Jednakże w wypadku takim zamawiający może odliczyć to, co przyjmujący zamówienie oszczędził z powodu niewykonania dzieła.</a:t>
            </a:r>
            <a:endParaRPr lang="pl-PL" sz="1600" dirty="0"/>
          </a:p>
        </p:txBody>
      </p:sp>
      <p:sp>
        <p:nvSpPr>
          <p:cNvPr id="8" name="pole tekstowe 7"/>
          <p:cNvSpPr txBox="1"/>
          <p:nvPr/>
        </p:nvSpPr>
        <p:spPr>
          <a:xfrm>
            <a:off x="539552" y="4221088"/>
            <a:ext cx="8604448" cy="1077218"/>
          </a:xfrm>
          <a:prstGeom prst="rect">
            <a:avLst/>
          </a:prstGeom>
          <a:solidFill>
            <a:schemeClr val="accent3">
              <a:lumMod val="20000"/>
              <a:lumOff val="80000"/>
            </a:schemeClr>
          </a:solidFill>
        </p:spPr>
        <p:txBody>
          <a:bodyPr wrap="square" rtlCol="0">
            <a:spAutoFit/>
          </a:bodyPr>
          <a:lstStyle/>
          <a:p>
            <a:pPr algn="just"/>
            <a:r>
              <a:rPr lang="pl-PL" sz="1600" b="1" dirty="0" smtClean="0"/>
              <a:t>Art. 640 KC </a:t>
            </a:r>
            <a:r>
              <a:rPr lang="pl-PL" sz="1600" dirty="0" smtClean="0"/>
              <a:t>Jeżeli do wykonania dzieła potrzebne jest współdziałanie zamawiającego, a tego </a:t>
            </a:r>
            <a:r>
              <a:rPr lang="pl-PL" sz="1600" b="1" dirty="0" smtClean="0"/>
              <a:t>współdziałania brak</a:t>
            </a:r>
            <a:r>
              <a:rPr lang="pl-PL" sz="1600" dirty="0" smtClean="0"/>
              <a:t>, przyjmujący zamówienie może </a:t>
            </a:r>
            <a:r>
              <a:rPr lang="pl-PL" sz="1600" b="1" dirty="0" smtClean="0"/>
              <a:t>wyznaczyć zamawiającemu odpowiedni termin z zagrożeniem, iż po bezskutecznym upływie wyznaczonego terminu będzie uprawniony do odstąpienia od umowy.</a:t>
            </a:r>
            <a:endParaRPr lang="pl-PL"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12</a:t>
            </a:fld>
            <a:endParaRPr lang="pl-PL" dirty="0"/>
          </a:p>
        </p:txBody>
      </p:sp>
      <p:sp>
        <p:nvSpPr>
          <p:cNvPr id="3" name="pole tekstowe 2"/>
          <p:cNvSpPr txBox="1"/>
          <p:nvPr/>
        </p:nvSpPr>
        <p:spPr>
          <a:xfrm>
            <a:off x="179512" y="260648"/>
            <a:ext cx="9140901" cy="5478423"/>
          </a:xfrm>
          <a:prstGeom prst="rect">
            <a:avLst/>
          </a:prstGeom>
          <a:noFill/>
        </p:spPr>
        <p:txBody>
          <a:bodyPr wrap="square" rtlCol="0">
            <a:spAutoFit/>
          </a:bodyPr>
          <a:lstStyle/>
          <a:p>
            <a:r>
              <a:rPr lang="pl-PL" sz="2400" b="1" dirty="0" smtClean="0">
                <a:solidFill>
                  <a:schemeClr val="accent3">
                    <a:lumMod val="75000"/>
                  </a:schemeClr>
                </a:solidFill>
              </a:rPr>
              <a:t>WYGAŚNIĘCIE UMOWY</a:t>
            </a:r>
          </a:p>
          <a:p>
            <a:endParaRPr lang="pl-PL" sz="2000" b="1" dirty="0" smtClean="0"/>
          </a:p>
          <a:p>
            <a:pPr>
              <a:buFont typeface="Arial" pitchFamily="34" charset="0"/>
              <a:buChar char="•"/>
            </a:pPr>
            <a:r>
              <a:rPr lang="pl-PL" b="1" dirty="0" smtClean="0"/>
              <a:t>Wykonanie zobowiązania</a:t>
            </a:r>
          </a:p>
          <a:p>
            <a:pPr>
              <a:buFont typeface="Arial" pitchFamily="34" charset="0"/>
              <a:buChar char="•"/>
            </a:pPr>
            <a:r>
              <a:rPr lang="pl-PL" b="1" dirty="0" smtClean="0"/>
              <a:t>Odstąpienie zamawiającego</a:t>
            </a:r>
            <a:r>
              <a:rPr lang="pl-PL" dirty="0" smtClean="0"/>
              <a:t>:</a:t>
            </a:r>
          </a:p>
          <a:p>
            <a:r>
              <a:rPr lang="pl-PL" dirty="0" smtClean="0"/>
              <a:t> -w każdej chwili jeżeli dzieło nie zostało ukończone (za zapłatą wynagrodzenia)</a:t>
            </a:r>
          </a:p>
          <a:p>
            <a:endParaRPr lang="pl-PL" dirty="0" smtClean="0"/>
          </a:p>
          <a:p>
            <a:endParaRPr lang="pl-PL" dirty="0" smtClean="0"/>
          </a:p>
          <a:p>
            <a:endParaRPr lang="pl-PL" dirty="0" smtClean="0"/>
          </a:p>
          <a:p>
            <a:endParaRPr lang="pl-PL" dirty="0" smtClean="0"/>
          </a:p>
          <a:p>
            <a:r>
              <a:rPr lang="pl-PL" dirty="0" smtClean="0"/>
              <a:t>-w razie konieczności znacznego podwyższenia wynagrodzenia kosztorysowego (art. 631 KC)</a:t>
            </a:r>
          </a:p>
          <a:p>
            <a:pPr>
              <a:buFontTx/>
              <a:buChar char="-"/>
            </a:pPr>
            <a:r>
              <a:rPr lang="pl-PL" dirty="0" smtClean="0"/>
              <a:t>jeżeli przyjmujący zamówienie wykonywa dzieło w sposób wadliwy albo sprzeczny z umową, po bezskutecznym upływie wyznaczonego terminu (art. 636 § 1 KC)</a:t>
            </a:r>
          </a:p>
          <a:p>
            <a:pPr>
              <a:buFontTx/>
              <a:buChar char="-"/>
            </a:pPr>
            <a:r>
              <a:rPr lang="pl-PL" dirty="0" smtClean="0"/>
              <a:t>Jeżeli przyjmujący zamówienie opóźnia się z rozpoczęciem lub wykończeniem dzieła tak dalece, że nie jest prawdopodobne, żeby zdołał je ukończyć w czasie umówionym (art. 635 KC)</a:t>
            </a:r>
          </a:p>
          <a:p>
            <a:pPr>
              <a:buFont typeface="Arial" pitchFamily="34" charset="0"/>
              <a:buChar char="•"/>
            </a:pPr>
            <a:r>
              <a:rPr lang="pl-PL" b="1" dirty="0" smtClean="0"/>
              <a:t>Odstąpienie przyjmującego zamówienie</a:t>
            </a:r>
            <a:r>
              <a:rPr lang="pl-PL" dirty="0" smtClean="0"/>
              <a:t>:</a:t>
            </a:r>
          </a:p>
          <a:p>
            <a:r>
              <a:rPr lang="pl-PL" b="1" dirty="0" smtClean="0"/>
              <a:t>-</a:t>
            </a:r>
            <a:r>
              <a:rPr lang="pl-PL" dirty="0" smtClean="0"/>
              <a:t>Jeżeli do wykonania dzieła potrzebne jest współdziałanie zamawiającego, a tego współdziałania brak, po bezskutecznym upływie wyznaczonego terminu (art. 640 KC)</a:t>
            </a:r>
          </a:p>
          <a:p>
            <a:pPr>
              <a:buFontTx/>
              <a:buChar char="-"/>
            </a:pPr>
            <a:endParaRPr lang="pl-PL" dirty="0" smtClean="0"/>
          </a:p>
          <a:p>
            <a:pPr>
              <a:buFont typeface="Arial" pitchFamily="34" charset="0"/>
              <a:buChar char="•"/>
            </a:pPr>
            <a:endParaRPr lang="pl-PL" dirty="0"/>
          </a:p>
        </p:txBody>
      </p:sp>
      <p:sp>
        <p:nvSpPr>
          <p:cNvPr id="4" name="pole tekstowe 3"/>
          <p:cNvSpPr txBox="1"/>
          <p:nvPr/>
        </p:nvSpPr>
        <p:spPr>
          <a:xfrm>
            <a:off x="755576" y="1988840"/>
            <a:ext cx="8388424" cy="830997"/>
          </a:xfrm>
          <a:prstGeom prst="rect">
            <a:avLst/>
          </a:prstGeom>
          <a:solidFill>
            <a:schemeClr val="accent3">
              <a:lumMod val="20000"/>
              <a:lumOff val="80000"/>
            </a:schemeClr>
          </a:solidFill>
        </p:spPr>
        <p:txBody>
          <a:bodyPr wrap="square" rtlCol="0">
            <a:spAutoFit/>
          </a:bodyPr>
          <a:lstStyle/>
          <a:p>
            <a:r>
              <a:rPr lang="pl-PL" sz="1600" b="1" dirty="0" smtClean="0"/>
              <a:t>Art. 644 KC </a:t>
            </a:r>
            <a:r>
              <a:rPr lang="pl-PL" sz="1600" dirty="0" smtClean="0"/>
              <a:t>Dopóki dzieło nie zostało ukończone, </a:t>
            </a:r>
            <a:r>
              <a:rPr lang="pl-PL" sz="1600" b="1" dirty="0" smtClean="0"/>
              <a:t>zamawiający</a:t>
            </a:r>
            <a:r>
              <a:rPr lang="pl-PL" sz="1600" dirty="0" smtClean="0"/>
              <a:t> może </a:t>
            </a:r>
            <a:r>
              <a:rPr lang="pl-PL" sz="1600" b="1" dirty="0" smtClean="0"/>
              <a:t>w każdej chwili od umowy odstąpić płacąc umówione wynagrodzenie. </a:t>
            </a:r>
            <a:r>
              <a:rPr lang="pl-PL" sz="1600" dirty="0" smtClean="0"/>
              <a:t>Jednakże w wypadku takim zamawiający może odliczyć to, co przyjmujący zamówienie oszczędził z powodu niewykonania dzieła.</a:t>
            </a:r>
            <a:endParaRPr lang="pl-PL"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13</a:t>
            </a:fld>
            <a:endParaRPr lang="pl-PL" dirty="0"/>
          </a:p>
        </p:txBody>
      </p:sp>
      <p:sp>
        <p:nvSpPr>
          <p:cNvPr id="3" name="pole tekstowe 2"/>
          <p:cNvSpPr txBox="1"/>
          <p:nvPr/>
        </p:nvSpPr>
        <p:spPr>
          <a:xfrm>
            <a:off x="323528" y="404664"/>
            <a:ext cx="8467896" cy="646331"/>
          </a:xfrm>
          <a:prstGeom prst="rect">
            <a:avLst/>
          </a:prstGeom>
          <a:noFill/>
        </p:spPr>
        <p:txBody>
          <a:bodyPr wrap="none" rtlCol="0">
            <a:spAutoFit/>
          </a:bodyPr>
          <a:lstStyle/>
          <a:p>
            <a:pPr>
              <a:buFont typeface="Arial" pitchFamily="34" charset="0"/>
              <a:buChar char="•"/>
            </a:pPr>
            <a:r>
              <a:rPr lang="pl-PL" dirty="0" smtClean="0"/>
              <a:t>Śmierć lub niezdolność do pracy przyjmującego zamówienie, jeżeli wykonanie zależy od </a:t>
            </a:r>
          </a:p>
          <a:p>
            <a:pPr>
              <a:buFont typeface="Arial" pitchFamily="34" charset="0"/>
              <a:buChar char="•"/>
            </a:pPr>
            <a:r>
              <a:rPr lang="pl-PL" dirty="0" smtClean="0"/>
              <a:t>osobistych przymiotów przyjmującego </a:t>
            </a:r>
            <a:endParaRPr lang="pl-PL" dirty="0"/>
          </a:p>
        </p:txBody>
      </p:sp>
      <p:sp>
        <p:nvSpPr>
          <p:cNvPr id="4" name="pole tekstowe 3"/>
          <p:cNvSpPr txBox="1"/>
          <p:nvPr/>
        </p:nvSpPr>
        <p:spPr>
          <a:xfrm>
            <a:off x="1475656" y="1196752"/>
            <a:ext cx="7668344" cy="2062103"/>
          </a:xfrm>
          <a:prstGeom prst="rect">
            <a:avLst/>
          </a:prstGeom>
          <a:solidFill>
            <a:schemeClr val="accent3">
              <a:lumMod val="20000"/>
              <a:lumOff val="80000"/>
            </a:schemeClr>
          </a:solidFill>
        </p:spPr>
        <p:txBody>
          <a:bodyPr wrap="square" rtlCol="0">
            <a:spAutoFit/>
          </a:bodyPr>
          <a:lstStyle/>
          <a:p>
            <a:pPr algn="just"/>
            <a:r>
              <a:rPr lang="pl-PL" sz="1600" b="1" dirty="0" smtClean="0"/>
              <a:t>Art. 645 KC</a:t>
            </a:r>
            <a:endParaRPr lang="pl-PL" sz="1600" dirty="0" smtClean="0"/>
          </a:p>
          <a:p>
            <a:pPr algn="just"/>
            <a:r>
              <a:rPr lang="pl-PL" sz="1600" dirty="0" smtClean="0"/>
              <a:t>§ 1. Umowa o dzieło, którego wykonanie zależy od osobistych przymiotów przyjmującego zamówienie, rozwiązuje się wskutek jego śmierci lub niezdolności do pracy.</a:t>
            </a:r>
          </a:p>
          <a:p>
            <a:pPr algn="just"/>
            <a:r>
              <a:rPr lang="pl-PL" sz="1600" dirty="0" smtClean="0"/>
              <a:t>§ 2. Jeżeli materiał był własnością przyjmującego zamówienie, a dzieło częściowo wykonane przedstawia ze względu na zamierzony cel umowy wartość dla zamawiającego, przyjmujący zamówienie lub jego spadkobierca może żądać, ażeby zamawiający odebrał materiał w stanie, w jakim się znajduje, za zapłatą jego wartości oraz odpowiedniej części wynagrodzenia.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14</a:t>
            </a:fld>
            <a:endParaRPr lang="pl-PL" dirty="0"/>
          </a:p>
        </p:txBody>
      </p:sp>
      <p:sp>
        <p:nvSpPr>
          <p:cNvPr id="3" name="pole tekstowe 2"/>
          <p:cNvSpPr txBox="1"/>
          <p:nvPr/>
        </p:nvSpPr>
        <p:spPr>
          <a:xfrm>
            <a:off x="323528" y="260648"/>
            <a:ext cx="5145063" cy="4154984"/>
          </a:xfrm>
          <a:prstGeom prst="rect">
            <a:avLst/>
          </a:prstGeom>
          <a:noFill/>
        </p:spPr>
        <p:txBody>
          <a:bodyPr wrap="none" rtlCol="0">
            <a:spAutoFit/>
          </a:bodyPr>
          <a:lstStyle/>
          <a:p>
            <a:r>
              <a:rPr lang="pl-PL" sz="2400" b="1" dirty="0" smtClean="0">
                <a:solidFill>
                  <a:schemeClr val="accent3">
                    <a:lumMod val="75000"/>
                  </a:schemeClr>
                </a:solidFill>
              </a:rPr>
              <a:t>ODPOWIEDZIALNOŚĆ ZA WADY DZIEŁA</a:t>
            </a: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r>
              <a:rPr lang="pl-PL" sz="2400" b="1" dirty="0" smtClean="0">
                <a:solidFill>
                  <a:schemeClr val="accent3">
                    <a:lumMod val="75000"/>
                  </a:schemeClr>
                </a:solidFill>
              </a:rPr>
              <a:t>PRZEDAWNIENIE ROSZCZEŃ</a:t>
            </a:r>
            <a:endParaRPr lang="pl-PL" sz="2400" b="1" dirty="0">
              <a:solidFill>
                <a:schemeClr val="accent3">
                  <a:lumMod val="75000"/>
                </a:schemeClr>
              </a:solidFill>
            </a:endParaRPr>
          </a:p>
        </p:txBody>
      </p:sp>
      <p:sp>
        <p:nvSpPr>
          <p:cNvPr id="5" name="pole tekstowe 4"/>
          <p:cNvSpPr txBox="1"/>
          <p:nvPr/>
        </p:nvSpPr>
        <p:spPr>
          <a:xfrm>
            <a:off x="395536" y="764704"/>
            <a:ext cx="8208912" cy="1631216"/>
          </a:xfrm>
          <a:prstGeom prst="rect">
            <a:avLst/>
          </a:prstGeom>
          <a:solidFill>
            <a:schemeClr val="accent3">
              <a:lumMod val="20000"/>
              <a:lumOff val="80000"/>
            </a:schemeClr>
          </a:solidFill>
        </p:spPr>
        <p:txBody>
          <a:bodyPr wrap="square" rtlCol="0">
            <a:spAutoFit/>
          </a:bodyPr>
          <a:lstStyle/>
          <a:p>
            <a:pPr algn="just"/>
            <a:r>
              <a:rPr lang="pl-PL" sz="1600" b="1" dirty="0" smtClean="0"/>
              <a:t>Art. 638 KC</a:t>
            </a:r>
            <a:endParaRPr lang="pl-PL" sz="1600" dirty="0" smtClean="0"/>
          </a:p>
          <a:p>
            <a:pPr algn="just"/>
            <a:r>
              <a:rPr lang="pl-PL" sz="1600" dirty="0" smtClean="0"/>
              <a:t>§ 1. Do odpowiedzialności za wady dzieła stosuje się </a:t>
            </a:r>
            <a:r>
              <a:rPr lang="pl-PL" sz="1600" b="1" dirty="0" smtClean="0"/>
              <a:t>odpowiednio przepisy o rękojmi przy sprzedaży.</a:t>
            </a:r>
            <a:r>
              <a:rPr lang="pl-PL" sz="1600" dirty="0" smtClean="0"/>
              <a:t> Odpowiedzialność przyjmującego zamówienie jest wyłączona, jeżeli wada dzieła powstała z przyczyny </a:t>
            </a:r>
            <a:r>
              <a:rPr lang="pl-PL" sz="1600" u="sng" dirty="0" smtClean="0"/>
              <a:t>tkwiącej w materiale dostarczonym przez zamawiającego</a:t>
            </a:r>
            <a:r>
              <a:rPr lang="pl-PL" sz="1600" dirty="0" smtClean="0"/>
              <a:t>.</a:t>
            </a:r>
          </a:p>
          <a:p>
            <a:pPr algn="just"/>
            <a:r>
              <a:rPr lang="pl-PL" sz="1600" dirty="0" smtClean="0"/>
              <a:t>§ 2. Jeżeli zamawiającemu udzielono gwarancji na wykonane dzieło, </a:t>
            </a:r>
            <a:r>
              <a:rPr lang="pl-PL" sz="1600" b="1" dirty="0" smtClean="0"/>
              <a:t>przepisy o gwarancji przy sprzedaży stosuje się odpowiednio.</a:t>
            </a:r>
          </a:p>
        </p:txBody>
      </p:sp>
      <p:sp>
        <p:nvSpPr>
          <p:cNvPr id="6" name="pole tekstowe 5"/>
          <p:cNvSpPr txBox="1"/>
          <p:nvPr/>
        </p:nvSpPr>
        <p:spPr>
          <a:xfrm>
            <a:off x="2915816" y="2708920"/>
            <a:ext cx="3079241" cy="92333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pl-PL" dirty="0" smtClean="0"/>
              <a:t>RĘKOJMIA </a:t>
            </a:r>
            <a:r>
              <a:rPr lang="pl-PL" dirty="0" smtClean="0">
                <a:sym typeface="Wingdings" pitchFamily="2" charset="2"/>
              </a:rPr>
              <a:t> art. 556 i n. KC</a:t>
            </a:r>
          </a:p>
          <a:p>
            <a:endParaRPr lang="pl-PL" dirty="0" smtClean="0">
              <a:sym typeface="Wingdings" pitchFamily="2" charset="2"/>
            </a:endParaRPr>
          </a:p>
          <a:p>
            <a:r>
              <a:rPr lang="pl-PL" dirty="0" smtClean="0">
                <a:sym typeface="Wingdings" pitchFamily="2" charset="2"/>
              </a:rPr>
              <a:t>GWARANCJA  art. 577 i n. KC</a:t>
            </a:r>
            <a:endParaRPr lang="pl-PL" dirty="0"/>
          </a:p>
        </p:txBody>
      </p:sp>
      <p:sp>
        <p:nvSpPr>
          <p:cNvPr id="7" name="pole tekstowe 6"/>
          <p:cNvSpPr txBox="1"/>
          <p:nvPr/>
        </p:nvSpPr>
        <p:spPr>
          <a:xfrm>
            <a:off x="467544" y="4653136"/>
            <a:ext cx="6696744" cy="830997"/>
          </a:xfrm>
          <a:prstGeom prst="rect">
            <a:avLst/>
          </a:prstGeom>
          <a:solidFill>
            <a:schemeClr val="accent3">
              <a:lumMod val="20000"/>
              <a:lumOff val="80000"/>
            </a:schemeClr>
          </a:solidFill>
        </p:spPr>
        <p:txBody>
          <a:bodyPr wrap="square" rtlCol="0">
            <a:spAutoFit/>
          </a:bodyPr>
          <a:lstStyle/>
          <a:p>
            <a:pPr algn="just"/>
            <a:r>
              <a:rPr lang="pl-PL" sz="1600" b="1" dirty="0" smtClean="0"/>
              <a:t>Art. 646 KC </a:t>
            </a:r>
            <a:r>
              <a:rPr lang="pl-PL" sz="1600" dirty="0" smtClean="0"/>
              <a:t>Roszczenia wynikające z umowy o dzieło przedawniają się z upływem </a:t>
            </a:r>
            <a:r>
              <a:rPr lang="pl-PL" sz="1600" b="1" dirty="0" smtClean="0"/>
              <a:t>lat dwóch od dnia oddania dzieła, a jeżeli dzieło nie zostało oddane - od dnia, w którym zgodnie z treścią umowy miało być oddane.</a:t>
            </a:r>
            <a:endParaRPr lang="pl-PL" sz="1600" b="1" dirty="0"/>
          </a:p>
        </p:txBody>
      </p:sp>
      <p:sp>
        <p:nvSpPr>
          <p:cNvPr id="8" name="pole tekstowe 7"/>
          <p:cNvSpPr txBox="1"/>
          <p:nvPr/>
        </p:nvSpPr>
        <p:spPr>
          <a:xfrm>
            <a:off x="7020272" y="5589240"/>
            <a:ext cx="1663084" cy="769441"/>
          </a:xfrm>
          <a:prstGeom prst="rect">
            <a:avLst/>
          </a:prstGeom>
          <a:noFill/>
        </p:spPr>
        <p:txBody>
          <a:bodyPr wrap="none" rtlCol="0">
            <a:spAutoFit/>
          </a:bodyPr>
          <a:lstStyle/>
          <a:p>
            <a:r>
              <a:rPr lang="pl-PL" sz="4400" b="1" dirty="0" smtClean="0"/>
              <a:t>2 lata!</a:t>
            </a:r>
            <a:endParaRPr lang="pl-PL"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a:t>
            </a:fld>
            <a:endParaRPr lang="pl-PL" dirty="0"/>
          </a:p>
        </p:txBody>
      </p:sp>
      <p:sp>
        <p:nvSpPr>
          <p:cNvPr id="3" name="pole tekstowe 2"/>
          <p:cNvSpPr txBox="1"/>
          <p:nvPr/>
        </p:nvSpPr>
        <p:spPr>
          <a:xfrm>
            <a:off x="251520" y="260648"/>
            <a:ext cx="8568952" cy="6001643"/>
          </a:xfrm>
          <a:prstGeom prst="rect">
            <a:avLst/>
          </a:prstGeom>
          <a:noFill/>
        </p:spPr>
        <p:txBody>
          <a:bodyPr wrap="square" rtlCol="0">
            <a:spAutoFit/>
          </a:bodyPr>
          <a:lstStyle/>
          <a:p>
            <a:r>
              <a:rPr lang="pl-PL" sz="2400" dirty="0" smtClean="0"/>
              <a:t>Zobowiązania odnoszące się do świadczenia usług:</a:t>
            </a:r>
          </a:p>
          <a:p>
            <a:endParaRPr lang="pl-PL" sz="2400" dirty="0" smtClean="0"/>
          </a:p>
          <a:p>
            <a:endParaRPr lang="pl-PL" sz="2400" dirty="0" smtClean="0"/>
          </a:p>
          <a:p>
            <a:endParaRPr lang="pl-PL" sz="2400" dirty="0" smtClean="0"/>
          </a:p>
          <a:p>
            <a:pPr>
              <a:buFont typeface="Wingdings" pitchFamily="2" charset="2"/>
              <a:buChar char="Ø"/>
            </a:pPr>
            <a:r>
              <a:rPr lang="pl-PL" sz="2400" b="1" dirty="0" smtClean="0"/>
              <a:t>Zlecenie;</a:t>
            </a:r>
          </a:p>
          <a:p>
            <a:pPr>
              <a:buFont typeface="Wingdings" pitchFamily="2" charset="2"/>
              <a:buChar char="Ø"/>
            </a:pPr>
            <a:r>
              <a:rPr lang="pl-PL" sz="2400" b="1" dirty="0" smtClean="0"/>
              <a:t>Umowa o dzieło;</a:t>
            </a:r>
          </a:p>
          <a:p>
            <a:pPr>
              <a:buFont typeface="Wingdings" pitchFamily="2" charset="2"/>
              <a:buChar char="Ø"/>
            </a:pPr>
            <a:r>
              <a:rPr lang="pl-PL" sz="2400" dirty="0" smtClean="0"/>
              <a:t>Prowadzenie cudzych spraw bez zlecenia;</a:t>
            </a:r>
          </a:p>
          <a:p>
            <a:pPr>
              <a:buFont typeface="Wingdings" pitchFamily="2" charset="2"/>
              <a:buChar char="Ø"/>
            </a:pPr>
            <a:r>
              <a:rPr lang="pl-PL" sz="2400" dirty="0" smtClean="0"/>
              <a:t>Umowa agencyjna;</a:t>
            </a:r>
          </a:p>
          <a:p>
            <a:pPr>
              <a:buFont typeface="Wingdings" pitchFamily="2" charset="2"/>
              <a:buChar char="Ø"/>
            </a:pPr>
            <a:r>
              <a:rPr lang="pl-PL" sz="2400" dirty="0" smtClean="0"/>
              <a:t>Umowa komisu;</a:t>
            </a:r>
          </a:p>
          <a:p>
            <a:pPr>
              <a:buFont typeface="Wingdings" pitchFamily="2" charset="2"/>
              <a:buChar char="Ø"/>
            </a:pPr>
            <a:r>
              <a:rPr lang="pl-PL" sz="2400" dirty="0" smtClean="0"/>
              <a:t>Umowa przewozu;</a:t>
            </a:r>
          </a:p>
          <a:p>
            <a:pPr>
              <a:buFont typeface="Wingdings" pitchFamily="2" charset="2"/>
              <a:buChar char="Ø"/>
            </a:pPr>
            <a:r>
              <a:rPr lang="pl-PL" sz="2400" dirty="0" smtClean="0"/>
              <a:t>Umowa spedycji;</a:t>
            </a:r>
          </a:p>
          <a:p>
            <a:pPr>
              <a:buFont typeface="Wingdings" pitchFamily="2" charset="2"/>
              <a:buChar char="Ø"/>
            </a:pPr>
            <a:r>
              <a:rPr lang="pl-PL" sz="2400" dirty="0" smtClean="0"/>
              <a:t>Przechowanie;</a:t>
            </a:r>
          </a:p>
          <a:p>
            <a:pPr>
              <a:buFont typeface="Wingdings" pitchFamily="2" charset="2"/>
              <a:buChar char="Ø"/>
            </a:pPr>
            <a:r>
              <a:rPr lang="pl-PL" sz="2400" dirty="0" smtClean="0"/>
              <a:t>Odpowiedzialność utrzymujących hotele i podobne zakłady;</a:t>
            </a:r>
          </a:p>
          <a:p>
            <a:pPr>
              <a:buFont typeface="Wingdings" pitchFamily="2" charset="2"/>
              <a:buChar char="Ø"/>
            </a:pPr>
            <a:r>
              <a:rPr lang="pl-PL" sz="2400" dirty="0" smtClean="0"/>
              <a:t>Umowa składu;</a:t>
            </a:r>
          </a:p>
          <a:p>
            <a:pPr>
              <a:buFont typeface="Wingdings" pitchFamily="2" charset="2"/>
              <a:buChar char="Ø"/>
            </a:pPr>
            <a:r>
              <a:rPr lang="pl-PL" sz="2400" dirty="0" smtClean="0"/>
              <a:t>Umowa o roboty budowlane;</a:t>
            </a:r>
          </a:p>
          <a:p>
            <a:pPr>
              <a:buFont typeface="Wingdings" pitchFamily="2" charset="2"/>
              <a:buChar char="Ø"/>
            </a:pPr>
            <a:r>
              <a:rPr lang="pl-PL" sz="2400" dirty="0" smtClean="0"/>
              <a:t>+ </a:t>
            </a:r>
            <a:r>
              <a:rPr lang="pl-PL" sz="2400" b="1" i="1" dirty="0" smtClean="0"/>
              <a:t>Nienazwane umowy o świadczenie usług</a:t>
            </a:r>
            <a:r>
              <a:rPr lang="pl-PL" sz="2400" i="1" dirty="0" smtClean="0"/>
              <a:t> </a:t>
            </a:r>
            <a:r>
              <a:rPr lang="pl-PL" sz="2400" dirty="0" smtClean="0"/>
              <a:t>(art. 750 KC).</a:t>
            </a:r>
            <a:endParaRPr lang="pl-PL" sz="2400" dirty="0"/>
          </a:p>
        </p:txBody>
      </p:sp>
      <p:sp>
        <p:nvSpPr>
          <p:cNvPr id="4" name="pole tekstowe 3"/>
          <p:cNvSpPr txBox="1"/>
          <p:nvPr/>
        </p:nvSpPr>
        <p:spPr>
          <a:xfrm>
            <a:off x="971600" y="908720"/>
            <a:ext cx="8172400" cy="461665"/>
          </a:xfrm>
          <a:prstGeom prst="rect">
            <a:avLst/>
          </a:prstGeom>
          <a:solidFill>
            <a:schemeClr val="accent3">
              <a:lumMod val="40000"/>
              <a:lumOff val="60000"/>
            </a:schemeClr>
          </a:solidFill>
        </p:spPr>
        <p:txBody>
          <a:bodyPr wrap="square" rtlCol="0">
            <a:spAutoFit/>
          </a:bodyPr>
          <a:lstStyle/>
          <a:p>
            <a:r>
              <a:rPr lang="pl-PL" sz="2400" dirty="0" smtClean="0"/>
              <a:t>USŁUGI</a:t>
            </a:r>
            <a:r>
              <a:rPr lang="pl-PL" sz="2400" dirty="0" smtClean="0">
                <a:sym typeface="Wingdings" pitchFamily="2" charset="2"/>
              </a:rPr>
              <a:t>   Czynności (działania) spełniane dla innej osoby </a:t>
            </a:r>
            <a:endParaRPr lang="pl-PL"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a:t>
            </a:fld>
            <a:endParaRPr lang="pl-PL" dirty="0"/>
          </a:p>
        </p:txBody>
      </p:sp>
      <p:sp>
        <p:nvSpPr>
          <p:cNvPr id="3" name="pole tekstowe 2"/>
          <p:cNvSpPr txBox="1"/>
          <p:nvPr/>
        </p:nvSpPr>
        <p:spPr>
          <a:xfrm>
            <a:off x="827584" y="2420888"/>
            <a:ext cx="7560840"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O DZIEŁO (art. 627- 646 KC)</a:t>
            </a:r>
          </a:p>
          <a:p>
            <a:pPr algn="ctr"/>
            <a:endParaRPr lang="pl-PL" sz="3200" b="1"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a:t>
            </a:fld>
            <a:endParaRPr lang="pl-PL" dirty="0"/>
          </a:p>
        </p:txBody>
      </p:sp>
      <p:sp>
        <p:nvSpPr>
          <p:cNvPr id="3" name="pole tekstowe 2"/>
          <p:cNvSpPr txBox="1"/>
          <p:nvPr/>
        </p:nvSpPr>
        <p:spPr>
          <a:xfrm>
            <a:off x="323528" y="332656"/>
            <a:ext cx="8424936" cy="646331"/>
          </a:xfrm>
          <a:prstGeom prst="rect">
            <a:avLst/>
          </a:prstGeom>
          <a:solidFill>
            <a:schemeClr val="accent3">
              <a:lumMod val="20000"/>
              <a:lumOff val="80000"/>
            </a:schemeClr>
          </a:solidFill>
        </p:spPr>
        <p:txBody>
          <a:bodyPr wrap="square" rtlCol="0">
            <a:spAutoFit/>
          </a:bodyPr>
          <a:lstStyle/>
          <a:p>
            <a:pPr algn="just"/>
            <a:r>
              <a:rPr lang="pl-PL" dirty="0" smtClean="0"/>
              <a:t>Art. 627 KC </a:t>
            </a:r>
            <a:r>
              <a:rPr lang="pl-PL" b="1" dirty="0" smtClean="0"/>
              <a:t>Przez umowę o dzieło przyjmujący zamówienie zobowiązuje się do wykonania oznaczonego dzieła, a zamawiający do zapłaty wynagrodzenia.</a:t>
            </a:r>
            <a:endParaRPr lang="pl-PL" b="1" dirty="0"/>
          </a:p>
        </p:txBody>
      </p:sp>
      <p:pic>
        <p:nvPicPr>
          <p:cNvPr id="4" name="Picture 2" descr="Free Person Icon, Symbol. PNG, SVG Download."/>
          <p:cNvPicPr>
            <a:picLocks noChangeAspect="1" noChangeArrowheads="1"/>
          </p:cNvPicPr>
          <p:nvPr/>
        </p:nvPicPr>
        <p:blipFill>
          <a:blip r:embed="rId2" cstate="print"/>
          <a:srcRect/>
          <a:stretch>
            <a:fillRect/>
          </a:stretch>
        </p:blipFill>
        <p:spPr bwMode="auto">
          <a:xfrm>
            <a:off x="1763688" y="1916832"/>
            <a:ext cx="1728192" cy="1728193"/>
          </a:xfrm>
          <a:prstGeom prst="rect">
            <a:avLst/>
          </a:prstGeom>
          <a:noFill/>
        </p:spPr>
      </p:pic>
      <p:pic>
        <p:nvPicPr>
          <p:cNvPr id="5" name="Picture 2" descr="Free Person Icon, Symbol. PNG, SVG Download."/>
          <p:cNvPicPr>
            <a:picLocks noChangeAspect="1" noChangeArrowheads="1"/>
          </p:cNvPicPr>
          <p:nvPr/>
        </p:nvPicPr>
        <p:blipFill>
          <a:blip r:embed="rId2" cstate="print"/>
          <a:srcRect/>
          <a:stretch>
            <a:fillRect/>
          </a:stretch>
        </p:blipFill>
        <p:spPr bwMode="auto">
          <a:xfrm>
            <a:off x="5436096" y="1916832"/>
            <a:ext cx="1728192" cy="1728193"/>
          </a:xfrm>
          <a:prstGeom prst="rect">
            <a:avLst/>
          </a:prstGeom>
          <a:noFill/>
        </p:spPr>
      </p:pic>
      <p:sp>
        <p:nvSpPr>
          <p:cNvPr id="6" name="Strzałka w lewo 5"/>
          <p:cNvSpPr/>
          <p:nvPr/>
        </p:nvSpPr>
        <p:spPr>
          <a:xfrm>
            <a:off x="3131840" y="2132856"/>
            <a:ext cx="2376264" cy="648072"/>
          </a:xfrm>
          <a:prstGeom prst="lef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pl-PL" b="1" dirty="0" smtClean="0"/>
              <a:t>Wykonanie oznaczonego dzieła</a:t>
            </a:r>
            <a:endParaRPr lang="pl-PL" dirty="0"/>
          </a:p>
        </p:txBody>
      </p:sp>
      <p:sp>
        <p:nvSpPr>
          <p:cNvPr id="7" name="Strzałka w prawo 6"/>
          <p:cNvSpPr/>
          <p:nvPr/>
        </p:nvSpPr>
        <p:spPr>
          <a:xfrm>
            <a:off x="3347864" y="2852936"/>
            <a:ext cx="2232248" cy="648072"/>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pl-PL" b="1" dirty="0" smtClean="0"/>
              <a:t>Zapłata wynagrodzenia</a:t>
            </a:r>
            <a:endParaRPr lang="pl-PL" dirty="0"/>
          </a:p>
        </p:txBody>
      </p:sp>
      <p:sp>
        <p:nvSpPr>
          <p:cNvPr id="8" name="pole tekstowe 7"/>
          <p:cNvSpPr txBox="1"/>
          <p:nvPr/>
        </p:nvSpPr>
        <p:spPr>
          <a:xfrm>
            <a:off x="1979712" y="3501008"/>
            <a:ext cx="5594865" cy="369332"/>
          </a:xfrm>
          <a:prstGeom prst="rect">
            <a:avLst/>
          </a:prstGeom>
          <a:noFill/>
        </p:spPr>
        <p:txBody>
          <a:bodyPr wrap="none" rtlCol="0">
            <a:spAutoFit/>
          </a:bodyPr>
          <a:lstStyle/>
          <a:p>
            <a:r>
              <a:rPr lang="pl-PL" dirty="0" smtClean="0"/>
              <a:t>Zamawiający                                   Przyjmujący zamówienie</a:t>
            </a:r>
            <a:endParaRPr lang="pl-PL" dirty="0"/>
          </a:p>
        </p:txBody>
      </p:sp>
      <p:sp>
        <p:nvSpPr>
          <p:cNvPr id="9" name="Prostokąt 8"/>
          <p:cNvSpPr/>
          <p:nvPr/>
        </p:nvSpPr>
        <p:spPr>
          <a:xfrm>
            <a:off x="539552" y="4437112"/>
            <a:ext cx="5256584" cy="1754326"/>
          </a:xfrm>
          <a:prstGeom prst="rect">
            <a:avLst/>
          </a:prstGeom>
        </p:spPr>
        <p:txBody>
          <a:bodyPr wrap="square">
            <a:spAutoFit/>
          </a:bodyPr>
          <a:lstStyle/>
          <a:p>
            <a:r>
              <a:rPr lang="pl-PL" b="1" dirty="0" smtClean="0">
                <a:solidFill>
                  <a:schemeClr val="accent3"/>
                </a:solidFill>
              </a:rPr>
              <a:t>Charakter umowy:</a:t>
            </a:r>
            <a:endParaRPr lang="pl-PL" dirty="0" smtClean="0">
              <a:solidFill>
                <a:schemeClr val="accent3"/>
              </a:solidFill>
            </a:endParaRPr>
          </a:p>
          <a:p>
            <a:r>
              <a:rPr lang="pl-PL" dirty="0" smtClean="0"/>
              <a:t>	Umowa o dzieło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a:t>
            </a:r>
          </a:p>
          <a:p>
            <a:pPr>
              <a:buFont typeface="Arial" pitchFamily="34" charset="0"/>
              <a:buChar char="•"/>
            </a:pPr>
            <a:r>
              <a:rPr lang="pl-PL" b="1" dirty="0" smtClean="0"/>
              <a:t>	wzajemną </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5</a:t>
            </a:fld>
            <a:endParaRPr lang="pl-PL" dirty="0"/>
          </a:p>
        </p:txBody>
      </p:sp>
      <p:sp>
        <p:nvSpPr>
          <p:cNvPr id="3" name="pole tekstowe 2"/>
          <p:cNvSpPr txBox="1"/>
          <p:nvPr/>
        </p:nvSpPr>
        <p:spPr>
          <a:xfrm>
            <a:off x="395536" y="332656"/>
            <a:ext cx="1096198" cy="461665"/>
          </a:xfrm>
          <a:prstGeom prst="rect">
            <a:avLst/>
          </a:prstGeom>
          <a:noFill/>
        </p:spPr>
        <p:txBody>
          <a:bodyPr wrap="none" rtlCol="0">
            <a:spAutoFit/>
          </a:bodyPr>
          <a:lstStyle/>
          <a:p>
            <a:r>
              <a:rPr lang="pl-PL" sz="2400" b="1" dirty="0" smtClean="0">
                <a:solidFill>
                  <a:schemeClr val="accent3"/>
                </a:solidFill>
              </a:rPr>
              <a:t>DZIEŁO</a:t>
            </a:r>
            <a:endParaRPr lang="pl-PL" b="1" dirty="0">
              <a:solidFill>
                <a:schemeClr val="accent3"/>
              </a:solidFill>
            </a:endParaRPr>
          </a:p>
        </p:txBody>
      </p:sp>
      <p:sp>
        <p:nvSpPr>
          <p:cNvPr id="4" name="pole tekstowe 3"/>
          <p:cNvSpPr txBox="1"/>
          <p:nvPr/>
        </p:nvSpPr>
        <p:spPr>
          <a:xfrm>
            <a:off x="179512" y="836712"/>
            <a:ext cx="8784976" cy="3970318"/>
          </a:xfrm>
          <a:prstGeom prst="rect">
            <a:avLst/>
          </a:prstGeom>
          <a:noFill/>
        </p:spPr>
        <p:txBody>
          <a:bodyPr wrap="square" rtlCol="0">
            <a:spAutoFit/>
          </a:bodyPr>
          <a:lstStyle/>
          <a:p>
            <a:r>
              <a:rPr lang="pl-PL" b="1" dirty="0" smtClean="0"/>
              <a:t>= określony rezultat wysiłku przyjmującego zamówienie </a:t>
            </a:r>
          </a:p>
          <a:p>
            <a:endParaRPr lang="pl-PL" dirty="0" smtClean="0"/>
          </a:p>
          <a:p>
            <a:pPr algn="just">
              <a:buFont typeface="Arial" pitchFamily="34" charset="0"/>
              <a:buChar char="•"/>
            </a:pPr>
            <a:r>
              <a:rPr lang="pl-PL" dirty="0" smtClean="0"/>
              <a:t>Dzieło jest rezultatem </a:t>
            </a:r>
            <a:r>
              <a:rPr lang="pl-PL" b="1" dirty="0" smtClean="0"/>
              <a:t>przyszłym</a:t>
            </a:r>
            <a:r>
              <a:rPr lang="pl-PL" dirty="0" smtClean="0"/>
              <a:t> który dopiero ma zostać osiągnięty, i nie istnieje w chwili zawarcia umowy;</a:t>
            </a:r>
          </a:p>
          <a:p>
            <a:pPr algn="just">
              <a:buFont typeface="Arial" pitchFamily="34" charset="0"/>
              <a:buChar char="•"/>
            </a:pPr>
            <a:r>
              <a:rPr lang="pl-PL" dirty="0" smtClean="0"/>
              <a:t>Dzieło musi być </a:t>
            </a:r>
            <a:r>
              <a:rPr lang="pl-PL" b="1" dirty="0" smtClean="0"/>
              <a:t>obiektywnie</a:t>
            </a:r>
            <a:r>
              <a:rPr lang="pl-PL" dirty="0" smtClean="0"/>
              <a:t> </a:t>
            </a:r>
            <a:r>
              <a:rPr lang="pl-PL" b="1" dirty="0" smtClean="0"/>
              <a:t>możliwe do wykonania </a:t>
            </a:r>
            <a:r>
              <a:rPr lang="pl-PL" dirty="0" smtClean="0"/>
              <a:t>(nie może wystąpić tu niemożliwość świadczenia – art. 387 KC)</a:t>
            </a:r>
          </a:p>
          <a:p>
            <a:pPr algn="just">
              <a:buFont typeface="Arial" pitchFamily="34" charset="0"/>
              <a:buChar char="•"/>
            </a:pPr>
            <a:r>
              <a:rPr lang="pl-PL" dirty="0" smtClean="0"/>
              <a:t>Wykonanie dzieła może polegać na </a:t>
            </a:r>
            <a:r>
              <a:rPr lang="pl-PL" b="1" dirty="0" smtClean="0"/>
              <a:t>stworzeniu czegoś zupełnie nowego albo dokonaniu zmian </a:t>
            </a:r>
            <a:r>
              <a:rPr lang="pl-PL" dirty="0" smtClean="0"/>
              <a:t>w istniejącej rzeczy </a:t>
            </a:r>
          </a:p>
          <a:p>
            <a:pPr algn="just">
              <a:buFont typeface="Arial" pitchFamily="34" charset="0"/>
              <a:buChar char="•"/>
            </a:pPr>
            <a:r>
              <a:rPr lang="pl-PL" dirty="0" smtClean="0"/>
              <a:t>Dzieło może mieć postać </a:t>
            </a:r>
            <a:r>
              <a:rPr lang="pl-PL" b="1" dirty="0" smtClean="0"/>
              <a:t>materialną </a:t>
            </a:r>
            <a:r>
              <a:rPr lang="pl-PL" dirty="0" smtClean="0"/>
              <a:t>(np. wytworzenie rzeczy) lub </a:t>
            </a:r>
            <a:r>
              <a:rPr lang="pl-PL" b="1" dirty="0" smtClean="0"/>
              <a:t>niematerialną</a:t>
            </a:r>
          </a:p>
          <a:p>
            <a:pPr>
              <a:buFont typeface="Arial" pitchFamily="34" charset="0"/>
              <a:buChar char="•"/>
            </a:pPr>
            <a:endParaRPr lang="pl-PL" b="1" dirty="0" smtClean="0"/>
          </a:p>
          <a:p>
            <a:pPr>
              <a:buFont typeface="Arial" pitchFamily="34" charset="0"/>
              <a:buChar char="•"/>
            </a:pPr>
            <a:endParaRPr lang="pl-PL" b="1" dirty="0" smtClean="0"/>
          </a:p>
          <a:p>
            <a:pPr>
              <a:buFont typeface="Arial" pitchFamily="34" charset="0"/>
              <a:buChar char="•"/>
            </a:pPr>
            <a:endParaRPr lang="pl-PL" b="1" dirty="0" smtClean="0"/>
          </a:p>
          <a:p>
            <a:pPr>
              <a:buFont typeface="Arial" pitchFamily="34" charset="0"/>
              <a:buChar char="•"/>
            </a:pPr>
            <a:endParaRPr lang="pl-PL" b="1" dirty="0" smtClean="0"/>
          </a:p>
          <a:p>
            <a:pPr>
              <a:buFont typeface="Arial" pitchFamily="34" charset="0"/>
              <a:buChar char="•"/>
            </a:pPr>
            <a:r>
              <a:rPr lang="pl-PL" b="1" dirty="0" smtClean="0"/>
              <a:t>Dzieło musi być w umowie oznaczone (zindywidualizowane) </a:t>
            </a:r>
          </a:p>
        </p:txBody>
      </p:sp>
      <p:sp>
        <p:nvSpPr>
          <p:cNvPr id="5" name="pole tekstowe 4"/>
          <p:cNvSpPr txBox="1"/>
          <p:nvPr/>
        </p:nvSpPr>
        <p:spPr>
          <a:xfrm>
            <a:off x="179512" y="3356992"/>
            <a:ext cx="8712968" cy="1354217"/>
          </a:xfrm>
          <a:prstGeom prst="rect">
            <a:avLst/>
          </a:prstGeom>
          <a:noFill/>
        </p:spPr>
        <p:txBody>
          <a:bodyPr wrap="square" rtlCol="0">
            <a:spAutoFit/>
          </a:bodyPr>
          <a:lstStyle/>
          <a:p>
            <a:pPr algn="just"/>
            <a:r>
              <a:rPr lang="pl-PL" sz="1600" dirty="0" smtClean="0">
                <a:solidFill>
                  <a:schemeClr val="accent3">
                    <a:lumMod val="75000"/>
                  </a:schemeClr>
                </a:solidFill>
              </a:rPr>
              <a:t>Nie budzi wątpliwości możliwość uznania za przedmiot umowy o dzieło takich rezultatów niematerialnych, które znajdują ucieleśnienie w przedmiocie materialnym . Kontrowersyjna jest kwestia, czy wytwór niematerialny </a:t>
            </a:r>
            <a:r>
              <a:rPr lang="pl-PL" sz="1600" b="1" dirty="0" smtClean="0">
                <a:solidFill>
                  <a:schemeClr val="accent3">
                    <a:lumMod val="75000"/>
                  </a:schemeClr>
                </a:solidFill>
              </a:rPr>
              <a:t>nieucieleśniony</a:t>
            </a:r>
            <a:r>
              <a:rPr lang="pl-PL" sz="1600" dirty="0" smtClean="0">
                <a:solidFill>
                  <a:schemeClr val="accent3">
                    <a:lumMod val="75000"/>
                  </a:schemeClr>
                </a:solidFill>
              </a:rPr>
              <a:t> w rzeczy może być przedmiotem umowy o dzieło (np. recytacja, wykonanie koncertu, inscenizacja lub przygotowanie produkcji artystycznej).</a:t>
            </a:r>
          </a:p>
          <a:p>
            <a:endParaRPr lang="pl-PL" dirty="0"/>
          </a:p>
        </p:txBody>
      </p:sp>
      <p:sp>
        <p:nvSpPr>
          <p:cNvPr id="6" name="pole tekstowe 5"/>
          <p:cNvSpPr txBox="1"/>
          <p:nvPr/>
        </p:nvSpPr>
        <p:spPr>
          <a:xfrm>
            <a:off x="179512" y="4765119"/>
            <a:ext cx="8712968" cy="2092881"/>
          </a:xfrm>
          <a:prstGeom prst="rect">
            <a:avLst/>
          </a:prstGeom>
          <a:noFill/>
        </p:spPr>
        <p:txBody>
          <a:bodyPr wrap="square" rtlCol="0">
            <a:spAutoFit/>
          </a:bodyPr>
          <a:lstStyle/>
          <a:p>
            <a:pPr algn="just"/>
            <a:r>
              <a:rPr lang="pl-PL" sz="1600" b="1" dirty="0" smtClean="0">
                <a:solidFill>
                  <a:schemeClr val="accent3">
                    <a:lumMod val="75000"/>
                  </a:schemeClr>
                </a:solidFill>
              </a:rPr>
              <a:t>Oznaczenie dzieła</a:t>
            </a:r>
            <a:r>
              <a:rPr lang="pl-PL" sz="1600" dirty="0" smtClean="0">
                <a:solidFill>
                  <a:schemeClr val="accent3">
                    <a:lumMod val="75000"/>
                  </a:schemeClr>
                </a:solidFill>
              </a:rPr>
              <a:t> w umowie polega na wskazaniu cech, które dzieło ma posiadać, uwzględniających indywidualne potrzeby zamawiającego --&gt; tzn.</a:t>
            </a:r>
            <a:r>
              <a:rPr lang="pl-PL" sz="1600" dirty="0" smtClean="0">
                <a:solidFill>
                  <a:schemeClr val="accent3">
                    <a:lumMod val="75000"/>
                  </a:schemeClr>
                </a:solidFill>
                <a:sym typeface="Wingdings" pitchFamily="2" charset="2"/>
              </a:rPr>
              <a:t> </a:t>
            </a:r>
            <a:r>
              <a:rPr lang="pl-PL" sz="1600" b="1" dirty="0" smtClean="0">
                <a:solidFill>
                  <a:schemeClr val="accent3">
                    <a:lumMod val="75000"/>
                  </a:schemeClr>
                </a:solidFill>
              </a:rPr>
              <a:t>wykreowaniu pewnego abstrakcyjnego modelu </a:t>
            </a:r>
            <a:r>
              <a:rPr lang="pl-PL" sz="1600" dirty="0" smtClean="0">
                <a:solidFill>
                  <a:schemeClr val="accent3">
                    <a:lumMod val="75000"/>
                  </a:schemeClr>
                </a:solidFill>
              </a:rPr>
              <a:t>(pierwowzoru) rezultatu, który strony danej umowy chcą osiągnąć. Pierwowzór ten charakteryzować się musi określonymi cechami, które powinien posiadać przyszły rezultat działań przyjmującego zamówienie</a:t>
            </a:r>
          </a:p>
          <a:p>
            <a:r>
              <a:rPr lang="pl-PL" sz="1600" b="1" dirty="0" smtClean="0">
                <a:solidFill>
                  <a:schemeClr val="accent3">
                    <a:lumMod val="75000"/>
                  </a:schemeClr>
                </a:solidFill>
              </a:rPr>
              <a:t> </a:t>
            </a:r>
            <a:r>
              <a:rPr lang="pl-PL" sz="1600" dirty="0" smtClean="0">
                <a:solidFill>
                  <a:schemeClr val="accent3">
                    <a:lumMod val="75000"/>
                  </a:schemeClr>
                </a:solidFill>
              </a:rPr>
              <a:t>Cechy wskazane w umowie dla oznaczenia dzieła muszą być </a:t>
            </a:r>
            <a:r>
              <a:rPr lang="pl-PL" sz="1600" b="1" dirty="0" smtClean="0">
                <a:solidFill>
                  <a:schemeClr val="accent3">
                    <a:lumMod val="75000"/>
                  </a:schemeClr>
                </a:solidFill>
              </a:rPr>
              <a:t>obiektywnie weryfikowalne</a:t>
            </a:r>
            <a:r>
              <a:rPr lang="pl-PL" sz="1600" dirty="0" smtClean="0">
                <a:solidFill>
                  <a:schemeClr val="accent3">
                    <a:lumMod val="75000"/>
                  </a:schemeClr>
                </a:solidFill>
              </a:rPr>
              <a:t>. Okoliczność ta pozostaje w ścisłym związku z istnieniem reżimu rękojmi za wady dzieła (zob. art. 638 KC).</a:t>
            </a:r>
          </a:p>
          <a:p>
            <a:endParaRPr lang="pl-PL" dirty="0">
              <a:solidFill>
                <a:schemeClr val="accent3">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6</a:t>
            </a:fld>
            <a:endParaRPr lang="pl-PL" dirty="0"/>
          </a:p>
        </p:txBody>
      </p:sp>
      <p:sp>
        <p:nvSpPr>
          <p:cNvPr id="3" name="pole tekstowe 2"/>
          <p:cNvSpPr txBox="1"/>
          <p:nvPr/>
        </p:nvSpPr>
        <p:spPr>
          <a:xfrm>
            <a:off x="323528" y="332656"/>
            <a:ext cx="2703625" cy="3693319"/>
          </a:xfrm>
          <a:prstGeom prst="rect">
            <a:avLst/>
          </a:prstGeom>
          <a:noFill/>
        </p:spPr>
        <p:txBody>
          <a:bodyPr wrap="none" rtlCol="0">
            <a:spAutoFit/>
          </a:bodyPr>
          <a:lstStyle/>
          <a:p>
            <a:r>
              <a:rPr lang="pl-PL" sz="2400" b="1" dirty="0" smtClean="0">
                <a:solidFill>
                  <a:schemeClr val="accent3">
                    <a:lumMod val="75000"/>
                  </a:schemeClr>
                </a:solidFill>
              </a:rPr>
              <a:t>STRONY UMOWY</a:t>
            </a: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r>
              <a:rPr lang="pl-PL" sz="2400" b="1" dirty="0" smtClean="0">
                <a:solidFill>
                  <a:schemeClr val="accent3">
                    <a:lumMod val="75000"/>
                  </a:schemeClr>
                </a:solidFill>
              </a:rPr>
              <a:t>ZAWARCIE UMOWY</a:t>
            </a:r>
          </a:p>
          <a:p>
            <a:endParaRPr lang="pl-PL" sz="2400" b="1" dirty="0" smtClean="0">
              <a:solidFill>
                <a:schemeClr val="accent3">
                  <a:lumMod val="75000"/>
                </a:schemeClr>
              </a:solidFill>
            </a:endParaRPr>
          </a:p>
          <a:p>
            <a:endParaRPr lang="pl-PL" dirty="0"/>
          </a:p>
        </p:txBody>
      </p:sp>
      <p:sp>
        <p:nvSpPr>
          <p:cNvPr id="5" name="pole tekstowe 4"/>
          <p:cNvSpPr txBox="1"/>
          <p:nvPr/>
        </p:nvSpPr>
        <p:spPr>
          <a:xfrm>
            <a:off x="323528" y="1988840"/>
            <a:ext cx="7992888" cy="646331"/>
          </a:xfrm>
          <a:prstGeom prst="rect">
            <a:avLst/>
          </a:prstGeom>
          <a:noFill/>
        </p:spPr>
        <p:txBody>
          <a:bodyPr wrap="square" rtlCol="0">
            <a:spAutoFit/>
          </a:bodyPr>
          <a:lstStyle/>
          <a:p>
            <a:r>
              <a:rPr lang="pl-PL" b="1" dirty="0" smtClean="0"/>
              <a:t>Stronami umowy zlecenia mogą być</a:t>
            </a:r>
            <a:r>
              <a:rPr lang="pl-PL" dirty="0" smtClean="0"/>
              <a:t> </a:t>
            </a:r>
            <a:r>
              <a:rPr lang="pl-PL" b="1" dirty="0" smtClean="0"/>
              <a:t>dowolne podmioty prawa cywilnego.</a:t>
            </a:r>
            <a:r>
              <a:rPr lang="pl-PL" dirty="0" smtClean="0"/>
              <a:t> </a:t>
            </a:r>
          </a:p>
          <a:p>
            <a:endParaRPr lang="pl-PL" dirty="0" smtClean="0"/>
          </a:p>
        </p:txBody>
      </p:sp>
      <p:sp>
        <p:nvSpPr>
          <p:cNvPr id="6" name="Strzałka w prawo 5"/>
          <p:cNvSpPr/>
          <p:nvPr/>
        </p:nvSpPr>
        <p:spPr>
          <a:xfrm flipH="1">
            <a:off x="3131840" y="1556792"/>
            <a:ext cx="172819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dirty="0"/>
          </a:p>
        </p:txBody>
      </p:sp>
      <p:sp>
        <p:nvSpPr>
          <p:cNvPr id="7" name="Strzałka w prawo 6"/>
          <p:cNvSpPr/>
          <p:nvPr/>
        </p:nvSpPr>
        <p:spPr>
          <a:xfrm>
            <a:off x="3131840" y="1268760"/>
            <a:ext cx="172819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dirty="0"/>
          </a:p>
        </p:txBody>
      </p:sp>
      <p:sp>
        <p:nvSpPr>
          <p:cNvPr id="8" name="pole tekstowe 7"/>
          <p:cNvSpPr txBox="1"/>
          <p:nvPr/>
        </p:nvSpPr>
        <p:spPr>
          <a:xfrm>
            <a:off x="1763688" y="1340768"/>
            <a:ext cx="5647765" cy="369332"/>
          </a:xfrm>
          <a:prstGeom prst="rect">
            <a:avLst/>
          </a:prstGeom>
          <a:noFill/>
        </p:spPr>
        <p:txBody>
          <a:bodyPr wrap="none" rtlCol="0">
            <a:spAutoFit/>
          </a:bodyPr>
          <a:lstStyle/>
          <a:p>
            <a:r>
              <a:rPr lang="pl-PL" dirty="0" smtClean="0"/>
              <a:t>Zamawiający                                     Przyjmujący zamówienie</a:t>
            </a:r>
            <a:endParaRPr lang="pl-PL" dirty="0"/>
          </a:p>
        </p:txBody>
      </p:sp>
      <p:sp>
        <p:nvSpPr>
          <p:cNvPr id="9" name="pole tekstowe 8"/>
          <p:cNvSpPr txBox="1"/>
          <p:nvPr/>
        </p:nvSpPr>
        <p:spPr>
          <a:xfrm>
            <a:off x="395536" y="3573016"/>
            <a:ext cx="6912768" cy="646331"/>
          </a:xfrm>
          <a:prstGeom prst="rect">
            <a:avLst/>
          </a:prstGeom>
          <a:noFill/>
        </p:spPr>
        <p:txBody>
          <a:bodyPr wrap="square" rtlCol="0">
            <a:spAutoFit/>
          </a:bodyPr>
          <a:lstStyle/>
          <a:p>
            <a:pPr>
              <a:buFont typeface="Arial" pitchFamily="34" charset="0"/>
              <a:buChar char="•"/>
            </a:pPr>
            <a:r>
              <a:rPr lang="pl-PL" dirty="0" smtClean="0"/>
              <a:t>Tryb i forma zawarcia umowy podlegają ogólnym regułom</a:t>
            </a:r>
          </a:p>
          <a:p>
            <a:pPr>
              <a:buFont typeface="Arial" pitchFamily="34" charset="0"/>
              <a:buChar char="•"/>
            </a:pPr>
            <a:r>
              <a:rPr lang="pl-PL" dirty="0" smtClean="0"/>
              <a:t>Umowa o dzieło </a:t>
            </a:r>
            <a:r>
              <a:rPr lang="pl-PL" b="1" dirty="0" smtClean="0"/>
              <a:t>nie wymaga zachowania formy</a:t>
            </a:r>
            <a:r>
              <a:rPr lang="pl-PL" dirty="0" smtClean="0"/>
              <a:t> szczególnej</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7</a:t>
            </a:fld>
            <a:endParaRPr lang="pl-PL" dirty="0"/>
          </a:p>
        </p:txBody>
      </p:sp>
      <p:sp>
        <p:nvSpPr>
          <p:cNvPr id="3" name="pole tekstowe 2"/>
          <p:cNvSpPr txBox="1"/>
          <p:nvPr/>
        </p:nvSpPr>
        <p:spPr>
          <a:xfrm>
            <a:off x="251520" y="188640"/>
            <a:ext cx="5127622" cy="1200329"/>
          </a:xfrm>
          <a:prstGeom prst="rect">
            <a:avLst/>
          </a:prstGeom>
          <a:noFill/>
        </p:spPr>
        <p:txBody>
          <a:bodyPr wrap="none" rtlCol="0">
            <a:spAutoFit/>
          </a:bodyPr>
          <a:lstStyle/>
          <a:p>
            <a:r>
              <a:rPr lang="pl-PL" sz="2400" b="1" dirty="0" smtClean="0">
                <a:solidFill>
                  <a:schemeClr val="accent3">
                    <a:lumMod val="75000"/>
                  </a:schemeClr>
                </a:solidFill>
              </a:rPr>
              <a:t>WYKONANIE UMOWY</a:t>
            </a:r>
          </a:p>
          <a:p>
            <a:endParaRPr lang="pl-PL" sz="2400" b="1" dirty="0" smtClean="0">
              <a:solidFill>
                <a:schemeClr val="accent3">
                  <a:lumMod val="75000"/>
                </a:schemeClr>
              </a:solidFill>
            </a:endParaRPr>
          </a:p>
          <a:p>
            <a:r>
              <a:rPr lang="pl-PL" sz="2400" b="1" dirty="0" smtClean="0">
                <a:solidFill>
                  <a:schemeClr val="accent3">
                    <a:lumMod val="75000"/>
                  </a:schemeClr>
                </a:solidFill>
              </a:rPr>
              <a:t>Obowiązki przyjmującego zamówienie </a:t>
            </a:r>
            <a:endParaRPr lang="pl-PL" sz="2400" b="1" dirty="0">
              <a:solidFill>
                <a:schemeClr val="accent3">
                  <a:lumMod val="75000"/>
                </a:schemeClr>
              </a:solidFill>
            </a:endParaRPr>
          </a:p>
        </p:txBody>
      </p:sp>
      <p:sp>
        <p:nvSpPr>
          <p:cNvPr id="4" name="pole tekstowe 3"/>
          <p:cNvSpPr txBox="1"/>
          <p:nvPr/>
        </p:nvSpPr>
        <p:spPr>
          <a:xfrm>
            <a:off x="323528" y="1484784"/>
            <a:ext cx="8568952" cy="4893647"/>
          </a:xfrm>
          <a:prstGeom prst="rect">
            <a:avLst/>
          </a:prstGeom>
          <a:noFill/>
        </p:spPr>
        <p:txBody>
          <a:bodyPr wrap="square" rtlCol="0">
            <a:spAutoFit/>
          </a:bodyPr>
          <a:lstStyle/>
          <a:p>
            <a:pPr algn="just">
              <a:buFont typeface="Arial" pitchFamily="34" charset="0"/>
              <a:buChar char="•"/>
            </a:pPr>
            <a:r>
              <a:rPr lang="pl-PL" b="1" dirty="0" smtClean="0"/>
              <a:t>Wykonanie dzieła </a:t>
            </a:r>
            <a:r>
              <a:rPr lang="pl-PL" dirty="0" smtClean="0"/>
              <a:t>(należytej jakości, o cechach określonych w umowie lub odpowiadających dziełom tego rodzaju) </a:t>
            </a:r>
            <a:r>
              <a:rPr lang="pl-PL" sz="2400" b="1" dirty="0" smtClean="0">
                <a:solidFill>
                  <a:schemeClr val="accent3">
                    <a:lumMod val="75000"/>
                  </a:schemeClr>
                </a:solidFill>
              </a:rPr>
              <a:t>+</a:t>
            </a:r>
            <a:r>
              <a:rPr lang="pl-PL" dirty="0" smtClean="0"/>
              <a:t>  </a:t>
            </a:r>
            <a:r>
              <a:rPr lang="pl-PL" b="1" dirty="0" smtClean="0"/>
              <a:t>wydanie dzieła zamawiającemu;</a:t>
            </a:r>
          </a:p>
          <a:p>
            <a:pPr algn="just">
              <a:buFont typeface="Arial" pitchFamily="34" charset="0"/>
              <a:buChar char="•"/>
            </a:pPr>
            <a:r>
              <a:rPr lang="pl-PL" dirty="0" smtClean="0"/>
              <a:t>Metodę wykonania dzieła określa z reguły przyjmujący zamówienie. KC nie przewiduje nakazu stosowania się do wskazówek zamawiającego. Przyjmujący z. może takie wskazówki uwzględnić ale zob. art. 634 KC i art. 641 par. 2 KC;</a:t>
            </a:r>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endParaRPr lang="pl-PL" dirty="0" smtClean="0"/>
          </a:p>
          <a:p>
            <a:pPr algn="just">
              <a:buFont typeface="Arial" pitchFamily="34" charset="0"/>
              <a:buChar char="•"/>
            </a:pPr>
            <a:r>
              <a:rPr lang="pl-PL" dirty="0" smtClean="0"/>
              <a:t>O wyborze materiałów decyduje, co do zasady, przyjmujący zamówienie. Zob. jednak art. 634 KC, 642 par. 2 KC (powyżej)</a:t>
            </a:r>
          </a:p>
          <a:p>
            <a:endParaRPr lang="pl-PL" dirty="0"/>
          </a:p>
        </p:txBody>
      </p:sp>
      <p:sp>
        <p:nvSpPr>
          <p:cNvPr id="5" name="pole tekstowe 4"/>
          <p:cNvSpPr txBox="1"/>
          <p:nvPr/>
        </p:nvSpPr>
        <p:spPr>
          <a:xfrm>
            <a:off x="1043608" y="3068960"/>
            <a:ext cx="8100392" cy="830997"/>
          </a:xfrm>
          <a:prstGeom prst="rect">
            <a:avLst/>
          </a:prstGeom>
          <a:solidFill>
            <a:schemeClr val="accent3">
              <a:lumMod val="20000"/>
              <a:lumOff val="80000"/>
            </a:schemeClr>
          </a:solidFill>
        </p:spPr>
        <p:txBody>
          <a:bodyPr wrap="square" rtlCol="0">
            <a:spAutoFit/>
          </a:bodyPr>
          <a:lstStyle/>
          <a:p>
            <a:r>
              <a:rPr lang="pl-PL" sz="1600" dirty="0" smtClean="0"/>
              <a:t>Art. 634 KC Jeżeli materiał dostarczony przez zamawiającego nie nadaje się do prawidłowego wykonania dzieła albo jeżeli zajdą inne okoliczności, które mogą przeszkodzić prawidłowemu wykonaniu, przyjmujący zamówienie powinien niezwłocznie zawiadomić o tym zamawiającego.</a:t>
            </a:r>
            <a:endParaRPr lang="pl-PL" sz="1600" dirty="0"/>
          </a:p>
        </p:txBody>
      </p:sp>
      <p:sp>
        <p:nvSpPr>
          <p:cNvPr id="6" name="pole tekstowe 5"/>
          <p:cNvSpPr txBox="1"/>
          <p:nvPr/>
        </p:nvSpPr>
        <p:spPr>
          <a:xfrm>
            <a:off x="1043608" y="4005064"/>
            <a:ext cx="8100392" cy="1323439"/>
          </a:xfrm>
          <a:prstGeom prst="rect">
            <a:avLst/>
          </a:prstGeom>
          <a:solidFill>
            <a:schemeClr val="accent3">
              <a:lumMod val="20000"/>
              <a:lumOff val="80000"/>
            </a:schemeClr>
          </a:solidFill>
        </p:spPr>
        <p:txBody>
          <a:bodyPr wrap="square" rtlCol="0">
            <a:spAutoFit/>
          </a:bodyPr>
          <a:lstStyle/>
          <a:p>
            <a:pPr algn="just"/>
            <a:r>
              <a:rPr lang="pl-PL" sz="1600" dirty="0" smtClean="0"/>
              <a:t>Art. 642 § 2 KC Gdy dzieło uległo zniszczeniu lub uszkodzeniu wskutek wadliwości materiału dostarczonego przez zamawiającego albo wskutek wykonania dzieła według jego wskazówek, przyjmujący zamówienie może żądać za wykonaną pracę umówionego wynagrodzenia lub jego odpowiedniej części, jeżeli uprzedził zamawiającego o niebezpieczeństwie zniszczenia lub uszkodzenia dzieła.</a:t>
            </a:r>
            <a:endParaRPr lang="pl-PL" sz="1600" dirty="0"/>
          </a:p>
        </p:txBody>
      </p:sp>
      <p:cxnSp>
        <p:nvCxnSpPr>
          <p:cNvPr id="8" name="Łącznik prosty ze strzałką 7"/>
          <p:cNvCxnSpPr/>
          <p:nvPr/>
        </p:nvCxnSpPr>
        <p:spPr>
          <a:xfrm>
            <a:off x="3347864" y="5949280"/>
            <a:ext cx="0" cy="72008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9" name="pole tekstowe 8"/>
          <p:cNvSpPr txBox="1"/>
          <p:nvPr/>
        </p:nvSpPr>
        <p:spPr>
          <a:xfrm>
            <a:off x="3491880" y="6165304"/>
            <a:ext cx="1137812" cy="369332"/>
          </a:xfrm>
          <a:prstGeom prst="rect">
            <a:avLst/>
          </a:prstGeom>
          <a:noFill/>
        </p:spPr>
        <p:txBody>
          <a:bodyPr wrap="none" rtlCol="0">
            <a:spAutoFit/>
          </a:bodyPr>
          <a:lstStyle/>
          <a:p>
            <a:r>
              <a:rPr lang="pl-PL" dirty="0" smtClean="0"/>
              <a:t>A nadto….</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8</a:t>
            </a:fld>
            <a:endParaRPr lang="pl-PL" dirty="0"/>
          </a:p>
        </p:txBody>
      </p:sp>
      <p:sp>
        <p:nvSpPr>
          <p:cNvPr id="3" name="pole tekstowe 2"/>
          <p:cNvSpPr txBox="1"/>
          <p:nvPr/>
        </p:nvSpPr>
        <p:spPr>
          <a:xfrm>
            <a:off x="827584" y="404664"/>
            <a:ext cx="8316416" cy="584775"/>
          </a:xfrm>
          <a:prstGeom prst="rect">
            <a:avLst/>
          </a:prstGeom>
          <a:solidFill>
            <a:schemeClr val="accent3">
              <a:lumMod val="20000"/>
              <a:lumOff val="80000"/>
            </a:schemeClr>
          </a:solidFill>
        </p:spPr>
        <p:txBody>
          <a:bodyPr wrap="square" rtlCol="0">
            <a:spAutoFit/>
          </a:bodyPr>
          <a:lstStyle/>
          <a:p>
            <a:pPr algn="just"/>
            <a:r>
              <a:rPr lang="pl-PL" sz="1600" dirty="0" smtClean="0"/>
              <a:t>Art. 633 KC Jeżeli materiałów na wykonanie dzieła dostarcza zamawiający, przyjmujący zamówienie powinien ich użyć w sposób odpowiedni oraz złożyć rachunek i zwrócić niezużytą część.</a:t>
            </a:r>
            <a:endParaRPr lang="pl-PL" sz="1600" dirty="0"/>
          </a:p>
        </p:txBody>
      </p:sp>
      <p:sp>
        <p:nvSpPr>
          <p:cNvPr id="4" name="pole tekstowe 3"/>
          <p:cNvSpPr txBox="1"/>
          <p:nvPr/>
        </p:nvSpPr>
        <p:spPr>
          <a:xfrm>
            <a:off x="827584" y="1124744"/>
            <a:ext cx="8316416" cy="830997"/>
          </a:xfrm>
          <a:prstGeom prst="rect">
            <a:avLst/>
          </a:prstGeom>
          <a:solidFill>
            <a:schemeClr val="accent3">
              <a:lumMod val="20000"/>
              <a:lumOff val="80000"/>
            </a:schemeClr>
          </a:solidFill>
        </p:spPr>
        <p:txBody>
          <a:bodyPr wrap="square" rtlCol="0">
            <a:spAutoFit/>
          </a:bodyPr>
          <a:lstStyle/>
          <a:p>
            <a:pPr algn="just"/>
            <a:r>
              <a:rPr lang="pl-PL" sz="1600" dirty="0" smtClean="0"/>
              <a:t>Art. 636 § 2 KC Jeżeli zamawiający sam dostarczył materiału, może on w razie odstąpienia od umowy lub powierzenia wykonania dzieła innej osobie żądać zwrotu materiału i wydania rozpoczętego dzieła.</a:t>
            </a:r>
            <a:endParaRPr lang="pl-PL" sz="1600" dirty="0"/>
          </a:p>
        </p:txBody>
      </p:sp>
      <p:sp>
        <p:nvSpPr>
          <p:cNvPr id="5" name="pole tekstowe 4"/>
          <p:cNvSpPr txBox="1"/>
          <p:nvPr/>
        </p:nvSpPr>
        <p:spPr>
          <a:xfrm>
            <a:off x="323528" y="2276872"/>
            <a:ext cx="8568952" cy="369332"/>
          </a:xfrm>
          <a:prstGeom prst="rect">
            <a:avLst/>
          </a:prstGeom>
          <a:noFill/>
        </p:spPr>
        <p:txBody>
          <a:bodyPr wrap="square" rtlCol="0">
            <a:spAutoFit/>
          </a:bodyPr>
          <a:lstStyle/>
          <a:p>
            <a:pPr>
              <a:buFont typeface="Arial" pitchFamily="34" charset="0"/>
              <a:buChar char="•"/>
            </a:pPr>
            <a:r>
              <a:rPr lang="pl-PL" dirty="0" smtClean="0"/>
              <a:t>Wykonanie dzieła podlega kontroli zamawiającego (co do terminowości i prawidłowości)</a:t>
            </a:r>
            <a:endParaRPr lang="pl-PL" dirty="0"/>
          </a:p>
        </p:txBody>
      </p:sp>
      <p:sp>
        <p:nvSpPr>
          <p:cNvPr id="6" name="pole tekstowe 5"/>
          <p:cNvSpPr txBox="1"/>
          <p:nvPr/>
        </p:nvSpPr>
        <p:spPr>
          <a:xfrm>
            <a:off x="827584" y="4293096"/>
            <a:ext cx="8316416" cy="1077218"/>
          </a:xfrm>
          <a:prstGeom prst="rect">
            <a:avLst/>
          </a:prstGeom>
          <a:solidFill>
            <a:schemeClr val="accent3">
              <a:lumMod val="20000"/>
              <a:lumOff val="80000"/>
            </a:schemeClr>
          </a:solidFill>
        </p:spPr>
        <p:txBody>
          <a:bodyPr wrap="square" rtlCol="0">
            <a:spAutoFit/>
          </a:bodyPr>
          <a:lstStyle/>
          <a:p>
            <a:pPr algn="just"/>
            <a:r>
              <a:rPr lang="pl-PL" sz="1600" dirty="0" smtClean="0"/>
              <a:t>Art. 635 KC Jeżeli przyjmujący zamówienie opóźnia się z rozpoczęciem lub wykończeniem dzieła tak dalece, że nie jest prawdopodobne, żeby zdołał je ukończyć w czasie umówionym, zamawiający może bez wyznaczenia terminu dodatkowego od umowy odstąpić jeszcze przed upływem terminu do wykonania dzieła.</a:t>
            </a:r>
            <a:endParaRPr lang="pl-PL" sz="1600" dirty="0"/>
          </a:p>
        </p:txBody>
      </p:sp>
      <p:sp>
        <p:nvSpPr>
          <p:cNvPr id="7" name="pole tekstowe 6"/>
          <p:cNvSpPr txBox="1"/>
          <p:nvPr/>
        </p:nvSpPr>
        <p:spPr>
          <a:xfrm>
            <a:off x="827584" y="2780928"/>
            <a:ext cx="8316416" cy="1323439"/>
          </a:xfrm>
          <a:prstGeom prst="rect">
            <a:avLst/>
          </a:prstGeom>
          <a:solidFill>
            <a:schemeClr val="accent3">
              <a:lumMod val="20000"/>
              <a:lumOff val="80000"/>
            </a:schemeClr>
          </a:solidFill>
        </p:spPr>
        <p:txBody>
          <a:bodyPr wrap="square" rtlCol="0">
            <a:spAutoFit/>
          </a:bodyPr>
          <a:lstStyle/>
          <a:p>
            <a:pPr algn="just"/>
            <a:r>
              <a:rPr lang="pl-PL" sz="1600" dirty="0" smtClean="0"/>
              <a:t>Art. 636 § 1 KC Jeżeli przyjmujący zamówienie wykonywa dzieło w sposób wadliwy albo sprzeczny z umową, zamawiający może wezwać go do zmiany sposobu wykonania i wyznaczyć mu w tym celu odpowiedni termin. Po bezskutecznym upływie wyznaczonego terminu zamawiający może od umowy odstąpić albo powierzyć poprawienie lub dalsze wykonanie dzieła innej osobie na koszt i niebezpieczeństwo przyjmującego zamówienie.</a:t>
            </a:r>
            <a:endParaRPr lang="pl-PL"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9</a:t>
            </a:fld>
            <a:endParaRPr lang="pl-PL" dirty="0"/>
          </a:p>
        </p:txBody>
      </p:sp>
      <p:sp>
        <p:nvSpPr>
          <p:cNvPr id="3" name="pole tekstowe 2"/>
          <p:cNvSpPr txBox="1"/>
          <p:nvPr/>
        </p:nvSpPr>
        <p:spPr>
          <a:xfrm>
            <a:off x="467544" y="476672"/>
            <a:ext cx="3611566" cy="461665"/>
          </a:xfrm>
          <a:prstGeom prst="rect">
            <a:avLst/>
          </a:prstGeom>
          <a:noFill/>
        </p:spPr>
        <p:txBody>
          <a:bodyPr wrap="none" rtlCol="0">
            <a:spAutoFit/>
          </a:bodyPr>
          <a:lstStyle/>
          <a:p>
            <a:r>
              <a:rPr lang="pl-PL" sz="2400" b="1" dirty="0" smtClean="0">
                <a:solidFill>
                  <a:schemeClr val="accent3">
                    <a:lumMod val="75000"/>
                  </a:schemeClr>
                </a:solidFill>
              </a:rPr>
              <a:t>Obowiązki zamawiającego </a:t>
            </a:r>
            <a:endParaRPr lang="pl-PL" sz="2400" b="1" dirty="0">
              <a:solidFill>
                <a:schemeClr val="accent3">
                  <a:lumMod val="75000"/>
                </a:schemeClr>
              </a:solidFill>
            </a:endParaRPr>
          </a:p>
        </p:txBody>
      </p:sp>
      <p:sp>
        <p:nvSpPr>
          <p:cNvPr id="4" name="pole tekstowe 3"/>
          <p:cNvSpPr txBox="1"/>
          <p:nvPr/>
        </p:nvSpPr>
        <p:spPr>
          <a:xfrm>
            <a:off x="323528" y="980728"/>
            <a:ext cx="8424936" cy="1015663"/>
          </a:xfrm>
          <a:prstGeom prst="rect">
            <a:avLst/>
          </a:prstGeom>
          <a:noFill/>
        </p:spPr>
        <p:txBody>
          <a:bodyPr wrap="square" rtlCol="0">
            <a:spAutoFit/>
          </a:bodyPr>
          <a:lstStyle/>
          <a:p>
            <a:pPr>
              <a:buFont typeface="Arial" pitchFamily="34" charset="0"/>
              <a:buChar char="•"/>
            </a:pPr>
            <a:r>
              <a:rPr lang="pl-PL" b="1" dirty="0" smtClean="0"/>
              <a:t>Obowiązek zapłaty wynagrodzenia  </a:t>
            </a:r>
            <a:r>
              <a:rPr lang="pl-PL" sz="2400" b="1" dirty="0" smtClean="0">
                <a:solidFill>
                  <a:schemeClr val="accent3">
                    <a:lumMod val="75000"/>
                  </a:schemeClr>
                </a:solidFill>
              </a:rPr>
              <a:t>+</a:t>
            </a:r>
            <a:r>
              <a:rPr lang="pl-PL" b="1" dirty="0" smtClean="0"/>
              <a:t>  obowiązek odebrania dzieła </a:t>
            </a:r>
            <a:endParaRPr lang="pl-PL" dirty="0" smtClean="0"/>
          </a:p>
          <a:p>
            <a:pPr>
              <a:buFont typeface="Arial" pitchFamily="34" charset="0"/>
              <a:buChar char="•"/>
            </a:pPr>
            <a:r>
              <a:rPr lang="pl-PL" dirty="0" smtClean="0"/>
              <a:t>Obowiązek zapłaty wynagrodzenia </a:t>
            </a:r>
          </a:p>
          <a:p>
            <a:pPr>
              <a:buFont typeface="Arial" pitchFamily="34" charset="0"/>
              <a:buChar char="•"/>
            </a:pPr>
            <a:endParaRPr lang="pl-PL" dirty="0"/>
          </a:p>
        </p:txBody>
      </p:sp>
      <p:sp>
        <p:nvSpPr>
          <p:cNvPr id="5" name="pole tekstowe 4"/>
          <p:cNvSpPr txBox="1"/>
          <p:nvPr/>
        </p:nvSpPr>
        <p:spPr>
          <a:xfrm>
            <a:off x="755576" y="1772816"/>
            <a:ext cx="8388424" cy="2123658"/>
          </a:xfrm>
          <a:prstGeom prst="rect">
            <a:avLst/>
          </a:prstGeom>
          <a:solidFill>
            <a:schemeClr val="accent3">
              <a:lumMod val="20000"/>
              <a:lumOff val="80000"/>
            </a:schemeClr>
          </a:solidFill>
        </p:spPr>
        <p:txBody>
          <a:bodyPr wrap="square" rtlCol="0">
            <a:spAutoFit/>
          </a:bodyPr>
          <a:lstStyle/>
          <a:p>
            <a:pPr algn="just"/>
            <a:r>
              <a:rPr lang="pl-PL" sz="1600" dirty="0" smtClean="0"/>
              <a:t>Art. 628 KC § 1. Wysokość wynagrodzenia za wykonanie dzieła można określić przez wskazanie </a:t>
            </a:r>
            <a:r>
              <a:rPr lang="pl-PL" sz="1600" b="1" dirty="0" smtClean="0"/>
              <a:t>podstaw</a:t>
            </a:r>
            <a:r>
              <a:rPr lang="pl-PL" sz="1600" dirty="0" smtClean="0"/>
              <a:t> do jego ustalenia. </a:t>
            </a:r>
            <a:r>
              <a:rPr lang="pl-PL" sz="1600" b="1" dirty="0" smtClean="0"/>
              <a:t>Jeżeli strony nie określiły wysokości wynagrodzenia ani nie wskazały podstaw do jego ustalenia, poczytuje się w razie wątpliwości, że strony miały na myśli zwykłe wynagrodzenie za dzieło tego rodzaju</a:t>
            </a:r>
            <a:r>
              <a:rPr lang="pl-PL" sz="1600" dirty="0" smtClean="0"/>
              <a:t>. Jeżeli także w ten sposób nie da się ustalić wysokości wynagrodzenia, należy się wynagrodzenie </a:t>
            </a:r>
            <a:r>
              <a:rPr lang="pl-PL" sz="1600" b="1" dirty="0" smtClean="0"/>
              <a:t>odpowiadające uzasadnionemu nakładowi pracy oraz innym nakładom przyjmującego zamówienie.</a:t>
            </a:r>
          </a:p>
          <a:p>
            <a:pPr algn="just"/>
            <a:r>
              <a:rPr lang="pl-PL" sz="1600" dirty="0" smtClean="0"/>
              <a:t>§ 2. Przepisy dotyczące sprzedaży według cen sztywnych, maksymalnych, minimalnych i wynikowych stosuje się odpowiednio.</a:t>
            </a:r>
          </a:p>
        </p:txBody>
      </p:sp>
      <p:sp>
        <p:nvSpPr>
          <p:cNvPr id="7" name="pole tekstowe 6"/>
          <p:cNvSpPr txBox="1"/>
          <p:nvPr/>
        </p:nvSpPr>
        <p:spPr>
          <a:xfrm>
            <a:off x="755576" y="4005064"/>
            <a:ext cx="8388424" cy="1323439"/>
          </a:xfrm>
          <a:prstGeom prst="rect">
            <a:avLst/>
          </a:prstGeom>
          <a:solidFill>
            <a:schemeClr val="accent3">
              <a:lumMod val="20000"/>
              <a:lumOff val="80000"/>
            </a:schemeClr>
          </a:solidFill>
        </p:spPr>
        <p:txBody>
          <a:bodyPr wrap="square" rtlCol="0">
            <a:spAutoFit/>
          </a:bodyPr>
          <a:lstStyle/>
          <a:p>
            <a:pPr algn="just"/>
            <a:r>
              <a:rPr lang="pl-PL" sz="1600" dirty="0" smtClean="0"/>
              <a:t>Art. 642 KC</a:t>
            </a:r>
          </a:p>
          <a:p>
            <a:pPr algn="just"/>
            <a:r>
              <a:rPr lang="pl-PL" sz="1600" dirty="0" smtClean="0"/>
              <a:t>§ 1. W braku odmiennej umowy przyjmującemu zamówienie należy się wynagrodzenie </a:t>
            </a:r>
            <a:r>
              <a:rPr lang="pl-PL" sz="1600" b="1" dirty="0" smtClean="0"/>
              <a:t>w chwili oddania dzieła.</a:t>
            </a:r>
          </a:p>
          <a:p>
            <a:pPr algn="just"/>
            <a:r>
              <a:rPr lang="pl-PL" sz="1600" dirty="0" smtClean="0"/>
              <a:t>§ 2. Jeżeli dzieło ma być oddawane częściami, a wynagrodzenie zostało obliczone za każdą część z osobna, wynagrodzenie należy się z </a:t>
            </a:r>
            <a:r>
              <a:rPr lang="pl-PL" sz="1600" b="1" dirty="0" smtClean="0"/>
              <a:t>chwilą spełnienia każdego ze świadczeń częściowych</a:t>
            </a:r>
            <a:r>
              <a:rPr lang="pl-PL" sz="1600" dirty="0" smtClean="0"/>
              <a:t>.</a:t>
            </a:r>
            <a:endParaRPr lang="pl-PL" sz="1600"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43412</TotalTime>
  <Words>1311</Words>
  <Application>Microsoft Office PowerPoint</Application>
  <PresentationFormat>Pokaz na ekranie (4:3)</PresentationFormat>
  <Paragraphs>162</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UMOWY W OBROCIE GOSPODARCZYM</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CYWILNE CZĘŚĆ OGÓLNA I PRAWO ZOBOWIĄZAŃ</dc:title>
  <dc:creator>Admin</dc:creator>
  <cp:lastModifiedBy>A. Bar </cp:lastModifiedBy>
  <cp:revision>3915</cp:revision>
  <dcterms:created xsi:type="dcterms:W3CDTF">2019-10-01T12:19:07Z</dcterms:created>
  <dcterms:modified xsi:type="dcterms:W3CDTF">2021-12-07T12:46:38Z</dcterms:modified>
</cp:coreProperties>
</file>