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72" r:id="rId2"/>
    <p:sldId id="345" r:id="rId3"/>
    <p:sldId id="346" r:id="rId4"/>
    <p:sldId id="347" r:id="rId5"/>
    <p:sldId id="373" r:id="rId6"/>
    <p:sldId id="375" r:id="rId7"/>
    <p:sldId id="374" r:id="rId8"/>
    <p:sldId id="377" r:id="rId9"/>
    <p:sldId id="378" r:id="rId10"/>
    <p:sldId id="379" r:id="rId11"/>
    <p:sldId id="380" r:id="rId12"/>
    <p:sldId id="382" r:id="rId13"/>
    <p:sldId id="381" r:id="rId14"/>
    <p:sldId id="383" r:id="rId15"/>
    <p:sldId id="384" r:id="rId16"/>
    <p:sldId id="385" r:id="rId17"/>
    <p:sldId id="386" r:id="rId18"/>
    <p:sldId id="387" r:id="rId19"/>
    <p:sldId id="388" r:id="rId20"/>
    <p:sldId id="389"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5F8EE"/>
  </p:clrMru>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Styl jasny 2 — Ak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Styl pośredni 4 — Ak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242" autoAdjust="0"/>
  </p:normalViewPr>
  <p:slideViewPr>
    <p:cSldViewPr>
      <p:cViewPr>
        <p:scale>
          <a:sx n="70" d="100"/>
          <a:sy n="70" d="100"/>
        </p:scale>
        <p:origin x="-1795" y="-2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3254"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070053-AC27-42EB-A93D-9BF3F756D63A}"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pl-PL"/>
        </a:p>
      </dgm:t>
    </dgm:pt>
    <dgm:pt modelId="{A36C0CD2-8D2F-47AC-BCAE-F7594BE53495}">
      <dgm:prSet phldrT="[Tekst]"/>
      <dgm:spPr/>
      <dgm:t>
        <a:bodyPr/>
        <a:lstStyle/>
        <a:p>
          <a:r>
            <a:rPr lang="pl-PL" dirty="0" smtClean="0"/>
            <a:t>Umowa o generalne wykonawstwo</a:t>
          </a:r>
          <a:endParaRPr lang="pl-PL" dirty="0"/>
        </a:p>
      </dgm:t>
    </dgm:pt>
    <dgm:pt modelId="{020B6986-3739-4C7D-A640-C766D4FFC7E3}" type="parTrans" cxnId="{524438CF-234A-40E6-9811-A823BFA8106C}">
      <dgm:prSet/>
      <dgm:spPr/>
      <dgm:t>
        <a:bodyPr/>
        <a:lstStyle/>
        <a:p>
          <a:endParaRPr lang="pl-PL"/>
        </a:p>
      </dgm:t>
    </dgm:pt>
    <dgm:pt modelId="{3491231F-9822-421B-9A79-F1D23F2C253B}" type="sibTrans" cxnId="{524438CF-234A-40E6-9811-A823BFA8106C}">
      <dgm:prSet/>
      <dgm:spPr/>
      <dgm:t>
        <a:bodyPr/>
        <a:lstStyle/>
        <a:p>
          <a:endParaRPr lang="pl-PL"/>
        </a:p>
      </dgm:t>
    </dgm:pt>
    <dgm:pt modelId="{4B3CA470-4B7D-4C45-A7D1-D5BF577A6455}">
      <dgm:prSet phldrT="[Tekst]"/>
      <dgm:spPr/>
      <dgm:t>
        <a:bodyPr/>
        <a:lstStyle/>
        <a:p>
          <a:r>
            <a:rPr lang="pl-PL" b="0" i="0" dirty="0" smtClean="0"/>
            <a:t>Na podstawie umowy o generalne wykonawstwo obowiązek wykonania wszystkich robót budowlanych niezbędnych do oddania obiektu spoczywa na jednym wykonawcy lub na grupie wykonawców, z których co najmniej jeden jest zobowiązany względem inwestora spełnić całe świadczenie. Wykonawca odpowiedzialny za spełnienie całego świadczenia będącego przedmiotem zobowiązania wynikającego z umowy o roboty budowlane jest generalnym wykonawcą. </a:t>
          </a:r>
          <a:endParaRPr lang="pl-PL" dirty="0"/>
        </a:p>
      </dgm:t>
    </dgm:pt>
    <dgm:pt modelId="{24E01927-0BFB-4DC3-8CA1-E00217B1A840}" type="parTrans" cxnId="{FBE083F3-E709-42C2-A6B9-ADB3D6601AA6}">
      <dgm:prSet/>
      <dgm:spPr/>
      <dgm:t>
        <a:bodyPr/>
        <a:lstStyle/>
        <a:p>
          <a:endParaRPr lang="pl-PL"/>
        </a:p>
      </dgm:t>
    </dgm:pt>
    <dgm:pt modelId="{FE2CDE2F-E91F-496E-982D-8CE57879E4BA}" type="sibTrans" cxnId="{FBE083F3-E709-42C2-A6B9-ADB3D6601AA6}">
      <dgm:prSet/>
      <dgm:spPr/>
      <dgm:t>
        <a:bodyPr/>
        <a:lstStyle/>
        <a:p>
          <a:endParaRPr lang="pl-PL"/>
        </a:p>
      </dgm:t>
    </dgm:pt>
    <dgm:pt modelId="{1765346F-D0B2-4AE6-9046-F573FA5EF934}">
      <dgm:prSet phldrT="[Tekst]"/>
      <dgm:spPr/>
      <dgm:t>
        <a:bodyPr/>
        <a:lstStyle/>
        <a:p>
          <a:r>
            <a:rPr lang="pl-PL" dirty="0" smtClean="0"/>
            <a:t>Umowa o wykonawstwo częściowe</a:t>
          </a:r>
          <a:endParaRPr lang="pl-PL" dirty="0"/>
        </a:p>
      </dgm:t>
    </dgm:pt>
    <dgm:pt modelId="{E6A3B5A6-C66C-4DFF-892B-293CAA4451DD}" type="parTrans" cxnId="{0CED6236-34BA-48E4-B3F9-A9A99270243E}">
      <dgm:prSet/>
      <dgm:spPr/>
      <dgm:t>
        <a:bodyPr/>
        <a:lstStyle/>
        <a:p>
          <a:endParaRPr lang="pl-PL"/>
        </a:p>
      </dgm:t>
    </dgm:pt>
    <dgm:pt modelId="{41613069-AC43-46E9-B633-030B27F731D2}" type="sibTrans" cxnId="{0CED6236-34BA-48E4-B3F9-A9A99270243E}">
      <dgm:prSet/>
      <dgm:spPr/>
      <dgm:t>
        <a:bodyPr/>
        <a:lstStyle/>
        <a:p>
          <a:endParaRPr lang="pl-PL"/>
        </a:p>
      </dgm:t>
    </dgm:pt>
    <dgm:pt modelId="{16A46420-FBCB-4206-979B-45C47DDC7511}">
      <dgm:prSet phldrT="[Tekst]"/>
      <dgm:spPr/>
      <dgm:t>
        <a:bodyPr/>
        <a:lstStyle/>
        <a:p>
          <a:r>
            <a:rPr lang="pl-PL" b="0" i="0" dirty="0" smtClean="0"/>
            <a:t>Umowa o wykonawstwo częściowe jest rodzajem umowy o roboty budowlane, w której świadczenie wykonawcy obejmuje jedynie część robót budowlanych niezbędnych do oddania obiektu. Z tego powodu wykonanie i oddanie obiektu wymaga zawarcia co najmniej dwóch umów o wykonawstwo częściowe. </a:t>
          </a:r>
          <a:endParaRPr lang="pl-PL" dirty="0"/>
        </a:p>
      </dgm:t>
    </dgm:pt>
    <dgm:pt modelId="{3496A72C-986A-4D78-813E-E8DC37A98137}" type="parTrans" cxnId="{8CE88511-65E0-4B61-9938-90A08418C0DA}">
      <dgm:prSet/>
      <dgm:spPr/>
      <dgm:t>
        <a:bodyPr/>
        <a:lstStyle/>
        <a:p>
          <a:endParaRPr lang="pl-PL"/>
        </a:p>
      </dgm:t>
    </dgm:pt>
    <dgm:pt modelId="{BD1E8EB5-4E92-435E-9716-44B6D73A9D28}" type="sibTrans" cxnId="{8CE88511-65E0-4B61-9938-90A08418C0DA}">
      <dgm:prSet/>
      <dgm:spPr/>
      <dgm:t>
        <a:bodyPr/>
        <a:lstStyle/>
        <a:p>
          <a:endParaRPr lang="pl-PL"/>
        </a:p>
      </dgm:t>
    </dgm:pt>
    <dgm:pt modelId="{B4F2DBC1-C98B-4E82-BD66-26F2F46CB03C}">
      <dgm:prSet phldrT="[Tekst]"/>
      <dgm:spPr/>
      <dgm:t>
        <a:bodyPr/>
        <a:lstStyle/>
        <a:p>
          <a:r>
            <a:rPr lang="pl-PL" dirty="0" smtClean="0"/>
            <a:t>Umowa o podwykonawstwo </a:t>
          </a:r>
          <a:endParaRPr lang="pl-PL" dirty="0"/>
        </a:p>
      </dgm:t>
    </dgm:pt>
    <dgm:pt modelId="{E6492506-C0EB-4354-84CC-48BB88DBC27C}" type="parTrans" cxnId="{89E948B2-9649-46A7-AB30-5321A9876C62}">
      <dgm:prSet/>
      <dgm:spPr/>
      <dgm:t>
        <a:bodyPr/>
        <a:lstStyle/>
        <a:p>
          <a:endParaRPr lang="pl-PL"/>
        </a:p>
      </dgm:t>
    </dgm:pt>
    <dgm:pt modelId="{E078C543-EF9E-4BE8-A973-94A374DBC3E2}" type="sibTrans" cxnId="{89E948B2-9649-46A7-AB30-5321A9876C62}">
      <dgm:prSet/>
      <dgm:spPr/>
      <dgm:t>
        <a:bodyPr/>
        <a:lstStyle/>
        <a:p>
          <a:endParaRPr lang="pl-PL"/>
        </a:p>
      </dgm:t>
    </dgm:pt>
    <dgm:pt modelId="{3E18DF29-0739-4237-8E48-4F345D2C1FE1}">
      <dgm:prSet phldrT="[Tekst]" custT="1"/>
      <dgm:spPr/>
      <dgm:t>
        <a:bodyPr/>
        <a:lstStyle/>
        <a:p>
          <a:r>
            <a:rPr lang="pl-PL" sz="1400" b="0" i="0" dirty="0" smtClean="0"/>
            <a:t>Zobowiązanie wynikające z umowy o roboty budowlane może być wykonywane osobiście przez wykonawcę lub za pomocą podwykonawców. Powierzenie wykonania całości lub części zobowiązania wynikającego z umowy o roboty budowlane podwykonawcom wymaga zawarcia umowy o podwykonawstwo. Stroną umowy o podwykonawstwo nie jest inwestor. Stronami umowy o podwykonawstwo mogą być wykonawca, w tym generalny wykonawca i podwykonawca, albo podwykonawca i dalszy podwykonawca. W przepisach KC dotyczących umowy o roboty budowlane nie ma żadnego ograniczenia dotyczącego liczby szczebli podwykonawców i dalszych podwykonawców, jak również liczby podwykonawców.</a:t>
          </a:r>
          <a:endParaRPr lang="pl-PL" sz="1400" dirty="0"/>
        </a:p>
      </dgm:t>
    </dgm:pt>
    <dgm:pt modelId="{21338763-19F2-48B8-87BC-90377495E921}" type="parTrans" cxnId="{0651F472-3130-4F23-BD4C-009DD2726AF2}">
      <dgm:prSet/>
      <dgm:spPr/>
      <dgm:t>
        <a:bodyPr/>
        <a:lstStyle/>
        <a:p>
          <a:endParaRPr lang="pl-PL"/>
        </a:p>
      </dgm:t>
    </dgm:pt>
    <dgm:pt modelId="{01B3DA2F-BD41-48D9-9A8E-465B8C854778}" type="sibTrans" cxnId="{0651F472-3130-4F23-BD4C-009DD2726AF2}">
      <dgm:prSet/>
      <dgm:spPr/>
      <dgm:t>
        <a:bodyPr/>
        <a:lstStyle/>
        <a:p>
          <a:endParaRPr lang="pl-PL"/>
        </a:p>
      </dgm:t>
    </dgm:pt>
    <dgm:pt modelId="{5BDD534A-78C3-4972-826B-ECB4E42C3EF9}" type="pres">
      <dgm:prSet presAssocID="{F1070053-AC27-42EB-A93D-9BF3F756D63A}" presName="Name0" presStyleCnt="0">
        <dgm:presLayoutVars>
          <dgm:dir/>
          <dgm:animLvl val="lvl"/>
          <dgm:resizeHandles val="exact"/>
        </dgm:presLayoutVars>
      </dgm:prSet>
      <dgm:spPr/>
      <dgm:t>
        <a:bodyPr/>
        <a:lstStyle/>
        <a:p>
          <a:endParaRPr lang="pl-PL"/>
        </a:p>
      </dgm:t>
    </dgm:pt>
    <dgm:pt modelId="{777499D5-E47B-43F0-9877-87881F4284E8}" type="pres">
      <dgm:prSet presAssocID="{A36C0CD2-8D2F-47AC-BCAE-F7594BE53495}" presName="linNode" presStyleCnt="0"/>
      <dgm:spPr/>
    </dgm:pt>
    <dgm:pt modelId="{7366A0DA-CA27-417F-BA66-127EFD568722}" type="pres">
      <dgm:prSet presAssocID="{A36C0CD2-8D2F-47AC-BCAE-F7594BE53495}" presName="parentText" presStyleLbl="node1" presStyleIdx="0" presStyleCnt="3" custScaleX="59380">
        <dgm:presLayoutVars>
          <dgm:chMax val="1"/>
          <dgm:bulletEnabled val="1"/>
        </dgm:presLayoutVars>
      </dgm:prSet>
      <dgm:spPr/>
      <dgm:t>
        <a:bodyPr/>
        <a:lstStyle/>
        <a:p>
          <a:endParaRPr lang="pl-PL"/>
        </a:p>
      </dgm:t>
    </dgm:pt>
    <dgm:pt modelId="{0E6F95EE-365B-4079-89A0-6B0AAF09FD91}" type="pres">
      <dgm:prSet presAssocID="{A36C0CD2-8D2F-47AC-BCAE-F7594BE53495}" presName="descendantText" presStyleLbl="alignAccFollowNode1" presStyleIdx="0" presStyleCnt="3" custScaleX="117726" custScaleY="120628">
        <dgm:presLayoutVars>
          <dgm:bulletEnabled val="1"/>
        </dgm:presLayoutVars>
      </dgm:prSet>
      <dgm:spPr/>
      <dgm:t>
        <a:bodyPr/>
        <a:lstStyle/>
        <a:p>
          <a:endParaRPr lang="pl-PL"/>
        </a:p>
      </dgm:t>
    </dgm:pt>
    <dgm:pt modelId="{F6D8D0E7-C0F6-4C22-A47B-F3CCE85E476A}" type="pres">
      <dgm:prSet presAssocID="{3491231F-9822-421B-9A79-F1D23F2C253B}" presName="sp" presStyleCnt="0"/>
      <dgm:spPr/>
    </dgm:pt>
    <dgm:pt modelId="{0986FEAD-7FB1-4C68-9223-89F8FE7F2419}" type="pres">
      <dgm:prSet presAssocID="{1765346F-D0B2-4AE6-9046-F573FA5EF934}" presName="linNode" presStyleCnt="0"/>
      <dgm:spPr/>
    </dgm:pt>
    <dgm:pt modelId="{B7DB6224-5227-46B9-A769-DC093391009F}" type="pres">
      <dgm:prSet presAssocID="{1765346F-D0B2-4AE6-9046-F573FA5EF934}" presName="parentText" presStyleLbl="node1" presStyleIdx="1" presStyleCnt="3" custScaleX="59016">
        <dgm:presLayoutVars>
          <dgm:chMax val="1"/>
          <dgm:bulletEnabled val="1"/>
        </dgm:presLayoutVars>
      </dgm:prSet>
      <dgm:spPr/>
      <dgm:t>
        <a:bodyPr/>
        <a:lstStyle/>
        <a:p>
          <a:endParaRPr lang="pl-PL"/>
        </a:p>
      </dgm:t>
    </dgm:pt>
    <dgm:pt modelId="{88EEFB29-B2C3-47FC-ABD5-4D4D434CEC24}" type="pres">
      <dgm:prSet presAssocID="{1765346F-D0B2-4AE6-9046-F573FA5EF934}" presName="descendantText" presStyleLbl="alignAccFollowNode1" presStyleIdx="1" presStyleCnt="3" custScaleX="117930" custScaleY="120682">
        <dgm:presLayoutVars>
          <dgm:bulletEnabled val="1"/>
        </dgm:presLayoutVars>
      </dgm:prSet>
      <dgm:spPr/>
      <dgm:t>
        <a:bodyPr/>
        <a:lstStyle/>
        <a:p>
          <a:endParaRPr lang="pl-PL"/>
        </a:p>
      </dgm:t>
    </dgm:pt>
    <dgm:pt modelId="{2F81CF76-1419-4F4B-B12F-F5294B3B8E5E}" type="pres">
      <dgm:prSet presAssocID="{41613069-AC43-46E9-B633-030B27F731D2}" presName="sp" presStyleCnt="0"/>
      <dgm:spPr/>
    </dgm:pt>
    <dgm:pt modelId="{56703C98-6484-417E-A0BA-5CB98A3E0C13}" type="pres">
      <dgm:prSet presAssocID="{B4F2DBC1-C98B-4E82-BD66-26F2F46CB03C}" presName="linNode" presStyleCnt="0"/>
      <dgm:spPr/>
    </dgm:pt>
    <dgm:pt modelId="{3710E6F9-F338-48A9-97E7-B432D622D1C3}" type="pres">
      <dgm:prSet presAssocID="{B4F2DBC1-C98B-4E82-BD66-26F2F46CB03C}" presName="parentText" presStyleLbl="node1" presStyleIdx="2" presStyleCnt="3" custScaleX="59380">
        <dgm:presLayoutVars>
          <dgm:chMax val="1"/>
          <dgm:bulletEnabled val="1"/>
        </dgm:presLayoutVars>
      </dgm:prSet>
      <dgm:spPr/>
      <dgm:t>
        <a:bodyPr/>
        <a:lstStyle/>
        <a:p>
          <a:endParaRPr lang="pl-PL"/>
        </a:p>
      </dgm:t>
    </dgm:pt>
    <dgm:pt modelId="{83041995-6BEA-4A3F-870D-AE88CCADE8C0}" type="pres">
      <dgm:prSet presAssocID="{B4F2DBC1-C98B-4E82-BD66-26F2F46CB03C}" presName="descendantText" presStyleLbl="alignAccFollowNode1" presStyleIdx="2" presStyleCnt="3" custScaleX="117521" custScaleY="134274">
        <dgm:presLayoutVars>
          <dgm:bulletEnabled val="1"/>
        </dgm:presLayoutVars>
      </dgm:prSet>
      <dgm:spPr/>
      <dgm:t>
        <a:bodyPr/>
        <a:lstStyle/>
        <a:p>
          <a:endParaRPr lang="pl-PL"/>
        </a:p>
      </dgm:t>
    </dgm:pt>
  </dgm:ptLst>
  <dgm:cxnLst>
    <dgm:cxn modelId="{57B1D138-02D5-4A75-8803-FEE81A5D3808}" type="presOf" srcId="{4B3CA470-4B7D-4C45-A7D1-D5BF577A6455}" destId="{0E6F95EE-365B-4079-89A0-6B0AAF09FD91}" srcOrd="0" destOrd="0" presId="urn:microsoft.com/office/officeart/2005/8/layout/vList5"/>
    <dgm:cxn modelId="{596D0650-108D-452F-9D0F-5513640B9699}" type="presOf" srcId="{A36C0CD2-8D2F-47AC-BCAE-F7594BE53495}" destId="{7366A0DA-CA27-417F-BA66-127EFD568722}" srcOrd="0" destOrd="0" presId="urn:microsoft.com/office/officeart/2005/8/layout/vList5"/>
    <dgm:cxn modelId="{FBE083F3-E709-42C2-A6B9-ADB3D6601AA6}" srcId="{A36C0CD2-8D2F-47AC-BCAE-F7594BE53495}" destId="{4B3CA470-4B7D-4C45-A7D1-D5BF577A6455}" srcOrd="0" destOrd="0" parTransId="{24E01927-0BFB-4DC3-8CA1-E00217B1A840}" sibTransId="{FE2CDE2F-E91F-496E-982D-8CE57879E4BA}"/>
    <dgm:cxn modelId="{0651F472-3130-4F23-BD4C-009DD2726AF2}" srcId="{B4F2DBC1-C98B-4E82-BD66-26F2F46CB03C}" destId="{3E18DF29-0739-4237-8E48-4F345D2C1FE1}" srcOrd="0" destOrd="0" parTransId="{21338763-19F2-48B8-87BC-90377495E921}" sibTransId="{01B3DA2F-BD41-48D9-9A8E-465B8C854778}"/>
    <dgm:cxn modelId="{82B268F5-BE29-464C-8BBB-4F1370100321}" type="presOf" srcId="{3E18DF29-0739-4237-8E48-4F345D2C1FE1}" destId="{83041995-6BEA-4A3F-870D-AE88CCADE8C0}" srcOrd="0" destOrd="0" presId="urn:microsoft.com/office/officeart/2005/8/layout/vList5"/>
    <dgm:cxn modelId="{8CE88511-65E0-4B61-9938-90A08418C0DA}" srcId="{1765346F-D0B2-4AE6-9046-F573FA5EF934}" destId="{16A46420-FBCB-4206-979B-45C47DDC7511}" srcOrd="0" destOrd="0" parTransId="{3496A72C-986A-4D78-813E-E8DC37A98137}" sibTransId="{BD1E8EB5-4E92-435E-9716-44B6D73A9D28}"/>
    <dgm:cxn modelId="{9B5CA414-91C9-4590-A5E3-0AD600447828}" type="presOf" srcId="{B4F2DBC1-C98B-4E82-BD66-26F2F46CB03C}" destId="{3710E6F9-F338-48A9-97E7-B432D622D1C3}" srcOrd="0" destOrd="0" presId="urn:microsoft.com/office/officeart/2005/8/layout/vList5"/>
    <dgm:cxn modelId="{E4A245B6-CEA5-435B-ACED-B690B7671750}" type="presOf" srcId="{16A46420-FBCB-4206-979B-45C47DDC7511}" destId="{88EEFB29-B2C3-47FC-ABD5-4D4D434CEC24}" srcOrd="0" destOrd="0" presId="urn:microsoft.com/office/officeart/2005/8/layout/vList5"/>
    <dgm:cxn modelId="{524438CF-234A-40E6-9811-A823BFA8106C}" srcId="{F1070053-AC27-42EB-A93D-9BF3F756D63A}" destId="{A36C0CD2-8D2F-47AC-BCAE-F7594BE53495}" srcOrd="0" destOrd="0" parTransId="{020B6986-3739-4C7D-A640-C766D4FFC7E3}" sibTransId="{3491231F-9822-421B-9A79-F1D23F2C253B}"/>
    <dgm:cxn modelId="{513F6EE3-C1E8-4695-8CFA-CBED352E8393}" type="presOf" srcId="{F1070053-AC27-42EB-A93D-9BF3F756D63A}" destId="{5BDD534A-78C3-4972-826B-ECB4E42C3EF9}" srcOrd="0" destOrd="0" presId="urn:microsoft.com/office/officeart/2005/8/layout/vList5"/>
    <dgm:cxn modelId="{89E948B2-9649-46A7-AB30-5321A9876C62}" srcId="{F1070053-AC27-42EB-A93D-9BF3F756D63A}" destId="{B4F2DBC1-C98B-4E82-BD66-26F2F46CB03C}" srcOrd="2" destOrd="0" parTransId="{E6492506-C0EB-4354-84CC-48BB88DBC27C}" sibTransId="{E078C543-EF9E-4BE8-A973-94A374DBC3E2}"/>
    <dgm:cxn modelId="{DEA75C60-487B-4E36-B257-3B1EBB56E52B}" type="presOf" srcId="{1765346F-D0B2-4AE6-9046-F573FA5EF934}" destId="{B7DB6224-5227-46B9-A769-DC093391009F}" srcOrd="0" destOrd="0" presId="urn:microsoft.com/office/officeart/2005/8/layout/vList5"/>
    <dgm:cxn modelId="{0CED6236-34BA-48E4-B3F9-A9A99270243E}" srcId="{F1070053-AC27-42EB-A93D-9BF3F756D63A}" destId="{1765346F-D0B2-4AE6-9046-F573FA5EF934}" srcOrd="1" destOrd="0" parTransId="{E6A3B5A6-C66C-4DFF-892B-293CAA4451DD}" sibTransId="{41613069-AC43-46E9-B633-030B27F731D2}"/>
    <dgm:cxn modelId="{D624C7B4-3B9D-4CBE-9FF5-A0D33CC6D252}" type="presParOf" srcId="{5BDD534A-78C3-4972-826B-ECB4E42C3EF9}" destId="{777499D5-E47B-43F0-9877-87881F4284E8}" srcOrd="0" destOrd="0" presId="urn:microsoft.com/office/officeart/2005/8/layout/vList5"/>
    <dgm:cxn modelId="{D4B1C794-CE20-4AF7-9768-360C1144790C}" type="presParOf" srcId="{777499D5-E47B-43F0-9877-87881F4284E8}" destId="{7366A0DA-CA27-417F-BA66-127EFD568722}" srcOrd="0" destOrd="0" presId="urn:microsoft.com/office/officeart/2005/8/layout/vList5"/>
    <dgm:cxn modelId="{1F7F4FF8-B936-4368-91BC-13CEF4EC13EE}" type="presParOf" srcId="{777499D5-E47B-43F0-9877-87881F4284E8}" destId="{0E6F95EE-365B-4079-89A0-6B0AAF09FD91}" srcOrd="1" destOrd="0" presId="urn:microsoft.com/office/officeart/2005/8/layout/vList5"/>
    <dgm:cxn modelId="{822053E9-0078-4188-997B-1EC74E3E327C}" type="presParOf" srcId="{5BDD534A-78C3-4972-826B-ECB4E42C3EF9}" destId="{F6D8D0E7-C0F6-4C22-A47B-F3CCE85E476A}" srcOrd="1" destOrd="0" presId="urn:microsoft.com/office/officeart/2005/8/layout/vList5"/>
    <dgm:cxn modelId="{462431AA-BA57-4AE7-9A99-E67E44199753}" type="presParOf" srcId="{5BDD534A-78C3-4972-826B-ECB4E42C3EF9}" destId="{0986FEAD-7FB1-4C68-9223-89F8FE7F2419}" srcOrd="2" destOrd="0" presId="urn:microsoft.com/office/officeart/2005/8/layout/vList5"/>
    <dgm:cxn modelId="{1B1D8741-9A75-4D6C-9FC5-0A4E463517E9}" type="presParOf" srcId="{0986FEAD-7FB1-4C68-9223-89F8FE7F2419}" destId="{B7DB6224-5227-46B9-A769-DC093391009F}" srcOrd="0" destOrd="0" presId="urn:microsoft.com/office/officeart/2005/8/layout/vList5"/>
    <dgm:cxn modelId="{0E3DB6F7-3E48-49A2-9F42-1571C7AE473F}" type="presParOf" srcId="{0986FEAD-7FB1-4C68-9223-89F8FE7F2419}" destId="{88EEFB29-B2C3-47FC-ABD5-4D4D434CEC24}" srcOrd="1" destOrd="0" presId="urn:microsoft.com/office/officeart/2005/8/layout/vList5"/>
    <dgm:cxn modelId="{84E5AFED-3BC4-45A9-98E6-A2D0189BFF65}" type="presParOf" srcId="{5BDD534A-78C3-4972-826B-ECB4E42C3EF9}" destId="{2F81CF76-1419-4F4B-B12F-F5294B3B8E5E}" srcOrd="3" destOrd="0" presId="urn:microsoft.com/office/officeart/2005/8/layout/vList5"/>
    <dgm:cxn modelId="{16ABFBA9-CA9E-48D2-AF89-2D61CF0980D9}" type="presParOf" srcId="{5BDD534A-78C3-4972-826B-ECB4E42C3EF9}" destId="{56703C98-6484-417E-A0BA-5CB98A3E0C13}" srcOrd="4" destOrd="0" presId="urn:microsoft.com/office/officeart/2005/8/layout/vList5"/>
    <dgm:cxn modelId="{1E1B3416-F5F2-439D-A690-0A5B52AC7F37}" type="presParOf" srcId="{56703C98-6484-417E-A0BA-5CB98A3E0C13}" destId="{3710E6F9-F338-48A9-97E7-B432D622D1C3}" srcOrd="0" destOrd="0" presId="urn:microsoft.com/office/officeart/2005/8/layout/vList5"/>
    <dgm:cxn modelId="{0C4F12C8-2026-4200-924C-65CD25733C1A}" type="presParOf" srcId="{56703C98-6484-417E-A0BA-5CB98A3E0C13}" destId="{83041995-6BEA-4A3F-870D-AE88CCADE8C0}"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F32501-0205-4384-AD4F-77AF4C6A3883}" type="datetimeFigureOut">
              <a:rPr lang="pl-PL" smtClean="0"/>
              <a:pPr/>
              <a:t>2021-12-13</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7405A6-198D-4C78-A9F1-380C0AAE5D43}" type="slidenum">
              <a:rPr lang="pl-PL" smtClean="0"/>
              <a:pPr/>
              <a:t>‹#›</a:t>
            </a:fld>
            <a:endParaRPr lang="pl-PL"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7405A6-198D-4C78-A9F1-380C0AAE5D43}" type="slidenum">
              <a:rPr lang="pl-PL" smtClean="0"/>
              <a:pPr/>
              <a:t>4</a:t>
            </a:fld>
            <a:endParaRPr lang="pl-P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7405A6-198D-4C78-A9F1-380C0AAE5D43}" type="slidenum">
              <a:rPr lang="pl-PL" smtClean="0"/>
              <a:pPr/>
              <a:t>20</a:t>
            </a:fld>
            <a:endParaRPr lang="pl-PL"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C522963-EDBE-490B-BA4D-5164912F01D2}" type="datetime1">
              <a:rPr lang="pl-PL" smtClean="0"/>
              <a:pPr/>
              <a:t>2021-12-13</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09FF36F-F18F-464E-9D63-2E975A9A85D3}" type="datetime1">
              <a:rPr lang="pl-PL" smtClean="0"/>
              <a:pPr/>
              <a:t>2021-12-13</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F720171-4823-4A32-8BF7-88CF40480EC8}" type="datetime1">
              <a:rPr lang="pl-PL" smtClean="0"/>
              <a:pPr/>
              <a:t>2021-12-13</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B94B73C-CD52-470C-B634-B6BC1C04D6E8}" type="datetime1">
              <a:rPr lang="pl-PL" smtClean="0"/>
              <a:pPr/>
              <a:t>2021-12-13</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FE19B77-C2F4-436E-B5B1-41E680341BFE}" type="datetime1">
              <a:rPr lang="pl-PL" smtClean="0"/>
              <a:pPr/>
              <a:t>2021-12-13</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883AF3A-18EA-4F68-B3BD-BE7292FA7B20}" type="datetime1">
              <a:rPr lang="pl-PL" smtClean="0"/>
              <a:pPr/>
              <a:t>2021-12-13</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8BC673E-B543-441C-A4ED-7BE9DAED3A2B}" type="datetime1">
              <a:rPr lang="pl-PL" smtClean="0"/>
              <a:pPr/>
              <a:t>2021-12-13</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F2B7FD7B-B4D6-4AD1-B724-9FAA0AEFAD88}" type="datetime1">
              <a:rPr lang="pl-PL" smtClean="0"/>
              <a:pPr/>
              <a:t>2021-12-13</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CACB6AF-15DA-4C11-9327-1012E6040673}" type="datetime1">
              <a:rPr lang="pl-PL" smtClean="0"/>
              <a:pPr/>
              <a:t>2021-12-13</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54BBDD1-5E8D-4A36-AE78-93A5F4C39F42}" type="datetime1">
              <a:rPr lang="pl-PL" smtClean="0"/>
              <a:pPr/>
              <a:t>2021-12-13</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E3E623D-E960-49B0-9AD1-468AA92A9DFC}" type="datetime1">
              <a:rPr lang="pl-PL" smtClean="0"/>
              <a:pPr/>
              <a:t>2021-12-13</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607EA-E474-48A9-BF30-1BC7E3CD173C}" type="datetime1">
              <a:rPr lang="pl-PL" smtClean="0"/>
              <a:pPr/>
              <a:t>2021-12-13</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ip.legalis.pl/document-view.seam?documentId=mrswglrrga2tcobwgmztk&amp;refSource=hyplink" TargetMode="External"/><Relationship Id="rId2" Type="http://schemas.openxmlformats.org/officeDocument/2006/relationships/hyperlink" Target="https://sip.legalis.pl/document-view.seam?documentId=mrswglrrgeydcojyg4ytk&amp;refSource=hyplink"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UMOWY W OBROCIE GOSPODARCZYM</a:t>
            </a:r>
            <a:endParaRPr lang="pl-PL" dirty="0"/>
          </a:p>
        </p:txBody>
      </p:sp>
      <p:sp>
        <p:nvSpPr>
          <p:cNvPr id="3" name="Podtytuł 2"/>
          <p:cNvSpPr>
            <a:spLocks noGrp="1"/>
          </p:cNvSpPr>
          <p:nvPr>
            <p:ph type="subTitle" idx="1"/>
          </p:nvPr>
        </p:nvSpPr>
        <p:spPr/>
        <p:txBody>
          <a:bodyPr>
            <a:normAutofit fontScale="92500" lnSpcReduction="20000"/>
          </a:bodyPr>
          <a:lstStyle/>
          <a:p>
            <a:r>
              <a:rPr lang="pl-PL" dirty="0" smtClean="0"/>
              <a:t>Konsulting Prawny i Gospodarczy </a:t>
            </a:r>
          </a:p>
          <a:p>
            <a:r>
              <a:rPr lang="pl-PL" dirty="0" smtClean="0"/>
              <a:t>Semestr zimowy 2021/22</a:t>
            </a:r>
          </a:p>
          <a:p>
            <a:endParaRPr lang="pl-PL" dirty="0"/>
          </a:p>
          <a:p>
            <a:r>
              <a:rPr lang="pl-PL" sz="2400" dirty="0" smtClean="0"/>
              <a:t>mgr Aleksandra Bar</a:t>
            </a:r>
          </a:p>
          <a:p>
            <a:endParaRPr lang="pl-PL" dirty="0"/>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10</a:t>
            </a:fld>
            <a:endParaRPr lang="pl-PL" dirty="0"/>
          </a:p>
        </p:txBody>
      </p:sp>
      <p:sp>
        <p:nvSpPr>
          <p:cNvPr id="3" name="pole tekstowe 2"/>
          <p:cNvSpPr txBox="1"/>
          <p:nvPr/>
        </p:nvSpPr>
        <p:spPr>
          <a:xfrm>
            <a:off x="323528" y="260648"/>
            <a:ext cx="1160254" cy="461665"/>
          </a:xfrm>
          <a:prstGeom prst="rect">
            <a:avLst/>
          </a:prstGeom>
          <a:noFill/>
        </p:spPr>
        <p:txBody>
          <a:bodyPr wrap="none" rtlCol="0">
            <a:spAutoFit/>
          </a:bodyPr>
          <a:lstStyle/>
          <a:p>
            <a:r>
              <a:rPr lang="pl-PL" sz="2400" b="1" dirty="0" smtClean="0">
                <a:solidFill>
                  <a:schemeClr val="accent3">
                    <a:lumMod val="75000"/>
                  </a:schemeClr>
                </a:solidFill>
              </a:rPr>
              <a:t>FORMA</a:t>
            </a:r>
            <a:endParaRPr lang="pl-PL" b="1" dirty="0">
              <a:solidFill>
                <a:schemeClr val="accent3">
                  <a:lumMod val="75000"/>
                </a:schemeClr>
              </a:solidFill>
            </a:endParaRPr>
          </a:p>
        </p:txBody>
      </p:sp>
      <p:sp>
        <p:nvSpPr>
          <p:cNvPr id="4" name="pole tekstowe 3"/>
          <p:cNvSpPr txBox="1"/>
          <p:nvPr/>
        </p:nvSpPr>
        <p:spPr>
          <a:xfrm>
            <a:off x="539552" y="908720"/>
            <a:ext cx="7920880" cy="1077218"/>
          </a:xfrm>
          <a:prstGeom prst="rect">
            <a:avLst/>
          </a:prstGeom>
          <a:solidFill>
            <a:schemeClr val="accent3">
              <a:lumMod val="20000"/>
              <a:lumOff val="80000"/>
            </a:schemeClr>
          </a:solidFill>
        </p:spPr>
        <p:txBody>
          <a:bodyPr wrap="square" rtlCol="0">
            <a:spAutoFit/>
          </a:bodyPr>
          <a:lstStyle/>
          <a:p>
            <a:r>
              <a:rPr lang="pl-PL" sz="1600" b="1" dirty="0" smtClean="0"/>
              <a:t>Art. 648 KC</a:t>
            </a:r>
            <a:endParaRPr lang="pl-PL" sz="1600" dirty="0" smtClean="0"/>
          </a:p>
          <a:p>
            <a:r>
              <a:rPr lang="pl-PL" sz="1600" dirty="0" smtClean="0"/>
              <a:t>§ 1. Umowa o roboty budowlane powinna być stwierdzona pismem.</a:t>
            </a:r>
          </a:p>
          <a:p>
            <a:pPr algn="just"/>
            <a:r>
              <a:rPr lang="pl-PL" sz="1600" dirty="0" smtClean="0"/>
              <a:t>§ 2. Wymagana przez właściwe przepisy dokumentacja stanowi część składową umowy.</a:t>
            </a:r>
          </a:p>
          <a:p>
            <a:r>
              <a:rPr lang="pl-PL" sz="1600" dirty="0" smtClean="0"/>
              <a:t>§ 3.</a:t>
            </a:r>
            <a:r>
              <a:rPr lang="pl-PL" sz="1600" i="1" dirty="0" smtClean="0"/>
              <a:t>(uchylony)</a:t>
            </a:r>
            <a:endParaRPr lang="pl-PL" sz="1600" dirty="0" smtClean="0"/>
          </a:p>
        </p:txBody>
      </p:sp>
      <p:sp>
        <p:nvSpPr>
          <p:cNvPr id="5" name="pole tekstowe 4"/>
          <p:cNvSpPr txBox="1"/>
          <p:nvPr/>
        </p:nvSpPr>
        <p:spPr>
          <a:xfrm>
            <a:off x="467544" y="2204864"/>
            <a:ext cx="7992888" cy="3970318"/>
          </a:xfrm>
          <a:prstGeom prst="rect">
            <a:avLst/>
          </a:prstGeom>
          <a:noFill/>
        </p:spPr>
        <p:txBody>
          <a:bodyPr wrap="square" rtlCol="0">
            <a:spAutoFit/>
          </a:bodyPr>
          <a:lstStyle/>
          <a:p>
            <a:pPr algn="just"/>
            <a:r>
              <a:rPr lang="pl-PL" b="1" dirty="0" smtClean="0"/>
              <a:t>Umowa</a:t>
            </a:r>
            <a:r>
              <a:rPr lang="pl-PL" dirty="0" smtClean="0"/>
              <a:t> o roboty budowlane powinna być </a:t>
            </a:r>
            <a:r>
              <a:rPr lang="pl-PL" b="1" dirty="0" smtClean="0"/>
              <a:t>stwierdzona pismem</a:t>
            </a:r>
            <a:r>
              <a:rPr lang="pl-PL" dirty="0" smtClean="0"/>
              <a:t> – forma </a:t>
            </a:r>
            <a:r>
              <a:rPr lang="pl-PL" i="1" dirty="0" smtClean="0"/>
              <a:t>ad </a:t>
            </a:r>
            <a:r>
              <a:rPr lang="pl-PL" i="1" dirty="0" err="1" smtClean="0"/>
              <a:t>probationem</a:t>
            </a:r>
            <a:r>
              <a:rPr lang="pl-PL" dirty="0" smtClean="0"/>
              <a:t>. W konsekwencji przyjmować można, że umowa zostanie ważnie zawarta także przy zachowaniu innej, dowolnej formy, np. ustnej. Wszelako wówczas mogą pojawić się utrudnienia dowodowe wynikające z faktu niezachowania zwykłej formy pisemnej (zob. art. 74 § 1 KC), z tym że nie będą one stosowane w stosunkach między przedsiębiorcami (art. 74 § 4 KC).</a:t>
            </a:r>
          </a:p>
          <a:p>
            <a:pPr algn="just"/>
            <a:endParaRPr lang="pl-PL" dirty="0" smtClean="0"/>
          </a:p>
          <a:p>
            <a:pPr algn="just"/>
            <a:r>
              <a:rPr lang="pl-PL" dirty="0" smtClean="0"/>
              <a:t>Wymóg formy pisemnej dla umowy o roboty budowlane oraz uznanie dokumentacji technicznej za jej część składową oznaczają, że wszelkie zmiany, zarówno treści umowy, jak i dokumentacji, wymagają także zachowania formy pisemnej. Często spotykaną praktyką obrotu kontraktowego są zastrzeżenia umowne, w myśl których strony zastrzegają dla zmian umowy i dokumentacji formę pisemną pod rygorem nieważności, co ma stanowić przeszkodę dla ustnych, często źle lub w ogóle nieudokumentowanych uzgodnień na placu budowy.</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11</a:t>
            </a:fld>
            <a:endParaRPr lang="pl-PL" dirty="0"/>
          </a:p>
        </p:txBody>
      </p:sp>
      <p:sp>
        <p:nvSpPr>
          <p:cNvPr id="5" name="Prostokąt 4"/>
          <p:cNvSpPr/>
          <p:nvPr/>
        </p:nvSpPr>
        <p:spPr>
          <a:xfrm>
            <a:off x="179512" y="116632"/>
            <a:ext cx="8712968" cy="1323439"/>
          </a:xfrm>
          <a:prstGeom prst="rect">
            <a:avLst/>
          </a:prstGeom>
        </p:spPr>
        <p:txBody>
          <a:bodyPr wrap="square">
            <a:spAutoFit/>
          </a:bodyPr>
          <a:lstStyle/>
          <a:p>
            <a:pPr algn="just"/>
            <a:r>
              <a:rPr lang="pl-PL" sz="1600" dirty="0" smtClean="0"/>
              <a:t>Z punktu widzenia kryterium zakresu robót budowlanych, do których wykonania zobowiązuje się wykonawca względem inwestora wyróżnia się umowę o generalne wykonawstwo oraz umowę o wykonawstwo częściowe. </a:t>
            </a:r>
          </a:p>
          <a:p>
            <a:pPr algn="just"/>
            <a:r>
              <a:rPr lang="pl-PL" sz="1600" dirty="0" smtClean="0"/>
              <a:t>Ze względu na strukturę podmiotową umowy roboty budowlane mogą być podzielone na umowy o wykonawstwo oraz umowy o podwykonawstwo. </a:t>
            </a:r>
            <a:endParaRPr lang="pl-PL" sz="1600" dirty="0"/>
          </a:p>
        </p:txBody>
      </p:sp>
      <p:graphicFrame>
        <p:nvGraphicFramePr>
          <p:cNvPr id="7" name="Diagram 6"/>
          <p:cNvGraphicFramePr/>
          <p:nvPr/>
        </p:nvGraphicFramePr>
        <p:xfrm>
          <a:off x="0" y="1412776"/>
          <a:ext cx="9036496" cy="5272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12</a:t>
            </a:fld>
            <a:endParaRPr lang="pl-PL" dirty="0"/>
          </a:p>
        </p:txBody>
      </p:sp>
      <p:sp>
        <p:nvSpPr>
          <p:cNvPr id="3" name="pole tekstowe 2"/>
          <p:cNvSpPr txBox="1"/>
          <p:nvPr/>
        </p:nvSpPr>
        <p:spPr>
          <a:xfrm>
            <a:off x="251520" y="692696"/>
            <a:ext cx="8568952" cy="5755422"/>
          </a:xfrm>
          <a:prstGeom prst="rect">
            <a:avLst/>
          </a:prstGeom>
          <a:solidFill>
            <a:schemeClr val="accent3">
              <a:lumMod val="20000"/>
              <a:lumOff val="80000"/>
            </a:schemeClr>
          </a:solidFill>
        </p:spPr>
        <p:txBody>
          <a:bodyPr wrap="square" rtlCol="0">
            <a:spAutoFit/>
          </a:bodyPr>
          <a:lstStyle/>
          <a:p>
            <a:pPr algn="just"/>
            <a:r>
              <a:rPr lang="pl-PL" sz="1600" dirty="0" smtClean="0"/>
              <a:t>Art. 647</a:t>
            </a:r>
            <a:r>
              <a:rPr lang="pl-PL" sz="1600" baseline="30000" dirty="0" smtClean="0"/>
              <a:t>1  </a:t>
            </a:r>
          </a:p>
          <a:p>
            <a:pPr algn="just"/>
            <a:r>
              <a:rPr lang="pl-PL" sz="1600" dirty="0" smtClean="0"/>
              <a:t>§ 1. Inwestor odpowiada solidarnie z wykonawcą (generalnym wykonawcą) za zapłatę wynagrodzenia należnego podwykonawcy z tytułu wykonanych przez niego robót budowlanych, których szczegółowy przedmiot został zgłoszony inwestorowi przez wykonawcę lub podwykonawcę przed przystąpieniem do wykonywania tych robót, chyba że w ciągu trzydziestu dni od dnia doręczenia inwestorowi zgłoszenia inwestor złożył podwykonawcy i wykonawcy sprzeciw wobec wykonywania tych robót przez podwykonawcę.</a:t>
            </a:r>
          </a:p>
          <a:p>
            <a:pPr algn="just"/>
            <a:r>
              <a:rPr lang="pl-PL" sz="1600" dirty="0" smtClean="0"/>
              <a:t>§ 2. Zgłoszenie, o którym mowa w § 1, nie jest wymagane, jeżeli inwestor i wykonawca określili w umowie, zawartej w formie pisemnej pod rygorem nieważności, szczegółowy przedmiot robót budowlanych wykonywanych przez oznaczonego podwykonawcę.</a:t>
            </a:r>
          </a:p>
          <a:p>
            <a:pPr algn="just"/>
            <a:r>
              <a:rPr lang="pl-PL" sz="1600" dirty="0" smtClean="0"/>
              <a:t>§ 3. Inwestor ponosi odpowiedzialność za zapłatę podwykonawcy wynagrodzenia w wysokości ustalonej w umowie między podwykonawcą a wykonawcą, chyba że ta wysokość przekracza wysokość wynagrodzenia należnego wykonawcy za roboty budowlane, których szczegółowy przedmiot wynika odpowiednio ze zgłoszenia albo z umowy, o których mowa w § 1 albo 2. W takim przypadku odpowiedzialność inwestora za zapłatę podwykonawcy wynagrodzenia jest ograniczona do wysokości wynagrodzenia należnego wykonawcy za roboty budowlane, których szczegółowy przedmiot wynika odpowiednio ze zgłoszenia albo z umowy, o których mowa w § 1 albo 2.</a:t>
            </a:r>
          </a:p>
          <a:p>
            <a:pPr algn="just"/>
            <a:r>
              <a:rPr lang="pl-PL" sz="1600" dirty="0" smtClean="0"/>
              <a:t>§ 4. Zgłoszenie oraz sprzeciw, o których mowa w § 1, wymagają zachowania formy pisemnej pod rygorem nieważności.</a:t>
            </a:r>
          </a:p>
          <a:p>
            <a:pPr algn="just"/>
            <a:r>
              <a:rPr lang="pl-PL" sz="1600" dirty="0" smtClean="0"/>
              <a:t>§ 5. Przepisy § 1–4 stosuje się odpowiednio do solidarnej odpowiedzialności inwestora, wykonawcy i podwykonawcy, który zawarł umowę z dalszym podwykonawcą, za zapłatę wynagrodzenia dalszemu podwykonawcy.</a:t>
            </a:r>
          </a:p>
          <a:p>
            <a:pPr algn="just"/>
            <a:r>
              <a:rPr lang="pl-PL" sz="1600" dirty="0" smtClean="0"/>
              <a:t>§ 6. Postanowienia umowne sprzeczne z treścią § 1–5 są nieważne.</a:t>
            </a:r>
          </a:p>
        </p:txBody>
      </p:sp>
      <p:sp>
        <p:nvSpPr>
          <p:cNvPr id="4" name="pole tekstowe 3"/>
          <p:cNvSpPr txBox="1"/>
          <p:nvPr/>
        </p:nvSpPr>
        <p:spPr>
          <a:xfrm>
            <a:off x="251520" y="188640"/>
            <a:ext cx="7000506" cy="369332"/>
          </a:xfrm>
          <a:prstGeom prst="rect">
            <a:avLst/>
          </a:prstGeom>
          <a:noFill/>
        </p:spPr>
        <p:txBody>
          <a:bodyPr wrap="none" rtlCol="0">
            <a:spAutoFit/>
          </a:bodyPr>
          <a:lstStyle/>
          <a:p>
            <a:r>
              <a:rPr lang="pl-PL" b="1" dirty="0" smtClean="0"/>
              <a:t>OCHRONA PODWYKONAWCÓW- solidarna odpowiedzialność inwestora</a:t>
            </a:r>
            <a:endParaRPr lang="pl-PL"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13</a:t>
            </a:fld>
            <a:endParaRPr lang="pl-PL" dirty="0"/>
          </a:p>
        </p:txBody>
      </p:sp>
      <p:sp>
        <p:nvSpPr>
          <p:cNvPr id="3" name="pole tekstowe 2"/>
          <p:cNvSpPr txBox="1"/>
          <p:nvPr/>
        </p:nvSpPr>
        <p:spPr>
          <a:xfrm>
            <a:off x="179512" y="188640"/>
            <a:ext cx="8568952" cy="6740307"/>
          </a:xfrm>
          <a:prstGeom prst="rect">
            <a:avLst/>
          </a:prstGeom>
          <a:noFill/>
        </p:spPr>
        <p:txBody>
          <a:bodyPr wrap="square" rtlCol="0">
            <a:spAutoFit/>
          </a:bodyPr>
          <a:lstStyle/>
          <a:p>
            <a:pPr algn="just"/>
            <a:r>
              <a:rPr lang="pl-PL" dirty="0" smtClean="0"/>
              <a:t>Przepis art. 647</a:t>
            </a:r>
            <a:r>
              <a:rPr lang="pl-PL" baseline="30000" dirty="0" smtClean="0"/>
              <a:t>1</a:t>
            </a:r>
            <a:r>
              <a:rPr lang="pl-PL" dirty="0" smtClean="0"/>
              <a:t> KC jest źródłem </a:t>
            </a:r>
            <a:r>
              <a:rPr lang="pl-PL" b="1" dirty="0" smtClean="0"/>
              <a:t>ustawowej, gwarancyjnej odpowiedzialności</a:t>
            </a:r>
            <a:r>
              <a:rPr lang="pl-PL" dirty="0" smtClean="0"/>
              <a:t> względem podwykonawców oraz dalszych podwykonawców podmiotów, które nie są ich kontrahentami. Podmioty wskazane w art. 647</a:t>
            </a:r>
            <a:r>
              <a:rPr lang="pl-PL" baseline="30000" dirty="0" smtClean="0"/>
              <a:t>1</a:t>
            </a:r>
            <a:r>
              <a:rPr lang="pl-PL" dirty="0" smtClean="0"/>
              <a:t> § 1 i 5 KC ponoszą odpowiedzialność za zapłatę wynagrodzenia względem podwykonawców oraz dalszych podwykonawców solidarnie razem z ich kontrahentami – generalnym wykonawcą i podwykonawcami. </a:t>
            </a:r>
          </a:p>
          <a:p>
            <a:pPr algn="just"/>
            <a:endParaRPr lang="pl-PL" b="1" dirty="0" smtClean="0"/>
          </a:p>
          <a:p>
            <a:pPr algn="just"/>
            <a:r>
              <a:rPr lang="pl-PL" b="1" dirty="0" smtClean="0">
                <a:solidFill>
                  <a:schemeClr val="accent3">
                    <a:lumMod val="75000"/>
                  </a:schemeClr>
                </a:solidFill>
              </a:rPr>
              <a:t>Przesłanki powstania solidarnej odpowiedzialności w przypadku zgłoszenia szczegółowego przedmiotu robót budowlanych wykonywanych przez oznaczonego podwykonawcę:</a:t>
            </a:r>
          </a:p>
          <a:p>
            <a:pPr marL="342900" indent="-342900" algn="just">
              <a:buAutoNum type="arabicParenR"/>
            </a:pPr>
            <a:r>
              <a:rPr lang="pl-PL" dirty="0" smtClean="0"/>
              <a:t>zawarcie umowy o roboty budowlane między inwestorem i wykonawcą;</a:t>
            </a:r>
          </a:p>
          <a:p>
            <a:pPr marL="342900" indent="-342900" algn="just">
              <a:buAutoNum type="arabicParenR"/>
            </a:pPr>
            <a:r>
              <a:rPr lang="pl-PL" dirty="0" smtClean="0"/>
              <a:t>zawarcie umowy o roboty budowlane między podwykonawcą wykonującym roboty budowlane w interesie inwestora, a jego kontrahentem;</a:t>
            </a:r>
          </a:p>
          <a:p>
            <a:pPr marL="342900" indent="-342900" algn="just">
              <a:buAutoNum type="arabicParenR"/>
            </a:pPr>
            <a:r>
              <a:rPr lang="pl-PL" dirty="0" smtClean="0"/>
              <a:t>zgłoszenie inwestorowi szczegółowego przedmiotu robót budowlanych wykonywanych przez oznaczonego podwykonawcę (może być dokonane zarówno przez generalnego wykonawcę, jak i przez podwykonawcę; zgłoszenie wymaga zachowania formy pisemnej pod rygorem nieważności; zgłoszenie musi być dokonane przed przystąpieniem przez podwykonawcę do wykonywania robót budowlanych)</a:t>
            </a:r>
          </a:p>
          <a:p>
            <a:pPr marL="342900" indent="-342900" algn="just">
              <a:buFontTx/>
              <a:buAutoNum type="arabicParenR"/>
            </a:pPr>
            <a:r>
              <a:rPr lang="pl-PL" dirty="0" smtClean="0"/>
              <a:t>Brak sprzeciwu inwestora wobec wykonywania robót budowlanych przez podwykonawcę (sprzeciw musi być złożony w formie pisemnej pod rygorem nieważności; sprzeciw powinien być złożony w terminie 30 dni od dnia, w którym zostało dokonane zgłoszenie)</a:t>
            </a:r>
          </a:p>
          <a:p>
            <a:pPr marL="342900" indent="-342900" algn="just">
              <a:buAutoNum type="arabicParenR"/>
            </a:pPr>
            <a:endParaRPr lang="pl-PL" dirty="0" smtClean="0"/>
          </a:p>
          <a:p>
            <a:pPr algn="just"/>
            <a:endParaRPr lang="pl-PL" b="1" dirty="0" smtClean="0"/>
          </a:p>
          <a:p>
            <a:pPr algn="just"/>
            <a:endParaRPr lang="pl-PL"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14</a:t>
            </a:fld>
            <a:endParaRPr lang="pl-PL" dirty="0"/>
          </a:p>
        </p:txBody>
      </p:sp>
      <p:sp>
        <p:nvSpPr>
          <p:cNvPr id="3" name="Prostokąt 2"/>
          <p:cNvSpPr/>
          <p:nvPr/>
        </p:nvSpPr>
        <p:spPr>
          <a:xfrm>
            <a:off x="323528" y="0"/>
            <a:ext cx="8424936" cy="3416320"/>
          </a:xfrm>
          <a:prstGeom prst="rect">
            <a:avLst/>
          </a:prstGeom>
        </p:spPr>
        <p:txBody>
          <a:bodyPr wrap="square">
            <a:spAutoFit/>
          </a:bodyPr>
          <a:lstStyle/>
          <a:p>
            <a:pPr algn="just"/>
            <a:endParaRPr lang="pl-PL" b="1" dirty="0" smtClean="0">
              <a:solidFill>
                <a:schemeClr val="accent3">
                  <a:lumMod val="75000"/>
                </a:schemeClr>
              </a:solidFill>
            </a:endParaRPr>
          </a:p>
          <a:p>
            <a:pPr algn="just"/>
            <a:r>
              <a:rPr lang="pl-PL" b="1" dirty="0" smtClean="0">
                <a:solidFill>
                  <a:schemeClr val="accent3">
                    <a:lumMod val="75000"/>
                  </a:schemeClr>
                </a:solidFill>
              </a:rPr>
              <a:t>Przesłanki powstania solidarnej odpowiedzialności w przypadku zawarcia umowy określającej szczegółowy przedmiot robót budowlanych wykonywanych przez oznaczonego podwykonawcę:</a:t>
            </a:r>
          </a:p>
          <a:p>
            <a:pPr marL="342900" indent="-342900" algn="just">
              <a:buAutoNum type="arabicParenR"/>
            </a:pPr>
            <a:r>
              <a:rPr lang="pl-PL" dirty="0" smtClean="0"/>
              <a:t>zawarcie umowy o roboty budowlane między inwestorem i wykonawcą;</a:t>
            </a:r>
          </a:p>
          <a:p>
            <a:pPr marL="342900" indent="-342900" algn="just">
              <a:buAutoNum type="arabicParenR"/>
            </a:pPr>
            <a:r>
              <a:rPr lang="pl-PL" dirty="0" smtClean="0"/>
              <a:t>zawarcie umowy o roboty budowlane między podwykonawcą wykonującym roboty budowlane w interesie inwestora, a jego kontrahentem;</a:t>
            </a:r>
          </a:p>
          <a:p>
            <a:pPr marL="342900" indent="-342900" algn="just">
              <a:buFontTx/>
              <a:buAutoNum type="arabicParenR"/>
            </a:pPr>
            <a:r>
              <a:rPr lang="pl-PL" dirty="0" smtClean="0"/>
              <a:t>zawarcie umowy określającej szczegółowy przedmiot robót budowlanych wykonywanych przez oznaczonego podwykonawcę pomiędzy inwestorem i generalnym wykonawcą (umowa wymaga zachowania formy pisemnej pod rygorem nieważności)</a:t>
            </a:r>
          </a:p>
          <a:p>
            <a:pPr marL="342900" indent="-342900" algn="just">
              <a:buAutoNum type="arabicParenR"/>
            </a:pPr>
            <a:endParaRPr lang="pl-PL" dirty="0" smtClean="0"/>
          </a:p>
        </p:txBody>
      </p:sp>
      <p:sp>
        <p:nvSpPr>
          <p:cNvPr id="4" name="pole tekstowe 3"/>
          <p:cNvSpPr txBox="1"/>
          <p:nvPr/>
        </p:nvSpPr>
        <p:spPr>
          <a:xfrm>
            <a:off x="683568" y="3068960"/>
            <a:ext cx="8136904" cy="3293209"/>
          </a:xfrm>
          <a:prstGeom prst="rect">
            <a:avLst/>
          </a:prstGeom>
          <a:noFill/>
        </p:spPr>
        <p:txBody>
          <a:bodyPr wrap="square" rtlCol="0">
            <a:spAutoFit/>
          </a:bodyPr>
          <a:lstStyle/>
          <a:p>
            <a:pPr algn="just"/>
            <a:r>
              <a:rPr lang="pl-PL" sz="1600" dirty="0" smtClean="0"/>
              <a:t>Na tle art. 647</a:t>
            </a:r>
            <a:r>
              <a:rPr lang="pl-PL" sz="1600" baseline="30000" dirty="0" smtClean="0"/>
              <a:t>1</a:t>
            </a:r>
            <a:r>
              <a:rPr lang="pl-PL" sz="1600" dirty="0" smtClean="0"/>
              <a:t> KC podkreśla się z jednej strony odrębność umowy o roboty budowlane i umowy określającej szczegółowo przedmiot robót budowlanych, które mają być wykonywane przez oznaczonego podwykonawcę. Umowy te są odrębnymi czynnościami prawnymi zarówno w sensie materialnym, jak i formalnym. Z drugiej jednak strony umowa, której dotyczy art. 647</a:t>
            </a:r>
            <a:r>
              <a:rPr lang="pl-PL" sz="1600" baseline="30000" dirty="0" smtClean="0"/>
              <a:t>1</a:t>
            </a:r>
            <a:r>
              <a:rPr lang="pl-PL" sz="1600" dirty="0" smtClean="0"/>
              <a:t> § 2 KC, jest swoistą </a:t>
            </a:r>
            <a:r>
              <a:rPr lang="pl-PL" sz="1600" dirty="0" err="1" smtClean="0"/>
              <a:t>metaumową</a:t>
            </a:r>
            <a:r>
              <a:rPr lang="pl-PL" sz="1600" dirty="0" smtClean="0"/>
              <a:t> wobec umowy o roboty budowlane, zmieniającą treść zobowiązania wynikającego z tej ostatniej. Nie ma żadnych przeszkód, aby umowa o roboty budowlane określała szczegółowy przedmiot robót budowlanych, które mogą być wykonywane przez oznaczonego podwykonawcę. Skuteczność postanowień umowy o roboty budowlane określających szczegółowy przedmiot robót budowlanych, które mogą być wykonywane przez oznaczone go podwykonawcę, zależy przy tym od zachowania formy pisemnej. Skuteczność umowy o roboty budowlane nie jest uzależniona od skuteczności umowy, której dotyczy art. 647</a:t>
            </a:r>
            <a:r>
              <a:rPr lang="pl-PL" sz="1600" baseline="30000" dirty="0" smtClean="0"/>
              <a:t>1</a:t>
            </a:r>
            <a:r>
              <a:rPr lang="pl-PL" sz="1600" dirty="0" smtClean="0"/>
              <a:t> § 2 KC, natomiast w przypadku nieskuteczności umowy o roboty budowlane, umowa, której dotyczy art. 647</a:t>
            </a:r>
            <a:r>
              <a:rPr lang="pl-PL" sz="1600" baseline="30000" dirty="0" smtClean="0"/>
              <a:t>1</a:t>
            </a:r>
            <a:r>
              <a:rPr lang="pl-PL" sz="1600" dirty="0" smtClean="0"/>
              <a:t> § 2 KC, jest bezprzedmiotowa. </a:t>
            </a:r>
            <a:endParaRPr lang="pl-PL"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15</a:t>
            </a:fld>
            <a:endParaRPr lang="pl-PL" dirty="0"/>
          </a:p>
        </p:txBody>
      </p:sp>
      <p:sp>
        <p:nvSpPr>
          <p:cNvPr id="3" name="pole tekstowe 2"/>
          <p:cNvSpPr txBox="1"/>
          <p:nvPr/>
        </p:nvSpPr>
        <p:spPr>
          <a:xfrm>
            <a:off x="323528" y="332656"/>
            <a:ext cx="8424936" cy="5632311"/>
          </a:xfrm>
          <a:prstGeom prst="rect">
            <a:avLst/>
          </a:prstGeom>
          <a:noFill/>
        </p:spPr>
        <p:txBody>
          <a:bodyPr wrap="square" rtlCol="0">
            <a:spAutoFit/>
          </a:bodyPr>
          <a:lstStyle/>
          <a:p>
            <a:pPr algn="just">
              <a:buFont typeface="Arial" pitchFamily="34" charset="0"/>
              <a:buChar char="•"/>
            </a:pPr>
            <a:r>
              <a:rPr lang="pl-PL" dirty="0" smtClean="0"/>
              <a:t>Odpowiedzialność solidarna, o której mowa w art. 647</a:t>
            </a:r>
            <a:r>
              <a:rPr lang="pl-PL" baseline="30000" dirty="0" smtClean="0"/>
              <a:t>1</a:t>
            </a:r>
            <a:r>
              <a:rPr lang="pl-PL" dirty="0" smtClean="0"/>
              <a:t> § 1 i 5 KC, obejmuje jedynie </a:t>
            </a:r>
            <a:r>
              <a:rPr lang="pl-PL" b="1" dirty="0" smtClean="0"/>
              <a:t>wynagrodzenie</a:t>
            </a:r>
            <a:r>
              <a:rPr lang="pl-PL" dirty="0" smtClean="0"/>
              <a:t> należne podwykonawcy.</a:t>
            </a:r>
          </a:p>
          <a:p>
            <a:pPr algn="just">
              <a:buFont typeface="Arial" pitchFamily="34" charset="0"/>
              <a:buChar char="•"/>
            </a:pPr>
            <a:endParaRPr lang="pl-PL" dirty="0" smtClean="0"/>
          </a:p>
          <a:p>
            <a:pPr algn="just">
              <a:buFont typeface="Arial" pitchFamily="34" charset="0"/>
              <a:buChar char="•"/>
            </a:pPr>
            <a:r>
              <a:rPr lang="pl-PL" b="1" dirty="0" smtClean="0"/>
              <a:t>Górny pułap solidarnej odpowiedzialności</a:t>
            </a:r>
            <a:r>
              <a:rPr lang="pl-PL" dirty="0" smtClean="0"/>
              <a:t> </a:t>
            </a:r>
            <a:r>
              <a:rPr lang="pl-PL" b="1" dirty="0" smtClean="0"/>
              <a:t>inwestora względem podwykonawcy oraz inwestora i generalnego wykonawcy względem dalszego podwykonawcy:</a:t>
            </a:r>
          </a:p>
          <a:p>
            <a:pPr algn="just">
              <a:buFont typeface="Arial" pitchFamily="34" charset="0"/>
              <a:buChar char="•"/>
            </a:pPr>
            <a:endParaRPr lang="pl-PL" b="1" dirty="0" smtClean="0"/>
          </a:p>
          <a:p>
            <a:pPr algn="just"/>
            <a:r>
              <a:rPr lang="pl-PL" dirty="0" smtClean="0">
                <a:solidFill>
                  <a:schemeClr val="accent3">
                    <a:lumMod val="75000"/>
                  </a:schemeClr>
                </a:solidFill>
              </a:rPr>
              <a:t>Górny pułap solidarnej odpowiedzialności inwestora względem podwykonawcy</a:t>
            </a:r>
            <a:r>
              <a:rPr lang="pl-PL" dirty="0" smtClean="0">
                <a:solidFill>
                  <a:schemeClr val="accent3">
                    <a:lumMod val="75000"/>
                  </a:schemeClr>
                </a:solidFill>
                <a:sym typeface="Wingdings" pitchFamily="2" charset="2"/>
              </a:rPr>
              <a:t> </a:t>
            </a:r>
            <a:r>
              <a:rPr lang="pl-PL" dirty="0" smtClean="0">
                <a:sym typeface="Wingdings" pitchFamily="2" charset="2"/>
              </a:rPr>
              <a:t> </a:t>
            </a:r>
            <a:r>
              <a:rPr lang="pl-PL" dirty="0" smtClean="0"/>
              <a:t>wysokość wynagrodzenia należnego generalnemu wykonawcy od inwestora za roboty budowlane, których przedmiot został szczegółowo określony w umowie uregulowanej w art. 647</a:t>
            </a:r>
            <a:r>
              <a:rPr lang="pl-PL" baseline="30000" dirty="0" smtClean="0"/>
              <a:t>1</a:t>
            </a:r>
            <a:r>
              <a:rPr lang="pl-PL" dirty="0" smtClean="0"/>
              <a:t> § 2 KC lub w zgłoszeniu dokonywanym na podstawie art. 647</a:t>
            </a:r>
            <a:r>
              <a:rPr lang="pl-PL" baseline="30000" dirty="0" smtClean="0"/>
              <a:t>1</a:t>
            </a:r>
            <a:r>
              <a:rPr lang="pl-PL" dirty="0" smtClean="0"/>
              <a:t> § 1 KC. </a:t>
            </a:r>
          </a:p>
          <a:p>
            <a:pPr algn="just"/>
            <a:endParaRPr lang="pl-PL" dirty="0" smtClean="0"/>
          </a:p>
          <a:p>
            <a:pPr algn="just"/>
            <a:r>
              <a:rPr lang="pl-PL" dirty="0" smtClean="0">
                <a:solidFill>
                  <a:schemeClr val="accent3">
                    <a:lumMod val="75000"/>
                  </a:schemeClr>
                </a:solidFill>
              </a:rPr>
              <a:t>Górny pułap solidarnej odpowiedzialności inwestora i generalnego wykonawcy względem dalszego podwykonawcy</a:t>
            </a:r>
            <a:r>
              <a:rPr lang="pl-PL" dirty="0" smtClean="0"/>
              <a:t> </a:t>
            </a:r>
            <a:r>
              <a:rPr lang="pl-PL" dirty="0" smtClean="0">
                <a:sym typeface="Wingdings" pitchFamily="2" charset="2"/>
              </a:rPr>
              <a:t> </a:t>
            </a:r>
            <a:r>
              <a:rPr lang="pl-PL" dirty="0" smtClean="0"/>
              <a:t>Górny pułap odpowiedzialności inwestora względem dalszego podwykonawcy wyznacza wysokość wynagrodzenia należnego generalnemu wykonawcy za roboty wykonywane przez dalszego podwykonawcę. Natomiast górny pułap odpowiedzialności generalnego wykonawcy względem dalszego podwykonawcy wyznacza wynagrodzenie należne podwykonawcy, będącemu kontrahentem tego dalszego podwykonawcy. Oznacza to, że maksymalny zakres odpowiedzialności inwestora i generalnego wykonawcy względem dalszego podwykonawcy może być zróżnicowany.</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16</a:t>
            </a:fld>
            <a:endParaRPr lang="pl-PL" dirty="0"/>
          </a:p>
        </p:txBody>
      </p:sp>
      <p:sp>
        <p:nvSpPr>
          <p:cNvPr id="3" name="pole tekstowe 2"/>
          <p:cNvSpPr txBox="1"/>
          <p:nvPr/>
        </p:nvSpPr>
        <p:spPr>
          <a:xfrm>
            <a:off x="395536" y="764704"/>
            <a:ext cx="8424936" cy="1815882"/>
          </a:xfrm>
          <a:prstGeom prst="rect">
            <a:avLst/>
          </a:prstGeom>
          <a:solidFill>
            <a:schemeClr val="accent3">
              <a:lumMod val="20000"/>
              <a:lumOff val="80000"/>
            </a:schemeClr>
          </a:solidFill>
        </p:spPr>
        <p:txBody>
          <a:bodyPr wrap="square" rtlCol="0">
            <a:spAutoFit/>
          </a:bodyPr>
          <a:lstStyle/>
          <a:p>
            <a:r>
              <a:rPr lang="pl-PL" sz="1600" dirty="0" smtClean="0"/>
              <a:t>Art. 649</a:t>
            </a:r>
            <a:r>
              <a:rPr lang="pl-PL" sz="1600" baseline="30000" dirty="0" smtClean="0"/>
              <a:t>1</a:t>
            </a:r>
            <a:r>
              <a:rPr lang="pl-PL" sz="1600" dirty="0" smtClean="0"/>
              <a:t> KC</a:t>
            </a:r>
            <a:br>
              <a:rPr lang="pl-PL" sz="1600" dirty="0" smtClean="0"/>
            </a:br>
            <a:r>
              <a:rPr lang="pl-PL" sz="1600" dirty="0" smtClean="0"/>
              <a:t>§ 1. Gwarancji zapłaty za roboty budowlane, zwanej dalej "gwarancją zapłaty", inwestor udziela wykonawcy (generalnemu wykonawcy) w celu zabezpieczenia terminowej zapłaty umówionego wynagrodzenia za wykonanie robót budowlanych.</a:t>
            </a:r>
          </a:p>
          <a:p>
            <a:r>
              <a:rPr lang="pl-PL" sz="1600" dirty="0" smtClean="0"/>
              <a:t>§ 2. Gwarancją zapłaty jest gwarancja bankowa lub ubezpieczeniowa, a także akredytywa bankowa lub poręczenie banku udzielone na zlecenie inwestora.</a:t>
            </a:r>
          </a:p>
          <a:p>
            <a:r>
              <a:rPr lang="pl-PL" sz="1600" dirty="0" smtClean="0"/>
              <a:t>§ 3. Strony ponoszą w równych częściach udokumentowane koszty zabezpieczenia wierzytelności.</a:t>
            </a:r>
          </a:p>
        </p:txBody>
      </p:sp>
      <p:sp>
        <p:nvSpPr>
          <p:cNvPr id="4" name="pole tekstowe 3"/>
          <p:cNvSpPr txBox="1"/>
          <p:nvPr/>
        </p:nvSpPr>
        <p:spPr>
          <a:xfrm>
            <a:off x="323528" y="260648"/>
            <a:ext cx="3999556" cy="369332"/>
          </a:xfrm>
          <a:prstGeom prst="rect">
            <a:avLst/>
          </a:prstGeom>
          <a:noFill/>
        </p:spPr>
        <p:txBody>
          <a:bodyPr wrap="none" rtlCol="0">
            <a:spAutoFit/>
          </a:bodyPr>
          <a:lstStyle/>
          <a:p>
            <a:r>
              <a:rPr lang="pl-PL" b="1" dirty="0" smtClean="0"/>
              <a:t>GWARANCJA ZAPŁATY </a:t>
            </a:r>
            <a:r>
              <a:rPr lang="pl-PL" dirty="0" smtClean="0"/>
              <a:t>art. 649</a:t>
            </a:r>
            <a:r>
              <a:rPr lang="pl-PL" baseline="30000" dirty="0" smtClean="0"/>
              <a:t>1</a:t>
            </a:r>
            <a:r>
              <a:rPr lang="pl-PL" dirty="0" smtClean="0"/>
              <a:t>–649</a:t>
            </a:r>
            <a:r>
              <a:rPr lang="pl-PL" baseline="30000" dirty="0" smtClean="0"/>
              <a:t>5</a:t>
            </a:r>
            <a:r>
              <a:rPr lang="pl-PL" dirty="0" smtClean="0"/>
              <a:t> KC</a:t>
            </a:r>
            <a:endParaRPr lang="pl-PL" b="1" dirty="0"/>
          </a:p>
        </p:txBody>
      </p:sp>
      <p:sp>
        <p:nvSpPr>
          <p:cNvPr id="5" name="pole tekstowe 4"/>
          <p:cNvSpPr txBox="1"/>
          <p:nvPr/>
        </p:nvSpPr>
        <p:spPr>
          <a:xfrm>
            <a:off x="395536" y="2780928"/>
            <a:ext cx="8352928" cy="2031325"/>
          </a:xfrm>
          <a:prstGeom prst="rect">
            <a:avLst/>
          </a:prstGeom>
          <a:noFill/>
        </p:spPr>
        <p:txBody>
          <a:bodyPr wrap="square" rtlCol="0">
            <a:spAutoFit/>
          </a:bodyPr>
          <a:lstStyle/>
          <a:p>
            <a:pPr algn="just">
              <a:buFont typeface="Arial" pitchFamily="34" charset="0"/>
              <a:buChar char="•"/>
            </a:pPr>
            <a:r>
              <a:rPr lang="pl-PL" b="1" dirty="0" smtClean="0"/>
              <a:t>Gwarancja</a:t>
            </a:r>
            <a:r>
              <a:rPr lang="pl-PL" dirty="0" smtClean="0"/>
              <a:t> zapłaty ma służyć zabezpieczeniu terminowej zapłaty </a:t>
            </a:r>
            <a:r>
              <a:rPr lang="pl-PL" b="1" dirty="0" smtClean="0"/>
              <a:t>umówionego wynagrodzenia</a:t>
            </a:r>
            <a:r>
              <a:rPr lang="pl-PL" dirty="0" smtClean="0"/>
              <a:t> (przy czym art. 649</a:t>
            </a:r>
            <a:r>
              <a:rPr lang="pl-PL" baseline="30000" dirty="0" smtClean="0"/>
              <a:t>3</a:t>
            </a:r>
            <a:r>
              <a:rPr lang="pl-PL" dirty="0" smtClean="0"/>
              <a:t> § 1 KC precyzuje, że oprócz wynagrodzenia wynikającego z umowy będzie to wynagrodzenie za roboty dodatkowe lub konieczne do wykonania umowy, zaakceptowane na piśmie przez inwestora).</a:t>
            </a:r>
          </a:p>
          <a:p>
            <a:pPr algn="just">
              <a:buFont typeface="Arial" pitchFamily="34" charset="0"/>
              <a:buChar char="•"/>
            </a:pPr>
            <a:r>
              <a:rPr lang="pl-PL" b="1" dirty="0" smtClean="0"/>
              <a:t>Zabezpieczenia</a:t>
            </a:r>
            <a:r>
              <a:rPr lang="pl-PL" dirty="0" smtClean="0"/>
              <a:t> wypełniające warunki gwarancji zapłaty: </a:t>
            </a:r>
            <a:r>
              <a:rPr lang="pl-PL" b="1" dirty="0" smtClean="0"/>
              <a:t>gwarancja bankowa</a:t>
            </a:r>
            <a:r>
              <a:rPr lang="pl-PL" dirty="0" smtClean="0"/>
              <a:t> lub </a:t>
            </a:r>
            <a:r>
              <a:rPr lang="pl-PL" b="1" dirty="0" smtClean="0"/>
              <a:t>ubezpieczeniowa</a:t>
            </a:r>
            <a:r>
              <a:rPr lang="pl-PL" dirty="0" smtClean="0"/>
              <a:t>, a także </a:t>
            </a:r>
            <a:r>
              <a:rPr lang="pl-PL" b="1" dirty="0" smtClean="0"/>
              <a:t>akredytywa bankowa</a:t>
            </a:r>
            <a:r>
              <a:rPr lang="pl-PL" dirty="0" smtClean="0"/>
              <a:t> lub </a:t>
            </a:r>
            <a:r>
              <a:rPr lang="pl-PL" b="1" dirty="0" smtClean="0"/>
              <a:t>poręczenie banku</a:t>
            </a:r>
            <a:r>
              <a:rPr lang="pl-PL" dirty="0" smtClean="0"/>
              <a:t> udzielone na zlecenie inwestora.</a:t>
            </a:r>
            <a:endParaRPr lang="pl-PL" dirty="0"/>
          </a:p>
        </p:txBody>
      </p:sp>
      <p:sp>
        <p:nvSpPr>
          <p:cNvPr id="6" name="pole tekstowe 5"/>
          <p:cNvSpPr txBox="1"/>
          <p:nvPr/>
        </p:nvSpPr>
        <p:spPr>
          <a:xfrm>
            <a:off x="467544" y="4941168"/>
            <a:ext cx="8208912" cy="1323439"/>
          </a:xfrm>
          <a:prstGeom prst="rect">
            <a:avLst/>
          </a:prstGeom>
          <a:solidFill>
            <a:schemeClr val="accent3">
              <a:lumMod val="20000"/>
              <a:lumOff val="80000"/>
            </a:schemeClr>
          </a:solidFill>
        </p:spPr>
        <p:txBody>
          <a:bodyPr wrap="square" rtlCol="0">
            <a:spAutoFit/>
          </a:bodyPr>
          <a:lstStyle/>
          <a:p>
            <a:pPr algn="just"/>
            <a:r>
              <a:rPr lang="pl-PL" sz="1600" dirty="0" smtClean="0"/>
              <a:t>Art. 649</a:t>
            </a:r>
            <a:r>
              <a:rPr lang="pl-PL" sz="1600" baseline="30000" dirty="0" smtClean="0"/>
              <a:t>2</a:t>
            </a:r>
            <a:r>
              <a:rPr lang="pl-PL" sz="1600" dirty="0" smtClean="0"/>
              <a:t> KC</a:t>
            </a:r>
          </a:p>
          <a:p>
            <a:pPr algn="just"/>
            <a:r>
              <a:rPr lang="pl-PL" sz="1600" dirty="0" smtClean="0"/>
              <a:t>§ 1. Nie można przez czynność prawną wyłączyć ani ograniczyć prawa wykonawcy (generalnego wykonawcy) do żądania od inwestora gwarancji zapłaty.</a:t>
            </a:r>
          </a:p>
          <a:p>
            <a:pPr algn="just"/>
            <a:r>
              <a:rPr lang="pl-PL" sz="1600" dirty="0" smtClean="0"/>
              <a:t>§ 2. Odstąpienie inwestora od umowy spowodowane żądaniem wykonawcy (generalnego wykonawcy) przedstawienia gwarancji zapłaty jest bezskuteczne.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17</a:t>
            </a:fld>
            <a:endParaRPr lang="pl-PL" dirty="0"/>
          </a:p>
        </p:txBody>
      </p:sp>
      <p:sp>
        <p:nvSpPr>
          <p:cNvPr id="3" name="pole tekstowe 2"/>
          <p:cNvSpPr txBox="1"/>
          <p:nvPr/>
        </p:nvSpPr>
        <p:spPr>
          <a:xfrm>
            <a:off x="323528" y="116632"/>
            <a:ext cx="8568952" cy="1877437"/>
          </a:xfrm>
          <a:prstGeom prst="rect">
            <a:avLst/>
          </a:prstGeom>
          <a:solidFill>
            <a:schemeClr val="accent3">
              <a:lumMod val="20000"/>
              <a:lumOff val="80000"/>
            </a:schemeClr>
          </a:solidFill>
        </p:spPr>
        <p:txBody>
          <a:bodyPr wrap="square" rtlCol="0">
            <a:spAutoFit/>
          </a:bodyPr>
          <a:lstStyle/>
          <a:p>
            <a:pPr algn="just"/>
            <a:r>
              <a:rPr lang="pl-PL" sz="1600" b="1" dirty="0" smtClean="0"/>
              <a:t>Art. 649</a:t>
            </a:r>
            <a:r>
              <a:rPr lang="pl-PL" sz="1600" b="1" baseline="30000" dirty="0" smtClean="0"/>
              <a:t>3</a:t>
            </a:r>
            <a:r>
              <a:rPr lang="pl-PL" sz="1600" b="1" dirty="0" smtClean="0"/>
              <a:t> KC</a:t>
            </a:r>
            <a:endParaRPr lang="pl-PL" sz="1600" dirty="0" smtClean="0"/>
          </a:p>
          <a:p>
            <a:pPr algn="just"/>
            <a:r>
              <a:rPr lang="pl-PL" sz="1600" dirty="0" smtClean="0"/>
              <a:t>§ 1. Wykonawca (generalny wykonawca) robót budowlanych może w każdym czasie żądać od inwestora gwarancji zapłaty do wysokości ewentualnego roszczenia z tytułu wynagrodzenia wynikającego z umowy oraz robót dodatkowych lub koniecznych do wykonania umowy, zaakceptowanych na piśmie przez inwestora.</a:t>
            </a:r>
          </a:p>
          <a:p>
            <a:pPr algn="just"/>
            <a:r>
              <a:rPr lang="pl-PL" sz="1600" dirty="0" smtClean="0"/>
              <a:t>§ 2. Udzielenie gwarancji zapłaty nie stoi na przeszkodzie żądaniu gwarancji zapłaty do łącznej wysokości określonej w § 1.</a:t>
            </a:r>
          </a:p>
        </p:txBody>
      </p:sp>
      <p:sp>
        <p:nvSpPr>
          <p:cNvPr id="4" name="pole tekstowe 3"/>
          <p:cNvSpPr txBox="1"/>
          <p:nvPr/>
        </p:nvSpPr>
        <p:spPr>
          <a:xfrm>
            <a:off x="323528" y="2060848"/>
            <a:ext cx="8568952" cy="2554545"/>
          </a:xfrm>
          <a:prstGeom prst="rect">
            <a:avLst/>
          </a:prstGeom>
          <a:solidFill>
            <a:schemeClr val="accent3">
              <a:lumMod val="20000"/>
              <a:lumOff val="80000"/>
            </a:schemeClr>
          </a:solidFill>
        </p:spPr>
        <p:txBody>
          <a:bodyPr wrap="square" rtlCol="0">
            <a:spAutoFit/>
          </a:bodyPr>
          <a:lstStyle/>
          <a:p>
            <a:pPr algn="just"/>
            <a:r>
              <a:rPr lang="pl-PL" sz="1600" b="1" dirty="0" smtClean="0"/>
              <a:t>Art. 649</a:t>
            </a:r>
            <a:r>
              <a:rPr lang="pl-PL" sz="1600" b="1" baseline="30000" dirty="0" smtClean="0"/>
              <a:t>4</a:t>
            </a:r>
            <a:r>
              <a:rPr lang="pl-PL" sz="1600" b="1" dirty="0" smtClean="0"/>
              <a:t> KC</a:t>
            </a:r>
            <a:endParaRPr lang="pl-PL" sz="1600" dirty="0" smtClean="0"/>
          </a:p>
          <a:p>
            <a:pPr algn="just"/>
            <a:r>
              <a:rPr lang="pl-PL" sz="1600" dirty="0" smtClean="0"/>
              <a:t>§ 1. </a:t>
            </a:r>
            <a:r>
              <a:rPr lang="pl-PL" sz="1600" b="1" dirty="0" smtClean="0"/>
              <a:t>Jeżeli wykonawca (generalny wykonawca) nie uzyska żądanej gwarancji zapłaty w wyznaczonym przez siebie terminie, nie krótszym niż 45 dni, uprawniony jest do odstąpienia od umowy z winy inwestora ze skutkiem na dzień odstąpienia.</a:t>
            </a:r>
          </a:p>
          <a:p>
            <a:pPr algn="just"/>
            <a:r>
              <a:rPr lang="pl-PL" sz="1600" dirty="0" smtClean="0"/>
              <a:t>§ 2. Brak żądanej gwarancji zapłaty stanowi przeszkodę w wykonaniu robót budowlanych z przyczyn dotyczących inwestora.</a:t>
            </a:r>
          </a:p>
          <a:p>
            <a:pPr algn="just"/>
            <a:r>
              <a:rPr lang="pl-PL" sz="1600" dirty="0" smtClean="0"/>
              <a:t>§ 3. </a:t>
            </a:r>
            <a:r>
              <a:rPr lang="pl-PL" sz="1600" b="1" dirty="0" smtClean="0"/>
              <a:t>Inwestor nie może odmówić zapłaty wynagrodzenia mimo niewykonania robót budowlanych, jeżeli wykonawca (generalny wykonawca) był gotów je wykonać, lecz doznał przeszkody z przyczyn dotyczących inwestora. Jednakże w wypadku takim inwestor może odliczyć to, co wykonawca (generalny wykonawca) oszczędził z powodu niewykonania robót budowlanych.</a:t>
            </a:r>
          </a:p>
        </p:txBody>
      </p:sp>
      <p:sp>
        <p:nvSpPr>
          <p:cNvPr id="5" name="pole tekstowe 4"/>
          <p:cNvSpPr txBox="1"/>
          <p:nvPr/>
        </p:nvSpPr>
        <p:spPr>
          <a:xfrm>
            <a:off x="395536" y="5805264"/>
            <a:ext cx="8496944" cy="830997"/>
          </a:xfrm>
          <a:prstGeom prst="rect">
            <a:avLst/>
          </a:prstGeom>
          <a:solidFill>
            <a:schemeClr val="accent3">
              <a:lumMod val="20000"/>
              <a:lumOff val="80000"/>
            </a:schemeClr>
          </a:solidFill>
        </p:spPr>
        <p:txBody>
          <a:bodyPr wrap="square" rtlCol="0">
            <a:spAutoFit/>
          </a:bodyPr>
          <a:lstStyle/>
          <a:p>
            <a:r>
              <a:rPr lang="pl-PL" sz="1600" b="1" dirty="0" smtClean="0"/>
              <a:t>Art. 649</a:t>
            </a:r>
            <a:r>
              <a:rPr lang="pl-PL" sz="1600" b="1" baseline="30000" dirty="0" smtClean="0"/>
              <a:t>5</a:t>
            </a:r>
            <a:r>
              <a:rPr lang="pl-PL" sz="1600" b="1" dirty="0" smtClean="0"/>
              <a:t> KC </a:t>
            </a:r>
          </a:p>
          <a:p>
            <a:r>
              <a:rPr lang="pl-PL" sz="1600" dirty="0" smtClean="0"/>
              <a:t>Przepisy art. 649</a:t>
            </a:r>
            <a:r>
              <a:rPr lang="pl-PL" sz="1600" baseline="30000" dirty="0" smtClean="0"/>
              <a:t>1</a:t>
            </a:r>
            <a:r>
              <a:rPr lang="pl-PL" sz="1600" dirty="0" smtClean="0"/>
              <a:t>-649</a:t>
            </a:r>
            <a:r>
              <a:rPr lang="pl-PL" sz="1600" baseline="30000" dirty="0" smtClean="0"/>
              <a:t>4</a:t>
            </a:r>
            <a:r>
              <a:rPr lang="pl-PL" sz="1600" dirty="0" smtClean="0"/>
              <a:t> stosuje się do umów zawartych między wykonawcą (generalnym wykonawcą) a dalszymi wykonawcami (podwykonawcami).</a:t>
            </a:r>
            <a:endParaRPr lang="pl-PL" sz="1600" dirty="0"/>
          </a:p>
        </p:txBody>
      </p:sp>
      <p:sp>
        <p:nvSpPr>
          <p:cNvPr id="6" name="pole tekstowe 5"/>
          <p:cNvSpPr txBox="1"/>
          <p:nvPr/>
        </p:nvSpPr>
        <p:spPr>
          <a:xfrm>
            <a:off x="899592" y="4653136"/>
            <a:ext cx="8029400" cy="1138773"/>
          </a:xfrm>
          <a:prstGeom prst="rect">
            <a:avLst/>
          </a:prstGeom>
          <a:noFill/>
        </p:spPr>
        <p:txBody>
          <a:bodyPr wrap="square" rtlCol="0">
            <a:spAutoFit/>
          </a:bodyPr>
          <a:lstStyle/>
          <a:p>
            <a:pPr algn="just"/>
            <a:r>
              <a:rPr lang="pl-PL" dirty="0" smtClean="0"/>
              <a:t>W </a:t>
            </a:r>
            <a:r>
              <a:rPr lang="pl-PL" sz="1600" b="1" dirty="0" smtClean="0"/>
              <a:t>Art. 649</a:t>
            </a:r>
            <a:r>
              <a:rPr lang="pl-PL" sz="1600" b="1" baseline="30000" dirty="0" smtClean="0"/>
              <a:t>4</a:t>
            </a:r>
            <a:r>
              <a:rPr lang="pl-PL" sz="1600" b="1" dirty="0" smtClean="0"/>
              <a:t> KC</a:t>
            </a:r>
            <a:r>
              <a:rPr lang="pl-PL" sz="1600" dirty="0" smtClean="0"/>
              <a:t> uregulowano </a:t>
            </a:r>
            <a:r>
              <a:rPr lang="pl-PL" sz="1600" b="1" dirty="0" smtClean="0"/>
              <a:t>skutki uchybienia</a:t>
            </a:r>
            <a:r>
              <a:rPr lang="pl-PL" sz="1600" dirty="0" smtClean="0"/>
              <a:t> przez inwestora </a:t>
            </a:r>
            <a:r>
              <a:rPr lang="pl-PL" sz="1600" b="1" dirty="0" smtClean="0"/>
              <a:t>obowiązkowi</a:t>
            </a:r>
            <a:r>
              <a:rPr lang="pl-PL" sz="1600" dirty="0" smtClean="0"/>
              <a:t> udzielenia gwarancji zapłaty, jeżeli żądanie wykonawcy było prawidłowo zgłoszone. Konstrukcja tego przepisu wskazuje na dwie możliwości (określone w § 1 § 3) przysługujące wykonawcy w sytuacji, gdy nie uzyska on żądanej gwarancji zapłaty.</a:t>
            </a:r>
            <a:endParaRPr lang="pl-PL" dirty="0"/>
          </a:p>
        </p:txBody>
      </p:sp>
      <p:sp>
        <p:nvSpPr>
          <p:cNvPr id="7" name="Wygięta strzałka 6"/>
          <p:cNvSpPr/>
          <p:nvPr/>
        </p:nvSpPr>
        <p:spPr>
          <a:xfrm rot="16200000">
            <a:off x="467544" y="4725144"/>
            <a:ext cx="432048" cy="576064"/>
          </a:xfrm>
          <a:prstGeom prst="ben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18</a:t>
            </a:fld>
            <a:endParaRPr lang="pl-PL" dirty="0"/>
          </a:p>
        </p:txBody>
      </p:sp>
      <p:sp>
        <p:nvSpPr>
          <p:cNvPr id="3" name="pole tekstowe 2"/>
          <p:cNvSpPr txBox="1"/>
          <p:nvPr/>
        </p:nvSpPr>
        <p:spPr>
          <a:xfrm>
            <a:off x="323528" y="548680"/>
            <a:ext cx="8496944" cy="1077218"/>
          </a:xfrm>
          <a:prstGeom prst="rect">
            <a:avLst/>
          </a:prstGeom>
          <a:solidFill>
            <a:schemeClr val="accent3">
              <a:lumMod val="20000"/>
              <a:lumOff val="80000"/>
            </a:schemeClr>
          </a:solidFill>
        </p:spPr>
        <p:txBody>
          <a:bodyPr wrap="square" rtlCol="0">
            <a:spAutoFit/>
          </a:bodyPr>
          <a:lstStyle/>
          <a:p>
            <a:pPr algn="just"/>
            <a:r>
              <a:rPr lang="pl-PL" sz="1600" b="1" dirty="0" smtClean="0"/>
              <a:t>Art. 651 KC </a:t>
            </a:r>
            <a:r>
              <a:rPr lang="pl-PL" sz="1600" dirty="0" smtClean="0"/>
              <a:t>Jeżeli </a:t>
            </a:r>
            <a:r>
              <a:rPr lang="pl-PL" sz="1600" b="1" dirty="0" smtClean="0"/>
              <a:t>dostarczona przez inwestora dokumentacja, teren budowy, maszyny lub urządzenia</a:t>
            </a:r>
            <a:r>
              <a:rPr lang="pl-PL" sz="1600" dirty="0" smtClean="0"/>
              <a:t> nie nadają się do prawidłowego wykonania robót albo jeżeli zajdą inne okoliczności, które mogą przeszkodzić prawidłowemu wykonaniu robót, </a:t>
            </a:r>
            <a:r>
              <a:rPr lang="pl-PL" sz="1600" b="1" dirty="0" smtClean="0"/>
              <a:t>wykonawca powinien niezwłocznie zawiadomić o tym inwestora.</a:t>
            </a:r>
            <a:endParaRPr lang="pl-PL" sz="1600" b="1" dirty="0"/>
          </a:p>
        </p:txBody>
      </p:sp>
      <p:sp>
        <p:nvSpPr>
          <p:cNvPr id="4" name="pole tekstowe 3"/>
          <p:cNvSpPr txBox="1"/>
          <p:nvPr/>
        </p:nvSpPr>
        <p:spPr>
          <a:xfrm>
            <a:off x="323528" y="116632"/>
            <a:ext cx="5795304" cy="369332"/>
          </a:xfrm>
          <a:prstGeom prst="rect">
            <a:avLst/>
          </a:prstGeom>
          <a:noFill/>
        </p:spPr>
        <p:txBody>
          <a:bodyPr wrap="none" rtlCol="0">
            <a:spAutoFit/>
          </a:bodyPr>
          <a:lstStyle/>
          <a:p>
            <a:r>
              <a:rPr lang="pl-PL" b="1" dirty="0" smtClean="0"/>
              <a:t>Informowanie o przeszkodach &amp; ryzyko zniszczenia obiektu</a:t>
            </a:r>
            <a:endParaRPr lang="pl-PL" dirty="0"/>
          </a:p>
        </p:txBody>
      </p:sp>
      <p:sp>
        <p:nvSpPr>
          <p:cNvPr id="5" name="pole tekstowe 4"/>
          <p:cNvSpPr txBox="1"/>
          <p:nvPr/>
        </p:nvSpPr>
        <p:spPr>
          <a:xfrm>
            <a:off x="323528" y="1628800"/>
            <a:ext cx="8424936" cy="3693319"/>
          </a:xfrm>
          <a:prstGeom prst="rect">
            <a:avLst/>
          </a:prstGeom>
          <a:noFill/>
        </p:spPr>
        <p:txBody>
          <a:bodyPr wrap="square" rtlCol="0">
            <a:spAutoFit/>
          </a:bodyPr>
          <a:lstStyle/>
          <a:p>
            <a:pPr algn="just">
              <a:buFont typeface="Arial" pitchFamily="34" charset="0"/>
              <a:buChar char="•"/>
            </a:pPr>
            <a:r>
              <a:rPr lang="pl-PL" dirty="0" smtClean="0"/>
              <a:t>O tym, czy inwestor został niezwłocznie, czyli </a:t>
            </a:r>
            <a:r>
              <a:rPr lang="pl-PL" b="1" dirty="0" smtClean="0"/>
              <a:t>bez nieuzasadnionej zwłoki</a:t>
            </a:r>
            <a:r>
              <a:rPr lang="pl-PL" dirty="0" smtClean="0"/>
              <a:t> powiadomiony, przesądzą okoliczności konkretnej umowy. Skutkiem owego powiadomienia ma być podjęcie środków umożliwiających prawidłowe wykonanie umowy.</a:t>
            </a:r>
          </a:p>
          <a:p>
            <a:pPr algn="just">
              <a:buFont typeface="Arial" pitchFamily="34" charset="0"/>
              <a:buChar char="•"/>
            </a:pPr>
            <a:r>
              <a:rPr lang="pl-PL" dirty="0" smtClean="0"/>
              <a:t>Nienależyte wykonanie obowiązku informacyjnego określonego w art. 651 KC może polegać na przekazaniu niepełnej informacji posiadanej przez wykonawcę lub na przekazaniu jej z uchybieniem terminu niezwłocznego.</a:t>
            </a:r>
          </a:p>
          <a:p>
            <a:pPr algn="just">
              <a:buFont typeface="Arial" pitchFamily="34" charset="0"/>
              <a:buChar char="•"/>
            </a:pPr>
            <a:r>
              <a:rPr lang="pl-PL" dirty="0" smtClean="0"/>
              <a:t>Niewykonanie lub nienależyte wykonanie obowiązku informacyjnego określonego w art. 651 KC może prowadzić do powstania odpowiedzialności odszkodowawczej wykonawcy względem inwestora, o ile zostaną spełnione wszystkie przesłanki warunkujące powstanie odpowiedzialności kontraktowej, a także brakiem możliwości dochodzenia przez wykonawcę roszczenia o zapłatę wynagrodzenia na podstawie art. 655 KC.</a:t>
            </a:r>
          </a:p>
          <a:p>
            <a:endParaRPr lang="pl-PL" dirty="0"/>
          </a:p>
        </p:txBody>
      </p:sp>
      <p:sp>
        <p:nvSpPr>
          <p:cNvPr id="6" name="pole tekstowe 5"/>
          <p:cNvSpPr txBox="1"/>
          <p:nvPr/>
        </p:nvSpPr>
        <p:spPr>
          <a:xfrm>
            <a:off x="323528" y="5085184"/>
            <a:ext cx="8424936" cy="1569660"/>
          </a:xfrm>
          <a:prstGeom prst="rect">
            <a:avLst/>
          </a:prstGeom>
          <a:solidFill>
            <a:schemeClr val="accent3">
              <a:lumMod val="20000"/>
              <a:lumOff val="80000"/>
            </a:schemeClr>
          </a:solidFill>
        </p:spPr>
        <p:txBody>
          <a:bodyPr wrap="square" rtlCol="0">
            <a:spAutoFit/>
          </a:bodyPr>
          <a:lstStyle/>
          <a:p>
            <a:pPr algn="just"/>
            <a:r>
              <a:rPr lang="pl-PL" sz="1600" b="1" dirty="0" smtClean="0"/>
              <a:t>Art. 655 KC </a:t>
            </a:r>
            <a:r>
              <a:rPr lang="pl-PL" sz="1600" dirty="0" smtClean="0"/>
              <a:t>Gdyby wykonany obiekt uległ zniszczeniu lub uszkodzeniu wskutek wadliwości dostarczonych przez inwestora materiałów, maszyn lub urządzeń albo wskutek wykonania robót według wskazówek inwestora, wykonawca </a:t>
            </a:r>
            <a:r>
              <a:rPr lang="pl-PL" sz="1600" b="1" dirty="0" smtClean="0">
                <a:solidFill>
                  <a:schemeClr val="accent3">
                    <a:lumMod val="75000"/>
                  </a:schemeClr>
                </a:solidFill>
              </a:rPr>
              <a:t>może żądać umówionego wynagrodzenia lub jego odpowiedniej części</a:t>
            </a:r>
            <a:r>
              <a:rPr lang="pl-PL" sz="1600" dirty="0" smtClean="0"/>
              <a:t>, jeżeli </a:t>
            </a:r>
            <a:r>
              <a:rPr lang="pl-PL" sz="1600" b="1" dirty="0" smtClean="0"/>
              <a:t>uprzedził inwestora o niebezpieczeństwie zniszczenia lub uszkodzenia obiektu albo jeżeli mimo zachowania należytej staranności nie mógł stwierdzić wadliwości dostarczonych przez inwestora materiałów, maszyn lub urządzeń.</a:t>
            </a:r>
            <a:endParaRPr lang="pl-PL" sz="1600" b="1" dirty="0"/>
          </a:p>
        </p:txBody>
      </p:sp>
      <p:cxnSp>
        <p:nvCxnSpPr>
          <p:cNvPr id="9" name="Łącznik prosty ze strzałką 8"/>
          <p:cNvCxnSpPr/>
          <p:nvPr/>
        </p:nvCxnSpPr>
        <p:spPr>
          <a:xfrm>
            <a:off x="7308304" y="4941168"/>
            <a:ext cx="0" cy="21602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19</a:t>
            </a:fld>
            <a:endParaRPr lang="pl-PL" dirty="0"/>
          </a:p>
        </p:txBody>
      </p:sp>
      <p:sp>
        <p:nvSpPr>
          <p:cNvPr id="3" name="pole tekstowe 2"/>
          <p:cNvSpPr txBox="1"/>
          <p:nvPr/>
        </p:nvSpPr>
        <p:spPr>
          <a:xfrm>
            <a:off x="323528" y="692696"/>
            <a:ext cx="8136904" cy="1569660"/>
          </a:xfrm>
          <a:prstGeom prst="rect">
            <a:avLst/>
          </a:prstGeom>
          <a:solidFill>
            <a:schemeClr val="accent3">
              <a:lumMod val="20000"/>
              <a:lumOff val="80000"/>
            </a:schemeClr>
          </a:solidFill>
        </p:spPr>
        <p:txBody>
          <a:bodyPr wrap="square" rtlCol="0">
            <a:spAutoFit/>
          </a:bodyPr>
          <a:lstStyle/>
          <a:p>
            <a:r>
              <a:rPr lang="pl-PL" sz="1600" b="1" dirty="0" smtClean="0"/>
              <a:t>Art. 656 KC</a:t>
            </a:r>
            <a:endParaRPr lang="pl-PL" sz="1600" dirty="0" smtClean="0"/>
          </a:p>
          <a:p>
            <a:pPr algn="just"/>
            <a:r>
              <a:rPr lang="pl-PL" sz="1600" dirty="0" smtClean="0"/>
              <a:t>§ 1. Do skutków opóźnienia się przez wykonawcę z rozpoczęciem robót lub wykończeniem obiektu albo wykonywania przez wykonawcę robót w sposób wadliwy lub sprzeczny z umową, do rękojmi za wady wykonanego obiektu, jak również do uprawnienia inwestora do odstąpienia od umowy przed ukończeniem obiektu stosuje się odpowiednio przepisy o umowie o dzieło.</a:t>
            </a:r>
          </a:p>
          <a:p>
            <a:pPr algn="just"/>
            <a:r>
              <a:rPr lang="pl-PL" sz="1600" dirty="0" smtClean="0"/>
              <a:t>§ 2.</a:t>
            </a:r>
            <a:r>
              <a:rPr lang="pl-PL" sz="1600" i="1" dirty="0" smtClean="0"/>
              <a:t>(uchylony)</a:t>
            </a:r>
            <a:endParaRPr lang="pl-PL" sz="1600" dirty="0" smtClean="0"/>
          </a:p>
        </p:txBody>
      </p:sp>
      <p:sp>
        <p:nvSpPr>
          <p:cNvPr id="4" name="pole tekstowe 3"/>
          <p:cNvSpPr txBox="1"/>
          <p:nvPr/>
        </p:nvSpPr>
        <p:spPr>
          <a:xfrm>
            <a:off x="323528" y="188640"/>
            <a:ext cx="3008772" cy="369332"/>
          </a:xfrm>
          <a:prstGeom prst="rect">
            <a:avLst/>
          </a:prstGeom>
          <a:noFill/>
        </p:spPr>
        <p:txBody>
          <a:bodyPr wrap="none" rtlCol="0">
            <a:spAutoFit/>
          </a:bodyPr>
          <a:lstStyle/>
          <a:p>
            <a:r>
              <a:rPr lang="pl-PL" b="1" dirty="0" smtClean="0"/>
              <a:t>Odesłanie do umowy o dzieło</a:t>
            </a:r>
            <a:endParaRPr lang="pl-PL" dirty="0"/>
          </a:p>
        </p:txBody>
      </p:sp>
      <p:sp>
        <p:nvSpPr>
          <p:cNvPr id="5" name="pole tekstowe 4"/>
          <p:cNvSpPr txBox="1"/>
          <p:nvPr/>
        </p:nvSpPr>
        <p:spPr>
          <a:xfrm>
            <a:off x="4283968" y="1988840"/>
            <a:ext cx="4608512" cy="147732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dirty="0" smtClean="0"/>
              <a:t>Będą to zatem przepisy art. 635, 636, 638, 644 KC, przy czym ze względu na kolejne odesłanie zawarte w art. 638 KC, należy także odpowiednio stosować przepisy dotyczące rękojmi za wady przy sprzedaży. </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a:t>
            </a:fld>
            <a:endParaRPr lang="pl-PL" dirty="0"/>
          </a:p>
        </p:txBody>
      </p:sp>
      <p:sp>
        <p:nvSpPr>
          <p:cNvPr id="3" name="pole tekstowe 2"/>
          <p:cNvSpPr txBox="1"/>
          <p:nvPr/>
        </p:nvSpPr>
        <p:spPr>
          <a:xfrm>
            <a:off x="251520" y="260648"/>
            <a:ext cx="8568952" cy="6001643"/>
          </a:xfrm>
          <a:prstGeom prst="rect">
            <a:avLst/>
          </a:prstGeom>
          <a:noFill/>
        </p:spPr>
        <p:txBody>
          <a:bodyPr wrap="square" rtlCol="0">
            <a:spAutoFit/>
          </a:bodyPr>
          <a:lstStyle/>
          <a:p>
            <a:r>
              <a:rPr lang="pl-PL" sz="2400" dirty="0" smtClean="0"/>
              <a:t>Zobowiązania odnoszące się do świadczenia usług:</a:t>
            </a:r>
          </a:p>
          <a:p>
            <a:endParaRPr lang="pl-PL" sz="2400" dirty="0" smtClean="0"/>
          </a:p>
          <a:p>
            <a:endParaRPr lang="pl-PL" sz="2400" dirty="0" smtClean="0"/>
          </a:p>
          <a:p>
            <a:endParaRPr lang="pl-PL" sz="2400" b="1" dirty="0" smtClean="0"/>
          </a:p>
          <a:p>
            <a:pPr>
              <a:buFont typeface="Wingdings" pitchFamily="2" charset="2"/>
              <a:buChar char="Ø"/>
            </a:pPr>
            <a:r>
              <a:rPr lang="pl-PL" sz="2400" dirty="0" smtClean="0"/>
              <a:t>Zlecenie;</a:t>
            </a:r>
          </a:p>
          <a:p>
            <a:pPr>
              <a:buFont typeface="Wingdings" pitchFamily="2" charset="2"/>
              <a:buChar char="Ø"/>
            </a:pPr>
            <a:r>
              <a:rPr lang="pl-PL" sz="2400" dirty="0" smtClean="0"/>
              <a:t>Umowa o dzieło;</a:t>
            </a:r>
          </a:p>
          <a:p>
            <a:pPr>
              <a:buFont typeface="Wingdings" pitchFamily="2" charset="2"/>
              <a:buChar char="Ø"/>
            </a:pPr>
            <a:r>
              <a:rPr lang="pl-PL" sz="2400" dirty="0" smtClean="0"/>
              <a:t>Prowadzenie cudzych spraw bez zlecenia;</a:t>
            </a:r>
          </a:p>
          <a:p>
            <a:pPr>
              <a:buFont typeface="Wingdings" pitchFamily="2" charset="2"/>
              <a:buChar char="Ø"/>
            </a:pPr>
            <a:r>
              <a:rPr lang="pl-PL" sz="2400" dirty="0" smtClean="0"/>
              <a:t>Umowa agencyjna;</a:t>
            </a:r>
          </a:p>
          <a:p>
            <a:pPr>
              <a:buFont typeface="Wingdings" pitchFamily="2" charset="2"/>
              <a:buChar char="Ø"/>
            </a:pPr>
            <a:r>
              <a:rPr lang="pl-PL" sz="2400" dirty="0" smtClean="0"/>
              <a:t>Umowa komisu;</a:t>
            </a:r>
          </a:p>
          <a:p>
            <a:pPr>
              <a:buFont typeface="Wingdings" pitchFamily="2" charset="2"/>
              <a:buChar char="Ø"/>
            </a:pPr>
            <a:r>
              <a:rPr lang="pl-PL" sz="2400" dirty="0" smtClean="0"/>
              <a:t>Umowa przewozu;</a:t>
            </a:r>
          </a:p>
          <a:p>
            <a:pPr>
              <a:buFont typeface="Wingdings" pitchFamily="2" charset="2"/>
              <a:buChar char="Ø"/>
            </a:pPr>
            <a:r>
              <a:rPr lang="pl-PL" sz="2400" dirty="0" smtClean="0"/>
              <a:t>Umowa spedycji;</a:t>
            </a:r>
          </a:p>
          <a:p>
            <a:pPr>
              <a:buFont typeface="Wingdings" pitchFamily="2" charset="2"/>
              <a:buChar char="Ø"/>
            </a:pPr>
            <a:r>
              <a:rPr lang="pl-PL" sz="2400" dirty="0" smtClean="0"/>
              <a:t>Przechowanie;</a:t>
            </a:r>
          </a:p>
          <a:p>
            <a:pPr>
              <a:buFont typeface="Wingdings" pitchFamily="2" charset="2"/>
              <a:buChar char="Ø"/>
            </a:pPr>
            <a:r>
              <a:rPr lang="pl-PL" sz="2400" dirty="0" smtClean="0"/>
              <a:t>Odpowiedzialność utrzymujących hotele i podobne zakłady;</a:t>
            </a:r>
          </a:p>
          <a:p>
            <a:pPr>
              <a:buFont typeface="Wingdings" pitchFamily="2" charset="2"/>
              <a:buChar char="Ø"/>
            </a:pPr>
            <a:r>
              <a:rPr lang="pl-PL" sz="2400" dirty="0" smtClean="0"/>
              <a:t>Umowa składu;</a:t>
            </a:r>
          </a:p>
          <a:p>
            <a:pPr>
              <a:buFont typeface="Wingdings" pitchFamily="2" charset="2"/>
              <a:buChar char="Ø"/>
            </a:pPr>
            <a:r>
              <a:rPr lang="pl-PL" sz="2400" b="1" dirty="0" smtClean="0"/>
              <a:t>Umowa o roboty budowlane</a:t>
            </a:r>
            <a:r>
              <a:rPr lang="pl-PL" sz="2400" dirty="0" smtClean="0"/>
              <a:t>;</a:t>
            </a:r>
          </a:p>
          <a:p>
            <a:pPr>
              <a:buFont typeface="Wingdings" pitchFamily="2" charset="2"/>
              <a:buChar char="Ø"/>
            </a:pPr>
            <a:r>
              <a:rPr lang="pl-PL" sz="2400" dirty="0" smtClean="0"/>
              <a:t>+ </a:t>
            </a:r>
            <a:r>
              <a:rPr lang="pl-PL" sz="2400" i="1" dirty="0" smtClean="0"/>
              <a:t>Nienazwane umowy o świadczenie usług </a:t>
            </a:r>
            <a:r>
              <a:rPr lang="pl-PL" sz="2400" dirty="0" smtClean="0"/>
              <a:t>(art. 750 KC).</a:t>
            </a:r>
            <a:endParaRPr lang="pl-PL" sz="2400" dirty="0"/>
          </a:p>
        </p:txBody>
      </p:sp>
      <p:sp>
        <p:nvSpPr>
          <p:cNvPr id="4" name="pole tekstowe 3"/>
          <p:cNvSpPr txBox="1"/>
          <p:nvPr/>
        </p:nvSpPr>
        <p:spPr>
          <a:xfrm>
            <a:off x="971600" y="908720"/>
            <a:ext cx="8172400" cy="461665"/>
          </a:xfrm>
          <a:prstGeom prst="rect">
            <a:avLst/>
          </a:prstGeom>
          <a:solidFill>
            <a:schemeClr val="accent3">
              <a:lumMod val="40000"/>
              <a:lumOff val="60000"/>
            </a:schemeClr>
          </a:solidFill>
        </p:spPr>
        <p:txBody>
          <a:bodyPr wrap="square" rtlCol="0">
            <a:spAutoFit/>
          </a:bodyPr>
          <a:lstStyle/>
          <a:p>
            <a:r>
              <a:rPr lang="pl-PL" sz="2400" dirty="0" smtClean="0"/>
              <a:t>USŁUGI</a:t>
            </a:r>
            <a:r>
              <a:rPr lang="pl-PL" sz="2400" dirty="0" smtClean="0">
                <a:sym typeface="Wingdings" pitchFamily="2" charset="2"/>
              </a:rPr>
              <a:t>   Czynności (działania) spełniane dla innej osoby </a:t>
            </a:r>
            <a:endParaRPr lang="pl-PL"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20</a:t>
            </a:fld>
            <a:endParaRPr lang="pl-PL" dirty="0"/>
          </a:p>
        </p:txBody>
      </p:sp>
      <p:sp>
        <p:nvSpPr>
          <p:cNvPr id="4" name="pole tekstowe 3"/>
          <p:cNvSpPr txBox="1"/>
          <p:nvPr/>
        </p:nvSpPr>
        <p:spPr>
          <a:xfrm>
            <a:off x="1691680" y="188640"/>
            <a:ext cx="7272808" cy="830997"/>
          </a:xfrm>
          <a:prstGeom prst="rect">
            <a:avLst/>
          </a:prstGeom>
          <a:solidFill>
            <a:schemeClr val="accent3">
              <a:lumMod val="20000"/>
              <a:lumOff val="80000"/>
            </a:schemeClr>
          </a:solidFill>
        </p:spPr>
        <p:txBody>
          <a:bodyPr wrap="square" rtlCol="0">
            <a:spAutoFit/>
          </a:bodyPr>
          <a:lstStyle/>
          <a:p>
            <a:pPr algn="just"/>
            <a:r>
              <a:rPr lang="pl-PL" sz="1600" dirty="0" smtClean="0"/>
              <a:t>Art. 658 KC</a:t>
            </a:r>
          </a:p>
          <a:p>
            <a:pPr algn="just"/>
            <a:r>
              <a:rPr lang="pl-PL" sz="1600" dirty="0" smtClean="0"/>
              <a:t>Przepisy niniejszego tytułu stosuje się </a:t>
            </a:r>
            <a:r>
              <a:rPr lang="pl-PL" sz="1600" b="1" dirty="0" smtClean="0"/>
              <a:t>odpowiednio</a:t>
            </a:r>
            <a:r>
              <a:rPr lang="pl-PL" sz="1600" dirty="0" smtClean="0"/>
              <a:t> do umowy o wykonanie remontu budynku lub budowli.</a:t>
            </a:r>
            <a:endParaRPr lang="pl-PL" sz="1600" dirty="0"/>
          </a:p>
        </p:txBody>
      </p:sp>
      <p:sp>
        <p:nvSpPr>
          <p:cNvPr id="5" name="pole tekstowe 4"/>
          <p:cNvSpPr txBox="1"/>
          <p:nvPr/>
        </p:nvSpPr>
        <p:spPr>
          <a:xfrm>
            <a:off x="395536" y="332656"/>
            <a:ext cx="938975" cy="369332"/>
          </a:xfrm>
          <a:prstGeom prst="rect">
            <a:avLst/>
          </a:prstGeom>
          <a:noFill/>
        </p:spPr>
        <p:txBody>
          <a:bodyPr wrap="none" rtlCol="0">
            <a:spAutoFit/>
          </a:bodyPr>
          <a:lstStyle/>
          <a:p>
            <a:r>
              <a:rPr lang="pl-PL" b="1" dirty="0" smtClean="0"/>
              <a:t>Remont</a:t>
            </a:r>
            <a:endParaRPr lang="pl-PL" b="1" dirty="0"/>
          </a:p>
        </p:txBody>
      </p:sp>
      <p:sp>
        <p:nvSpPr>
          <p:cNvPr id="6" name="pole tekstowe 5"/>
          <p:cNvSpPr txBox="1"/>
          <p:nvPr/>
        </p:nvSpPr>
        <p:spPr>
          <a:xfrm>
            <a:off x="395536" y="1412776"/>
            <a:ext cx="8280920" cy="4770537"/>
          </a:xfrm>
          <a:prstGeom prst="rect">
            <a:avLst/>
          </a:prstGeom>
          <a:noFill/>
        </p:spPr>
        <p:txBody>
          <a:bodyPr wrap="square" rtlCol="0">
            <a:spAutoFit/>
          </a:bodyPr>
          <a:lstStyle/>
          <a:p>
            <a:pPr algn="just"/>
            <a:r>
              <a:rPr lang="pl-PL" sz="1600" b="1" dirty="0" smtClean="0"/>
              <a:t>Pojęcia prawa budowlanego:</a:t>
            </a:r>
            <a:r>
              <a:rPr lang="pl-PL" sz="1600" dirty="0" smtClean="0"/>
              <a:t> </a:t>
            </a:r>
          </a:p>
          <a:p>
            <a:pPr algn="just"/>
            <a:r>
              <a:rPr lang="pl-PL" sz="1600" dirty="0" smtClean="0"/>
              <a:t>W zakresie, w którym rozważa się zakres odpowiedniego stosowania, należy wziąć pod uwagę regulacje prawa budowlanego, w szczególności definiowane w art. 3 </a:t>
            </a:r>
            <a:r>
              <a:rPr lang="pl-PL" sz="1600" dirty="0" err="1" smtClean="0"/>
              <a:t>pkt</a:t>
            </a:r>
            <a:r>
              <a:rPr lang="pl-PL" sz="1600" dirty="0" smtClean="0"/>
              <a:t> 2, 3 i 8 </a:t>
            </a:r>
            <a:r>
              <a:rPr lang="pl-PL" sz="1600" dirty="0" err="1" smtClean="0"/>
              <a:t>PrBud</a:t>
            </a:r>
            <a:r>
              <a:rPr lang="pl-PL" sz="1600" dirty="0" smtClean="0"/>
              <a:t> pojęcia: </a:t>
            </a:r>
          </a:p>
          <a:p>
            <a:pPr marL="342900" indent="-342900" algn="just">
              <a:buAutoNum type="arabicParenR"/>
            </a:pPr>
            <a:r>
              <a:rPr lang="pl-PL" sz="1600" dirty="0" smtClean="0"/>
              <a:t>"</a:t>
            </a:r>
            <a:r>
              <a:rPr lang="pl-PL" sz="1600" b="1" dirty="0" smtClean="0"/>
              <a:t>remont</a:t>
            </a:r>
            <a:r>
              <a:rPr lang="pl-PL" sz="1600" dirty="0" smtClean="0"/>
              <a:t>" – wykonywanie w istniejącym obiekcie budowlanym robót budowlanych polegających na odtworzeniu stanu pierwotnego, a niestanowiących bieżącej konserwacji, przy czym dopuszcza się stosowanie wyrobów budowlanych innych niż użyto w stanie pierwotnym; </a:t>
            </a:r>
          </a:p>
          <a:p>
            <a:pPr marL="342900" indent="-342900" algn="just">
              <a:buAutoNum type="arabicParenR"/>
            </a:pPr>
            <a:r>
              <a:rPr lang="pl-PL" sz="1600" dirty="0" smtClean="0"/>
              <a:t>"</a:t>
            </a:r>
            <a:r>
              <a:rPr lang="pl-PL" sz="1600" b="1" dirty="0" smtClean="0"/>
              <a:t>budynek</a:t>
            </a:r>
            <a:r>
              <a:rPr lang="pl-PL" sz="1600" dirty="0" smtClean="0"/>
              <a:t>" – obiekt budowlany, który jest trwale związany z gruntem, wydzielony z przestrzeni za pomocą przegród budowlanych oraz posiada fundamenty i dach; </a:t>
            </a:r>
          </a:p>
          <a:p>
            <a:pPr marL="342900" indent="-342900" algn="just">
              <a:buAutoNum type="arabicParenR"/>
            </a:pPr>
            <a:r>
              <a:rPr lang="pl-PL" sz="1600" dirty="0" smtClean="0"/>
              <a:t>"</a:t>
            </a:r>
            <a:r>
              <a:rPr lang="pl-PL" sz="1600" b="1" dirty="0" smtClean="0"/>
              <a:t>budowla</a:t>
            </a:r>
            <a:r>
              <a:rPr lang="pl-PL" sz="1600" dirty="0" smtClean="0"/>
              <a:t>" – obiekt budowlany niebędący budynkiem lub obiektem małej architektury, jak: obiekty liniowe, lotniska, mosty, wiadukty, estakady, tunele, przepusty, sieci techniczne, wolno stojące maszty antenowe, wolno stojące trwale związane z gruntem urządzenia reklamowe, budowle ziemne, obronne (fortyfikacje), ochronne, hydrotechniczne, zbiorniki, wolno stojące instalacje przemysłowe lub urządzenia techniczne, oczyszczalnie ścieków, składowiska odpadów, stacje uzdatniania wody, konstrukcje oporowe, nadziemne i podziemne przejścia dla pieszych, sieci uzbrojenia terenu, budowle sportowe, cmentarze, pomniki, a także części budowlane urządzeń technicznych (kotłów, pieców przemysłowych, elektrowni wiatrowych, elektrowni jądrowych i innych urządzeń) oraz fundamenty pod maszyny i urządzenia, jako odrębne pod względem technicznym części przedmiotów składających się na całość użytkową.</a:t>
            </a:r>
            <a:endParaRPr lang="pl-PL"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a:t>
            </a:fld>
            <a:endParaRPr lang="pl-PL" dirty="0"/>
          </a:p>
        </p:txBody>
      </p:sp>
      <p:sp>
        <p:nvSpPr>
          <p:cNvPr id="3" name="pole tekstowe 2"/>
          <p:cNvSpPr txBox="1"/>
          <p:nvPr/>
        </p:nvSpPr>
        <p:spPr>
          <a:xfrm>
            <a:off x="827584" y="2420888"/>
            <a:ext cx="7560840" cy="2062103"/>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dirty="0" smtClean="0">
                <a:solidFill>
                  <a:schemeClr val="accent3">
                    <a:lumMod val="75000"/>
                  </a:schemeClr>
                </a:solidFill>
              </a:rPr>
              <a:t>UMOWA O ROBOTY BUDOWLANE</a:t>
            </a:r>
          </a:p>
          <a:p>
            <a:pPr algn="ctr"/>
            <a:r>
              <a:rPr lang="pl-PL" sz="3200" b="1" dirty="0" smtClean="0">
                <a:solidFill>
                  <a:schemeClr val="accent3">
                    <a:lumMod val="75000"/>
                  </a:schemeClr>
                </a:solidFill>
              </a:rPr>
              <a:t>(art. 647 – 658 KC)</a:t>
            </a:r>
          </a:p>
          <a:p>
            <a:pPr algn="ctr"/>
            <a:endParaRPr lang="pl-PL" sz="3200"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4</a:t>
            </a:fld>
            <a:endParaRPr lang="pl-PL" dirty="0"/>
          </a:p>
        </p:txBody>
      </p:sp>
      <p:sp>
        <p:nvSpPr>
          <p:cNvPr id="3" name="pole tekstowe 2"/>
          <p:cNvSpPr txBox="1"/>
          <p:nvPr/>
        </p:nvSpPr>
        <p:spPr>
          <a:xfrm>
            <a:off x="179512" y="188640"/>
            <a:ext cx="1198277" cy="461665"/>
          </a:xfrm>
          <a:prstGeom prst="rect">
            <a:avLst/>
          </a:prstGeom>
          <a:noFill/>
        </p:spPr>
        <p:txBody>
          <a:bodyPr wrap="none" rtlCol="0">
            <a:spAutoFit/>
          </a:bodyPr>
          <a:lstStyle/>
          <a:p>
            <a:r>
              <a:rPr lang="pl-PL" sz="2400" b="1" dirty="0" smtClean="0">
                <a:solidFill>
                  <a:schemeClr val="accent3">
                    <a:lumMod val="75000"/>
                  </a:schemeClr>
                </a:solidFill>
              </a:rPr>
              <a:t>POJĘCIE</a:t>
            </a:r>
            <a:endParaRPr lang="pl-PL" sz="2400" b="1" dirty="0">
              <a:solidFill>
                <a:schemeClr val="accent3">
                  <a:lumMod val="75000"/>
                </a:schemeClr>
              </a:solidFill>
            </a:endParaRPr>
          </a:p>
        </p:txBody>
      </p:sp>
      <p:sp>
        <p:nvSpPr>
          <p:cNvPr id="4" name="pole tekstowe 3"/>
          <p:cNvSpPr txBox="1"/>
          <p:nvPr/>
        </p:nvSpPr>
        <p:spPr>
          <a:xfrm>
            <a:off x="251520" y="836712"/>
            <a:ext cx="8496944" cy="1323439"/>
          </a:xfrm>
          <a:prstGeom prst="rect">
            <a:avLst/>
          </a:prstGeom>
          <a:solidFill>
            <a:schemeClr val="accent3">
              <a:lumMod val="20000"/>
              <a:lumOff val="80000"/>
            </a:schemeClr>
          </a:solidFill>
        </p:spPr>
        <p:txBody>
          <a:bodyPr wrap="square" rtlCol="0">
            <a:spAutoFit/>
          </a:bodyPr>
          <a:lstStyle/>
          <a:p>
            <a:pPr algn="just"/>
            <a:r>
              <a:rPr lang="pl-PL" sz="1600" b="1" dirty="0" smtClean="0"/>
              <a:t>Art. 647 </a:t>
            </a:r>
            <a:r>
              <a:rPr lang="pl-PL" sz="1600" dirty="0" smtClean="0"/>
              <a:t>Przez umowę o roboty budowlane wykonawca zobowiązuje się do oddania przewidzianego w umowie obiektu, wykonanego zgodnie z projektem i z zasadami wiedzy technicznej, a inwestor zobowiązuje się do dokonania wymaganych przez właściwe przepisy czynności związanych z przygotowaniem robót, w szczególności do przekazania terenu budowy i dostarczenia projektu, oraz do odebrania obiektu i zapłaty umówionego wynagrodzenia.</a:t>
            </a:r>
          </a:p>
        </p:txBody>
      </p:sp>
      <p:sp>
        <p:nvSpPr>
          <p:cNvPr id="5" name="pole tekstowe 4"/>
          <p:cNvSpPr txBox="1"/>
          <p:nvPr/>
        </p:nvSpPr>
        <p:spPr>
          <a:xfrm>
            <a:off x="251520" y="2132856"/>
            <a:ext cx="8424936" cy="1754326"/>
          </a:xfrm>
          <a:prstGeom prst="rect">
            <a:avLst/>
          </a:prstGeom>
          <a:noFill/>
        </p:spPr>
        <p:txBody>
          <a:bodyPr wrap="square" rtlCol="0">
            <a:spAutoFit/>
          </a:bodyPr>
          <a:lstStyle/>
          <a:p>
            <a:r>
              <a:rPr lang="pl-PL" b="1" dirty="0" smtClean="0"/>
              <a:t>Charakter umowy.</a:t>
            </a:r>
            <a:r>
              <a:rPr lang="pl-PL" dirty="0" smtClean="0"/>
              <a:t> </a:t>
            </a:r>
          </a:p>
          <a:p>
            <a:r>
              <a:rPr lang="pl-PL" dirty="0" smtClean="0"/>
              <a:t>	Umowa o roboty budowlane jest umową:</a:t>
            </a:r>
          </a:p>
          <a:p>
            <a:pPr>
              <a:buFont typeface="Arial" pitchFamily="34" charset="0"/>
              <a:buChar char="•"/>
            </a:pPr>
            <a:r>
              <a:rPr lang="pl-PL" b="1" dirty="0" smtClean="0"/>
              <a:t>	konsensualną</a:t>
            </a:r>
            <a:r>
              <a:rPr lang="pl-PL" dirty="0" smtClean="0"/>
              <a:t>, </a:t>
            </a:r>
          </a:p>
          <a:p>
            <a:pPr>
              <a:buFont typeface="Arial" pitchFamily="34" charset="0"/>
              <a:buChar char="•"/>
            </a:pPr>
            <a:r>
              <a:rPr lang="pl-PL" dirty="0" smtClean="0"/>
              <a:t>	</a:t>
            </a:r>
            <a:r>
              <a:rPr lang="pl-PL" b="1" dirty="0" smtClean="0"/>
              <a:t>dwustronnie zobowiązującą, </a:t>
            </a:r>
          </a:p>
          <a:p>
            <a:pPr>
              <a:buFont typeface="Arial" pitchFamily="34" charset="0"/>
              <a:buChar char="•"/>
            </a:pPr>
            <a:r>
              <a:rPr lang="pl-PL" b="1" dirty="0" smtClean="0"/>
              <a:t>	odpłatną, </a:t>
            </a:r>
          </a:p>
          <a:p>
            <a:pPr>
              <a:buFont typeface="Arial" pitchFamily="34" charset="0"/>
              <a:buChar char="•"/>
            </a:pPr>
            <a:r>
              <a:rPr lang="pl-PL" b="1" dirty="0" smtClean="0"/>
              <a:t>	wzajemną.  </a:t>
            </a:r>
            <a:endParaRPr lang="pl-PL" dirty="0"/>
          </a:p>
        </p:txBody>
      </p:sp>
      <p:sp>
        <p:nvSpPr>
          <p:cNvPr id="8" name="pole tekstowe 7"/>
          <p:cNvSpPr txBox="1"/>
          <p:nvPr/>
        </p:nvSpPr>
        <p:spPr>
          <a:xfrm>
            <a:off x="323528" y="4005064"/>
            <a:ext cx="2403030" cy="461665"/>
          </a:xfrm>
          <a:prstGeom prst="rect">
            <a:avLst/>
          </a:prstGeom>
          <a:noFill/>
        </p:spPr>
        <p:txBody>
          <a:bodyPr wrap="none" rtlCol="0">
            <a:spAutoFit/>
          </a:bodyPr>
          <a:lstStyle/>
          <a:p>
            <a:r>
              <a:rPr lang="pl-PL" sz="2400" b="1" dirty="0" smtClean="0">
                <a:solidFill>
                  <a:schemeClr val="accent3">
                    <a:lumMod val="75000"/>
                  </a:schemeClr>
                </a:solidFill>
              </a:rPr>
              <a:t>STRONY UMOWY</a:t>
            </a:r>
            <a:endParaRPr lang="pl-PL" sz="2400" b="1" dirty="0">
              <a:solidFill>
                <a:schemeClr val="accent3">
                  <a:lumMod val="75000"/>
                </a:schemeClr>
              </a:solidFill>
            </a:endParaRPr>
          </a:p>
        </p:txBody>
      </p:sp>
      <p:sp>
        <p:nvSpPr>
          <p:cNvPr id="9" name="pole tekstowe 8"/>
          <p:cNvSpPr txBox="1"/>
          <p:nvPr/>
        </p:nvSpPr>
        <p:spPr>
          <a:xfrm>
            <a:off x="323528" y="4653136"/>
            <a:ext cx="8352928" cy="2308324"/>
          </a:xfrm>
          <a:prstGeom prst="rect">
            <a:avLst/>
          </a:prstGeom>
          <a:noFill/>
        </p:spPr>
        <p:txBody>
          <a:bodyPr wrap="square" rtlCol="0">
            <a:spAutoFit/>
          </a:bodyPr>
          <a:lstStyle/>
          <a:p>
            <a:pPr algn="just"/>
            <a:r>
              <a:rPr lang="pl-PL" dirty="0" smtClean="0"/>
              <a:t>W podstawowym modelu struktury podmiotowej umowy o roboty budowlane jej stronami są </a:t>
            </a:r>
            <a:r>
              <a:rPr lang="pl-PL" b="1" dirty="0" smtClean="0"/>
              <a:t>inwestor i wykonawca</a:t>
            </a:r>
            <a:r>
              <a:rPr lang="pl-PL" dirty="0" smtClean="0"/>
              <a:t>. </a:t>
            </a:r>
          </a:p>
          <a:p>
            <a:pPr algn="just"/>
            <a:r>
              <a:rPr lang="pl-PL" dirty="0" smtClean="0"/>
              <a:t>Nie jest to jedyny przewidziany przez ustawodawcę model struktury podmiotowej umowy o roboty budowlane. Zgodnie bowiem z art. 647</a:t>
            </a:r>
            <a:r>
              <a:rPr lang="pl-PL" baseline="30000" dirty="0" smtClean="0"/>
              <a:t>1</a:t>
            </a:r>
            <a:r>
              <a:rPr lang="pl-PL" dirty="0" smtClean="0"/>
              <a:t> KC umowa o roboty budowlane może być także zawarta między </a:t>
            </a:r>
            <a:r>
              <a:rPr lang="pl-PL" b="1" dirty="0" smtClean="0"/>
              <a:t>generalnym wykonawcą a podwykonawcą</a:t>
            </a:r>
            <a:r>
              <a:rPr lang="pl-PL" dirty="0" smtClean="0"/>
              <a:t> oraz między </a:t>
            </a:r>
            <a:r>
              <a:rPr lang="pl-PL" b="1" dirty="0" smtClean="0"/>
              <a:t>podwykonawcą i dalszym podwykonawcą</a:t>
            </a:r>
            <a:r>
              <a:rPr lang="pl-PL" dirty="0" smtClean="0"/>
              <a:t>.</a:t>
            </a:r>
            <a:br>
              <a:rPr lang="pl-PL" dirty="0" smtClean="0"/>
            </a:br>
            <a:endParaRPr lang="pl-PL" dirty="0" smtClean="0"/>
          </a:p>
          <a:p>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5</a:t>
            </a:fld>
            <a:endParaRPr lang="pl-PL" dirty="0"/>
          </a:p>
        </p:txBody>
      </p:sp>
      <p:sp>
        <p:nvSpPr>
          <p:cNvPr id="3" name="pole tekstowe 2"/>
          <p:cNvSpPr txBox="1"/>
          <p:nvPr/>
        </p:nvSpPr>
        <p:spPr>
          <a:xfrm>
            <a:off x="179512" y="260648"/>
            <a:ext cx="8568952" cy="1938992"/>
          </a:xfrm>
          <a:prstGeom prst="rect">
            <a:avLst/>
          </a:prstGeom>
          <a:noFill/>
        </p:spPr>
        <p:txBody>
          <a:bodyPr wrap="square" rtlCol="0">
            <a:spAutoFit/>
          </a:bodyPr>
          <a:lstStyle/>
          <a:p>
            <a:r>
              <a:rPr lang="pl-PL" sz="2400" b="1" dirty="0" smtClean="0">
                <a:solidFill>
                  <a:schemeClr val="accent3"/>
                </a:solidFill>
              </a:rPr>
              <a:t>UMOWA O DZIEŁO A UMOWA O ROBOTY BUDOWLANE</a:t>
            </a:r>
          </a:p>
          <a:p>
            <a:pPr algn="just"/>
            <a:endParaRPr lang="pl-PL" sz="2400" b="1" dirty="0" smtClean="0">
              <a:solidFill>
                <a:schemeClr val="accent3"/>
              </a:solidFill>
            </a:endParaRPr>
          </a:p>
          <a:p>
            <a:pPr algn="just"/>
            <a:r>
              <a:rPr lang="pl-PL" b="1" dirty="0" smtClean="0">
                <a:sym typeface="Wingdings" pitchFamily="2" charset="2"/>
              </a:rPr>
              <a:t> </a:t>
            </a:r>
            <a:r>
              <a:rPr lang="pl-PL" b="1" dirty="0" smtClean="0"/>
              <a:t>Umowa o roboty</a:t>
            </a:r>
            <a:r>
              <a:rPr lang="pl-PL" dirty="0" smtClean="0"/>
              <a:t> budowlane wywodzi się z </a:t>
            </a:r>
            <a:r>
              <a:rPr lang="pl-PL" b="1" dirty="0" smtClean="0"/>
              <a:t>umowy o dzieło</a:t>
            </a:r>
            <a:r>
              <a:rPr lang="pl-PL" dirty="0" smtClean="0"/>
              <a:t>. </a:t>
            </a:r>
          </a:p>
          <a:p>
            <a:pPr algn="just"/>
            <a:r>
              <a:rPr lang="pl-PL" dirty="0" smtClean="0">
                <a:sym typeface="Wingdings" pitchFamily="2" charset="2"/>
              </a:rPr>
              <a:t> </a:t>
            </a:r>
            <a:r>
              <a:rPr lang="pl-PL" dirty="0" smtClean="0"/>
              <a:t>W związku z tym, że w aktualnym stanie prawnym umowa o roboty budowlane powinna być uznana za </a:t>
            </a:r>
            <a:r>
              <a:rPr lang="pl-PL" b="1" dirty="0" smtClean="0"/>
              <a:t>odrębną od umowy o dzieło umowę nazwaną,</a:t>
            </a:r>
            <a:r>
              <a:rPr lang="pl-PL" dirty="0" smtClean="0"/>
              <a:t> zachodzi potrzeba wskazania kryteriów umożliwiających jej odróżnienie od umowy o dzieło; np.:</a:t>
            </a:r>
          </a:p>
        </p:txBody>
      </p:sp>
      <p:sp>
        <p:nvSpPr>
          <p:cNvPr id="4" name="Prostokąt 3"/>
          <p:cNvSpPr/>
          <p:nvPr/>
        </p:nvSpPr>
        <p:spPr>
          <a:xfrm>
            <a:off x="1979712" y="2132856"/>
            <a:ext cx="6840760" cy="4524315"/>
          </a:xfrm>
          <a:prstGeom prst="rect">
            <a:avLst/>
          </a:prstGeom>
        </p:spPr>
        <p:txBody>
          <a:bodyPr wrap="square">
            <a:spAutoFit/>
          </a:bodyPr>
          <a:lstStyle/>
          <a:p>
            <a:pPr algn="just">
              <a:buFont typeface="Arial" pitchFamily="34" charset="0"/>
              <a:buChar char="•"/>
            </a:pPr>
            <a:r>
              <a:rPr lang="pl-PL" dirty="0" smtClean="0"/>
              <a:t>W wyr. SN z 7.12.2005 r. (</a:t>
            </a:r>
            <a:r>
              <a:rPr lang="pl-PL" dirty="0" smtClean="0">
                <a:hlinkClick r:id="rId2"/>
              </a:rPr>
              <a:t>V CK 423/05</a:t>
            </a:r>
            <a:r>
              <a:rPr lang="pl-PL" dirty="0" smtClean="0"/>
              <a:t>, </a:t>
            </a:r>
            <a:r>
              <a:rPr lang="pl-PL" dirty="0" err="1" smtClean="0"/>
              <a:t>Legalis</a:t>
            </a:r>
            <a:r>
              <a:rPr lang="pl-PL" dirty="0" smtClean="0"/>
              <a:t>) SN uznał, iż różnicy między tymi umowami poszukiwać należy w ich </a:t>
            </a:r>
            <a:r>
              <a:rPr lang="pl-PL" b="1" dirty="0" smtClean="0"/>
              <a:t>cechach przedmiotowych</a:t>
            </a:r>
            <a:r>
              <a:rPr lang="pl-PL" dirty="0" smtClean="0"/>
              <a:t>, samo zaś uczestnictwo w procesie inwestycyjnym nie przesądza jeszcze o rodzaju zawartej umowy. W ocenie SN zasadniczym kryterium rozróżnienia między umową o dzieło a umową o roboty budowlane jest ocena </a:t>
            </a:r>
            <a:r>
              <a:rPr lang="pl-PL" b="1" dirty="0" smtClean="0"/>
              <a:t>realizowanego zamierzenia stosownie do wymogów prawa budowlanego</a:t>
            </a:r>
            <a:r>
              <a:rPr lang="pl-PL" dirty="0" smtClean="0"/>
              <a:t>. </a:t>
            </a:r>
          </a:p>
          <a:p>
            <a:pPr algn="just">
              <a:buFont typeface="Arial" pitchFamily="34" charset="0"/>
              <a:buChar char="•"/>
            </a:pPr>
            <a:r>
              <a:rPr lang="pl-PL" dirty="0" smtClean="0"/>
              <a:t>W wyr. SN z 18.5.2007 r. (</a:t>
            </a:r>
            <a:r>
              <a:rPr lang="pl-PL" dirty="0" smtClean="0">
                <a:hlinkClick r:id="rId3"/>
              </a:rPr>
              <a:t>I CSK 51/07</a:t>
            </a:r>
            <a:r>
              <a:rPr lang="pl-PL" dirty="0" smtClean="0"/>
              <a:t>, </a:t>
            </a:r>
            <a:r>
              <a:rPr lang="pl-PL" dirty="0" err="1" smtClean="0"/>
              <a:t>Legalis</a:t>
            </a:r>
            <a:r>
              <a:rPr lang="pl-PL" dirty="0" smtClean="0"/>
              <a:t>) SN stwierdził, iż umowa o roboty budowlane, w odróżnieniu od umowy o dzieło, dotyczy </a:t>
            </a:r>
            <a:r>
              <a:rPr lang="pl-PL" b="1" dirty="0" smtClean="0"/>
              <a:t>przedsięwzięcia większych rozmiarów, o zindywidualizowanych właściwościach, zarówno fizycznych, jak i użytkowych, któremu w zasadzie towarzyszy projektowanie i zinstytucjonalizowany nadzór</a:t>
            </a:r>
            <a:r>
              <a:rPr lang="pl-PL" dirty="0" smtClean="0"/>
              <a:t>. Takie cechy przedmiotu świadczenia uzasadniają stwierdzenie o szczególnie istotnym znaczeniu w stosunku prawnym wynikającym z umowy o roboty budowlane współdziałania pomiędzy inwestorem i wykonawcą. </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6</a:t>
            </a:fld>
            <a:endParaRPr lang="pl-PL" dirty="0"/>
          </a:p>
        </p:txBody>
      </p:sp>
      <p:sp>
        <p:nvSpPr>
          <p:cNvPr id="5" name="pole tekstowe 4"/>
          <p:cNvSpPr txBox="1"/>
          <p:nvPr/>
        </p:nvSpPr>
        <p:spPr>
          <a:xfrm>
            <a:off x="1043608" y="1988840"/>
            <a:ext cx="7128792" cy="2031325"/>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dirty="0" smtClean="0"/>
              <a:t>Kryterium rozróżnienia umowy o dzieło i umowy o roboty budowlane jest ocena, czy realizowana inwestycja ma charakter obiektu budowlanego w rozumieniu art. 647 KC. Rozróżnienie między umową o dzieło a umową o roboty budowlane nie jest przy tym dokonywane na podstawie prostej oceny obowiązków po stronie wykonawcy, lecz na podstawie zaistnienia swoistej konstrukcji kształtującej prawa i obowiązki stron umowy w sposób charakterystyczny dla współdziałania w toku robót budowlanych.</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7</a:t>
            </a:fld>
            <a:endParaRPr lang="pl-PL" dirty="0"/>
          </a:p>
        </p:txBody>
      </p:sp>
      <p:sp>
        <p:nvSpPr>
          <p:cNvPr id="3" name="pole tekstowe 2"/>
          <p:cNvSpPr txBox="1"/>
          <p:nvPr/>
        </p:nvSpPr>
        <p:spPr>
          <a:xfrm>
            <a:off x="251520" y="260648"/>
            <a:ext cx="8568952" cy="461665"/>
          </a:xfrm>
          <a:prstGeom prst="rect">
            <a:avLst/>
          </a:prstGeom>
          <a:noFill/>
        </p:spPr>
        <p:txBody>
          <a:bodyPr wrap="square" rtlCol="0">
            <a:spAutoFit/>
          </a:bodyPr>
          <a:lstStyle/>
          <a:p>
            <a:r>
              <a:rPr lang="pl-PL" sz="2400" b="1" dirty="0" smtClean="0">
                <a:solidFill>
                  <a:schemeClr val="accent3">
                    <a:lumMod val="75000"/>
                  </a:schemeClr>
                </a:solidFill>
              </a:rPr>
              <a:t>OBOWIĄZKI STRON</a:t>
            </a:r>
            <a:endParaRPr lang="pl-PL" sz="2400" b="1" dirty="0">
              <a:solidFill>
                <a:schemeClr val="accent3">
                  <a:lumMod val="75000"/>
                </a:schemeClr>
              </a:solidFill>
            </a:endParaRPr>
          </a:p>
        </p:txBody>
      </p:sp>
      <p:sp>
        <p:nvSpPr>
          <p:cNvPr id="4" name="pole tekstowe 3"/>
          <p:cNvSpPr txBox="1"/>
          <p:nvPr/>
        </p:nvSpPr>
        <p:spPr>
          <a:xfrm>
            <a:off x="0" y="908720"/>
            <a:ext cx="9144000" cy="369332"/>
          </a:xfrm>
          <a:prstGeom prst="rect">
            <a:avLst/>
          </a:prstGeom>
          <a:solidFill>
            <a:schemeClr val="accent3">
              <a:lumMod val="20000"/>
              <a:lumOff val="80000"/>
            </a:schemeClr>
          </a:solidFill>
        </p:spPr>
        <p:txBody>
          <a:bodyPr wrap="square" rtlCol="0">
            <a:spAutoFit/>
          </a:bodyPr>
          <a:lstStyle/>
          <a:p>
            <a:pPr algn="ctr"/>
            <a:r>
              <a:rPr lang="pl-PL" dirty="0" smtClean="0"/>
              <a:t>WYKONAWCY</a:t>
            </a:r>
            <a:endParaRPr lang="pl-PL" dirty="0"/>
          </a:p>
        </p:txBody>
      </p:sp>
      <p:sp>
        <p:nvSpPr>
          <p:cNvPr id="5" name="pole tekstowe 4"/>
          <p:cNvSpPr txBox="1"/>
          <p:nvPr/>
        </p:nvSpPr>
        <p:spPr>
          <a:xfrm>
            <a:off x="251520" y="1340768"/>
            <a:ext cx="8609451" cy="4524315"/>
          </a:xfrm>
          <a:prstGeom prst="rect">
            <a:avLst/>
          </a:prstGeom>
          <a:noFill/>
        </p:spPr>
        <p:txBody>
          <a:bodyPr wrap="square" rtlCol="0">
            <a:spAutoFit/>
          </a:bodyPr>
          <a:lstStyle/>
          <a:p>
            <a:r>
              <a:rPr lang="pl-PL" b="1" u="sng" dirty="0" smtClean="0"/>
              <a:t>Obowiązek oddania obiektu budowlanego w rozumieniu art. 647 KC</a:t>
            </a:r>
          </a:p>
          <a:p>
            <a:pPr algn="just">
              <a:buFont typeface="Arial" pitchFamily="34" charset="0"/>
              <a:buChar char="•"/>
            </a:pPr>
            <a:endParaRPr lang="pl-PL" dirty="0" smtClean="0"/>
          </a:p>
          <a:p>
            <a:pPr algn="just">
              <a:buFont typeface="Arial" pitchFamily="34" charset="0"/>
              <a:buChar char="•"/>
            </a:pPr>
            <a:r>
              <a:rPr lang="pl-PL" dirty="0" smtClean="0"/>
              <a:t>„Przez umowę o roboty budowlane wykonawca zobowiązuje się do oddania przewidzianego w umowie obiektu, wykonanego zgodnie z projektem i z zasadami wiedzy technicznej (…)” [art. 647 KC];</a:t>
            </a:r>
          </a:p>
          <a:p>
            <a:pPr algn="just">
              <a:buFont typeface="Arial" pitchFamily="34" charset="0"/>
              <a:buChar char="•"/>
            </a:pPr>
            <a:r>
              <a:rPr lang="pl-PL" dirty="0" smtClean="0"/>
              <a:t>Z redakcji art. 647 KC wynika, że świadczenie wykonawcy polega przede wszystkim na „wykonaniu i oddaniu obiektu” </a:t>
            </a:r>
          </a:p>
          <a:p>
            <a:pPr algn="just">
              <a:buFont typeface="Arial" pitchFamily="34" charset="0"/>
              <a:buChar char="•"/>
            </a:pPr>
            <a:r>
              <a:rPr lang="pl-PL" dirty="0" smtClean="0"/>
              <a:t>Tradycyjnie przy wykładni art. 647 KC utożsamia się pojęcie „obiekt” ze znaczeniem, jakie temu terminowi nadano w Prawie budowlanym (Zob. art. 3 </a:t>
            </a:r>
            <a:r>
              <a:rPr lang="pl-PL" dirty="0" err="1" smtClean="0"/>
              <a:t>pkt</a:t>
            </a:r>
            <a:r>
              <a:rPr lang="pl-PL" dirty="0" smtClean="0"/>
              <a:t> 1 </a:t>
            </a:r>
            <a:r>
              <a:rPr lang="pl-PL" dirty="0" err="1" smtClean="0"/>
              <a:t>PrBud</a:t>
            </a:r>
            <a:r>
              <a:rPr lang="pl-PL" dirty="0" smtClean="0"/>
              <a:t>:  Ilekroć w ustawie jest mowa o obiekcie budowlanym - należy przez to rozumieć budynek, budowlę bądź obiekt małej architektury, wraz z instalacjami zapewniającymi możliwość użytkowania obiektu zgodnie z jego przeznaczeniem, wzniesiony z użyciem wyrobów budowlanych)</a:t>
            </a:r>
          </a:p>
          <a:p>
            <a:pPr algn="just"/>
            <a:endParaRPr lang="pl-PL" dirty="0" smtClean="0"/>
          </a:p>
          <a:p>
            <a:pPr algn="just"/>
            <a:endParaRPr lang="pl-PL" dirty="0" smtClean="0">
              <a:sym typeface="Wingdings" pitchFamily="2" charset="2"/>
            </a:endParaRPr>
          </a:p>
          <a:p>
            <a:pPr algn="just"/>
            <a:endParaRPr lang="pl-PL" dirty="0" smtClean="0">
              <a:sym typeface="Wingdings" pitchFamily="2" charset="2"/>
            </a:endParaRPr>
          </a:p>
          <a:p>
            <a:pPr algn="just"/>
            <a:endParaRPr lang="pl-PL" dirty="0" smtClean="0">
              <a:sym typeface="Wingdings" pitchFamily="2" charset="2"/>
            </a:endParaRPr>
          </a:p>
        </p:txBody>
      </p:sp>
      <p:sp>
        <p:nvSpPr>
          <p:cNvPr id="6" name="pole tekstowe 5"/>
          <p:cNvSpPr txBox="1"/>
          <p:nvPr/>
        </p:nvSpPr>
        <p:spPr>
          <a:xfrm>
            <a:off x="971600" y="4725144"/>
            <a:ext cx="7992888" cy="2616101"/>
          </a:xfrm>
          <a:prstGeom prst="rect">
            <a:avLst/>
          </a:prstGeom>
          <a:noFill/>
        </p:spPr>
        <p:txBody>
          <a:bodyPr wrap="square" rtlCol="0">
            <a:spAutoFit/>
          </a:bodyPr>
          <a:lstStyle/>
          <a:p>
            <a:pPr algn="just"/>
            <a:r>
              <a:rPr lang="pl-PL" sz="1600" dirty="0" smtClean="0">
                <a:sym typeface="Wingdings" pitchFamily="2" charset="2"/>
              </a:rPr>
              <a:t>UWAGA! </a:t>
            </a:r>
            <a:r>
              <a:rPr lang="pl-PL" sz="1600" dirty="0" smtClean="0"/>
              <a:t>Wskazuje się w doktrynie, że </a:t>
            </a:r>
            <a:r>
              <a:rPr lang="pl-PL" sz="1600" b="1" dirty="0" smtClean="0"/>
              <a:t>dokonując wykładni art. 647 KC, stopniowo odstępuje się od nadawania terminowi "obiekt budowlany" znaczenia nadanego w </a:t>
            </a:r>
            <a:r>
              <a:rPr lang="pl-PL" sz="1600" b="1" dirty="0" err="1" smtClean="0"/>
              <a:t>PrBud</a:t>
            </a:r>
            <a:r>
              <a:rPr lang="pl-PL" sz="1600" dirty="0" smtClean="0"/>
              <a:t> (zob. </a:t>
            </a:r>
            <a:r>
              <a:rPr lang="pl-PL" sz="1600" i="1" dirty="0" smtClean="0"/>
              <a:t>K. Zagrobelny</a:t>
            </a:r>
            <a:r>
              <a:rPr lang="pl-PL" sz="1600" dirty="0" smtClean="0"/>
              <a:t>, w: </a:t>
            </a:r>
            <a:r>
              <a:rPr lang="pl-PL" sz="1600" i="1" dirty="0" smtClean="0"/>
              <a:t>Gniewek, Machnikowski</a:t>
            </a:r>
            <a:r>
              <a:rPr lang="pl-PL" sz="1600" dirty="0" smtClean="0"/>
              <a:t>, Komentarz KC, 2014, s. 1263). Potwierdza to praktyka zawierania umów, zgodnie z którą przedmiotem świadczenia wykonawcy nie zawsze są obiekty spełniające warunki </a:t>
            </a:r>
            <a:r>
              <a:rPr lang="pl-PL" sz="1600" dirty="0" err="1" smtClean="0"/>
              <a:t>PrBud</a:t>
            </a:r>
            <a:r>
              <a:rPr lang="pl-PL" sz="1600" dirty="0" smtClean="0"/>
              <a:t>. Zastrzeżenia co do utożsamiania wspomnianego terminu użytego w art. 647 KC z pojęciem, którym posługuje się prawo administracyjne, potęguje fakt, że art. 2 </a:t>
            </a:r>
            <a:r>
              <a:rPr lang="pl-PL" sz="1600" dirty="0" err="1" smtClean="0"/>
              <a:t>PrBud</a:t>
            </a:r>
            <a:r>
              <a:rPr lang="pl-PL" sz="1600" dirty="0" smtClean="0"/>
              <a:t> wyłącza spod jego działania określone obiekty, których wznoszenie z całą pewnością dokonuje się na podstawie umowy o roboty budowlane.</a:t>
            </a:r>
            <a:endParaRPr lang="pl-PL" sz="1600" dirty="0" smtClean="0">
              <a:sym typeface="Wingdings" pitchFamily="2" charset="2"/>
            </a:endParaRPr>
          </a:p>
          <a:p>
            <a:pPr algn="just"/>
            <a:endParaRPr lang="pl-PL" dirty="0" smtClean="0">
              <a:sym typeface="Wingdings" pitchFamily="2" charset="2"/>
            </a:endParaRP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8</a:t>
            </a:fld>
            <a:endParaRPr lang="pl-PL" dirty="0"/>
          </a:p>
        </p:txBody>
      </p:sp>
      <p:sp>
        <p:nvSpPr>
          <p:cNvPr id="3" name="pole tekstowe 2"/>
          <p:cNvSpPr txBox="1"/>
          <p:nvPr/>
        </p:nvSpPr>
        <p:spPr>
          <a:xfrm>
            <a:off x="0" y="188640"/>
            <a:ext cx="9144000" cy="369332"/>
          </a:xfrm>
          <a:prstGeom prst="rect">
            <a:avLst/>
          </a:prstGeom>
          <a:solidFill>
            <a:schemeClr val="accent3">
              <a:lumMod val="20000"/>
              <a:lumOff val="80000"/>
            </a:schemeClr>
          </a:solidFill>
        </p:spPr>
        <p:txBody>
          <a:bodyPr wrap="square" rtlCol="0">
            <a:spAutoFit/>
          </a:bodyPr>
          <a:lstStyle/>
          <a:p>
            <a:pPr algn="ctr"/>
            <a:r>
              <a:rPr lang="pl-PL" dirty="0" smtClean="0"/>
              <a:t>INWESTORA</a:t>
            </a:r>
            <a:endParaRPr lang="pl-PL" dirty="0"/>
          </a:p>
        </p:txBody>
      </p:sp>
      <p:sp>
        <p:nvSpPr>
          <p:cNvPr id="4" name="pole tekstowe 3"/>
          <p:cNvSpPr txBox="1"/>
          <p:nvPr/>
        </p:nvSpPr>
        <p:spPr>
          <a:xfrm>
            <a:off x="179512" y="692696"/>
            <a:ext cx="8712968" cy="4247317"/>
          </a:xfrm>
          <a:prstGeom prst="rect">
            <a:avLst/>
          </a:prstGeom>
          <a:noFill/>
        </p:spPr>
        <p:txBody>
          <a:bodyPr wrap="square" rtlCol="0">
            <a:spAutoFit/>
          </a:bodyPr>
          <a:lstStyle/>
          <a:p>
            <a:pPr algn="just"/>
            <a:r>
              <a:rPr lang="pl-PL" dirty="0" smtClean="0"/>
              <a:t>W świetle art. 647 KC inwestor jest zobowiązany do dokonania wymaganych przez właściwe przepisy czynności związanych z przygotowaniem robót, obejmujących w szczególności </a:t>
            </a:r>
            <a:r>
              <a:rPr lang="pl-PL" b="1" dirty="0" smtClean="0"/>
              <a:t>przekazanie terenu budowy</a:t>
            </a:r>
            <a:r>
              <a:rPr lang="pl-PL" dirty="0" smtClean="0"/>
              <a:t> oraz </a:t>
            </a:r>
            <a:r>
              <a:rPr lang="pl-PL" b="1" dirty="0" smtClean="0"/>
              <a:t>dostarczenie projektu</a:t>
            </a:r>
            <a:r>
              <a:rPr lang="pl-PL" dirty="0" smtClean="0"/>
              <a:t>, jak również do </a:t>
            </a:r>
            <a:r>
              <a:rPr lang="pl-PL" b="1" dirty="0" smtClean="0"/>
              <a:t>odebrania obiektu</a:t>
            </a:r>
            <a:r>
              <a:rPr lang="pl-PL" dirty="0" smtClean="0"/>
              <a:t> i </a:t>
            </a:r>
            <a:r>
              <a:rPr lang="pl-PL" b="1" dirty="0" smtClean="0"/>
              <a:t>zapłaty umówionego wynagrodzenia</a:t>
            </a:r>
            <a:r>
              <a:rPr lang="pl-PL" dirty="0" smtClean="0"/>
              <a:t>. </a:t>
            </a:r>
          </a:p>
          <a:p>
            <a:pPr algn="just"/>
            <a:endParaRPr lang="pl-PL" dirty="0" smtClean="0"/>
          </a:p>
          <a:p>
            <a:pPr algn="just"/>
            <a:r>
              <a:rPr lang="pl-PL" dirty="0" smtClean="0"/>
              <a:t>Świadczeniem inwestora jest </a:t>
            </a:r>
            <a:r>
              <a:rPr lang="pl-PL" b="1" dirty="0" smtClean="0">
                <a:solidFill>
                  <a:schemeClr val="accent3">
                    <a:lumMod val="75000"/>
                  </a:schemeClr>
                </a:solidFill>
              </a:rPr>
              <a:t>zapłata wynagrodzenia</a:t>
            </a:r>
            <a:r>
              <a:rPr lang="pl-PL" dirty="0" smtClean="0"/>
              <a:t>.</a:t>
            </a:r>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a:p>
            <a:pPr algn="just"/>
            <a:endParaRPr lang="pl-PL" dirty="0" smtClean="0"/>
          </a:p>
        </p:txBody>
      </p:sp>
      <p:sp>
        <p:nvSpPr>
          <p:cNvPr id="5" name="pole tekstowe 4"/>
          <p:cNvSpPr txBox="1"/>
          <p:nvPr/>
        </p:nvSpPr>
        <p:spPr>
          <a:xfrm>
            <a:off x="467544" y="2420888"/>
            <a:ext cx="8424936" cy="4278094"/>
          </a:xfrm>
          <a:prstGeom prst="rect">
            <a:avLst/>
          </a:prstGeom>
          <a:noFill/>
        </p:spPr>
        <p:txBody>
          <a:bodyPr wrap="square" rtlCol="0">
            <a:spAutoFit/>
          </a:bodyPr>
          <a:lstStyle/>
          <a:p>
            <a:pPr algn="just">
              <a:buFont typeface="Wingdings" pitchFamily="2" charset="2"/>
              <a:buChar char="v"/>
            </a:pPr>
            <a:r>
              <a:rPr lang="pl-PL" sz="1600" dirty="0" smtClean="0"/>
              <a:t>Przepisy znajdujące się w tytule poświęconym umowie o roboty budowlane nie wskazują żadnych szczególnych sposobów ustalenia wysokości wynagrodzenia należnego wykonawcy. Strony mogą, wzorując się na rozwiązaniach przyjętych w przepisach dotyczących umowy o dzieło, określić wynagrodzenie należne wykonawcy jako wynagrodzenie </a:t>
            </a:r>
            <a:r>
              <a:rPr lang="pl-PL" sz="1600" b="1" dirty="0" smtClean="0"/>
              <a:t>kosztorysowe albo ryczałtowe</a:t>
            </a:r>
            <a:r>
              <a:rPr lang="pl-PL" sz="1600" dirty="0" smtClean="0"/>
              <a:t>. W przypadku, gdy określą wynagrodzenie wykonawcy w jeden z tych dwóch sposobów, istnieje możliwość dokonania jego zmiany na podstawie art. 629 albo art. 632 § 2 KC stosowanych do umowy o roboty budowlane w drodze analogii (tak: </a:t>
            </a:r>
            <a:r>
              <a:rPr lang="pl-PL" sz="1600" dirty="0" err="1" smtClean="0"/>
              <a:t>uchw</a:t>
            </a:r>
            <a:r>
              <a:rPr lang="pl-PL" sz="1600" dirty="0" smtClean="0"/>
              <a:t>. SN (7) z 29.9.2009 r., III CZP 41/09, OSNC 2010, Nr 3, poz. 33: „Przepisy art. 629 i 632 § 2 KC mogą mieć zastosowanie w drodze analogii do umowy o roboty budowlane".)</a:t>
            </a:r>
          </a:p>
          <a:p>
            <a:pPr algn="just">
              <a:buFont typeface="Wingdings" pitchFamily="2" charset="2"/>
              <a:buChar char="v"/>
            </a:pPr>
            <a:r>
              <a:rPr lang="pl-PL" sz="1600" dirty="0" smtClean="0"/>
              <a:t>Termin zapłaty umówionego wynagrodzenia za wykonane roboty budowlane może być ustalony przez strony umowy o roboty budowlane.</a:t>
            </a:r>
          </a:p>
          <a:p>
            <a:pPr algn="just">
              <a:buFont typeface="Wingdings" pitchFamily="2" charset="2"/>
              <a:buChar char="v"/>
            </a:pPr>
            <a:r>
              <a:rPr lang="pl-PL" sz="1600" dirty="0" smtClean="0"/>
              <a:t>Zgodnie z </a:t>
            </a:r>
            <a:r>
              <a:rPr lang="pl-PL" sz="1600" b="1" dirty="0" smtClean="0"/>
              <a:t>art. 654 KC, w braku odmiennego postanowienia umowy inwestor zobowiązany jest na żądanie wykonawcy przyjmować wykonane roboty częściowo, w miarę ich ukończenia, za zapłatą odpowiedniej części wynagrodzenia.</a:t>
            </a:r>
            <a:r>
              <a:rPr lang="pl-PL" sz="1600" dirty="0" smtClean="0"/>
              <a:t> Strony umowy o roboty budowlane mogą zarówno doprecyzować dyspozycję art. 654 KC poprzez określenie rodzajów i zakresów robót, które objęte są obowiązkiem odbiorów częściowych, terminów tych odbiorów oraz terminów zapłaty odpowiednich części wynagrodzenia, jak i wyłączyć obowiązek odbiorów częściowych.</a:t>
            </a:r>
            <a:endParaRPr lang="pl-PL"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9</a:t>
            </a:fld>
            <a:endParaRPr lang="pl-PL" dirty="0"/>
          </a:p>
        </p:txBody>
      </p:sp>
      <p:sp>
        <p:nvSpPr>
          <p:cNvPr id="3" name="pole tekstowe 2"/>
          <p:cNvSpPr txBox="1"/>
          <p:nvPr/>
        </p:nvSpPr>
        <p:spPr>
          <a:xfrm>
            <a:off x="251520" y="332656"/>
            <a:ext cx="8496944" cy="3416320"/>
          </a:xfrm>
          <a:prstGeom prst="rect">
            <a:avLst/>
          </a:prstGeom>
          <a:noFill/>
        </p:spPr>
        <p:txBody>
          <a:bodyPr wrap="square" rtlCol="0">
            <a:spAutoFit/>
          </a:bodyPr>
          <a:lstStyle/>
          <a:p>
            <a:r>
              <a:rPr lang="pl-PL" dirty="0" smtClean="0"/>
              <a:t>Obowiązki inwestora można podzielić na </a:t>
            </a:r>
            <a:r>
              <a:rPr lang="pl-PL" b="1" dirty="0" smtClean="0"/>
              <a:t>dwie zasadnicze kategorie</a:t>
            </a:r>
            <a:r>
              <a:rPr lang="pl-PL" dirty="0" smtClean="0"/>
              <a:t>: </a:t>
            </a:r>
          </a:p>
          <a:p>
            <a:endParaRPr lang="pl-PL" dirty="0" smtClean="0"/>
          </a:p>
          <a:p>
            <a:pPr marL="342900" indent="-342900">
              <a:buAutoNum type="arabicParenR"/>
            </a:pPr>
            <a:r>
              <a:rPr lang="pl-PL" dirty="0" smtClean="0"/>
              <a:t>Obowiązki inwestora związane z rozpoczęciem robót budowlanych</a:t>
            </a:r>
          </a:p>
          <a:p>
            <a:pPr marL="342900" indent="-342900">
              <a:buAutoNum type="arabicParenR"/>
            </a:pPr>
            <a:endParaRPr lang="pl-PL" dirty="0" smtClean="0"/>
          </a:p>
          <a:p>
            <a:pPr marL="342900" indent="-342900">
              <a:buAutoNum type="arabicParenR"/>
            </a:pPr>
            <a:endParaRPr lang="pl-PL" dirty="0" smtClean="0"/>
          </a:p>
          <a:p>
            <a:pPr marL="342900" indent="-342900">
              <a:buAutoNum type="arabicParenR"/>
            </a:pPr>
            <a:endParaRPr lang="pl-PL" dirty="0" smtClean="0"/>
          </a:p>
          <a:p>
            <a:pPr marL="342900" indent="-342900">
              <a:buAutoNum type="arabicParenR"/>
            </a:pPr>
            <a:endParaRPr lang="pl-PL" dirty="0" smtClean="0"/>
          </a:p>
          <a:p>
            <a:pPr marL="342900" indent="-342900">
              <a:buAutoNum type="arabicParenR"/>
            </a:pPr>
            <a:endParaRPr lang="pl-PL" dirty="0" smtClean="0"/>
          </a:p>
          <a:p>
            <a:pPr marL="342900" indent="-342900">
              <a:buAutoNum type="arabicParenR"/>
            </a:pPr>
            <a:endParaRPr lang="pl-PL" dirty="0" smtClean="0"/>
          </a:p>
          <a:p>
            <a:pPr marL="342900" indent="-342900">
              <a:buFontTx/>
              <a:buAutoNum type="arabicParenR"/>
            </a:pPr>
            <a:r>
              <a:rPr lang="pl-PL" dirty="0" smtClean="0"/>
              <a:t>Obowiązki inwestora związane z zakończeniem robót budowlanych</a:t>
            </a:r>
          </a:p>
          <a:p>
            <a:pPr marL="342900" indent="-342900"/>
            <a:endParaRPr lang="pl-PL" dirty="0" smtClean="0"/>
          </a:p>
          <a:p>
            <a:endParaRPr lang="pl-PL" dirty="0"/>
          </a:p>
        </p:txBody>
      </p:sp>
      <p:sp>
        <p:nvSpPr>
          <p:cNvPr id="5" name="pole tekstowe 4"/>
          <p:cNvSpPr txBox="1"/>
          <p:nvPr/>
        </p:nvSpPr>
        <p:spPr>
          <a:xfrm>
            <a:off x="467544" y="1268760"/>
            <a:ext cx="8352928" cy="3139321"/>
          </a:xfrm>
          <a:prstGeom prst="rect">
            <a:avLst/>
          </a:prstGeom>
          <a:noFill/>
        </p:spPr>
        <p:txBody>
          <a:bodyPr wrap="square" rtlCol="0">
            <a:spAutoFit/>
          </a:bodyPr>
          <a:lstStyle/>
          <a:p>
            <a:pPr algn="just">
              <a:buFont typeface="Arial" pitchFamily="34" charset="0"/>
              <a:buChar char="•"/>
            </a:pPr>
            <a:r>
              <a:rPr lang="pl-PL" dirty="0" smtClean="0"/>
              <a:t>Te obowiązki, których wypełnienie ma na celu stworzenie wykonawcy możliwości rozpoczęcia robót budowlanych.</a:t>
            </a:r>
          </a:p>
          <a:p>
            <a:pPr algn="just">
              <a:buFont typeface="Arial" pitchFamily="34" charset="0"/>
              <a:buChar char="•"/>
            </a:pPr>
            <a:r>
              <a:rPr lang="pl-PL" b="1" dirty="0" smtClean="0"/>
              <a:t>Obowiązek dostarczenia projektu</a:t>
            </a:r>
          </a:p>
          <a:p>
            <a:pPr algn="just">
              <a:buFont typeface="Arial" pitchFamily="34" charset="0"/>
              <a:buChar char="•"/>
            </a:pPr>
            <a:r>
              <a:rPr lang="pl-PL" b="1" dirty="0" smtClean="0"/>
              <a:t>Obowiązek przekazania terenu budowy i dokonania innych czynności związanych z przygotowaniem robót</a:t>
            </a:r>
          </a:p>
          <a:p>
            <a:pPr algn="just">
              <a:buFont typeface="Arial" pitchFamily="34" charset="0"/>
              <a:buChar char="•"/>
            </a:pPr>
            <a:endParaRPr lang="pl-PL" b="1" dirty="0" smtClean="0"/>
          </a:p>
          <a:p>
            <a:pPr algn="just">
              <a:buFont typeface="Arial" pitchFamily="34" charset="0"/>
              <a:buChar char="•"/>
            </a:pPr>
            <a:endParaRPr lang="pl-PL" b="1" dirty="0" smtClean="0"/>
          </a:p>
          <a:p>
            <a:pPr algn="just">
              <a:buFont typeface="Arial" pitchFamily="34" charset="0"/>
              <a:buChar char="•"/>
            </a:pPr>
            <a:r>
              <a:rPr lang="pl-PL" b="1" dirty="0" smtClean="0"/>
              <a:t>Odebranie obiektu</a:t>
            </a:r>
          </a:p>
          <a:p>
            <a:pPr algn="just">
              <a:buFont typeface="Arial" pitchFamily="34" charset="0"/>
              <a:buChar char="•"/>
            </a:pPr>
            <a:r>
              <a:rPr lang="pl-PL" b="1" dirty="0" smtClean="0"/>
              <a:t>Zapłata wynagrodzenia </a:t>
            </a:r>
          </a:p>
          <a:p>
            <a:pPr algn="just"/>
            <a:endParaRPr lang="pl-PL" b="1" dirty="0" smtClean="0"/>
          </a:p>
          <a:p>
            <a:pPr algn="just"/>
            <a:endParaRPr lang="pl-PL" dirty="0" smtClean="0"/>
          </a:p>
        </p:txBody>
      </p:sp>
      <p:sp>
        <p:nvSpPr>
          <p:cNvPr id="6" name="pole tekstowe 5"/>
          <p:cNvSpPr txBox="1"/>
          <p:nvPr/>
        </p:nvSpPr>
        <p:spPr>
          <a:xfrm>
            <a:off x="2123728" y="3933056"/>
            <a:ext cx="6696744" cy="830997"/>
          </a:xfrm>
          <a:prstGeom prst="rect">
            <a:avLst/>
          </a:prstGeom>
          <a:solidFill>
            <a:schemeClr val="accent3">
              <a:lumMod val="20000"/>
              <a:lumOff val="80000"/>
            </a:schemeClr>
          </a:solidFill>
        </p:spPr>
        <p:txBody>
          <a:bodyPr wrap="square" rtlCol="0">
            <a:spAutoFit/>
          </a:bodyPr>
          <a:lstStyle/>
          <a:p>
            <a:pPr algn="just"/>
            <a:r>
              <a:rPr lang="pl-PL" sz="1600" b="1" dirty="0" smtClean="0"/>
              <a:t>Art. 654 KC </a:t>
            </a:r>
            <a:r>
              <a:rPr lang="pl-PL" sz="1600" dirty="0" smtClean="0"/>
              <a:t>W braku odmiennego postanowienia umowy inwestor obowiązany jest na żądanie wykonawcy przyjmować wykonane roboty częściowo, w miarę ich ukończenia, za zapłatą odpowiedniej części wynagrodzenia.</a:t>
            </a:r>
            <a:endParaRPr lang="pl-PL" sz="1600"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43880</TotalTime>
  <Words>1514</Words>
  <Application>Microsoft Office PowerPoint</Application>
  <PresentationFormat>Pokaz na ekranie (4:3)</PresentationFormat>
  <Paragraphs>189</Paragraphs>
  <Slides>20</Slides>
  <Notes>2</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Motyw pakietu Office</vt:lpstr>
      <vt:lpstr>UMOWY W OBROCIE GOSPODARCZYM</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CYWILNE CZĘŚĆ OGÓLNA I PRAWO ZOBOWIĄZAŃ</dc:title>
  <dc:creator>Admin</dc:creator>
  <cp:lastModifiedBy>A. Bar </cp:lastModifiedBy>
  <cp:revision>3932</cp:revision>
  <dcterms:created xsi:type="dcterms:W3CDTF">2019-10-01T12:19:07Z</dcterms:created>
  <dcterms:modified xsi:type="dcterms:W3CDTF">2021-12-13T20:26:55Z</dcterms:modified>
</cp:coreProperties>
</file>