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72" r:id="rId2"/>
    <p:sldId id="345" r:id="rId3"/>
    <p:sldId id="346" r:id="rId4"/>
    <p:sldId id="347" r:id="rId5"/>
    <p:sldId id="348" r:id="rId6"/>
    <p:sldId id="373" r:id="rId7"/>
    <p:sldId id="374" r:id="rId8"/>
    <p:sldId id="375" r:id="rId9"/>
    <p:sldId id="376" r:id="rId10"/>
    <p:sldId id="377" r:id="rId11"/>
    <p:sldId id="378" r:id="rId12"/>
    <p:sldId id="379" r:id="rId13"/>
    <p:sldId id="380" r:id="rId14"/>
    <p:sldId id="381" r:id="rId15"/>
    <p:sldId id="382" r:id="rId16"/>
    <p:sldId id="383" r:id="rId17"/>
    <p:sldId id="384" r:id="rId18"/>
    <p:sldId id="385" r:id="rId19"/>
    <p:sldId id="387" r:id="rId20"/>
    <p:sldId id="386" r:id="rId21"/>
    <p:sldId id="389" r:id="rId22"/>
    <p:sldId id="388" r:id="rId23"/>
    <p:sldId id="390" r:id="rId24"/>
    <p:sldId id="391" r:id="rId25"/>
    <p:sldId id="394" r:id="rId26"/>
    <p:sldId id="392" r:id="rId27"/>
    <p:sldId id="395"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F5F8EE"/>
  </p:clrMru>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Styl jasny 2 — Ak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505E3EF-67EA-436B-97B2-0124C06EBD24}" styleName="Styl pośredni 4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242" autoAdjust="0"/>
  </p:normalViewPr>
  <p:slideViewPr>
    <p:cSldViewPr>
      <p:cViewPr>
        <p:scale>
          <a:sx n="70" d="100"/>
          <a:sy n="70" d="100"/>
        </p:scale>
        <p:origin x="-1795" y="-2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3254"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dirty="0"/>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F32501-0205-4384-AD4F-77AF4C6A3883}" type="datetimeFigureOut">
              <a:rPr lang="pl-PL" smtClean="0"/>
              <a:pPr/>
              <a:t>2021-12-14</a:t>
            </a:fld>
            <a:endParaRPr lang="pl-PL" dirty="0"/>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dirty="0"/>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7405A6-198D-4C78-A9F1-380C0AAE5D43}" type="slidenum">
              <a:rPr lang="pl-PL" smtClean="0"/>
              <a:pPr/>
              <a:t>‹#›</a:t>
            </a:fld>
            <a:endParaRPr lang="pl-PL"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4</a:t>
            </a:fld>
            <a:endParaRPr lang="pl-PL"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637405A6-198D-4C78-A9F1-380C0AAE5D43}" type="slidenum">
              <a:rPr lang="pl-PL" smtClean="0"/>
              <a:pPr/>
              <a:t>5</a:t>
            </a:fld>
            <a:endParaRPr lang="pl-P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 wzorca tytułu</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C522963-EDBE-490B-BA4D-5164912F01D2}"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09FF36F-F18F-464E-9D63-2E975A9A85D3}"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 wzorca tytułu</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3F720171-4823-4A32-8BF7-88CF40480EC8}"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6B94B73C-CD52-470C-B634-B6BC1C04D6E8}"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 wzorca tytułu</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3FE19B77-C2F4-436E-B5B1-41E680341BFE}" type="datetime1">
              <a:rPr lang="pl-PL" smtClean="0"/>
              <a:pPr/>
              <a:t>2021-12-14</a:t>
            </a:fld>
            <a:endParaRPr lang="pl-PL" dirty="0"/>
          </a:p>
        </p:txBody>
      </p:sp>
      <p:sp>
        <p:nvSpPr>
          <p:cNvPr id="5" name="Symbol zastępczy stopki 4"/>
          <p:cNvSpPr>
            <a:spLocks noGrp="1"/>
          </p:cNvSpPr>
          <p:nvPr>
            <p:ph type="ftr" sz="quarter" idx="11"/>
          </p:nvPr>
        </p:nvSpPr>
        <p:spPr/>
        <p:txBody>
          <a:bodyPr/>
          <a:lstStyle/>
          <a:p>
            <a:endParaRPr lang="pl-PL" dirty="0"/>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883AF3A-18EA-4F68-B3BD-BE7292FA7B20}"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8BC673E-B543-441C-A4ED-7BE9DAED3A2B}" type="datetime1">
              <a:rPr lang="pl-PL" smtClean="0"/>
              <a:pPr/>
              <a:t>2021-12-14</a:t>
            </a:fld>
            <a:endParaRPr lang="pl-PL" dirty="0"/>
          </a:p>
        </p:txBody>
      </p:sp>
      <p:sp>
        <p:nvSpPr>
          <p:cNvPr id="8" name="Symbol zastępczy stopki 7"/>
          <p:cNvSpPr>
            <a:spLocks noGrp="1"/>
          </p:cNvSpPr>
          <p:nvPr>
            <p:ph type="ftr" sz="quarter" idx="11"/>
          </p:nvPr>
        </p:nvSpPr>
        <p:spPr/>
        <p:txBody>
          <a:bodyPr/>
          <a:lstStyle/>
          <a:p>
            <a:endParaRPr lang="pl-PL" dirty="0"/>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 wzorca tytułu</a:t>
            </a:r>
            <a:endParaRPr lang="pl-PL"/>
          </a:p>
        </p:txBody>
      </p:sp>
      <p:sp>
        <p:nvSpPr>
          <p:cNvPr id="3" name="Symbol zastępczy daty 2"/>
          <p:cNvSpPr>
            <a:spLocks noGrp="1"/>
          </p:cNvSpPr>
          <p:nvPr>
            <p:ph type="dt" sz="half" idx="10"/>
          </p:nvPr>
        </p:nvSpPr>
        <p:spPr/>
        <p:txBody>
          <a:bodyPr/>
          <a:lstStyle/>
          <a:p>
            <a:fld id="{F2B7FD7B-B4D6-4AD1-B724-9FAA0AEFAD88}" type="datetime1">
              <a:rPr lang="pl-PL" smtClean="0"/>
              <a:pPr/>
              <a:t>2021-12-14</a:t>
            </a:fld>
            <a:endParaRPr lang="pl-PL" dirty="0"/>
          </a:p>
        </p:txBody>
      </p:sp>
      <p:sp>
        <p:nvSpPr>
          <p:cNvPr id="4" name="Symbol zastępczy stopki 3"/>
          <p:cNvSpPr>
            <a:spLocks noGrp="1"/>
          </p:cNvSpPr>
          <p:nvPr>
            <p:ph type="ftr" sz="quarter" idx="11"/>
          </p:nvPr>
        </p:nvSpPr>
        <p:spPr/>
        <p:txBody>
          <a:bodyPr/>
          <a:lstStyle/>
          <a:p>
            <a:endParaRPr lang="pl-PL" dirty="0"/>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CACB6AF-15DA-4C11-9327-1012E6040673}" type="datetime1">
              <a:rPr lang="pl-PL" smtClean="0"/>
              <a:pPr/>
              <a:t>2021-12-14</a:t>
            </a:fld>
            <a:endParaRPr lang="pl-PL" dirty="0"/>
          </a:p>
        </p:txBody>
      </p:sp>
      <p:sp>
        <p:nvSpPr>
          <p:cNvPr id="3" name="Symbol zastępczy stopki 2"/>
          <p:cNvSpPr>
            <a:spLocks noGrp="1"/>
          </p:cNvSpPr>
          <p:nvPr>
            <p:ph type="ftr" sz="quarter" idx="11"/>
          </p:nvPr>
        </p:nvSpPr>
        <p:spPr/>
        <p:txBody>
          <a:bodyPr/>
          <a:lstStyle/>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 wzorca tytułu</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54BBDD1-5E8D-4A36-AE78-93A5F4C39F42}"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 wzorca tytułu</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4E3E623D-E960-49B0-9AD1-468AA92A9DFC}" type="datetime1">
              <a:rPr lang="pl-PL" smtClean="0"/>
              <a:pPr/>
              <a:t>2021-12-14</a:t>
            </a:fld>
            <a:endParaRPr lang="pl-PL" dirty="0"/>
          </a:p>
        </p:txBody>
      </p:sp>
      <p:sp>
        <p:nvSpPr>
          <p:cNvPr id="6" name="Symbol zastępczy stopki 5"/>
          <p:cNvSpPr>
            <a:spLocks noGrp="1"/>
          </p:cNvSpPr>
          <p:nvPr>
            <p:ph type="ftr" sz="quarter" idx="11"/>
          </p:nvPr>
        </p:nvSpPr>
        <p:spPr/>
        <p:txBody>
          <a:bodyPr/>
          <a:lstStyle/>
          <a:p>
            <a:endParaRPr lang="pl-PL" dirty="0"/>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 wzorca tytułu</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607EA-E474-48A9-BF30-1BC7E3CD173C}" type="datetime1">
              <a:rPr lang="pl-PL" smtClean="0"/>
              <a:pPr/>
              <a:t>2021-12-14</a:t>
            </a:fld>
            <a:endParaRPr lang="pl-PL" dirty="0"/>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dirty="0"/>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9B7C76-EFF2-4CD8-A475-4750F11B4BC6}" type="slidenum">
              <a:rPr lang="pl-PL" smtClean="0"/>
              <a:pPr/>
              <a:t>‹#›</a:t>
            </a:fld>
            <a:endParaRPr lang="pl-P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sip.legalis.pl/document-view.seam?documentId=mfrxilrsgm4tanjoobqxalrsgiydi&amp;refSource=hyplink" TargetMode="External"/><Relationship Id="rId7" Type="http://schemas.openxmlformats.org/officeDocument/2006/relationships/hyperlink" Target="https://sip.legalis.pl/document-view.seam?documentId=mfrxilrsgm4tanjoobqxalrrguzdqmrs&amp;refSource=hyplink" TargetMode="External"/><Relationship Id="rId2" Type="http://schemas.openxmlformats.org/officeDocument/2006/relationships/hyperlink" Target="https://sip.legalis.pl/document-view.seam?documentId=mfrxilrsgm4tanjoobqxalrrguzdqnjq&amp;refSource=hyplink" TargetMode="External"/><Relationship Id="rId1" Type="http://schemas.openxmlformats.org/officeDocument/2006/relationships/slideLayout" Target="../slideLayouts/slideLayout7.xml"/><Relationship Id="rId6" Type="http://schemas.openxmlformats.org/officeDocument/2006/relationships/hyperlink" Target="https://sip.legalis.pl/document-view.seam?documentId=mfrxilrsgm4tanjoobqxalrrguzdqmbz&amp;refSource=hyplink" TargetMode="External"/><Relationship Id="rId5" Type="http://schemas.openxmlformats.org/officeDocument/2006/relationships/hyperlink" Target="https://sip.legalis.pl/document-view.seam?documentId=mfrxilrsgm4tanjoobqxalrsgiydm&amp;refSource=hyplink" TargetMode="External"/><Relationship Id="rId4" Type="http://schemas.openxmlformats.org/officeDocument/2006/relationships/hyperlink" Target="https://sip.legalis.pl/document-view.seam?documentId=mfrxilrsgm4tanjoobqxalrsgiydk&amp;refSource=hyplink"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UMOWY W OBROCIE GOSPODARCZYM</a:t>
            </a:r>
            <a:endParaRPr lang="pl-PL" dirty="0"/>
          </a:p>
        </p:txBody>
      </p:sp>
      <p:sp>
        <p:nvSpPr>
          <p:cNvPr id="3" name="Podtytuł 2"/>
          <p:cNvSpPr>
            <a:spLocks noGrp="1"/>
          </p:cNvSpPr>
          <p:nvPr>
            <p:ph type="subTitle" idx="1"/>
          </p:nvPr>
        </p:nvSpPr>
        <p:spPr/>
        <p:txBody>
          <a:bodyPr>
            <a:normAutofit fontScale="92500" lnSpcReduction="20000"/>
          </a:bodyPr>
          <a:lstStyle/>
          <a:p>
            <a:r>
              <a:rPr lang="pl-PL" dirty="0" smtClean="0"/>
              <a:t>Konsulting Prawny i Gospodarczy </a:t>
            </a:r>
          </a:p>
          <a:p>
            <a:r>
              <a:rPr lang="pl-PL" dirty="0" smtClean="0"/>
              <a:t>Semestr zimowy 2021/22</a:t>
            </a:r>
          </a:p>
          <a:p>
            <a:endParaRPr lang="pl-PL" dirty="0"/>
          </a:p>
          <a:p>
            <a:r>
              <a:rPr lang="pl-PL" sz="2400" dirty="0" smtClean="0"/>
              <a:t>mgr Aleksandra Bar</a:t>
            </a:r>
          </a:p>
          <a:p>
            <a:endParaRPr lang="pl-PL" dirty="0"/>
          </a:p>
          <a:p>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10</a:t>
            </a:fld>
            <a:endParaRPr lang="pl-PL" dirty="0"/>
          </a:p>
        </p:txBody>
      </p:sp>
      <p:sp>
        <p:nvSpPr>
          <p:cNvPr id="3" name="pole tekstowe 2"/>
          <p:cNvSpPr txBox="1"/>
          <p:nvPr/>
        </p:nvSpPr>
        <p:spPr>
          <a:xfrm>
            <a:off x="539552" y="1844824"/>
            <a:ext cx="7848872" cy="1077218"/>
          </a:xfrm>
          <a:prstGeom prst="rect">
            <a:avLst/>
          </a:prstGeom>
          <a:solidFill>
            <a:schemeClr val="accent3">
              <a:lumMod val="20000"/>
              <a:lumOff val="80000"/>
            </a:schemeClr>
          </a:solidFill>
        </p:spPr>
        <p:txBody>
          <a:bodyPr wrap="square" rtlCol="0">
            <a:spAutoFit/>
          </a:bodyPr>
          <a:lstStyle/>
          <a:p>
            <a:pPr algn="just"/>
            <a:r>
              <a:rPr lang="pl-PL" sz="1600" b="1" dirty="0" smtClean="0"/>
              <a:t>Art. 841 </a:t>
            </a:r>
            <a:r>
              <a:rPr lang="pl-PL" sz="1600" dirty="0" smtClean="0"/>
              <a:t>Jeżeli </a:t>
            </a:r>
            <a:r>
              <a:rPr lang="pl-PL" sz="1600" dirty="0" smtClean="0"/>
              <a:t>przechowawca, bez zgody składającego i bez koniecznej potrzeby, używa rzeczy albo zmienia miejsce lub sposób jej przechowywania albo jeżeli oddaje rzecz na przechowanie innej osobie, jest on odpowiedzialny także za przypadkową utratę lub uszkodzenie rzeczy, które by w przeciwnym razie nie nastąpiło</a:t>
            </a:r>
            <a:r>
              <a:rPr lang="pl-PL" sz="1600" dirty="0" smtClean="0"/>
              <a:t>.</a:t>
            </a:r>
            <a:endParaRPr lang="pl-PL" sz="1600" dirty="0" smtClean="0"/>
          </a:p>
        </p:txBody>
      </p:sp>
      <p:sp>
        <p:nvSpPr>
          <p:cNvPr id="4" name="pole tekstowe 3"/>
          <p:cNvSpPr txBox="1"/>
          <p:nvPr/>
        </p:nvSpPr>
        <p:spPr>
          <a:xfrm>
            <a:off x="539552" y="476672"/>
            <a:ext cx="7992888" cy="6186309"/>
          </a:xfrm>
          <a:prstGeom prst="rect">
            <a:avLst/>
          </a:prstGeom>
          <a:noFill/>
        </p:spPr>
        <p:txBody>
          <a:bodyPr wrap="square" rtlCol="0">
            <a:spAutoFit/>
          </a:bodyPr>
          <a:lstStyle/>
          <a:p>
            <a:pPr algn="just"/>
            <a:r>
              <a:rPr lang="pl-PL" dirty="0" smtClean="0"/>
              <a:t>Jeżeli przechowawca nie dopełnia obowiązków nałożonych na niego w art. 838–840 KC, to naraża się na </a:t>
            </a:r>
            <a:r>
              <a:rPr lang="pl-PL" b="1" dirty="0" smtClean="0"/>
              <a:t>odpowiedzialność za przypadkową utratę lub uszkodzenie </a:t>
            </a:r>
            <a:r>
              <a:rPr lang="pl-PL" b="1" dirty="0" smtClean="0"/>
              <a:t>rzeczy</a:t>
            </a:r>
            <a:r>
              <a:rPr lang="pl-PL" dirty="0" smtClean="0"/>
              <a:t>.</a:t>
            </a:r>
          </a:p>
          <a:p>
            <a:r>
              <a:rPr lang="pl-PL" dirty="0" smtClean="0"/>
              <a:t>Jest </a:t>
            </a:r>
            <a:r>
              <a:rPr lang="pl-PL" dirty="0" smtClean="0"/>
              <a:t>to odpowiedzialność </a:t>
            </a:r>
            <a:r>
              <a:rPr lang="pl-PL" b="1" dirty="0" smtClean="0"/>
              <a:t>zaostrzona w stosunku do zasad ogólnych </a:t>
            </a:r>
            <a:r>
              <a:rPr lang="pl-PL" dirty="0" smtClean="0"/>
              <a:t>(art. 471 KC</a:t>
            </a:r>
            <a:r>
              <a:rPr lang="pl-PL" dirty="0" smtClean="0"/>
              <a:t>).</a:t>
            </a:r>
          </a:p>
          <a:p>
            <a:endParaRPr lang="pl-PL" dirty="0" smtClean="0"/>
          </a:p>
          <a:p>
            <a:endParaRPr lang="pl-PL" dirty="0" smtClean="0"/>
          </a:p>
          <a:p>
            <a:endParaRPr lang="pl-PL" dirty="0" smtClean="0"/>
          </a:p>
          <a:p>
            <a:endParaRPr lang="pl-PL" dirty="0" smtClean="0"/>
          </a:p>
          <a:p>
            <a:endParaRPr lang="pl-PL" dirty="0" smtClean="0"/>
          </a:p>
          <a:p>
            <a:endParaRPr lang="pl-PL" dirty="0" smtClean="0"/>
          </a:p>
          <a:p>
            <a:r>
              <a:rPr lang="pl-PL" b="1" dirty="0" smtClean="0"/>
              <a:t>Przechowawca odpowiada za </a:t>
            </a:r>
            <a:r>
              <a:rPr lang="pl-PL" b="1" i="1" dirty="0" smtClean="0"/>
              <a:t>casus </a:t>
            </a:r>
            <a:r>
              <a:rPr lang="pl-PL" b="1" i="1" dirty="0" err="1" smtClean="0"/>
              <a:t>mixtus</a:t>
            </a:r>
            <a:r>
              <a:rPr lang="pl-PL" dirty="0" smtClean="0"/>
              <a:t> </a:t>
            </a:r>
            <a:r>
              <a:rPr lang="pl-PL" b="1" dirty="0" smtClean="0"/>
              <a:t>tylko w przypadkach wskazanych w art. 841 KC</a:t>
            </a:r>
            <a:r>
              <a:rPr lang="pl-PL" dirty="0" smtClean="0"/>
              <a:t>. Odpowiedzialność przechowawcy pojawia się wówczas, gdy</a:t>
            </a:r>
            <a:r>
              <a:rPr lang="pl-PL" dirty="0" smtClean="0"/>
              <a:t>:</a:t>
            </a:r>
          </a:p>
          <a:p>
            <a:r>
              <a:rPr lang="pl-PL" dirty="0" smtClean="0"/>
              <a:t> </a:t>
            </a:r>
          </a:p>
          <a:p>
            <a:pPr marL="342900" indent="-342900">
              <a:buAutoNum type="arabicParenR"/>
            </a:pPr>
            <a:r>
              <a:rPr lang="pl-PL" dirty="0" smtClean="0"/>
              <a:t>bez </a:t>
            </a:r>
            <a:r>
              <a:rPr lang="pl-PL" dirty="0" smtClean="0"/>
              <a:t>zgody składającego i bez koniecznej potrzeby używa on rzeczy (art. 839 KC</a:t>
            </a:r>
            <a:r>
              <a:rPr lang="pl-PL" dirty="0" smtClean="0"/>
              <a:t>),</a:t>
            </a:r>
          </a:p>
          <a:p>
            <a:pPr marL="342900" indent="-342900">
              <a:buAutoNum type="arabicParenR"/>
            </a:pPr>
            <a:r>
              <a:rPr lang="pl-PL" dirty="0" smtClean="0"/>
              <a:t>bez </a:t>
            </a:r>
            <a:r>
              <a:rPr lang="pl-PL" dirty="0" smtClean="0"/>
              <a:t>zgody składającego i bez koniecznej potrzeby zmienia miejsce lub sposób przechowywania rzeczy (art. 838 KC), </a:t>
            </a:r>
            <a:endParaRPr lang="pl-PL" dirty="0" smtClean="0"/>
          </a:p>
          <a:p>
            <a:pPr marL="342900" indent="-342900">
              <a:buAutoNum type="arabicParenR"/>
            </a:pPr>
            <a:r>
              <a:rPr lang="pl-PL" dirty="0" smtClean="0"/>
              <a:t>oddaje </a:t>
            </a:r>
            <a:r>
              <a:rPr lang="pl-PL" dirty="0" smtClean="0"/>
              <a:t>rzecz na przechowanie innej osobie niezmuszony do tego przez okoliczności (art. 840 § 1 KC). </a:t>
            </a:r>
            <a:endParaRPr lang="pl-PL" dirty="0" smtClean="0"/>
          </a:p>
          <a:p>
            <a:pPr marL="342900" indent="-342900">
              <a:buAutoNum type="arabicParenR"/>
            </a:pPr>
            <a:endParaRPr lang="pl-PL" dirty="0" smtClean="0"/>
          </a:p>
          <a:p>
            <a:pPr marL="342900" indent="-342900">
              <a:buAutoNum type="arabicParenR"/>
            </a:pPr>
            <a:endParaRPr lang="pl-PL" dirty="0" smtClean="0"/>
          </a:p>
          <a:p>
            <a:pPr marL="342900" indent="-342900" algn="just"/>
            <a:r>
              <a:rPr lang="pl-PL" b="1" dirty="0" smtClean="0"/>
              <a:t>Nie </a:t>
            </a:r>
            <a:r>
              <a:rPr lang="pl-PL" b="1" dirty="0" smtClean="0"/>
              <a:t>ma przy tym znaczenia, czy umowa przechowania była odpłatna </a:t>
            </a:r>
            <a:r>
              <a:rPr lang="pl-PL" b="1" dirty="0" smtClean="0"/>
              <a:t>czy </a:t>
            </a:r>
          </a:p>
          <a:p>
            <a:pPr marL="342900" indent="-342900" algn="just"/>
            <a:r>
              <a:rPr lang="pl-PL" b="1" dirty="0" smtClean="0"/>
              <a:t>nieodpłatna</a:t>
            </a:r>
            <a:r>
              <a:rPr lang="pl-PL" b="1" dirty="0" smtClean="0"/>
              <a:t>. </a:t>
            </a:r>
            <a:endParaRPr lang="pl-PL"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11</a:t>
            </a:fld>
            <a:endParaRPr lang="pl-PL" dirty="0"/>
          </a:p>
        </p:txBody>
      </p:sp>
      <p:sp>
        <p:nvSpPr>
          <p:cNvPr id="3" name="pole tekstowe 2"/>
          <p:cNvSpPr txBox="1"/>
          <p:nvPr/>
        </p:nvSpPr>
        <p:spPr>
          <a:xfrm>
            <a:off x="827584" y="1556792"/>
            <a:ext cx="7560840" cy="353943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cap="all" dirty="0" smtClean="0">
                <a:solidFill>
                  <a:schemeClr val="accent3">
                    <a:lumMod val="75000"/>
                  </a:schemeClr>
                </a:solidFill>
              </a:rPr>
              <a:t>ODPOWIEDZIALNOŚĆ, PRAWO ZASTAWU I PRZEDAWNIENIE ROSZCZEŃ UTRZYMUJĄCYCH HOTELE I PODOBNE </a:t>
            </a:r>
            <a:r>
              <a:rPr lang="pl-PL" sz="3200" b="1" cap="all" dirty="0" smtClean="0">
                <a:solidFill>
                  <a:schemeClr val="accent3">
                    <a:lumMod val="75000"/>
                  </a:schemeClr>
                </a:solidFill>
              </a:rPr>
              <a:t>ZAKŁADY</a:t>
            </a:r>
            <a:endParaRPr lang="pl-PL" sz="3200" b="1" cap="all" dirty="0" smtClean="0">
              <a:solidFill>
                <a:schemeClr val="accent3">
                  <a:lumMod val="75000"/>
                </a:schemeClr>
              </a:solidFill>
            </a:endParaRPr>
          </a:p>
          <a:p>
            <a:pPr algn="ctr"/>
            <a:r>
              <a:rPr lang="pl-PL" sz="3200" b="1" dirty="0" smtClean="0">
                <a:solidFill>
                  <a:schemeClr val="accent3">
                    <a:lumMod val="75000"/>
                  </a:schemeClr>
                </a:solidFill>
              </a:rPr>
              <a:t>(art</a:t>
            </a:r>
            <a:r>
              <a:rPr lang="pl-PL" sz="3200" b="1" dirty="0" smtClean="0">
                <a:solidFill>
                  <a:schemeClr val="accent3">
                    <a:lumMod val="75000"/>
                  </a:schemeClr>
                </a:solidFill>
              </a:rPr>
              <a:t>. </a:t>
            </a:r>
            <a:r>
              <a:rPr lang="pl-PL" sz="3200" b="1" dirty="0" smtClean="0">
                <a:solidFill>
                  <a:schemeClr val="accent3">
                    <a:lumMod val="75000"/>
                  </a:schemeClr>
                </a:solidFill>
              </a:rPr>
              <a:t>846 – 852 KC</a:t>
            </a:r>
            <a:r>
              <a:rPr lang="pl-PL" sz="3200" b="1" dirty="0" smtClean="0">
                <a:solidFill>
                  <a:schemeClr val="accent3">
                    <a:lumMod val="75000"/>
                  </a:schemeClr>
                </a:solidFill>
              </a:rPr>
              <a:t>)</a:t>
            </a:r>
          </a:p>
          <a:p>
            <a:pPr algn="ctr"/>
            <a:endParaRPr lang="pl-PL" sz="3200" b="1" dirty="0">
              <a:solidFill>
                <a:schemeClr val="accent3">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12</a:t>
            </a:fld>
            <a:endParaRPr lang="pl-PL" dirty="0"/>
          </a:p>
        </p:txBody>
      </p:sp>
      <p:sp>
        <p:nvSpPr>
          <p:cNvPr id="4" name="pole tekstowe 3"/>
          <p:cNvSpPr txBox="1"/>
          <p:nvPr/>
        </p:nvSpPr>
        <p:spPr>
          <a:xfrm>
            <a:off x="0" y="2887682"/>
            <a:ext cx="9144000" cy="3970318"/>
          </a:xfrm>
          <a:prstGeom prst="rect">
            <a:avLst/>
          </a:prstGeom>
          <a:solidFill>
            <a:schemeClr val="accent3">
              <a:lumMod val="20000"/>
              <a:lumOff val="80000"/>
            </a:schemeClr>
          </a:solidFill>
        </p:spPr>
        <p:txBody>
          <a:bodyPr wrap="square" rtlCol="0">
            <a:spAutoFit/>
          </a:bodyPr>
          <a:lstStyle/>
          <a:p>
            <a:r>
              <a:rPr lang="pl-PL" sz="1400" dirty="0" smtClean="0"/>
              <a:t>Art. 846 </a:t>
            </a:r>
          </a:p>
          <a:p>
            <a:pPr algn="just"/>
            <a:r>
              <a:rPr lang="pl-PL" sz="1400" dirty="0" smtClean="0"/>
              <a:t>§ </a:t>
            </a:r>
            <a:r>
              <a:rPr lang="pl-PL" sz="1400" dirty="0" smtClean="0"/>
              <a:t>1. Utrzymujący zarobkowo hotel lub podobny zakład jest odpowiedzialny za utratę lub uszkodzenie rzeczy wniesionych przez osobę korzystającą z usług hotelu lub podobnego zakładu, zwaną dalej "gościem", chyba że szkoda wynikła z właściwości rzeczy wniesionej lub wskutek siły wyższej albo że powstała wyłącznie z winy poszkodowanego lub osoby, która mu towarzyszyła, była u niego zatrudniona albo go odwiedzała.</a:t>
            </a:r>
          </a:p>
          <a:p>
            <a:pPr algn="just"/>
            <a:r>
              <a:rPr lang="pl-PL" sz="1400" dirty="0" smtClean="0"/>
              <a:t>§ 2. Rzeczą wniesioną w rozumieniu przepisów tytułu niniejszego jest rzecz, która w czasie korzystania przez gościa z usług hotelu lub podobnego zakładu znajduje się w tym hotelu lub podobnym zakładzie albo znajduje się poza nim, a została powierzona utrzymującemu zarobkowo hotel lub podobny zakład lub osobie u niego zatrudnionej albo umieszczona w miejscu przez nich wskazanym lub na ten cel przeznaczonym.</a:t>
            </a:r>
          </a:p>
          <a:p>
            <a:pPr algn="just"/>
            <a:r>
              <a:rPr lang="pl-PL" sz="1400" dirty="0" smtClean="0"/>
              <a:t>§ 3. Rzeczą wniesioną jest również rzecz, która w krótkim, zwyczajowo przyjętym okresie poprzedzającym lub następującym po tym, kiedy gość korzystał z usług hotelu lub podobnego zakładu, została powierzona utrzymującemu zarobkowo hotel lub podobny zakład lub osobie u niego zatrudnionej albo umieszczona w miejscu przez nich wskazanym lub na ten cel przeznaczonym.</a:t>
            </a:r>
          </a:p>
          <a:p>
            <a:pPr algn="just"/>
            <a:r>
              <a:rPr lang="pl-PL" sz="1400" dirty="0" smtClean="0"/>
              <a:t>§ 4. Pojazdów mechanicznych i rzeczy w nich pozostawionych oraz żywych zwierząt nie uważa się za rzeczy wniesione. Utrzymujący zarobkowo hotel lub podobny zakład może za nie odpowiadać jako przechowawca, jeżeli została zawarta umowa przechowania.</a:t>
            </a:r>
          </a:p>
          <a:p>
            <a:pPr algn="just"/>
            <a:r>
              <a:rPr lang="pl-PL" sz="1400" dirty="0" smtClean="0"/>
              <a:t>§ 5. Wyłączenie lub ograniczenie odpowiedzialności, o której mowa w § 1, przez umowę lub ogłoszenie nie ma skutku prawnego</a:t>
            </a:r>
            <a:r>
              <a:rPr lang="pl-PL" sz="1400" dirty="0" smtClean="0"/>
              <a:t>.</a:t>
            </a:r>
            <a:endParaRPr lang="pl-PL" sz="1400" dirty="0" smtClean="0"/>
          </a:p>
        </p:txBody>
      </p:sp>
      <p:sp>
        <p:nvSpPr>
          <p:cNvPr id="3" name="pole tekstowe 2"/>
          <p:cNvSpPr txBox="1"/>
          <p:nvPr/>
        </p:nvSpPr>
        <p:spPr>
          <a:xfrm>
            <a:off x="107504" y="116632"/>
            <a:ext cx="8928992" cy="2308324"/>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dirty="0" smtClean="0"/>
              <a:t>Pomiędzy</a:t>
            </a:r>
            <a:r>
              <a:rPr lang="pl-PL" dirty="0" smtClean="0"/>
              <a:t> przedsiębiorcą hotelowym a jego gośćmi występują różnorodne relacje prawne. Wynikają one z nienazwanej umowy hotelowej, ale i innych umów, np. przechowania. Uwzględniając złożoność owych relacji i często następujące w nich zmiany, w tytule XXIX księgi trzeciej KC odstąpiono od bliższego ich określenia. Przyjęte rozwiązanie polega na pominięciu regulacji owego złożonego stosunku prawnego, natomiast akcent położony został na unormowaniu jedynie kilku, ale istotnych kwestii związanych z działalnością hoteli. Przede wszystkim odnosi się to do odpowiedzialności utrzymujących hotele lub podobne zakłady za utratę lub uszkodzenie rzeczy wniesionych przez gości.</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13</a:t>
            </a:fld>
            <a:endParaRPr lang="pl-PL" dirty="0"/>
          </a:p>
        </p:txBody>
      </p:sp>
      <p:sp>
        <p:nvSpPr>
          <p:cNvPr id="3" name="pole tekstowe 2"/>
          <p:cNvSpPr txBox="1"/>
          <p:nvPr/>
        </p:nvSpPr>
        <p:spPr>
          <a:xfrm>
            <a:off x="251520" y="188640"/>
            <a:ext cx="8568952" cy="4801314"/>
          </a:xfrm>
          <a:prstGeom prst="rect">
            <a:avLst/>
          </a:prstGeom>
          <a:noFill/>
        </p:spPr>
        <p:txBody>
          <a:bodyPr wrap="square" rtlCol="0">
            <a:spAutoFit/>
          </a:bodyPr>
          <a:lstStyle/>
          <a:p>
            <a:r>
              <a:rPr lang="pl-PL" sz="2000" b="1" dirty="0" smtClean="0">
                <a:solidFill>
                  <a:schemeClr val="accent3">
                    <a:lumMod val="75000"/>
                  </a:schemeClr>
                </a:solidFill>
              </a:rPr>
              <a:t>Podmiot </a:t>
            </a:r>
            <a:r>
              <a:rPr lang="pl-PL" sz="2000" b="1" dirty="0" smtClean="0">
                <a:solidFill>
                  <a:schemeClr val="accent3">
                    <a:lumMod val="75000"/>
                  </a:schemeClr>
                </a:solidFill>
              </a:rPr>
              <a:t>odpowiedzialny</a:t>
            </a:r>
          </a:p>
          <a:p>
            <a:endParaRPr lang="pl-PL" b="1" dirty="0" smtClean="0"/>
          </a:p>
          <a:p>
            <a:pPr algn="just"/>
            <a:r>
              <a:rPr lang="pl-PL" dirty="0" smtClean="0">
                <a:sym typeface="Wingdings" pitchFamily="2" charset="2"/>
              </a:rPr>
              <a:t> </a:t>
            </a:r>
            <a:r>
              <a:rPr lang="pl-PL" dirty="0" smtClean="0"/>
              <a:t>Odpowiedzialność obciąża</a:t>
            </a:r>
            <a:r>
              <a:rPr lang="pl-PL" dirty="0" smtClean="0"/>
              <a:t> </a:t>
            </a:r>
            <a:r>
              <a:rPr lang="pl-PL" b="1" dirty="0" smtClean="0"/>
              <a:t>utrzymującego zarobkowo hotel lub podobny zakład</a:t>
            </a:r>
            <a:r>
              <a:rPr lang="pl-PL" dirty="0" smtClean="0"/>
              <a:t>. </a:t>
            </a:r>
            <a:endParaRPr lang="pl-PL" dirty="0" smtClean="0"/>
          </a:p>
          <a:p>
            <a:pPr algn="just"/>
            <a:endParaRPr lang="pl-PL" dirty="0" smtClean="0"/>
          </a:p>
          <a:p>
            <a:pPr algn="just"/>
            <a:r>
              <a:rPr lang="pl-PL" sz="1600" b="1" dirty="0" smtClean="0"/>
              <a:t>Hotelem </a:t>
            </a:r>
            <a:r>
              <a:rPr lang="pl-PL" sz="1600" dirty="0" smtClean="0"/>
              <a:t>w rozumieniu art. 846 KC jest pewien obiekt (zespół majątkowo-osobowy), oferujący odpłatnie i w sposób zawodowy usługi czasowego zakwaterowania gości hotelowych, a także inne – uboczne – usługi, funkcjonalnie powiązane z obsługą gości hotelowych</a:t>
            </a:r>
            <a:r>
              <a:rPr lang="pl-PL" sz="1600" dirty="0" smtClean="0"/>
              <a:t>.</a:t>
            </a:r>
          </a:p>
          <a:p>
            <a:pPr algn="just"/>
            <a:r>
              <a:rPr lang="pl-PL" sz="1600" b="1" dirty="0" smtClean="0"/>
              <a:t>Innym niż hotel </a:t>
            </a:r>
            <a:r>
              <a:rPr lang="pl-PL" sz="1600" b="1" dirty="0" smtClean="0"/>
              <a:t>zakładem (podobnym)</a:t>
            </a:r>
            <a:r>
              <a:rPr lang="pl-PL" sz="1600" dirty="0" smtClean="0"/>
              <a:t> </a:t>
            </a:r>
            <a:r>
              <a:rPr lang="pl-PL" sz="1600" dirty="0" smtClean="0"/>
              <a:t>jest  obiekt, który ze względu na swe parametry, zakres świadczonych usług i sposób zakwaterowania gości nie spełnia wymagań stawianych hotelom. Istotne jest jednak, aby zakład ten dostarczał odpłatnie czasowego zamieszkania w ramach działalności wykonywanej w sposób zawodowy</a:t>
            </a:r>
            <a:r>
              <a:rPr lang="pl-PL" sz="1600" dirty="0" smtClean="0"/>
              <a:t>. Są to np. </a:t>
            </a:r>
            <a:r>
              <a:rPr lang="pl-PL" sz="1600" b="1" dirty="0" smtClean="0"/>
              <a:t>domy wczasowe,</a:t>
            </a:r>
            <a:r>
              <a:rPr lang="pl-PL" sz="1600" dirty="0" smtClean="0"/>
              <a:t> </a:t>
            </a:r>
            <a:r>
              <a:rPr lang="pl-PL" sz="1600" b="1" dirty="0" err="1" smtClean="0"/>
              <a:t>hostele</a:t>
            </a:r>
            <a:r>
              <a:rPr lang="pl-PL" sz="1600" b="1" dirty="0" smtClean="0"/>
              <a:t>, sanatoria, szpitale uzdrowiskowe i profilaktyczne zakłady służby zdrowia </a:t>
            </a:r>
            <a:r>
              <a:rPr lang="pl-PL" sz="1600" b="1" dirty="0" smtClean="0"/>
              <a:t>… </a:t>
            </a:r>
          </a:p>
          <a:p>
            <a:pPr algn="just"/>
            <a:endParaRPr lang="pl-PL" sz="1600" b="1" dirty="0" smtClean="0"/>
          </a:p>
          <a:p>
            <a:pPr algn="just"/>
            <a:r>
              <a:rPr lang="pl-PL" b="1" dirty="0" smtClean="0">
                <a:sym typeface="Wingdings" pitchFamily="2" charset="2"/>
              </a:rPr>
              <a:t> </a:t>
            </a:r>
            <a:r>
              <a:rPr lang="pl-PL" dirty="0" smtClean="0">
                <a:solidFill>
                  <a:schemeClr val="accent3">
                    <a:lumMod val="75000"/>
                  </a:schemeClr>
                </a:solidFill>
              </a:rPr>
              <a:t>Utrzymującym zarobkowo hotel lub zakład podobny do hotelu jest </a:t>
            </a:r>
            <a:r>
              <a:rPr lang="pl-PL" b="1" dirty="0" smtClean="0">
                <a:solidFill>
                  <a:schemeClr val="accent3">
                    <a:lumMod val="75000"/>
                  </a:schemeClr>
                </a:solidFill>
              </a:rPr>
              <a:t>każda osoba</a:t>
            </a:r>
            <a:r>
              <a:rPr lang="pl-PL" dirty="0" smtClean="0">
                <a:solidFill>
                  <a:schemeClr val="accent3">
                    <a:lumMod val="75000"/>
                  </a:schemeClr>
                </a:solidFill>
              </a:rPr>
              <a:t> fizyczna lub prawna, a także tzw. ułomna osoba prawna (art. 33</a:t>
            </a:r>
            <a:r>
              <a:rPr lang="pl-PL" baseline="30000" dirty="0" smtClean="0">
                <a:solidFill>
                  <a:schemeClr val="accent3">
                    <a:lumMod val="75000"/>
                  </a:schemeClr>
                </a:solidFill>
              </a:rPr>
              <a:t>1</a:t>
            </a:r>
            <a:r>
              <a:rPr lang="pl-PL" dirty="0" smtClean="0">
                <a:solidFill>
                  <a:schemeClr val="accent3">
                    <a:lumMod val="75000"/>
                  </a:schemeClr>
                </a:solidFill>
              </a:rPr>
              <a:t> KC), </a:t>
            </a:r>
            <a:r>
              <a:rPr lang="pl-PL" b="1" dirty="0" smtClean="0">
                <a:solidFill>
                  <a:schemeClr val="accent3">
                    <a:lumMod val="75000"/>
                  </a:schemeClr>
                </a:solidFill>
              </a:rPr>
              <a:t>która prowadzi w sposób zawodowy i w celach osiągnięcia zysku działalność polegającą na czasowym udostępnianiu gościom pokoi hotelowych i świadczeniu innych usług</a:t>
            </a:r>
            <a:r>
              <a:rPr lang="pl-PL" dirty="0" smtClean="0">
                <a:solidFill>
                  <a:schemeClr val="accent3">
                    <a:lumMod val="75000"/>
                  </a:schemeClr>
                </a:solidFill>
              </a:rPr>
              <a:t> funkcjonalnie powiązanych z obsługą gości.</a:t>
            </a:r>
            <a:endParaRPr lang="pl-PL" dirty="0">
              <a:solidFill>
                <a:schemeClr val="accent3">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14</a:t>
            </a:fld>
            <a:endParaRPr lang="pl-PL" dirty="0"/>
          </a:p>
        </p:txBody>
      </p:sp>
      <p:sp>
        <p:nvSpPr>
          <p:cNvPr id="3" name="pole tekstowe 2"/>
          <p:cNvSpPr txBox="1"/>
          <p:nvPr/>
        </p:nvSpPr>
        <p:spPr>
          <a:xfrm>
            <a:off x="395536" y="908720"/>
            <a:ext cx="8352928" cy="4801314"/>
          </a:xfrm>
          <a:prstGeom prst="rect">
            <a:avLst/>
          </a:prstGeom>
          <a:noFill/>
        </p:spPr>
        <p:txBody>
          <a:bodyPr wrap="square" rtlCol="0">
            <a:spAutoFit/>
          </a:bodyPr>
          <a:lstStyle/>
          <a:p>
            <a:pPr algn="just">
              <a:buFont typeface="Wingdings"/>
              <a:buChar char="à"/>
            </a:pPr>
            <a:r>
              <a:rPr lang="pl-PL" dirty="0" smtClean="0"/>
              <a:t>Zgodnie </a:t>
            </a:r>
            <a:r>
              <a:rPr lang="pl-PL" dirty="0" smtClean="0"/>
              <a:t>z art. 846 § 2 KC, </a:t>
            </a:r>
            <a:r>
              <a:rPr lang="pl-PL" b="1" dirty="0" smtClean="0"/>
              <a:t>rzeczą wniesioną jest rzecz, która w czasie korzystania przez gościa hotelowego z usług hotelu</a:t>
            </a:r>
            <a:r>
              <a:rPr lang="pl-PL" dirty="0" smtClean="0"/>
              <a:t> lub podobnego </a:t>
            </a:r>
            <a:r>
              <a:rPr lang="pl-PL" b="1" dirty="0" smtClean="0"/>
              <a:t>zakładu znajduje się w tym hotelu</a:t>
            </a:r>
            <a:r>
              <a:rPr lang="pl-PL" dirty="0" smtClean="0"/>
              <a:t> lub podobnym zakładzie </a:t>
            </a:r>
            <a:r>
              <a:rPr lang="pl-PL" b="1" dirty="0" smtClean="0"/>
              <a:t>albo znajduje się poza nim, a została powierzona utrzymującemu zarobkowo hotel</a:t>
            </a:r>
            <a:r>
              <a:rPr lang="pl-PL" dirty="0" smtClean="0"/>
              <a:t> lub podobny zakład </a:t>
            </a:r>
            <a:r>
              <a:rPr lang="pl-PL" b="1" dirty="0" smtClean="0"/>
              <a:t>lub osobie u niego zatrudnionej albo umieszczona w miejscu przez nich wskazanym lub na ten cel przeznaczonym</a:t>
            </a:r>
            <a:r>
              <a:rPr lang="pl-PL" dirty="0" smtClean="0"/>
              <a:t>.</a:t>
            </a:r>
          </a:p>
          <a:p>
            <a:pPr algn="just">
              <a:buFont typeface="Wingdings"/>
              <a:buChar char="à"/>
            </a:pPr>
            <a:endParaRPr lang="pl-PL" dirty="0" smtClean="0"/>
          </a:p>
          <a:p>
            <a:pPr algn="just">
              <a:buFont typeface="Wingdings"/>
              <a:buChar char="à"/>
            </a:pPr>
            <a:r>
              <a:rPr lang="pl-PL" dirty="0" smtClean="0"/>
              <a:t>Na mocy art. 846 § 3 KC, ustawodawca nakazuje traktować jako rzecz wniesioną również taką, która w krótkim, zwyczajowo przyjętym okresie poprzedzającym lub następującym po skorzystaniu przez gościa hotelowego z usług hotelu lub podobnego zakładu, została powierzona utrzymującemu hotel lub podobny zakład lub osobie u niego zatrudnionej albo umieszczona w miejscu przez nich wskazanym lub na ten cel przeznaczonym</a:t>
            </a:r>
            <a:r>
              <a:rPr lang="pl-PL" dirty="0" smtClean="0"/>
              <a:t>.</a:t>
            </a:r>
          </a:p>
          <a:p>
            <a:pPr algn="just">
              <a:buFont typeface="Wingdings"/>
              <a:buChar char="à"/>
            </a:pPr>
            <a:endParaRPr lang="pl-PL" dirty="0" smtClean="0"/>
          </a:p>
          <a:p>
            <a:pPr algn="just">
              <a:buFont typeface="Wingdings"/>
              <a:buChar char="à"/>
            </a:pPr>
            <a:r>
              <a:rPr lang="pl-PL" dirty="0" smtClean="0"/>
              <a:t>Rzeczą wniesioną nie są natomiast </a:t>
            </a:r>
            <a:r>
              <a:rPr lang="pl-PL" b="1" dirty="0" smtClean="0"/>
              <a:t>pojazdy mechaniczne i rzeczy w nich pozostawione</a:t>
            </a:r>
            <a:r>
              <a:rPr lang="pl-PL" dirty="0" smtClean="0"/>
              <a:t>, ani też </a:t>
            </a:r>
            <a:r>
              <a:rPr lang="pl-PL" b="1" dirty="0" smtClean="0"/>
              <a:t>żywe zwierzęta</a:t>
            </a:r>
            <a:r>
              <a:rPr lang="pl-PL" dirty="0" smtClean="0"/>
              <a:t> (art. 846 § 4 KC). Utrzymujący zarobkowo hotel lub podobny zakład może jednak za rzeczy takie odpowiadać jako przechowawca. W tym celu niezbędne jest zawarcie </a:t>
            </a:r>
            <a:r>
              <a:rPr lang="pl-PL" b="1" dirty="0" smtClean="0"/>
              <a:t>umowy przechowania</a:t>
            </a:r>
            <a:r>
              <a:rPr lang="pl-PL" dirty="0" smtClean="0"/>
              <a:t>. </a:t>
            </a:r>
            <a:endParaRPr lang="pl-PL" dirty="0"/>
          </a:p>
        </p:txBody>
      </p:sp>
      <p:sp>
        <p:nvSpPr>
          <p:cNvPr id="4" name="pole tekstowe 3"/>
          <p:cNvSpPr txBox="1"/>
          <p:nvPr/>
        </p:nvSpPr>
        <p:spPr>
          <a:xfrm>
            <a:off x="323528" y="260648"/>
            <a:ext cx="3099375" cy="400110"/>
          </a:xfrm>
          <a:prstGeom prst="rect">
            <a:avLst/>
          </a:prstGeom>
          <a:noFill/>
        </p:spPr>
        <p:txBody>
          <a:bodyPr wrap="none" rtlCol="0">
            <a:spAutoFit/>
          </a:bodyPr>
          <a:lstStyle/>
          <a:p>
            <a:r>
              <a:rPr lang="pl-PL" sz="2000" b="1" dirty="0" smtClean="0">
                <a:solidFill>
                  <a:schemeClr val="accent3">
                    <a:lumMod val="75000"/>
                  </a:schemeClr>
                </a:solidFill>
              </a:rPr>
              <a:t>Pojęcie „rzeczy wniesionej”</a:t>
            </a:r>
            <a:endParaRPr lang="pl-PL" sz="2000" b="1" dirty="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15</a:t>
            </a:fld>
            <a:endParaRPr lang="pl-PL" dirty="0"/>
          </a:p>
        </p:txBody>
      </p:sp>
      <p:sp>
        <p:nvSpPr>
          <p:cNvPr id="3" name="pole tekstowe 2"/>
          <p:cNvSpPr txBox="1"/>
          <p:nvPr/>
        </p:nvSpPr>
        <p:spPr>
          <a:xfrm>
            <a:off x="323528" y="260648"/>
            <a:ext cx="8496944" cy="4524315"/>
          </a:xfrm>
          <a:prstGeom prst="rect">
            <a:avLst/>
          </a:prstGeom>
          <a:noFill/>
        </p:spPr>
        <p:txBody>
          <a:bodyPr wrap="square" rtlCol="0">
            <a:spAutoFit/>
          </a:bodyPr>
          <a:lstStyle/>
          <a:p>
            <a:r>
              <a:rPr lang="pl-PL" b="1" dirty="0" smtClean="0"/>
              <a:t>UWAGA</a:t>
            </a:r>
          </a:p>
          <a:p>
            <a:r>
              <a:rPr lang="pl-PL" dirty="0" smtClean="0"/>
              <a:t>Przepis art. 846 KC określa zasady odpowiedzialności utrzymującego zarobkowo hotel lub podobny zakład za utratę lub uszkodzenie rzeczy wniesionych przez </a:t>
            </a:r>
            <a:r>
              <a:rPr lang="pl-PL" b="1" u="sng" dirty="0" smtClean="0">
                <a:solidFill>
                  <a:schemeClr val="accent3">
                    <a:lumMod val="75000"/>
                  </a:schemeClr>
                </a:solidFill>
              </a:rPr>
              <a:t>gościa hotelowego</a:t>
            </a:r>
            <a:r>
              <a:rPr lang="pl-PL" dirty="0" smtClean="0"/>
              <a:t>.</a:t>
            </a:r>
          </a:p>
          <a:p>
            <a:pPr algn="just"/>
            <a:endParaRPr lang="pl-PL" dirty="0" smtClean="0"/>
          </a:p>
          <a:p>
            <a:pPr algn="just"/>
            <a:endParaRPr lang="pl-PL" dirty="0" smtClean="0"/>
          </a:p>
          <a:p>
            <a:pPr algn="just"/>
            <a:endParaRPr lang="pl-PL" dirty="0" smtClean="0"/>
          </a:p>
          <a:p>
            <a:pPr algn="just"/>
            <a:r>
              <a:rPr lang="pl-PL" dirty="0" smtClean="0"/>
              <a:t>Gościem (hotelowym) jest </a:t>
            </a:r>
            <a:r>
              <a:rPr lang="pl-PL" dirty="0" smtClean="0"/>
              <a:t>osoba </a:t>
            </a:r>
            <a:r>
              <a:rPr lang="pl-PL" dirty="0" smtClean="0"/>
              <a:t>korzystająca z usług hotelu lub podobnego zakładu, a więc osoba, która bądź to zawarła umowę hotelową, bądź też wniosła rzeczy do hotelu (lub zakładu podobnego), co pozwala domniemywać, że zamierza ona zawrzeć umowę </a:t>
            </a:r>
            <a:r>
              <a:rPr lang="pl-PL" dirty="0" smtClean="0"/>
              <a:t>hotelową. </a:t>
            </a:r>
            <a:r>
              <a:rPr lang="pl-PL" dirty="0" smtClean="0"/>
              <a:t>Gościem hotelowym może być wyłącznie osoba, na rzecz której utrzymujący hotel lub podobny zakład świadczy usługi w ramach swej działalności </a:t>
            </a:r>
            <a:r>
              <a:rPr lang="pl-PL" dirty="0" smtClean="0"/>
              <a:t>zawodowej.</a:t>
            </a:r>
          </a:p>
          <a:p>
            <a:pPr algn="just"/>
            <a:r>
              <a:rPr lang="pl-PL" b="1" dirty="0" smtClean="0"/>
              <a:t> </a:t>
            </a:r>
            <a:endParaRPr lang="pl-PL" b="1" dirty="0" smtClean="0"/>
          </a:p>
          <a:p>
            <a:pPr algn="just"/>
            <a:r>
              <a:rPr lang="pl-PL" dirty="0" smtClean="0"/>
              <a:t>Status </a:t>
            </a:r>
            <a:r>
              <a:rPr lang="pl-PL" dirty="0" smtClean="0"/>
              <a:t>gościa hotelowego nie przysługuje natomiast osobom, które korzystają z usług hotelu (lub zakładu podobnego) z innych względów, a więc np. pracownikom hotelarza, ani też osobom zatrzymującym się w hotelu bez wiedzy i zgody </a:t>
            </a:r>
            <a:r>
              <a:rPr lang="pl-PL" dirty="0" smtClean="0"/>
              <a:t>hotelarza.</a:t>
            </a:r>
            <a:endParaRPr lang="pl-PL" dirty="0" smtClean="0"/>
          </a:p>
          <a:p>
            <a:endParaRPr lang="pl-PL" dirty="0"/>
          </a:p>
        </p:txBody>
      </p:sp>
      <p:sp>
        <p:nvSpPr>
          <p:cNvPr id="4" name="Strzałka w dół 3"/>
          <p:cNvSpPr/>
          <p:nvPr/>
        </p:nvSpPr>
        <p:spPr>
          <a:xfrm>
            <a:off x="7308304" y="1124744"/>
            <a:ext cx="504056" cy="792088"/>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16</a:t>
            </a:fld>
            <a:endParaRPr lang="pl-PL" dirty="0"/>
          </a:p>
        </p:txBody>
      </p:sp>
      <p:sp>
        <p:nvSpPr>
          <p:cNvPr id="3" name="pole tekstowe 2"/>
          <p:cNvSpPr txBox="1"/>
          <p:nvPr/>
        </p:nvSpPr>
        <p:spPr>
          <a:xfrm>
            <a:off x="755576" y="188640"/>
            <a:ext cx="8261364" cy="646331"/>
          </a:xfrm>
          <a:prstGeom prst="rect">
            <a:avLst/>
          </a:prstGeom>
          <a:noFill/>
        </p:spPr>
        <p:txBody>
          <a:bodyPr wrap="none" rtlCol="0">
            <a:spAutoFit/>
          </a:bodyPr>
          <a:lstStyle/>
          <a:p>
            <a:r>
              <a:rPr lang="pl-PL" b="1" dirty="0" smtClean="0">
                <a:solidFill>
                  <a:schemeClr val="accent3">
                    <a:lumMod val="75000"/>
                  </a:schemeClr>
                </a:solidFill>
              </a:rPr>
              <a:t>Odpowiedzialność utrzymującego hotel za utratę lub uszkodzenie rzeczy wniesionych</a:t>
            </a:r>
          </a:p>
          <a:p>
            <a:endParaRPr lang="pl-PL" dirty="0">
              <a:solidFill>
                <a:schemeClr val="accent3">
                  <a:lumMod val="75000"/>
                </a:schemeClr>
              </a:solidFill>
            </a:endParaRPr>
          </a:p>
        </p:txBody>
      </p:sp>
      <p:sp>
        <p:nvSpPr>
          <p:cNvPr id="4" name="pole tekstowe 3"/>
          <p:cNvSpPr txBox="1"/>
          <p:nvPr/>
        </p:nvSpPr>
        <p:spPr>
          <a:xfrm>
            <a:off x="251520" y="620688"/>
            <a:ext cx="8568952" cy="6155531"/>
          </a:xfrm>
          <a:prstGeom prst="rect">
            <a:avLst/>
          </a:prstGeom>
          <a:noFill/>
        </p:spPr>
        <p:txBody>
          <a:bodyPr wrap="square" rtlCol="0">
            <a:spAutoFit/>
          </a:bodyPr>
          <a:lstStyle/>
          <a:p>
            <a:pPr algn="just">
              <a:buFont typeface="Wingdings"/>
              <a:buChar char="à"/>
            </a:pPr>
            <a:r>
              <a:rPr lang="pl-PL" b="1" dirty="0" smtClean="0">
                <a:sym typeface="Wingdings" pitchFamily="2" charset="2"/>
              </a:rPr>
              <a:t>O</a:t>
            </a:r>
            <a:r>
              <a:rPr lang="pl-PL" b="1" dirty="0" smtClean="0"/>
              <a:t>dpowiedzialność </a:t>
            </a:r>
            <a:r>
              <a:rPr lang="pl-PL" b="1" dirty="0" smtClean="0"/>
              <a:t>utrzymującego hotel lub podobny zakład za rzeczy wniesione przez gościa hotelowego ukształtowana została na zasadzie </a:t>
            </a:r>
            <a:r>
              <a:rPr lang="pl-PL" b="1" dirty="0" smtClean="0">
                <a:solidFill>
                  <a:schemeClr val="accent3">
                    <a:lumMod val="75000"/>
                  </a:schemeClr>
                </a:solidFill>
              </a:rPr>
              <a:t>ryzyka</a:t>
            </a:r>
            <a:r>
              <a:rPr lang="pl-PL" b="1" dirty="0" smtClean="0"/>
              <a:t>. </a:t>
            </a:r>
            <a:endParaRPr lang="pl-PL" b="1" dirty="0" smtClean="0"/>
          </a:p>
          <a:p>
            <a:pPr algn="just"/>
            <a:r>
              <a:rPr lang="pl-PL" sz="1600" dirty="0" smtClean="0"/>
              <a:t>Hotelarz </a:t>
            </a:r>
            <a:r>
              <a:rPr lang="pl-PL" sz="1600" dirty="0" smtClean="0"/>
              <a:t>odpowiada zatem za każdą szkodę powstałą w mieniu gości hotelowych, a więc zarówno za szkodę wynikłą z winy utrzymującego hotel (lub osoby przez niego zatrudnionej), jak również za przypadkową utratę rzeczy (np. kradzież dokonaną przez innego gościa hotelowego albo przez osobę z zewnątrz</a:t>
            </a:r>
            <a:r>
              <a:rPr lang="pl-PL" sz="1600" dirty="0" smtClean="0"/>
              <a:t>).</a:t>
            </a:r>
            <a:endParaRPr lang="pl-PL" sz="1600" dirty="0" smtClean="0"/>
          </a:p>
          <a:p>
            <a:pPr algn="just">
              <a:buFont typeface="Wingdings"/>
              <a:buChar char="à"/>
            </a:pPr>
            <a:r>
              <a:rPr lang="pl-PL" b="1" dirty="0" smtClean="0"/>
              <a:t>Odpowiedzialności </a:t>
            </a:r>
            <a:r>
              <a:rPr lang="pl-PL" b="1" dirty="0" smtClean="0"/>
              <a:t>utrzymującego hotel lub podobny zakład </a:t>
            </a:r>
            <a:r>
              <a:rPr lang="pl-PL" b="1" dirty="0" smtClean="0">
                <a:solidFill>
                  <a:schemeClr val="accent3">
                    <a:lumMod val="75000"/>
                  </a:schemeClr>
                </a:solidFill>
              </a:rPr>
              <a:t>nie można wyłączyć ani ograniczyć</a:t>
            </a:r>
            <a:r>
              <a:rPr lang="pl-PL" b="1" dirty="0" smtClean="0"/>
              <a:t> (art. 846 § 5 KC). </a:t>
            </a:r>
            <a:endParaRPr lang="pl-PL" b="1" dirty="0" smtClean="0"/>
          </a:p>
          <a:p>
            <a:pPr algn="just"/>
            <a:r>
              <a:rPr lang="pl-PL" sz="1600" dirty="0" smtClean="0"/>
              <a:t>Nieskuteczne będzie zatem postanowienie umowy hotelowej, zawierające tzw. klauzule nieodpowiedzialności. Tym bardziej, jako pozbawione skutków prawnych należy kwalifikować wszelkiego rodzaju ogłoszenia lub postanowienia regulaminów hotelowych, informujące np. </a:t>
            </a:r>
            <a:r>
              <a:rPr lang="pl-PL" sz="1600" dirty="0" smtClean="0"/>
              <a:t>o tym, iż hotel nie odpowiada za rzeczy pozostawione przez gości w pokojach hotelowych</a:t>
            </a:r>
            <a:r>
              <a:rPr lang="pl-PL" sz="1600" dirty="0" smtClean="0"/>
              <a:t>.</a:t>
            </a:r>
            <a:endParaRPr lang="pl-PL" dirty="0" smtClean="0"/>
          </a:p>
          <a:p>
            <a:pPr algn="just">
              <a:buFont typeface="Wingdings"/>
              <a:buChar char="à"/>
            </a:pPr>
            <a:r>
              <a:rPr lang="pl-PL" b="1" dirty="0" smtClean="0">
                <a:sym typeface="Wingdings" pitchFamily="2" charset="2"/>
              </a:rPr>
              <a:t>Przesłanki </a:t>
            </a:r>
            <a:r>
              <a:rPr lang="pl-PL" b="1" dirty="0" err="1" smtClean="0">
                <a:solidFill>
                  <a:schemeClr val="accent3">
                    <a:lumMod val="75000"/>
                  </a:schemeClr>
                </a:solidFill>
                <a:sym typeface="Wingdings" pitchFamily="2" charset="2"/>
              </a:rPr>
              <a:t>egzoneracyjne</a:t>
            </a:r>
            <a:endParaRPr lang="pl-PL" b="1" dirty="0" smtClean="0">
              <a:solidFill>
                <a:schemeClr val="accent3">
                  <a:lumMod val="75000"/>
                </a:schemeClr>
              </a:solidFill>
              <a:sym typeface="Wingdings" pitchFamily="2" charset="2"/>
            </a:endParaRPr>
          </a:p>
          <a:p>
            <a:pPr algn="just"/>
            <a:r>
              <a:rPr lang="pl-PL" sz="1600" dirty="0" smtClean="0"/>
              <a:t>Utrzymujący hotel lub podobny zakład może uwolnić się od odpowiedzialności z tytułu utraty lub uszkodzenia rzeczy wniesionej przez gościa hotelowego wyłącznie przez wykazanie jednej z okoliczności </a:t>
            </a:r>
            <a:r>
              <a:rPr lang="pl-PL" sz="1600" dirty="0" err="1" smtClean="0"/>
              <a:t>egzoneracyjnych</a:t>
            </a:r>
            <a:r>
              <a:rPr lang="pl-PL" sz="1600" dirty="0" smtClean="0"/>
              <a:t>, o których mowa w art. 846 § 1 KC. </a:t>
            </a:r>
            <a:endParaRPr lang="pl-PL" sz="1600" dirty="0" smtClean="0"/>
          </a:p>
          <a:p>
            <a:pPr algn="just"/>
            <a:r>
              <a:rPr lang="pl-PL" sz="1600" dirty="0" smtClean="0"/>
              <a:t>Odpowiedzialność </a:t>
            </a:r>
            <a:r>
              <a:rPr lang="pl-PL" sz="1600" dirty="0" smtClean="0"/>
              <a:t>hotelarza jest wyłączona, jeżeli szkoda powstała w następujących okolicznościach: 1) pod wpływem właściwości rzeczy wniesionej; 2) na skutek siły wyższej; 3) wyłącznie z winy poszkodowanego gościa hotelowego; 4) wyłącznie z winy osoby, która towarzyszyła gościowi hotelowemu; 5) wyłącznie z winy osoby, która była zatrudniona u gościa hotelowego; 6) wyłącznie z winy osoby, która odwiedzała gościa hotelowego.</a:t>
            </a:r>
          </a:p>
          <a:p>
            <a:pPr algn="just"/>
            <a:r>
              <a:rPr lang="pl-PL" sz="1600" b="1" dirty="0" smtClean="0"/>
              <a:t>Ciężar </a:t>
            </a:r>
            <a:r>
              <a:rPr lang="pl-PL" sz="1600" b="1" dirty="0" smtClean="0"/>
              <a:t>udowodnienia</a:t>
            </a:r>
            <a:r>
              <a:rPr lang="pl-PL" sz="1600" dirty="0" smtClean="0"/>
              <a:t> wymienionych  </a:t>
            </a:r>
            <a:r>
              <a:rPr lang="pl-PL" sz="1600" b="1" dirty="0" smtClean="0"/>
              <a:t>okoliczności </a:t>
            </a:r>
            <a:r>
              <a:rPr lang="pl-PL" sz="1600" b="1" dirty="0" err="1" smtClean="0"/>
              <a:t>egzoneracyjnych</a:t>
            </a:r>
            <a:r>
              <a:rPr lang="pl-PL" sz="1600" b="1" dirty="0" smtClean="0"/>
              <a:t> spoczywa na prowadzącym hotel</a:t>
            </a:r>
            <a:r>
              <a:rPr lang="pl-PL" sz="1600" dirty="0" smtClean="0"/>
              <a:t> lub podobny zakład.</a:t>
            </a:r>
          </a:p>
          <a:p>
            <a:pPr algn="just">
              <a:buFont typeface="Wingdings"/>
              <a:buChar char="à"/>
            </a:pPr>
            <a:endParaRPr lang="pl-PL"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17</a:t>
            </a:fld>
            <a:endParaRPr lang="pl-PL" dirty="0"/>
          </a:p>
        </p:txBody>
      </p:sp>
      <p:sp>
        <p:nvSpPr>
          <p:cNvPr id="3" name="pole tekstowe 2"/>
          <p:cNvSpPr txBox="1"/>
          <p:nvPr/>
        </p:nvSpPr>
        <p:spPr>
          <a:xfrm>
            <a:off x="251520" y="3501008"/>
            <a:ext cx="8424936" cy="1077218"/>
          </a:xfrm>
          <a:prstGeom prst="rect">
            <a:avLst/>
          </a:prstGeom>
          <a:solidFill>
            <a:schemeClr val="accent3">
              <a:lumMod val="20000"/>
              <a:lumOff val="80000"/>
            </a:schemeClr>
          </a:solidFill>
        </p:spPr>
        <p:txBody>
          <a:bodyPr wrap="square" rtlCol="0">
            <a:spAutoFit/>
          </a:bodyPr>
          <a:lstStyle/>
          <a:p>
            <a:pPr algn="just"/>
            <a:r>
              <a:rPr lang="pl-PL" sz="1600" b="1" dirty="0" smtClean="0"/>
              <a:t>Art</a:t>
            </a:r>
            <a:r>
              <a:rPr lang="pl-PL" sz="1600" b="1" dirty="0" smtClean="0"/>
              <a:t>. 848 </a:t>
            </a:r>
            <a:r>
              <a:rPr lang="pl-PL" sz="1600" dirty="0" smtClean="0"/>
              <a:t>Roszczenia </a:t>
            </a:r>
            <a:r>
              <a:rPr lang="pl-PL" sz="1600" dirty="0" smtClean="0"/>
              <a:t>o naprawienie szkody wynikłej z utraty lub uszkodzenia rzeczy wniesionych do hotelu lub podobnego zakładu przedawniają się z upływem sześciu miesięcy od dnia, w którym poszkodowany dowiedział się o szkodzie, a w każdym razie z upływem roku od dnia, w którym poszkodowany przestał korzystać z usług hotelu lub podobnego zakładu.</a:t>
            </a:r>
            <a:endParaRPr lang="pl-PL" sz="1600" dirty="0"/>
          </a:p>
        </p:txBody>
      </p:sp>
      <p:sp>
        <p:nvSpPr>
          <p:cNvPr id="4" name="pole tekstowe 3"/>
          <p:cNvSpPr txBox="1"/>
          <p:nvPr/>
        </p:nvSpPr>
        <p:spPr>
          <a:xfrm>
            <a:off x="395536" y="332656"/>
            <a:ext cx="8208912" cy="2862322"/>
          </a:xfrm>
          <a:prstGeom prst="rect">
            <a:avLst/>
          </a:prstGeom>
          <a:noFill/>
        </p:spPr>
        <p:txBody>
          <a:bodyPr wrap="square" rtlCol="0">
            <a:spAutoFit/>
          </a:bodyPr>
          <a:lstStyle/>
          <a:p>
            <a:pPr algn="just"/>
            <a:r>
              <a:rPr lang="pl-PL" dirty="0" smtClean="0"/>
              <a:t>PRZEDAWNIENIE</a:t>
            </a:r>
          </a:p>
          <a:p>
            <a:pPr algn="just"/>
            <a:endParaRPr lang="pl-PL" dirty="0" smtClean="0"/>
          </a:p>
          <a:p>
            <a:pPr algn="just"/>
            <a:r>
              <a:rPr lang="pl-PL" dirty="0" smtClean="0"/>
              <a:t>Przepis </a:t>
            </a:r>
            <a:r>
              <a:rPr lang="pl-PL" dirty="0" smtClean="0"/>
              <a:t>art. 848 KC określa termin przedawnienia roszczeń o naprawienie szkody z tytułu utraty lub uszkodzenia rzeczy wniesionych do hotelu lub zakładu podobnego. Roszczenia te przedawniają się z upływem </a:t>
            </a:r>
            <a:r>
              <a:rPr lang="pl-PL" b="1" dirty="0" smtClean="0"/>
              <a:t>6 miesięcy</a:t>
            </a:r>
            <a:r>
              <a:rPr lang="pl-PL" dirty="0" smtClean="0"/>
              <a:t> od dnia, w którym poszkodowany dowiedział się o szkodzie, a w każdym razie z upływem </a:t>
            </a:r>
            <a:r>
              <a:rPr lang="pl-PL" b="1" dirty="0" smtClean="0"/>
              <a:t>roku</a:t>
            </a:r>
            <a:r>
              <a:rPr lang="pl-PL" dirty="0" smtClean="0"/>
              <a:t> od dnia, w którym poszkodowany przestał korzystać z usług hotelu lub zakładu doń podobnego. Komentowany przepis ustala więc dwa niezależne od siebie i wykluczające się wzajemnie terminy przedawnienia; upływ każdego z nich powoduje przedawnienie roszczenia o naprawienie szkody, chociażby drugi termin jeszcze nie upłynął.</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18</a:t>
            </a:fld>
            <a:endParaRPr lang="pl-PL" dirty="0"/>
          </a:p>
        </p:txBody>
      </p:sp>
      <p:sp>
        <p:nvSpPr>
          <p:cNvPr id="3" name="pole tekstowe 2"/>
          <p:cNvSpPr txBox="1"/>
          <p:nvPr/>
        </p:nvSpPr>
        <p:spPr>
          <a:xfrm>
            <a:off x="179512" y="260648"/>
            <a:ext cx="8784976" cy="6463308"/>
          </a:xfrm>
          <a:prstGeom prst="rect">
            <a:avLst/>
          </a:prstGeom>
          <a:noFill/>
        </p:spPr>
        <p:txBody>
          <a:bodyPr wrap="square" rtlCol="0">
            <a:spAutoFit/>
          </a:bodyPr>
          <a:lstStyle/>
          <a:p>
            <a:r>
              <a:rPr lang="pl-PL" b="1" dirty="0" smtClean="0"/>
              <a:t>OGRANICZENIE ODPOWIEDZIALNOŚCI </a:t>
            </a:r>
          </a:p>
          <a:p>
            <a:endParaRPr lang="pl-PL" b="1" dirty="0" smtClean="0"/>
          </a:p>
          <a:p>
            <a:pPr algn="just"/>
            <a:r>
              <a:rPr lang="pl-PL" dirty="0" smtClean="0"/>
              <a:t>Przepis </a:t>
            </a:r>
            <a:r>
              <a:rPr lang="pl-PL" dirty="0" smtClean="0"/>
              <a:t>art. 849 KC określa zakres obowiązku odszkodowawczego ciążącego na utrzymującym hotel lub podobny zakład względem gościa hotelowego z tytułu utraty lub uszkodzenia rzeczy wniesionych do hotelu</a:t>
            </a:r>
            <a:r>
              <a:rPr lang="pl-PL" dirty="0" smtClean="0"/>
              <a:t>.</a:t>
            </a:r>
          </a:p>
          <a:p>
            <a:pPr algn="just"/>
            <a:endParaRPr lang="pl-PL" dirty="0" smtClean="0"/>
          </a:p>
          <a:p>
            <a:pPr algn="just"/>
            <a:r>
              <a:rPr lang="pl-PL" dirty="0" smtClean="0">
                <a:solidFill>
                  <a:schemeClr val="accent3">
                    <a:lumMod val="75000"/>
                  </a:schemeClr>
                </a:solidFill>
              </a:rPr>
              <a:t>Co </a:t>
            </a:r>
            <a:r>
              <a:rPr lang="pl-PL" dirty="0" smtClean="0">
                <a:solidFill>
                  <a:schemeClr val="accent3">
                    <a:lumMod val="75000"/>
                  </a:schemeClr>
                </a:solidFill>
              </a:rPr>
              <a:t>do zasady, należne jednemu gościowi hotelowemu </a:t>
            </a:r>
            <a:r>
              <a:rPr lang="pl-PL" b="1" dirty="0" smtClean="0">
                <a:solidFill>
                  <a:schemeClr val="accent3">
                    <a:lumMod val="75000"/>
                  </a:schemeClr>
                </a:solidFill>
              </a:rPr>
              <a:t>odszkodowanie</a:t>
            </a:r>
            <a:r>
              <a:rPr lang="pl-PL" dirty="0" smtClean="0">
                <a:solidFill>
                  <a:schemeClr val="accent3">
                    <a:lumMod val="75000"/>
                  </a:schemeClr>
                </a:solidFill>
              </a:rPr>
              <a:t> nie może przekraczać wysokości </a:t>
            </a:r>
            <a:r>
              <a:rPr lang="pl-PL" b="1" dirty="0" smtClean="0">
                <a:solidFill>
                  <a:schemeClr val="accent3">
                    <a:lumMod val="75000"/>
                  </a:schemeClr>
                </a:solidFill>
              </a:rPr>
              <a:t>100-krotnej należności za dostarczone mieszkanie</a:t>
            </a:r>
            <a:r>
              <a:rPr lang="pl-PL" dirty="0" smtClean="0">
                <a:solidFill>
                  <a:schemeClr val="accent3">
                    <a:lumMod val="75000"/>
                  </a:schemeClr>
                </a:solidFill>
              </a:rPr>
              <a:t>. Ustawodawca zastrzega jednak, że odpowiedzialność hotelarza za </a:t>
            </a:r>
            <a:r>
              <a:rPr lang="pl-PL" b="1" dirty="0" smtClean="0">
                <a:solidFill>
                  <a:schemeClr val="accent3">
                    <a:lumMod val="75000"/>
                  </a:schemeClr>
                </a:solidFill>
              </a:rPr>
              <a:t>każdą rzecz nie może przekraczać 50-krotności wspomnianej należności</a:t>
            </a:r>
            <a:r>
              <a:rPr lang="pl-PL" dirty="0" smtClean="0">
                <a:solidFill>
                  <a:schemeClr val="accent3">
                    <a:lumMod val="75000"/>
                  </a:schemeClr>
                </a:solidFill>
              </a:rPr>
              <a:t> (art. 849 § 1 KC</a:t>
            </a:r>
            <a:r>
              <a:rPr lang="pl-PL" dirty="0" smtClean="0">
                <a:solidFill>
                  <a:schemeClr val="accent3">
                    <a:lumMod val="75000"/>
                  </a:schemeClr>
                </a:solidFill>
              </a:rPr>
              <a:t>).</a:t>
            </a:r>
          </a:p>
          <a:p>
            <a:pPr algn="just"/>
            <a:endParaRPr lang="pl-PL" dirty="0" smtClean="0"/>
          </a:p>
          <a:p>
            <a:pPr algn="just"/>
            <a:r>
              <a:rPr lang="pl-PL" dirty="0" smtClean="0"/>
              <a:t>Ww. ograniczenie </a:t>
            </a:r>
            <a:r>
              <a:rPr lang="pl-PL" dirty="0" smtClean="0"/>
              <a:t>odpowiedzialności </a:t>
            </a:r>
            <a:r>
              <a:rPr lang="pl-PL" b="1" dirty="0" smtClean="0"/>
              <a:t>nie obowiązuje</a:t>
            </a:r>
            <a:r>
              <a:rPr lang="pl-PL" dirty="0" smtClean="0"/>
              <a:t>, </a:t>
            </a:r>
            <a:r>
              <a:rPr lang="pl-PL" dirty="0" smtClean="0"/>
              <a:t>jeżeli:</a:t>
            </a:r>
          </a:p>
          <a:p>
            <a:pPr algn="just"/>
            <a:endParaRPr lang="pl-PL" dirty="0" smtClean="0"/>
          </a:p>
          <a:p>
            <a:pPr algn="just"/>
            <a:r>
              <a:rPr lang="pl-PL" dirty="0" smtClean="0">
                <a:sym typeface="Wingdings" pitchFamily="2" charset="2"/>
              </a:rPr>
              <a:t> </a:t>
            </a:r>
            <a:r>
              <a:rPr lang="pl-PL" dirty="0" smtClean="0">
                <a:solidFill>
                  <a:schemeClr val="accent3">
                    <a:lumMod val="75000"/>
                  </a:schemeClr>
                </a:solidFill>
              </a:rPr>
              <a:t>hotelarz </a:t>
            </a:r>
            <a:r>
              <a:rPr lang="pl-PL" dirty="0" smtClean="0">
                <a:solidFill>
                  <a:schemeClr val="accent3">
                    <a:lumMod val="75000"/>
                  </a:schemeClr>
                </a:solidFill>
              </a:rPr>
              <a:t>przyjął rzecz na przechowanie albo też odmówił jej przyjęcia na </a:t>
            </a:r>
            <a:r>
              <a:rPr lang="pl-PL" b="1" dirty="0" smtClean="0">
                <a:solidFill>
                  <a:schemeClr val="accent3">
                    <a:lumMod val="75000"/>
                  </a:schemeClr>
                </a:solidFill>
              </a:rPr>
              <a:t>przechowanie</a:t>
            </a:r>
            <a:r>
              <a:rPr lang="pl-PL" dirty="0" smtClean="0">
                <a:solidFill>
                  <a:schemeClr val="accent3">
                    <a:lumMod val="75000"/>
                  </a:schemeClr>
                </a:solidFill>
              </a:rPr>
              <a:t>, pomimo istniejącego w tym zakresie obowiązku (art. 849 § 2 KC). </a:t>
            </a:r>
            <a:r>
              <a:rPr lang="pl-PL" dirty="0" smtClean="0"/>
              <a:t>Obowiązek ten dotyczy pieniędzy, papierów wartościowych i cennych przedmiotów, w szczególności kosztowności i przedmiotów mających wartość naukową lub artystyczną. Utrzymujący hotel lub podobny zakład może odmówić przyjęcia wymienionych powyżej rzeczy tylko o tyle, o ile zagrażają one bezpieczeństwu albo jeżeli w stosunku do wielkości lub standardu hotelu (zakładu podobnego) mają one zbyt dużą wartość lub zajmują zbyt dużo miejsca (art. 849 § 3 KC).</a:t>
            </a:r>
          </a:p>
          <a:p>
            <a:r>
              <a:rPr lang="pl-PL" dirty="0" smtClean="0">
                <a:sym typeface="Wingdings" pitchFamily="2" charset="2"/>
              </a:rPr>
              <a:t> </a:t>
            </a:r>
            <a:r>
              <a:rPr lang="pl-PL" dirty="0" smtClean="0">
                <a:solidFill>
                  <a:schemeClr val="accent3">
                    <a:lumMod val="75000"/>
                  </a:schemeClr>
                </a:solidFill>
              </a:rPr>
              <a:t>szkoda </a:t>
            </a:r>
            <a:r>
              <a:rPr lang="pl-PL" dirty="0" smtClean="0">
                <a:solidFill>
                  <a:schemeClr val="accent3">
                    <a:lumMod val="75000"/>
                  </a:schemeClr>
                </a:solidFill>
              </a:rPr>
              <a:t>wynikła z </a:t>
            </a:r>
            <a:r>
              <a:rPr lang="pl-PL" b="1" dirty="0" smtClean="0">
                <a:solidFill>
                  <a:schemeClr val="accent3">
                    <a:lumMod val="75000"/>
                  </a:schemeClr>
                </a:solidFill>
              </a:rPr>
              <a:t>winy umyślnej</a:t>
            </a:r>
            <a:r>
              <a:rPr lang="pl-PL" dirty="0" smtClean="0">
                <a:solidFill>
                  <a:schemeClr val="accent3">
                    <a:lumMod val="75000"/>
                  </a:schemeClr>
                </a:solidFill>
              </a:rPr>
              <a:t> lub </a:t>
            </a:r>
            <a:r>
              <a:rPr lang="pl-PL" b="1" dirty="0" smtClean="0">
                <a:solidFill>
                  <a:schemeClr val="accent3">
                    <a:lumMod val="75000"/>
                  </a:schemeClr>
                </a:solidFill>
              </a:rPr>
              <a:t>rażącego niedbalstwa</a:t>
            </a:r>
            <a:r>
              <a:rPr lang="pl-PL" dirty="0" smtClean="0">
                <a:solidFill>
                  <a:schemeClr val="accent3">
                    <a:lumMod val="75000"/>
                  </a:schemeClr>
                </a:solidFill>
              </a:rPr>
              <a:t> utrzymującego hotel lub podobny zakład albo też osoby u niego zatrudnionej (art. 849 § 2 </a:t>
            </a:r>
            <a:r>
              <a:rPr lang="pl-PL" i="1" dirty="0" err="1" smtClean="0">
                <a:solidFill>
                  <a:schemeClr val="accent3">
                    <a:lumMod val="75000"/>
                  </a:schemeClr>
                </a:solidFill>
              </a:rPr>
              <a:t>in</a:t>
            </a:r>
            <a:r>
              <a:rPr lang="pl-PL" i="1" dirty="0" smtClean="0">
                <a:solidFill>
                  <a:schemeClr val="accent3">
                    <a:lumMod val="75000"/>
                  </a:schemeClr>
                </a:solidFill>
              </a:rPr>
              <a:t> </a:t>
            </a:r>
            <a:r>
              <a:rPr lang="pl-PL" i="1" dirty="0" err="1" smtClean="0">
                <a:solidFill>
                  <a:schemeClr val="accent3">
                    <a:lumMod val="75000"/>
                  </a:schemeClr>
                </a:solidFill>
              </a:rPr>
              <a:t>fine</a:t>
            </a:r>
            <a:r>
              <a:rPr lang="pl-PL" dirty="0" smtClean="0">
                <a:solidFill>
                  <a:schemeClr val="accent3">
                    <a:lumMod val="75000"/>
                  </a:schemeClr>
                </a:solidFill>
              </a:rPr>
              <a:t> KC</a:t>
            </a:r>
            <a:r>
              <a:rPr lang="pl-PL" dirty="0" smtClean="0"/>
              <a:t>).</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19</a:t>
            </a:fld>
            <a:endParaRPr lang="pl-PL" dirty="0"/>
          </a:p>
        </p:txBody>
      </p:sp>
      <p:sp>
        <p:nvSpPr>
          <p:cNvPr id="3" name="pole tekstowe 2"/>
          <p:cNvSpPr txBox="1"/>
          <p:nvPr/>
        </p:nvSpPr>
        <p:spPr>
          <a:xfrm>
            <a:off x="827584" y="2420888"/>
            <a:ext cx="7560840"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a:t>
            </a:r>
            <a:r>
              <a:rPr lang="pl-PL" sz="3200" b="1" dirty="0" smtClean="0">
                <a:solidFill>
                  <a:schemeClr val="accent3">
                    <a:lumMod val="75000"/>
                  </a:schemeClr>
                </a:solidFill>
              </a:rPr>
              <a:t>SKŁADU (art</a:t>
            </a:r>
            <a:r>
              <a:rPr lang="pl-PL" sz="3200" b="1" dirty="0" smtClean="0">
                <a:solidFill>
                  <a:schemeClr val="accent3">
                    <a:lumMod val="75000"/>
                  </a:schemeClr>
                </a:solidFill>
              </a:rPr>
              <a:t>. </a:t>
            </a:r>
            <a:r>
              <a:rPr lang="pl-PL" sz="3200" b="1" dirty="0" smtClean="0">
                <a:solidFill>
                  <a:schemeClr val="accent3">
                    <a:lumMod val="75000"/>
                  </a:schemeClr>
                </a:solidFill>
              </a:rPr>
              <a:t>853 </a:t>
            </a:r>
            <a:r>
              <a:rPr lang="pl-PL" sz="3200" b="1" dirty="0" smtClean="0">
                <a:solidFill>
                  <a:schemeClr val="accent3">
                    <a:lumMod val="75000"/>
                  </a:schemeClr>
                </a:solidFill>
              </a:rPr>
              <a:t>– 859</a:t>
            </a:r>
            <a:r>
              <a:rPr lang="pl-PL" sz="3200" b="1" baseline="30000" dirty="0" smtClean="0">
                <a:solidFill>
                  <a:schemeClr val="accent3">
                    <a:lumMod val="75000"/>
                  </a:schemeClr>
                </a:solidFill>
              </a:rPr>
              <a:t>9 </a:t>
            </a:r>
            <a:r>
              <a:rPr lang="pl-PL" sz="3200" b="1" dirty="0" smtClean="0">
                <a:solidFill>
                  <a:schemeClr val="accent3">
                    <a:lumMod val="75000"/>
                  </a:schemeClr>
                </a:solidFill>
              </a:rPr>
              <a:t>KC</a:t>
            </a:r>
            <a:r>
              <a:rPr lang="pl-PL" sz="3200" b="1" dirty="0" smtClean="0">
                <a:solidFill>
                  <a:schemeClr val="accent3">
                    <a:lumMod val="75000"/>
                  </a:schemeClr>
                </a:solidFill>
              </a:rPr>
              <a:t>)</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a:t>
            </a:fld>
            <a:endParaRPr lang="pl-PL" dirty="0"/>
          </a:p>
        </p:txBody>
      </p:sp>
      <p:sp>
        <p:nvSpPr>
          <p:cNvPr id="3" name="pole tekstowe 2"/>
          <p:cNvSpPr txBox="1"/>
          <p:nvPr/>
        </p:nvSpPr>
        <p:spPr>
          <a:xfrm>
            <a:off x="251520" y="260648"/>
            <a:ext cx="8568952" cy="6001643"/>
          </a:xfrm>
          <a:prstGeom prst="rect">
            <a:avLst/>
          </a:prstGeom>
          <a:noFill/>
        </p:spPr>
        <p:txBody>
          <a:bodyPr wrap="square" rtlCol="0">
            <a:spAutoFit/>
          </a:bodyPr>
          <a:lstStyle/>
          <a:p>
            <a:r>
              <a:rPr lang="pl-PL" sz="2400" dirty="0" smtClean="0"/>
              <a:t>Zobowiązania odnoszące się do świadczenia usług:</a:t>
            </a:r>
          </a:p>
          <a:p>
            <a:endParaRPr lang="pl-PL" sz="2400" dirty="0" smtClean="0"/>
          </a:p>
          <a:p>
            <a:endParaRPr lang="pl-PL" sz="2400" dirty="0" smtClean="0"/>
          </a:p>
          <a:p>
            <a:endParaRPr lang="pl-PL" sz="2400" dirty="0" smtClean="0"/>
          </a:p>
          <a:p>
            <a:pPr>
              <a:buFont typeface="Wingdings" pitchFamily="2" charset="2"/>
              <a:buChar char="Ø"/>
            </a:pPr>
            <a:r>
              <a:rPr lang="pl-PL" sz="2400" dirty="0" smtClean="0"/>
              <a:t>Zlecenie;</a:t>
            </a:r>
          </a:p>
          <a:p>
            <a:pPr>
              <a:buFont typeface="Wingdings" pitchFamily="2" charset="2"/>
              <a:buChar char="Ø"/>
            </a:pPr>
            <a:r>
              <a:rPr lang="pl-PL" sz="2400" dirty="0" smtClean="0"/>
              <a:t>Umowa o dzieło;</a:t>
            </a:r>
          </a:p>
          <a:p>
            <a:pPr>
              <a:buFont typeface="Wingdings" pitchFamily="2" charset="2"/>
              <a:buChar char="Ø"/>
            </a:pPr>
            <a:r>
              <a:rPr lang="pl-PL" sz="2400" dirty="0" smtClean="0"/>
              <a:t>Prowadzenie cudzych spraw bez zlecenia;</a:t>
            </a:r>
          </a:p>
          <a:p>
            <a:pPr>
              <a:buFont typeface="Wingdings" pitchFamily="2" charset="2"/>
              <a:buChar char="Ø"/>
            </a:pPr>
            <a:r>
              <a:rPr lang="pl-PL" sz="2400" dirty="0" smtClean="0"/>
              <a:t>Umowa agencyjna;</a:t>
            </a:r>
          </a:p>
          <a:p>
            <a:pPr>
              <a:buFont typeface="Wingdings" pitchFamily="2" charset="2"/>
              <a:buChar char="Ø"/>
            </a:pPr>
            <a:r>
              <a:rPr lang="pl-PL" sz="2400" dirty="0" smtClean="0"/>
              <a:t>Umowa komisu;</a:t>
            </a:r>
          </a:p>
          <a:p>
            <a:pPr>
              <a:buFont typeface="Wingdings" pitchFamily="2" charset="2"/>
              <a:buChar char="Ø"/>
            </a:pPr>
            <a:r>
              <a:rPr lang="pl-PL" sz="2400" dirty="0" smtClean="0"/>
              <a:t>Umowa przewozu;</a:t>
            </a:r>
          </a:p>
          <a:p>
            <a:pPr>
              <a:buFont typeface="Wingdings" pitchFamily="2" charset="2"/>
              <a:buChar char="Ø"/>
            </a:pPr>
            <a:r>
              <a:rPr lang="pl-PL" sz="2400" dirty="0" smtClean="0"/>
              <a:t>Umowa spedycji;</a:t>
            </a:r>
          </a:p>
          <a:p>
            <a:pPr>
              <a:buFont typeface="Wingdings" pitchFamily="2" charset="2"/>
              <a:buChar char="Ø"/>
            </a:pPr>
            <a:r>
              <a:rPr lang="pl-PL" sz="2400" b="1" dirty="0" smtClean="0"/>
              <a:t>Przechowanie;</a:t>
            </a:r>
          </a:p>
          <a:p>
            <a:pPr>
              <a:buFont typeface="Wingdings" pitchFamily="2" charset="2"/>
              <a:buChar char="Ø"/>
            </a:pPr>
            <a:r>
              <a:rPr lang="pl-PL" sz="2400" b="1" dirty="0" smtClean="0"/>
              <a:t>Odpowiedzialność utrzymujących hotele i podobne zakłady;</a:t>
            </a:r>
          </a:p>
          <a:p>
            <a:pPr>
              <a:buFont typeface="Wingdings" pitchFamily="2" charset="2"/>
              <a:buChar char="Ø"/>
            </a:pPr>
            <a:r>
              <a:rPr lang="pl-PL" sz="2400" b="1" dirty="0" smtClean="0"/>
              <a:t>Umowa składu</a:t>
            </a:r>
            <a:r>
              <a:rPr lang="pl-PL" sz="2400" dirty="0" smtClean="0"/>
              <a:t>;</a:t>
            </a:r>
          </a:p>
          <a:p>
            <a:pPr>
              <a:buFont typeface="Wingdings" pitchFamily="2" charset="2"/>
              <a:buChar char="Ø"/>
            </a:pPr>
            <a:r>
              <a:rPr lang="pl-PL" sz="2400" dirty="0" smtClean="0"/>
              <a:t>Umowa o roboty budowlane;</a:t>
            </a:r>
          </a:p>
          <a:p>
            <a:pPr>
              <a:buFont typeface="Wingdings" pitchFamily="2" charset="2"/>
              <a:buChar char="Ø"/>
            </a:pPr>
            <a:r>
              <a:rPr lang="pl-PL" sz="2400" dirty="0" smtClean="0"/>
              <a:t>+ Nienazwane umowy o świadczenie usług (art. 750 KC).</a:t>
            </a:r>
            <a:endParaRPr lang="pl-PL" sz="2400" dirty="0"/>
          </a:p>
        </p:txBody>
      </p:sp>
      <p:sp>
        <p:nvSpPr>
          <p:cNvPr id="4" name="pole tekstowe 3"/>
          <p:cNvSpPr txBox="1"/>
          <p:nvPr/>
        </p:nvSpPr>
        <p:spPr>
          <a:xfrm>
            <a:off x="971600" y="908720"/>
            <a:ext cx="8172400" cy="461665"/>
          </a:xfrm>
          <a:prstGeom prst="rect">
            <a:avLst/>
          </a:prstGeom>
          <a:solidFill>
            <a:schemeClr val="accent3">
              <a:lumMod val="40000"/>
              <a:lumOff val="60000"/>
            </a:schemeClr>
          </a:solidFill>
        </p:spPr>
        <p:txBody>
          <a:bodyPr wrap="square" rtlCol="0">
            <a:spAutoFit/>
          </a:bodyPr>
          <a:lstStyle/>
          <a:p>
            <a:r>
              <a:rPr lang="pl-PL" sz="2400" dirty="0" smtClean="0"/>
              <a:t>USŁUGI</a:t>
            </a:r>
            <a:r>
              <a:rPr lang="pl-PL" sz="2400" dirty="0" smtClean="0">
                <a:sym typeface="Wingdings" pitchFamily="2" charset="2"/>
              </a:rPr>
              <a:t>   Czynności (działania) spełniane dla innej osoby </a:t>
            </a:r>
            <a:endParaRPr lang="pl-PL"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20</a:t>
            </a:fld>
            <a:endParaRPr lang="pl-PL" dirty="0"/>
          </a:p>
        </p:txBody>
      </p:sp>
      <p:sp>
        <p:nvSpPr>
          <p:cNvPr id="3" name="pole tekstowe 2"/>
          <p:cNvSpPr txBox="1"/>
          <p:nvPr/>
        </p:nvSpPr>
        <p:spPr>
          <a:xfrm>
            <a:off x="251520" y="764704"/>
            <a:ext cx="8568952" cy="1569660"/>
          </a:xfrm>
          <a:prstGeom prst="rect">
            <a:avLst/>
          </a:prstGeom>
          <a:solidFill>
            <a:schemeClr val="accent3">
              <a:lumMod val="20000"/>
              <a:lumOff val="80000"/>
            </a:schemeClr>
          </a:solidFill>
        </p:spPr>
        <p:txBody>
          <a:bodyPr wrap="square" rtlCol="0">
            <a:spAutoFit/>
          </a:bodyPr>
          <a:lstStyle/>
          <a:p>
            <a:pPr algn="just"/>
            <a:r>
              <a:rPr lang="pl-PL" sz="1600" dirty="0" smtClean="0"/>
              <a:t>Art. 853</a:t>
            </a:r>
          </a:p>
          <a:p>
            <a:pPr algn="just"/>
            <a:r>
              <a:rPr lang="pl-PL" sz="1600" dirty="0" smtClean="0"/>
              <a:t>§ </a:t>
            </a:r>
            <a:r>
              <a:rPr lang="pl-PL" sz="1600" dirty="0" smtClean="0"/>
              <a:t>1. Przez umowę składu przedsiębiorca składowy zobowiązuje się do przechowania, za wynagrodzeniem, oznaczonych w umowie rzeczy ruchomych.</a:t>
            </a:r>
          </a:p>
          <a:p>
            <a:pPr algn="just"/>
            <a:r>
              <a:rPr lang="pl-PL" sz="1600" dirty="0" smtClean="0"/>
              <a:t>§ 2. Przedsiębiorca składowy jest obowiązany wydać składającemu pokwitowanie, które powinno wymieniać rodzaj, ilość, oznaczenie oraz sposób opakowania rzeczy, jak też inne istotne postanowienia umowy</a:t>
            </a:r>
            <a:r>
              <a:rPr lang="pl-PL" sz="1600" dirty="0" smtClean="0"/>
              <a:t>.</a:t>
            </a:r>
            <a:endParaRPr lang="pl-PL" sz="1600" dirty="0" smtClean="0"/>
          </a:p>
        </p:txBody>
      </p:sp>
      <p:sp>
        <p:nvSpPr>
          <p:cNvPr id="4" name="pole tekstowe 3"/>
          <p:cNvSpPr txBox="1"/>
          <p:nvPr/>
        </p:nvSpPr>
        <p:spPr>
          <a:xfrm>
            <a:off x="251520" y="260648"/>
            <a:ext cx="3924601" cy="4524315"/>
          </a:xfrm>
          <a:prstGeom prst="rect">
            <a:avLst/>
          </a:prstGeom>
          <a:noFill/>
        </p:spPr>
        <p:txBody>
          <a:bodyPr wrap="none" rtlCol="0">
            <a:spAutoFit/>
          </a:bodyPr>
          <a:lstStyle/>
          <a:p>
            <a:r>
              <a:rPr lang="pl-PL" sz="2400" b="1" dirty="0" smtClean="0">
                <a:solidFill>
                  <a:schemeClr val="accent3">
                    <a:lumMod val="75000"/>
                  </a:schemeClr>
                </a:solidFill>
              </a:rPr>
              <a:t>POJĘCIE I CHARAKTERYSTYKA</a:t>
            </a: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r>
              <a:rPr lang="pl-PL" sz="2400" b="1" dirty="0" smtClean="0">
                <a:solidFill>
                  <a:schemeClr val="accent3">
                    <a:lumMod val="75000"/>
                  </a:schemeClr>
                </a:solidFill>
              </a:rPr>
              <a:t>STRONY </a:t>
            </a:r>
            <a:endParaRPr lang="pl-PL" sz="2400" b="1" dirty="0">
              <a:solidFill>
                <a:schemeClr val="accent3">
                  <a:lumMod val="75000"/>
                </a:schemeClr>
              </a:solidFill>
            </a:endParaRPr>
          </a:p>
        </p:txBody>
      </p:sp>
      <p:sp>
        <p:nvSpPr>
          <p:cNvPr id="6" name="pole tekstowe 5"/>
          <p:cNvSpPr txBox="1"/>
          <p:nvPr/>
        </p:nvSpPr>
        <p:spPr>
          <a:xfrm>
            <a:off x="251520" y="2420888"/>
            <a:ext cx="8424936" cy="1754326"/>
          </a:xfrm>
          <a:prstGeom prst="rect">
            <a:avLst/>
          </a:prstGeom>
          <a:noFill/>
        </p:spPr>
        <p:txBody>
          <a:bodyPr wrap="square" rtlCol="0">
            <a:spAutoFit/>
          </a:bodyPr>
          <a:lstStyle/>
          <a:p>
            <a:r>
              <a:rPr lang="pl-PL" b="1" dirty="0" smtClean="0"/>
              <a:t>Charakter umowy.</a:t>
            </a:r>
            <a:r>
              <a:rPr lang="pl-PL" dirty="0" smtClean="0"/>
              <a:t> </a:t>
            </a:r>
          </a:p>
          <a:p>
            <a:r>
              <a:rPr lang="pl-PL" dirty="0" smtClean="0"/>
              <a:t>	</a:t>
            </a:r>
            <a:r>
              <a:rPr lang="pl-PL" dirty="0" smtClean="0"/>
              <a:t>Przechowanie jest </a:t>
            </a:r>
            <a:r>
              <a:rPr lang="pl-PL" dirty="0" smtClean="0"/>
              <a:t>umową</a:t>
            </a:r>
            <a:r>
              <a:rPr lang="pl-PL" dirty="0" smtClean="0"/>
              <a:t>:</a:t>
            </a:r>
          </a:p>
          <a:p>
            <a:pPr>
              <a:buFont typeface="Arial" pitchFamily="34" charset="0"/>
              <a:buChar char="•"/>
            </a:pPr>
            <a:r>
              <a:rPr lang="pl-PL" b="1" dirty="0" smtClean="0"/>
              <a:t>	k</a:t>
            </a:r>
            <a:r>
              <a:rPr lang="pl-PL" b="1" dirty="0" smtClean="0"/>
              <a:t>onsensualną</a:t>
            </a:r>
            <a:r>
              <a:rPr lang="pl-PL" dirty="0" smtClean="0"/>
              <a:t> </a:t>
            </a:r>
            <a:endParaRPr lang="pl-PL" b="1" dirty="0" smtClean="0">
              <a:solidFill>
                <a:schemeClr val="accent3">
                  <a:lumMod val="75000"/>
                </a:schemeClr>
              </a:solidFill>
            </a:endParaRP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a:t>
            </a:r>
            <a:r>
              <a:rPr lang="pl-PL" b="1" dirty="0" smtClean="0"/>
              <a:t>odpłatną</a:t>
            </a:r>
            <a:endParaRPr lang="pl-PL" b="1" dirty="0" smtClean="0"/>
          </a:p>
          <a:p>
            <a:pPr>
              <a:buFont typeface="Arial" pitchFamily="34" charset="0"/>
              <a:buChar char="•"/>
            </a:pPr>
            <a:r>
              <a:rPr lang="pl-PL" b="1" dirty="0" smtClean="0"/>
              <a:t>	</a:t>
            </a:r>
            <a:r>
              <a:rPr lang="pl-PL" b="1" dirty="0" smtClean="0"/>
              <a:t>wzajemną</a:t>
            </a:r>
            <a:endParaRPr lang="pl-PL" b="1" dirty="0"/>
          </a:p>
        </p:txBody>
      </p:sp>
      <p:sp>
        <p:nvSpPr>
          <p:cNvPr id="7" name="pole tekstowe 6"/>
          <p:cNvSpPr txBox="1"/>
          <p:nvPr/>
        </p:nvSpPr>
        <p:spPr>
          <a:xfrm>
            <a:off x="323528" y="4725144"/>
            <a:ext cx="8568952" cy="1754326"/>
          </a:xfrm>
          <a:prstGeom prst="rect">
            <a:avLst/>
          </a:prstGeom>
          <a:noFill/>
        </p:spPr>
        <p:txBody>
          <a:bodyPr wrap="square" rtlCol="0">
            <a:spAutoFit/>
          </a:bodyPr>
          <a:lstStyle/>
          <a:p>
            <a:pPr algn="just"/>
            <a:r>
              <a:rPr lang="pl-PL" dirty="0" smtClean="0">
                <a:sym typeface="Wingdings" pitchFamily="2" charset="2"/>
              </a:rPr>
              <a:t> </a:t>
            </a:r>
            <a:r>
              <a:rPr lang="pl-PL" dirty="0" smtClean="0"/>
              <a:t>Stronami </a:t>
            </a:r>
            <a:r>
              <a:rPr lang="pl-PL" dirty="0" smtClean="0"/>
              <a:t>składu są</a:t>
            </a:r>
            <a:r>
              <a:rPr lang="pl-PL" b="1" dirty="0" smtClean="0"/>
              <a:t> przedsiębiorca składowy</a:t>
            </a:r>
            <a:r>
              <a:rPr lang="pl-PL" dirty="0" smtClean="0"/>
              <a:t> i </a:t>
            </a:r>
            <a:r>
              <a:rPr lang="pl-PL" b="1" dirty="0" smtClean="0"/>
              <a:t>składający</a:t>
            </a:r>
            <a:r>
              <a:rPr lang="pl-PL" dirty="0" smtClean="0"/>
              <a:t>.</a:t>
            </a:r>
          </a:p>
          <a:p>
            <a:pPr algn="just"/>
            <a:r>
              <a:rPr lang="pl-PL" b="1" dirty="0" smtClean="0"/>
              <a:t>Przedsiębiorcą składowym</a:t>
            </a:r>
            <a:r>
              <a:rPr lang="pl-PL" dirty="0" smtClean="0"/>
              <a:t> jest osoba fizyczna, prawna lub jednostka organizacyjna niemająca osobowości prawnej, która prowadzi w sposób ciągły i zarobkowo działalność gospodarczą polegającą na świadczeniu usług </a:t>
            </a:r>
            <a:r>
              <a:rPr lang="pl-PL" dirty="0" smtClean="0"/>
              <a:t>składowych.</a:t>
            </a:r>
          </a:p>
          <a:p>
            <a:pPr algn="just"/>
            <a:r>
              <a:rPr lang="pl-PL" b="1" dirty="0" smtClean="0"/>
              <a:t>Składającym</a:t>
            </a:r>
            <a:r>
              <a:rPr lang="pl-PL" dirty="0" smtClean="0"/>
              <a:t> może być każdy podmiot prawa cywilnego</a:t>
            </a:r>
            <a:r>
              <a:rPr lang="pl-PL" dirty="0" smtClean="0"/>
              <a:t>.</a:t>
            </a:r>
          </a:p>
          <a:p>
            <a:pPr algn="just"/>
            <a:r>
              <a:rPr lang="pl-PL" b="1" u="sng" dirty="0" smtClean="0">
                <a:solidFill>
                  <a:schemeClr val="accent3">
                    <a:lumMod val="75000"/>
                  </a:schemeClr>
                </a:solidFill>
                <a:sym typeface="Wingdings" pitchFamily="2" charset="2"/>
              </a:rPr>
              <a:t> </a:t>
            </a:r>
            <a:r>
              <a:rPr lang="pl-PL" b="1" u="sng" dirty="0" smtClean="0">
                <a:solidFill>
                  <a:schemeClr val="accent3">
                    <a:lumMod val="75000"/>
                  </a:schemeClr>
                </a:solidFill>
              </a:rPr>
              <a:t>Umowa </a:t>
            </a:r>
            <a:r>
              <a:rPr lang="pl-PL" b="1" u="sng" dirty="0" smtClean="0">
                <a:solidFill>
                  <a:schemeClr val="accent3">
                    <a:lumMod val="75000"/>
                  </a:schemeClr>
                </a:solidFill>
              </a:rPr>
              <a:t>składu </a:t>
            </a:r>
            <a:r>
              <a:rPr lang="pl-PL" b="1" u="sng" dirty="0" smtClean="0">
                <a:solidFill>
                  <a:schemeClr val="accent3">
                    <a:lumMod val="75000"/>
                  </a:schemeClr>
                </a:solidFill>
              </a:rPr>
              <a:t>jest zatem</a:t>
            </a:r>
            <a:r>
              <a:rPr lang="pl-PL" b="1" u="sng" dirty="0" smtClean="0">
                <a:solidFill>
                  <a:schemeClr val="accent3">
                    <a:lumMod val="75000"/>
                  </a:schemeClr>
                </a:solidFill>
              </a:rPr>
              <a:t> </a:t>
            </a:r>
            <a:r>
              <a:rPr lang="pl-PL" b="1" u="sng" dirty="0" smtClean="0">
                <a:solidFill>
                  <a:schemeClr val="accent3">
                    <a:lumMod val="75000"/>
                  </a:schemeClr>
                </a:solidFill>
              </a:rPr>
              <a:t>umową jednostronnie </a:t>
            </a:r>
            <a:r>
              <a:rPr lang="pl-PL" b="1" u="sng" dirty="0" smtClean="0">
                <a:solidFill>
                  <a:schemeClr val="accent3">
                    <a:lumMod val="75000"/>
                  </a:schemeClr>
                </a:solidFill>
              </a:rPr>
              <a:t>kwalifikowaną podmiotowo</a:t>
            </a:r>
            <a:endParaRPr lang="pl-PL" b="1" u="sng" dirty="0">
              <a:solidFill>
                <a:schemeClr val="accent3">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21</a:t>
            </a:fld>
            <a:endParaRPr lang="pl-PL" dirty="0"/>
          </a:p>
        </p:txBody>
      </p:sp>
      <p:sp>
        <p:nvSpPr>
          <p:cNvPr id="3" name="pole tekstowe 2"/>
          <p:cNvSpPr txBox="1"/>
          <p:nvPr/>
        </p:nvSpPr>
        <p:spPr>
          <a:xfrm>
            <a:off x="251520" y="260648"/>
            <a:ext cx="8640960" cy="738664"/>
          </a:xfrm>
          <a:prstGeom prst="rect">
            <a:avLst/>
          </a:prstGeom>
          <a:noFill/>
        </p:spPr>
        <p:txBody>
          <a:bodyPr wrap="square" rtlCol="0">
            <a:spAutoFit/>
          </a:bodyPr>
          <a:lstStyle/>
          <a:p>
            <a:pPr algn="ctr"/>
            <a:r>
              <a:rPr lang="pl-PL" sz="2400" b="1" dirty="0" smtClean="0">
                <a:solidFill>
                  <a:schemeClr val="accent3">
                    <a:lumMod val="75000"/>
                  </a:schemeClr>
                </a:solidFill>
              </a:rPr>
              <a:t>Cechy charakterystyczne zobowiązania</a:t>
            </a:r>
          </a:p>
          <a:p>
            <a:endParaRPr lang="pl-PL" dirty="0"/>
          </a:p>
        </p:txBody>
      </p:sp>
      <p:sp>
        <p:nvSpPr>
          <p:cNvPr id="4" name="pole tekstowe 3"/>
          <p:cNvSpPr txBox="1"/>
          <p:nvPr/>
        </p:nvSpPr>
        <p:spPr>
          <a:xfrm>
            <a:off x="395536" y="836712"/>
            <a:ext cx="8064896" cy="3139321"/>
          </a:xfrm>
          <a:prstGeom prst="rect">
            <a:avLst/>
          </a:prstGeom>
          <a:noFill/>
        </p:spPr>
        <p:txBody>
          <a:bodyPr wrap="square" rtlCol="0">
            <a:spAutoFit/>
          </a:bodyPr>
          <a:lstStyle/>
          <a:p>
            <a:pPr algn="just"/>
            <a:r>
              <a:rPr lang="pl-PL" dirty="0" smtClean="0"/>
              <a:t>Do zawartej przez strony umowy należy stosować przepisy o umowie składu, jeżeli spełnia ona następujące warunki: </a:t>
            </a:r>
            <a:endParaRPr lang="pl-PL" dirty="0" smtClean="0"/>
          </a:p>
          <a:p>
            <a:pPr marL="342900" indent="-342900" algn="just">
              <a:buAutoNum type="arabicParenR"/>
            </a:pPr>
            <a:r>
              <a:rPr lang="pl-PL" dirty="0" smtClean="0"/>
              <a:t>jedną </a:t>
            </a:r>
            <a:r>
              <a:rPr lang="pl-PL" dirty="0" smtClean="0"/>
              <a:t>ze stron jest </a:t>
            </a:r>
            <a:r>
              <a:rPr lang="pl-PL" b="1" dirty="0" smtClean="0"/>
              <a:t>przedsiębiorca składowy</a:t>
            </a:r>
            <a:r>
              <a:rPr lang="pl-PL" dirty="0" smtClean="0"/>
              <a:t> – osoba, która zarobkowo i w sposób powtarzalny świadczy usługi składowe; </a:t>
            </a:r>
            <a:endParaRPr lang="pl-PL" dirty="0" smtClean="0"/>
          </a:p>
          <a:p>
            <a:pPr marL="342900" indent="-342900" algn="just">
              <a:buAutoNum type="arabicParenR"/>
            </a:pPr>
            <a:r>
              <a:rPr lang="pl-PL" dirty="0" smtClean="0"/>
              <a:t>przedsiębiorca </a:t>
            </a:r>
            <a:r>
              <a:rPr lang="pl-PL" dirty="0" smtClean="0"/>
              <a:t>ten zobowiązuje się do świadczenia </a:t>
            </a:r>
            <a:r>
              <a:rPr lang="pl-PL" b="1" dirty="0" smtClean="0"/>
              <a:t>przechowania</a:t>
            </a:r>
            <a:r>
              <a:rPr lang="pl-PL" dirty="0" smtClean="0"/>
              <a:t> (pieczy); </a:t>
            </a:r>
            <a:endParaRPr lang="pl-PL" dirty="0" smtClean="0"/>
          </a:p>
          <a:p>
            <a:pPr marL="342900" indent="-342900" algn="just">
              <a:buAutoNum type="arabicParenR"/>
            </a:pPr>
            <a:r>
              <a:rPr lang="pl-PL" dirty="0" smtClean="0"/>
              <a:t>przedmiotem </a:t>
            </a:r>
            <a:r>
              <a:rPr lang="pl-PL" dirty="0" smtClean="0"/>
              <a:t>pieczy jest oznaczona w umowie </a:t>
            </a:r>
            <a:r>
              <a:rPr lang="pl-PL" b="1" dirty="0" smtClean="0"/>
              <a:t>rzecz ruchoma</a:t>
            </a:r>
            <a:r>
              <a:rPr lang="pl-PL" dirty="0" smtClean="0"/>
              <a:t> lub większa liczba takich rzeczy </a:t>
            </a:r>
          </a:p>
          <a:p>
            <a:pPr marL="342900" indent="-342900" algn="just">
              <a:buAutoNum type="arabicParenR"/>
            </a:pPr>
            <a:r>
              <a:rPr lang="pl-PL" dirty="0" smtClean="0"/>
              <a:t>druga </a:t>
            </a:r>
            <a:r>
              <a:rPr lang="pl-PL" dirty="0" smtClean="0"/>
              <a:t>strona (składający) zobowiązuje się do zapłaty </a:t>
            </a:r>
            <a:r>
              <a:rPr lang="pl-PL" b="1" dirty="0" smtClean="0"/>
              <a:t>wynagrodzenia</a:t>
            </a:r>
            <a:endParaRPr lang="pl-PL" dirty="0" smtClean="0"/>
          </a:p>
          <a:p>
            <a:pPr marL="342900" indent="-342900" algn="just">
              <a:buAutoNum type="arabicParenR"/>
            </a:pPr>
            <a:r>
              <a:rPr lang="pl-PL" dirty="0" smtClean="0"/>
              <a:t>obowiązek </a:t>
            </a:r>
            <a:r>
              <a:rPr lang="pl-PL" dirty="0" smtClean="0"/>
              <a:t>przechowania jest </a:t>
            </a:r>
            <a:r>
              <a:rPr lang="pl-PL" b="1" dirty="0" smtClean="0"/>
              <a:t>głównym obowiązkiem</a:t>
            </a:r>
            <a:r>
              <a:rPr lang="pl-PL" dirty="0" smtClean="0"/>
              <a:t> strony stosunku prawnego, a nie obowiązkiem ubocznym, służącym wykonaniu innego zobowiązania (przewozu, spedycji, sprzedaży komisowej itp.).</a:t>
            </a:r>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22</a:t>
            </a:fld>
            <a:endParaRPr lang="pl-PL" dirty="0"/>
          </a:p>
        </p:txBody>
      </p:sp>
      <p:sp>
        <p:nvSpPr>
          <p:cNvPr id="3" name="pole tekstowe 2"/>
          <p:cNvSpPr txBox="1"/>
          <p:nvPr/>
        </p:nvSpPr>
        <p:spPr>
          <a:xfrm>
            <a:off x="251520" y="260648"/>
            <a:ext cx="8568952" cy="3600986"/>
          </a:xfrm>
          <a:prstGeom prst="rect">
            <a:avLst/>
          </a:prstGeom>
          <a:noFill/>
        </p:spPr>
        <p:txBody>
          <a:bodyPr wrap="square" rtlCol="0">
            <a:spAutoFit/>
          </a:bodyPr>
          <a:lstStyle/>
          <a:p>
            <a:r>
              <a:rPr lang="pl-PL" sz="2400" b="1" dirty="0" smtClean="0">
                <a:solidFill>
                  <a:schemeClr val="accent3">
                    <a:lumMod val="75000"/>
                  </a:schemeClr>
                </a:solidFill>
              </a:rPr>
              <a:t>PRZEDMIOT UMOWY </a:t>
            </a:r>
          </a:p>
          <a:p>
            <a:pPr algn="just"/>
            <a:endParaRPr lang="pl-PL" b="1" dirty="0" smtClean="0"/>
          </a:p>
          <a:p>
            <a:pPr algn="just"/>
            <a:r>
              <a:rPr lang="pl-PL" b="1" dirty="0" smtClean="0"/>
              <a:t>Przedmiotem </a:t>
            </a:r>
            <a:r>
              <a:rPr lang="pl-PL" b="1" dirty="0" smtClean="0"/>
              <a:t>umowy składu są rzeczy </a:t>
            </a:r>
            <a:r>
              <a:rPr lang="pl-PL" b="1" dirty="0" smtClean="0"/>
              <a:t>ruchome </a:t>
            </a:r>
            <a:r>
              <a:rPr lang="pl-PL" dirty="0" smtClean="0"/>
              <a:t>(</a:t>
            </a:r>
            <a:r>
              <a:rPr lang="pl-PL" dirty="0" smtClean="0"/>
              <a:t>rzecz ruchoma lub wiele rzeczy ruchomych, zarówno tego samego rodzaju, jak i różnych </a:t>
            </a:r>
            <a:r>
              <a:rPr lang="pl-PL" dirty="0" smtClean="0"/>
              <a:t>rodzajów)</a:t>
            </a:r>
            <a:r>
              <a:rPr lang="pl-PL" b="1" dirty="0" smtClean="0"/>
              <a:t>, </a:t>
            </a:r>
            <a:r>
              <a:rPr lang="pl-PL" b="1" dirty="0" smtClean="0"/>
              <a:t>które muszą być oznaczone w umowie składu.</a:t>
            </a:r>
            <a:r>
              <a:rPr lang="pl-PL" dirty="0" smtClean="0"/>
              <a:t> </a:t>
            </a:r>
            <a:endParaRPr lang="pl-PL" b="1" dirty="0" smtClean="0"/>
          </a:p>
          <a:p>
            <a:pPr algn="just"/>
            <a:endParaRPr lang="pl-PL" b="1" dirty="0" smtClean="0"/>
          </a:p>
          <a:p>
            <a:pPr algn="just"/>
            <a:r>
              <a:rPr lang="pl-PL" dirty="0" smtClean="0"/>
              <a:t>Ze względu na treść art. </a:t>
            </a:r>
            <a:r>
              <a:rPr lang="pl-PL" dirty="0" smtClean="0"/>
              <a:t>1</a:t>
            </a:r>
            <a:r>
              <a:rPr lang="pl-PL" dirty="0" smtClean="0"/>
              <a:t> </a:t>
            </a:r>
            <a:r>
              <a:rPr lang="pl-PL" dirty="0" err="1" smtClean="0"/>
              <a:t>OchrZwU</a:t>
            </a:r>
            <a:r>
              <a:rPr lang="pl-PL" dirty="0" smtClean="0"/>
              <a:t> przedmiotem </a:t>
            </a:r>
            <a:r>
              <a:rPr lang="pl-PL" dirty="0" smtClean="0"/>
              <a:t>składu mogą </a:t>
            </a:r>
            <a:r>
              <a:rPr lang="pl-PL" dirty="0" smtClean="0"/>
              <a:t>być </a:t>
            </a:r>
            <a:r>
              <a:rPr lang="pl-PL" b="1" dirty="0" smtClean="0"/>
              <a:t>zwierzęta</a:t>
            </a:r>
            <a:r>
              <a:rPr lang="pl-PL" dirty="0" smtClean="0"/>
              <a:t>.</a:t>
            </a:r>
          </a:p>
          <a:p>
            <a:endParaRPr lang="pl-PL" b="1" dirty="0" smtClean="0"/>
          </a:p>
          <a:p>
            <a:r>
              <a:rPr lang="pl-PL" sz="2400" b="1" dirty="0" smtClean="0">
                <a:solidFill>
                  <a:schemeClr val="accent3">
                    <a:lumMod val="75000"/>
                  </a:schemeClr>
                </a:solidFill>
              </a:rPr>
              <a:t>FORMA UMOWY </a:t>
            </a:r>
          </a:p>
          <a:p>
            <a:endParaRPr lang="pl-PL" b="1" dirty="0" smtClean="0"/>
          </a:p>
          <a:p>
            <a:r>
              <a:rPr lang="pl-PL" dirty="0" smtClean="0"/>
              <a:t>Umowa składu dla </a:t>
            </a:r>
            <a:r>
              <a:rPr lang="pl-PL" dirty="0" smtClean="0"/>
              <a:t>swej ważności </a:t>
            </a:r>
            <a:r>
              <a:rPr lang="pl-PL" b="1" dirty="0" smtClean="0"/>
              <a:t>nie wymaga dochowania szczególnej </a:t>
            </a:r>
            <a:r>
              <a:rPr lang="pl-PL" b="1" dirty="0" smtClean="0"/>
              <a:t>formy i</a:t>
            </a:r>
            <a:r>
              <a:rPr lang="pl-PL" dirty="0" smtClean="0"/>
              <a:t> </a:t>
            </a:r>
            <a:r>
              <a:rPr lang="pl-PL" dirty="0" smtClean="0"/>
              <a:t>może być zawarta w formie dowolnej, także </a:t>
            </a:r>
            <a:r>
              <a:rPr lang="pl-PL" i="1" dirty="0" smtClean="0"/>
              <a:t>per </a:t>
            </a:r>
            <a:r>
              <a:rPr lang="pl-PL" i="1" dirty="0" err="1" smtClean="0"/>
              <a:t>facta</a:t>
            </a:r>
            <a:r>
              <a:rPr lang="pl-PL" i="1" dirty="0" smtClean="0"/>
              <a:t> </a:t>
            </a:r>
            <a:r>
              <a:rPr lang="pl-PL" i="1" dirty="0" err="1" smtClean="0"/>
              <a:t>concludentia</a:t>
            </a:r>
            <a:r>
              <a:rPr lang="pl-PL" i="1" dirty="0" smtClean="0"/>
              <a:t>.</a:t>
            </a:r>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23</a:t>
            </a:fld>
            <a:endParaRPr lang="pl-PL" dirty="0"/>
          </a:p>
        </p:txBody>
      </p:sp>
      <p:sp>
        <p:nvSpPr>
          <p:cNvPr id="3" name="pole tekstowe 2"/>
          <p:cNvSpPr txBox="1"/>
          <p:nvPr/>
        </p:nvSpPr>
        <p:spPr>
          <a:xfrm>
            <a:off x="251520" y="116632"/>
            <a:ext cx="8640960" cy="6586418"/>
          </a:xfrm>
          <a:prstGeom prst="rect">
            <a:avLst/>
          </a:prstGeom>
          <a:noFill/>
        </p:spPr>
        <p:txBody>
          <a:bodyPr wrap="square" rtlCol="0">
            <a:spAutoFit/>
          </a:bodyPr>
          <a:lstStyle/>
          <a:p>
            <a:r>
              <a:rPr lang="pl-PL" sz="2000" b="1" dirty="0" smtClean="0">
                <a:solidFill>
                  <a:schemeClr val="accent3"/>
                </a:solidFill>
              </a:rPr>
              <a:t>Obowiązki przedsiębiorcy </a:t>
            </a:r>
            <a:r>
              <a:rPr lang="pl-PL" sz="2000" b="1" dirty="0" smtClean="0">
                <a:solidFill>
                  <a:schemeClr val="accent3"/>
                </a:solidFill>
              </a:rPr>
              <a:t>składowego</a:t>
            </a:r>
          </a:p>
          <a:p>
            <a:endParaRPr lang="pl-PL" b="1" dirty="0" smtClean="0"/>
          </a:p>
          <a:p>
            <a:r>
              <a:rPr lang="pl-PL" sz="1600" b="1" dirty="0" smtClean="0">
                <a:sym typeface="Wingdings" pitchFamily="2" charset="2"/>
              </a:rPr>
              <a:t> </a:t>
            </a:r>
            <a:r>
              <a:rPr lang="pl-PL" sz="1600" b="1" dirty="0" smtClean="0"/>
              <a:t>Obowiązek pieczy</a:t>
            </a:r>
            <a:endParaRPr lang="pl-PL" sz="1600" dirty="0" smtClean="0"/>
          </a:p>
          <a:p>
            <a:pPr algn="just"/>
            <a:r>
              <a:rPr lang="pl-PL" sz="1600" dirty="0" smtClean="0"/>
              <a:t>Pierwszym </a:t>
            </a:r>
            <a:r>
              <a:rPr lang="pl-PL" sz="1600" dirty="0" smtClean="0"/>
              <a:t>obowiązkiem przedsiębiorcy składowego jest </a:t>
            </a:r>
            <a:r>
              <a:rPr lang="pl-PL" sz="1600" b="1" dirty="0" smtClean="0"/>
              <a:t>przyjęcie rzeczy</a:t>
            </a:r>
            <a:r>
              <a:rPr lang="pl-PL" sz="1600" dirty="0" smtClean="0"/>
              <a:t> na skład. Jego zasadniczy obowiązek odnosi się natomiast do przechowania rzeczy, czyli </a:t>
            </a:r>
            <a:r>
              <a:rPr lang="pl-PL" sz="1600" b="1" dirty="0" smtClean="0"/>
              <a:t>sprawowania nad nimi pieczy</a:t>
            </a:r>
            <a:r>
              <a:rPr lang="pl-PL" sz="1600" dirty="0" smtClean="0"/>
              <a:t> w celu zachowania ich w niepogorszonym stanie. Obowiązek ten jest określony ogólnie, przedsiębiorca składowy może zatem sam decydować (uwzględniając okoliczności, w szczególności właściwości składowanych rzeczy), jakie czynności w tym celu podejmie, byleby tylko jego postępowanie odpowiadało wymogom należytej staranności (zob. art. 355 KC). W szczególności chodzi o zabezpieczenie składowanych rzeczy przed zniszczeniem, uszkodzeniem i kradzieżą. Spośród czynności składających się na pieczę ustawa za konieczne uznaje czynności konserwacyjne (zob. art. 855 § 2 KC</a:t>
            </a:r>
            <a:r>
              <a:rPr lang="pl-PL" sz="1600" dirty="0" smtClean="0"/>
              <a:t>).</a:t>
            </a:r>
            <a:endParaRPr lang="pl-PL" sz="1600" dirty="0" smtClean="0"/>
          </a:p>
          <a:p>
            <a:pPr algn="just"/>
            <a:r>
              <a:rPr lang="pl-PL" sz="1600" dirty="0" smtClean="0">
                <a:sym typeface="Wingdings" pitchFamily="2" charset="2"/>
              </a:rPr>
              <a:t> </a:t>
            </a:r>
            <a:r>
              <a:rPr lang="pl-PL" sz="1600" dirty="0" smtClean="0">
                <a:sym typeface="Wingdings" pitchFamily="2" charset="2"/>
              </a:rPr>
              <a:t>P</a:t>
            </a:r>
            <a:r>
              <a:rPr lang="pl-PL" sz="1600" dirty="0" smtClean="0"/>
              <a:t>rzepis art. 853 </a:t>
            </a:r>
            <a:r>
              <a:rPr lang="pl-PL" sz="1600" dirty="0" smtClean="0"/>
              <a:t>§ 2 </a:t>
            </a:r>
            <a:r>
              <a:rPr lang="pl-PL" sz="1600" dirty="0" smtClean="0"/>
              <a:t>KC nakazuje </a:t>
            </a:r>
            <a:r>
              <a:rPr lang="pl-PL" sz="1600" dirty="0" smtClean="0"/>
              <a:t>przedsiębiorcy składowemu </a:t>
            </a:r>
            <a:r>
              <a:rPr lang="pl-PL" sz="1600" b="1" dirty="0" smtClean="0"/>
              <a:t>wydać składającemu pokwitowanie</a:t>
            </a:r>
            <a:r>
              <a:rPr lang="pl-PL" sz="1600" dirty="0" smtClean="0"/>
              <a:t>, którego treść powinna obejmować istotne postanowienia umowy, w szczególności rodzaj, ilość, oznaczenie i sposób opakowania rzeczy. </a:t>
            </a:r>
            <a:endParaRPr lang="pl-PL" sz="1600" dirty="0" smtClean="0"/>
          </a:p>
          <a:p>
            <a:pPr algn="just"/>
            <a:endParaRPr lang="pl-PL" sz="1600" dirty="0" smtClean="0"/>
          </a:p>
          <a:p>
            <a:pPr algn="just">
              <a:buFont typeface="Wingdings"/>
              <a:buChar char="à"/>
            </a:pPr>
            <a:r>
              <a:rPr lang="pl-PL" sz="1600" dirty="0" smtClean="0"/>
              <a:t>KC nie </a:t>
            </a:r>
            <a:r>
              <a:rPr lang="pl-PL" sz="1600" dirty="0" smtClean="0"/>
              <a:t>rozstrzyga wprost kwestii, </a:t>
            </a:r>
            <a:r>
              <a:rPr lang="pl-PL" sz="1600" dirty="0" smtClean="0">
                <a:solidFill>
                  <a:srgbClr val="FF0000"/>
                </a:solidFill>
              </a:rPr>
              <a:t>czy przedsiębiorca składowy jest związany wskazówkami składającego co do sposobu przechowywania rzeczy</a:t>
            </a:r>
            <a:r>
              <a:rPr lang="pl-PL" sz="1600" dirty="0" smtClean="0"/>
              <a:t>; wskazuje na to jedynie art. 859 KC. Wydaje się, że należy tu analogicznie stosować art. 737 KC</a:t>
            </a:r>
            <a:r>
              <a:rPr lang="pl-PL" sz="1600" dirty="0" smtClean="0"/>
              <a:t>.</a:t>
            </a:r>
          </a:p>
          <a:p>
            <a:pPr algn="just">
              <a:buFont typeface="Wingdings"/>
              <a:buChar char="à"/>
            </a:pPr>
            <a:r>
              <a:rPr lang="pl-PL" sz="1600" dirty="0" smtClean="0"/>
              <a:t>Nieuregulowaną w KC </a:t>
            </a:r>
            <a:r>
              <a:rPr lang="pl-PL" sz="1600" dirty="0" smtClean="0"/>
              <a:t>kwestią </a:t>
            </a:r>
            <a:r>
              <a:rPr lang="pl-PL" sz="1600" dirty="0" smtClean="0"/>
              <a:t>jest też </a:t>
            </a:r>
            <a:r>
              <a:rPr lang="pl-PL" sz="1600" dirty="0" smtClean="0">
                <a:solidFill>
                  <a:srgbClr val="FF0000"/>
                </a:solidFill>
              </a:rPr>
              <a:t>wymóg osobistego wykonania obowiązków </a:t>
            </a:r>
            <a:r>
              <a:rPr lang="pl-PL" sz="1600" dirty="0" smtClean="0"/>
              <a:t>przez przedsiębiorcę składowego. Tu z kolei dopuszczalne wydaje się stosowanie przez analogię art. 840 KC</a:t>
            </a:r>
            <a:r>
              <a:rPr lang="pl-PL" sz="1600" dirty="0" smtClean="0"/>
              <a:t>.</a:t>
            </a:r>
          </a:p>
          <a:p>
            <a:pPr algn="just">
              <a:buFont typeface="Wingdings"/>
              <a:buChar char="à"/>
            </a:pPr>
            <a:endParaRPr lang="pl-PL" sz="1600" b="1" dirty="0" smtClean="0"/>
          </a:p>
          <a:p>
            <a:pPr>
              <a:buFont typeface="Wingdings"/>
              <a:buChar char="à"/>
            </a:pPr>
            <a:r>
              <a:rPr lang="pl-PL" sz="1600" b="1" dirty="0" smtClean="0"/>
              <a:t>Dodatkowe </a:t>
            </a:r>
            <a:r>
              <a:rPr lang="pl-PL" sz="1600" b="1" dirty="0" smtClean="0"/>
              <a:t>obowiązki umowne.</a:t>
            </a:r>
            <a:r>
              <a:rPr lang="pl-PL" sz="1600" dirty="0" smtClean="0"/>
              <a:t> Umowa może nakładać na przedsiębiorcę składowego szczególne obowiązki, wykraczające poza zakres pieczy nad rzeczami oddanymi na </a:t>
            </a:r>
            <a:r>
              <a:rPr lang="pl-PL" sz="1600" dirty="0" smtClean="0"/>
              <a:t>skład. </a:t>
            </a:r>
            <a:endParaRPr lang="pl-PL" sz="1600" b="1" dirty="0" smtClean="0"/>
          </a:p>
          <a:p>
            <a:pPr>
              <a:buFont typeface="Wingdings"/>
              <a:buChar char="à"/>
            </a:pPr>
            <a:r>
              <a:rPr lang="pl-PL" sz="1600" b="1" dirty="0" smtClean="0"/>
              <a:t>Inne </a:t>
            </a:r>
            <a:r>
              <a:rPr lang="pl-PL" sz="1600" b="1" dirty="0" smtClean="0"/>
              <a:t>obowiązki ustawowe.</a:t>
            </a:r>
            <a:r>
              <a:rPr lang="pl-PL" sz="1600" dirty="0" smtClean="0"/>
              <a:t> Dalsze obowiązki przedsiębiorcy składowego określają </a:t>
            </a:r>
            <a:r>
              <a:rPr lang="pl-PL" sz="1600" dirty="0" smtClean="0">
                <a:hlinkClick r:id="rId2"/>
              </a:rPr>
              <a:t>art. 855 § 2</a:t>
            </a:r>
            <a:r>
              <a:rPr lang="pl-PL" sz="1600" dirty="0" smtClean="0"/>
              <a:t>, </a:t>
            </a:r>
            <a:r>
              <a:rPr lang="pl-PL" sz="1600" dirty="0" smtClean="0">
                <a:hlinkClick r:id="rId3"/>
              </a:rPr>
              <a:t>art. 857</a:t>
            </a:r>
            <a:r>
              <a:rPr lang="pl-PL" sz="1600" dirty="0" smtClean="0"/>
              <a:t>, </a:t>
            </a:r>
            <a:r>
              <a:rPr lang="pl-PL" sz="1600" dirty="0" smtClean="0">
                <a:hlinkClick r:id="rId4"/>
              </a:rPr>
              <a:t>858</a:t>
            </a:r>
            <a:r>
              <a:rPr lang="pl-PL" sz="1600" dirty="0" smtClean="0"/>
              <a:t>, </a:t>
            </a:r>
            <a:r>
              <a:rPr lang="pl-PL" sz="1600" dirty="0" smtClean="0">
                <a:hlinkClick r:id="rId5"/>
              </a:rPr>
              <a:t>859</a:t>
            </a:r>
            <a:r>
              <a:rPr lang="pl-PL" sz="1600" dirty="0" smtClean="0"/>
              <a:t>, </a:t>
            </a:r>
            <a:r>
              <a:rPr lang="pl-PL" sz="1600" dirty="0" smtClean="0">
                <a:hlinkClick r:id="rId6"/>
              </a:rPr>
              <a:t>859</a:t>
            </a:r>
            <a:r>
              <a:rPr lang="pl-PL" sz="1600" baseline="30000" dirty="0" smtClean="0">
                <a:hlinkClick r:id="rId6"/>
              </a:rPr>
              <a:t>1</a:t>
            </a:r>
            <a:r>
              <a:rPr lang="pl-PL" sz="1600" dirty="0" smtClean="0"/>
              <a:t> i </a:t>
            </a:r>
            <a:r>
              <a:rPr lang="pl-PL" sz="1600" dirty="0" smtClean="0">
                <a:hlinkClick r:id="rId7"/>
              </a:rPr>
              <a:t>art. 859</a:t>
            </a:r>
            <a:r>
              <a:rPr lang="pl-PL" sz="1600" baseline="30000" dirty="0" smtClean="0">
                <a:hlinkClick r:id="rId7"/>
              </a:rPr>
              <a:t>2</a:t>
            </a:r>
            <a:r>
              <a:rPr lang="pl-PL" sz="1600" dirty="0" smtClean="0">
                <a:hlinkClick r:id="rId7"/>
              </a:rPr>
              <a:t> § 3</a:t>
            </a:r>
            <a:r>
              <a:rPr lang="pl-PL" sz="1600" dirty="0" smtClean="0"/>
              <a:t> KC.</a:t>
            </a:r>
          </a:p>
          <a:p>
            <a:pPr algn="just">
              <a:buFont typeface="Wingdings"/>
              <a:buChar char="à"/>
            </a:pPr>
            <a:endParaRPr lang="pl-PL" sz="16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24</a:t>
            </a:fld>
            <a:endParaRPr lang="pl-PL" dirty="0"/>
          </a:p>
        </p:txBody>
      </p:sp>
      <p:sp>
        <p:nvSpPr>
          <p:cNvPr id="3" name="pole tekstowe 2"/>
          <p:cNvSpPr txBox="1"/>
          <p:nvPr/>
        </p:nvSpPr>
        <p:spPr>
          <a:xfrm>
            <a:off x="179512" y="188640"/>
            <a:ext cx="8784976" cy="5386090"/>
          </a:xfrm>
          <a:prstGeom prst="rect">
            <a:avLst/>
          </a:prstGeom>
          <a:noFill/>
        </p:spPr>
        <p:txBody>
          <a:bodyPr wrap="square" rtlCol="0">
            <a:spAutoFit/>
          </a:bodyPr>
          <a:lstStyle/>
          <a:p>
            <a:r>
              <a:rPr lang="pl-PL" sz="2000" b="1" dirty="0" smtClean="0">
                <a:solidFill>
                  <a:schemeClr val="accent3">
                    <a:lumMod val="75000"/>
                  </a:schemeClr>
                </a:solidFill>
              </a:rPr>
              <a:t>Zapłata wynagrodzenia jako podstawowy obowiązek składającego</a:t>
            </a:r>
          </a:p>
          <a:p>
            <a:endParaRPr lang="pl-PL" b="1" dirty="0" smtClean="0">
              <a:solidFill>
                <a:schemeClr val="accent3">
                  <a:lumMod val="75000"/>
                </a:schemeClr>
              </a:solidFill>
            </a:endParaRPr>
          </a:p>
          <a:p>
            <a:r>
              <a:rPr lang="pl-PL" dirty="0" smtClean="0">
                <a:sym typeface="Wingdings" pitchFamily="2" charset="2"/>
              </a:rPr>
              <a:t> </a:t>
            </a:r>
            <a:r>
              <a:rPr lang="pl-PL" dirty="0" smtClean="0"/>
              <a:t>Świadczenie </a:t>
            </a:r>
            <a:r>
              <a:rPr lang="pl-PL" dirty="0" smtClean="0"/>
              <a:t>składającego polega na zapłacie </a:t>
            </a:r>
            <a:r>
              <a:rPr lang="pl-PL" b="1" dirty="0" smtClean="0"/>
              <a:t>wynagrodzenia</a:t>
            </a:r>
            <a:r>
              <a:rPr lang="pl-PL" dirty="0" smtClean="0"/>
              <a:t>. </a:t>
            </a:r>
            <a:endParaRPr lang="pl-PL" dirty="0" smtClean="0"/>
          </a:p>
          <a:p>
            <a:r>
              <a:rPr lang="pl-PL" dirty="0" smtClean="0"/>
              <a:t>Jest </a:t>
            </a:r>
            <a:r>
              <a:rPr lang="pl-PL" dirty="0" smtClean="0"/>
              <a:t>to świadczenie pieniężne, jego wysokość powinna być oznaczona w umowie lub w taryfie (regulaminie) przedsiębiorcy składowego. </a:t>
            </a:r>
            <a:r>
              <a:rPr lang="pl-PL" dirty="0" smtClean="0"/>
              <a:t>Wydaje się, że </a:t>
            </a:r>
            <a:r>
              <a:rPr lang="pl-PL" dirty="0" smtClean="0"/>
              <a:t>przypadku, gdy zastrzeżono odpłatność, lecz nie oznaczono wysokości wynagrodzenia, przedsiębiorcy składowemu należy się wynagrodzenie przyjęte w danych stosunkach (analogia z art. 836 KC</a:t>
            </a:r>
            <a:r>
              <a:rPr lang="pl-PL" dirty="0" smtClean="0"/>
              <a:t>).</a:t>
            </a:r>
          </a:p>
          <a:p>
            <a:endParaRPr lang="pl-PL" dirty="0" smtClean="0"/>
          </a:p>
          <a:p>
            <a:r>
              <a:rPr lang="pl-PL" dirty="0" smtClean="0">
                <a:sym typeface="Wingdings" pitchFamily="2" charset="2"/>
              </a:rPr>
              <a:t> </a:t>
            </a:r>
            <a:r>
              <a:rPr lang="pl-PL" dirty="0" smtClean="0"/>
              <a:t>Wynagrodzenie </a:t>
            </a:r>
            <a:r>
              <a:rPr lang="pl-PL" dirty="0" smtClean="0"/>
              <a:t>nazywane jest w ustawie "</a:t>
            </a:r>
            <a:r>
              <a:rPr lang="pl-PL" b="1" dirty="0" smtClean="0"/>
              <a:t>składowym</a:t>
            </a:r>
            <a:r>
              <a:rPr lang="pl-PL" dirty="0" smtClean="0"/>
              <a:t>" (por. art. 859</a:t>
            </a:r>
            <a:r>
              <a:rPr lang="pl-PL" baseline="30000" dirty="0" smtClean="0"/>
              <a:t>3</a:t>
            </a:r>
            <a:r>
              <a:rPr lang="pl-PL" dirty="0" smtClean="0"/>
              <a:t> KC) i stanowi odpłatę </a:t>
            </a:r>
            <a:r>
              <a:rPr lang="pl-PL" dirty="0" smtClean="0"/>
              <a:t>za </a:t>
            </a:r>
            <a:r>
              <a:rPr lang="pl-PL" dirty="0" smtClean="0"/>
              <a:t>wszystkie czynności przedsiębiorcy składowego wchodzące w zakres jego </a:t>
            </a:r>
            <a:r>
              <a:rPr lang="pl-PL" b="1" dirty="0" smtClean="0"/>
              <a:t>podstawowych obowiązków</a:t>
            </a:r>
            <a:r>
              <a:rPr lang="pl-PL" dirty="0" smtClean="0"/>
              <a:t> (przyjęcie rzeczy na skład, udostępnianie pomieszczeń przez czas trwania zobowiązania, czynności konserwacyjne, zwrot rzeczy i inne). </a:t>
            </a:r>
            <a:endParaRPr lang="pl-PL" dirty="0" smtClean="0"/>
          </a:p>
          <a:p>
            <a:endParaRPr lang="pl-PL" dirty="0" smtClean="0"/>
          </a:p>
          <a:p>
            <a:r>
              <a:rPr lang="pl-PL" dirty="0" smtClean="0">
                <a:sym typeface="Wingdings" pitchFamily="2" charset="2"/>
              </a:rPr>
              <a:t> </a:t>
            </a:r>
            <a:r>
              <a:rPr lang="pl-PL" dirty="0" smtClean="0"/>
              <a:t>W </a:t>
            </a:r>
            <a:r>
              <a:rPr lang="pl-PL" dirty="0" smtClean="0"/>
              <a:t>braku odmiennej umowy powinno być zapłacone z dołu (analogia z art. 744 KC).</a:t>
            </a:r>
          </a:p>
          <a:p>
            <a:endParaRPr lang="pl-PL" b="1" dirty="0" smtClean="0"/>
          </a:p>
          <a:p>
            <a:r>
              <a:rPr lang="pl-PL" b="1" dirty="0" smtClean="0">
                <a:sym typeface="Wingdings" pitchFamily="2" charset="2"/>
              </a:rPr>
              <a:t> </a:t>
            </a:r>
            <a:r>
              <a:rPr lang="pl-PL" b="1" dirty="0" smtClean="0"/>
              <a:t>Inne </a:t>
            </a:r>
            <a:r>
              <a:rPr lang="pl-PL" b="1" dirty="0" smtClean="0"/>
              <a:t>roszczenia.</a:t>
            </a:r>
            <a:r>
              <a:rPr lang="pl-PL" dirty="0" smtClean="0"/>
              <a:t> Obok roszczenia o składowe przedsiębiorcy składowemu może przysługiwać także roszczenie o wynagrodzenie za </a:t>
            </a:r>
            <a:r>
              <a:rPr lang="pl-PL" b="1" dirty="0" smtClean="0"/>
              <a:t>dodatkowe czynności</a:t>
            </a:r>
            <a:r>
              <a:rPr lang="pl-PL" dirty="0" smtClean="0"/>
              <a:t> oraz inne roszczenia, które przykładowo wymienia art. 859</a:t>
            </a:r>
            <a:r>
              <a:rPr lang="pl-PL" baseline="30000" dirty="0" smtClean="0"/>
              <a:t>3</a:t>
            </a:r>
            <a:r>
              <a:rPr lang="pl-PL" dirty="0" smtClean="0"/>
              <a:t> KC.</a:t>
            </a:r>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25</a:t>
            </a:fld>
            <a:endParaRPr lang="pl-PL" dirty="0"/>
          </a:p>
        </p:txBody>
      </p:sp>
      <p:sp>
        <p:nvSpPr>
          <p:cNvPr id="3" name="pole tekstowe 2"/>
          <p:cNvSpPr txBox="1"/>
          <p:nvPr/>
        </p:nvSpPr>
        <p:spPr>
          <a:xfrm>
            <a:off x="179512" y="188640"/>
            <a:ext cx="8136904" cy="677108"/>
          </a:xfrm>
          <a:prstGeom prst="rect">
            <a:avLst/>
          </a:prstGeom>
          <a:noFill/>
        </p:spPr>
        <p:txBody>
          <a:bodyPr wrap="square" rtlCol="0">
            <a:spAutoFit/>
          </a:bodyPr>
          <a:lstStyle/>
          <a:p>
            <a:r>
              <a:rPr lang="pl-PL" sz="2000" b="1" dirty="0" smtClean="0">
                <a:solidFill>
                  <a:schemeClr val="accent3">
                    <a:lumMod val="75000"/>
                  </a:schemeClr>
                </a:solidFill>
              </a:rPr>
              <a:t>SKŁAD A DEPOZYT NIEPRAWIDŁOWY </a:t>
            </a:r>
          </a:p>
          <a:p>
            <a:r>
              <a:rPr lang="pl-PL" dirty="0" smtClean="0"/>
              <a:t> </a:t>
            </a:r>
            <a:endParaRPr lang="pl-PL" dirty="0"/>
          </a:p>
        </p:txBody>
      </p:sp>
      <p:sp>
        <p:nvSpPr>
          <p:cNvPr id="4" name="pole tekstowe 3"/>
          <p:cNvSpPr txBox="1"/>
          <p:nvPr/>
        </p:nvSpPr>
        <p:spPr>
          <a:xfrm>
            <a:off x="1475656" y="620688"/>
            <a:ext cx="7344816" cy="1077218"/>
          </a:xfrm>
          <a:prstGeom prst="rect">
            <a:avLst/>
          </a:prstGeom>
          <a:solidFill>
            <a:schemeClr val="accent3">
              <a:lumMod val="20000"/>
              <a:lumOff val="80000"/>
            </a:schemeClr>
          </a:solidFill>
        </p:spPr>
        <p:txBody>
          <a:bodyPr wrap="square" rtlCol="0">
            <a:spAutoFit/>
          </a:bodyPr>
          <a:lstStyle/>
          <a:p>
            <a:pPr algn="just"/>
            <a:r>
              <a:rPr lang="pl-PL" sz="1600" dirty="0" smtClean="0"/>
              <a:t>Art. 854 </a:t>
            </a:r>
          </a:p>
          <a:p>
            <a:pPr algn="just"/>
            <a:r>
              <a:rPr lang="pl-PL" sz="1600" dirty="0" smtClean="0"/>
              <a:t>Przepisów </a:t>
            </a:r>
            <a:r>
              <a:rPr lang="pl-PL" sz="1600" dirty="0" smtClean="0"/>
              <a:t>tytułu niniejszego nie stosuje się w przypadkach, gdy przedsiębiorca składowy </a:t>
            </a:r>
            <a:r>
              <a:rPr lang="pl-PL" sz="1600" b="1" dirty="0" smtClean="0"/>
              <a:t>nabywa własność złożonych rzeczy i jest obowiązany zwrócić tylko taką samą ilość rzeczy tego samego gatunku i takiej samej jakości</a:t>
            </a:r>
            <a:r>
              <a:rPr lang="pl-PL" sz="1600" b="1" dirty="0" smtClean="0"/>
              <a:t>.</a:t>
            </a:r>
            <a:endParaRPr lang="pl-PL" sz="1600" b="1" dirty="0" smtClean="0"/>
          </a:p>
        </p:txBody>
      </p:sp>
      <p:sp>
        <p:nvSpPr>
          <p:cNvPr id="5" name="pole tekstowe 4"/>
          <p:cNvSpPr txBox="1"/>
          <p:nvPr/>
        </p:nvSpPr>
        <p:spPr>
          <a:xfrm>
            <a:off x="251520" y="1700808"/>
            <a:ext cx="8568952" cy="4801314"/>
          </a:xfrm>
          <a:prstGeom prst="rect">
            <a:avLst/>
          </a:prstGeom>
          <a:noFill/>
        </p:spPr>
        <p:txBody>
          <a:bodyPr wrap="square" rtlCol="0">
            <a:spAutoFit/>
          </a:bodyPr>
          <a:lstStyle/>
          <a:p>
            <a:pPr algn="just"/>
            <a:r>
              <a:rPr lang="pl-PL" dirty="0" smtClean="0"/>
              <a:t>Artykuł 854 KC wprowadza wyłączenie zastosowania kodeksowych przepisów o umowie składu do umowy, której stroną jest przedsiębiorca składowy, lecz treść jego zobowiązania nie polega na przechowaniu oznaczonych rzeczy ruchomych stanowiących przedmiot praw (w szczególności prawa własności) drugiej strony, ale na obowiązku zwrotu takiej samej ilości rzeczy tego samego gatunku </a:t>
            </a:r>
            <a:r>
              <a:rPr lang="pl-PL" b="1" dirty="0" smtClean="0"/>
              <a:t>nabytych uprzednio na własność</a:t>
            </a:r>
            <a:r>
              <a:rPr lang="pl-PL" dirty="0" smtClean="0"/>
              <a:t> od </a:t>
            </a:r>
            <a:r>
              <a:rPr lang="pl-PL" dirty="0" smtClean="0"/>
              <a:t>kontrahenta.</a:t>
            </a:r>
          </a:p>
          <a:p>
            <a:pPr algn="just"/>
            <a:endParaRPr lang="pl-PL" dirty="0" smtClean="0"/>
          </a:p>
          <a:p>
            <a:pPr algn="just"/>
            <a:r>
              <a:rPr lang="pl-PL" dirty="0" smtClean="0"/>
              <a:t>UWAGA! </a:t>
            </a:r>
            <a:r>
              <a:rPr lang="pl-PL" b="1" dirty="0" smtClean="0"/>
              <a:t>O</a:t>
            </a:r>
            <a:r>
              <a:rPr lang="pl-PL" b="1" dirty="0" smtClean="0"/>
              <a:t>ddanie </a:t>
            </a:r>
            <a:r>
              <a:rPr lang="pl-PL" b="1" dirty="0" smtClean="0"/>
              <a:t>na przechowanie w wykonaniu umowy składu rzeczy oznaczonych co do gatunku, nie jest równoznaczne z przeniesieniem na przedsiębiorcę składowego własności tych rzeczy,</a:t>
            </a:r>
            <a:r>
              <a:rPr lang="pl-PL" dirty="0" smtClean="0"/>
              <a:t> co nakładałoby na tego ostatniego obowiązek zwrotu rzeczy tej samej ilości i jakości. Do tego konieczne byłoby wyraźne lub chociaż dorozumiane wyrażenie woli stron o przeniesieniu </a:t>
            </a:r>
            <a:r>
              <a:rPr lang="pl-PL" dirty="0" smtClean="0"/>
              <a:t>własności (</a:t>
            </a:r>
            <a:r>
              <a:rPr lang="pl-PL" dirty="0" smtClean="0"/>
              <a:t>wyr. SA w Krakowie z 3.12.2015 r., I </a:t>
            </a:r>
            <a:r>
              <a:rPr lang="pl-PL" dirty="0" err="1" smtClean="0"/>
              <a:t>ACa</a:t>
            </a:r>
            <a:r>
              <a:rPr lang="pl-PL" dirty="0" smtClean="0"/>
              <a:t> 1194/15, </a:t>
            </a:r>
            <a:r>
              <a:rPr lang="pl-PL" dirty="0" err="1" smtClean="0"/>
              <a:t>Legalis</a:t>
            </a:r>
            <a:r>
              <a:rPr lang="pl-PL" dirty="0" smtClean="0"/>
              <a:t>)!</a:t>
            </a:r>
          </a:p>
          <a:p>
            <a:pPr algn="just"/>
            <a:endParaRPr lang="pl-PL" dirty="0" smtClean="0"/>
          </a:p>
          <a:p>
            <a:pPr algn="just"/>
            <a:r>
              <a:rPr lang="pl-PL" dirty="0" smtClean="0"/>
              <a:t>Wyłączenie </a:t>
            </a:r>
            <a:r>
              <a:rPr lang="pl-PL" dirty="0" smtClean="0"/>
              <a:t>to nie obejmuje natomiast sytuacji, w których przedsiębiorca składowy, na podstawie pisemnej zgody składających (art. 859</a:t>
            </a:r>
            <a:r>
              <a:rPr lang="pl-PL" baseline="30000" dirty="0" smtClean="0"/>
              <a:t>2</a:t>
            </a:r>
            <a:r>
              <a:rPr lang="pl-PL" dirty="0" smtClean="0"/>
              <a:t> § 1 KC), zostaje uprawniony do łączenia rzeczy zamiennych tego samego gatunku i tej samej jakości, należących do kilku </a:t>
            </a:r>
            <a:r>
              <a:rPr lang="pl-PL" dirty="0" smtClean="0"/>
              <a:t>składających.</a:t>
            </a:r>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26</a:t>
            </a:fld>
            <a:endParaRPr lang="pl-PL" dirty="0"/>
          </a:p>
        </p:txBody>
      </p:sp>
      <p:sp>
        <p:nvSpPr>
          <p:cNvPr id="3" name="pole tekstowe 2"/>
          <p:cNvSpPr txBox="1"/>
          <p:nvPr/>
        </p:nvSpPr>
        <p:spPr>
          <a:xfrm>
            <a:off x="0" y="3140968"/>
            <a:ext cx="9144000" cy="1323439"/>
          </a:xfrm>
          <a:prstGeom prst="rect">
            <a:avLst/>
          </a:prstGeom>
          <a:solidFill>
            <a:schemeClr val="accent6">
              <a:lumMod val="20000"/>
              <a:lumOff val="80000"/>
            </a:schemeClr>
          </a:solidFill>
        </p:spPr>
        <p:txBody>
          <a:bodyPr wrap="square" rtlCol="0">
            <a:spAutoFit/>
          </a:bodyPr>
          <a:lstStyle/>
          <a:p>
            <a:pPr algn="just"/>
            <a:r>
              <a:rPr lang="pl-PL" sz="1600" b="1" dirty="0" smtClean="0"/>
              <a:t>Art</a:t>
            </a:r>
            <a:r>
              <a:rPr lang="pl-PL" sz="1600" b="1" dirty="0" smtClean="0"/>
              <a:t>. </a:t>
            </a:r>
            <a:r>
              <a:rPr lang="pl-PL" sz="1600" b="1" dirty="0" smtClean="0"/>
              <a:t>859</a:t>
            </a:r>
            <a:r>
              <a:rPr lang="pl-PL" sz="1600" b="1" baseline="30000" dirty="0" smtClean="0"/>
              <a:t>3</a:t>
            </a:r>
            <a:r>
              <a:rPr lang="pl-PL" sz="1600" b="1" dirty="0" smtClean="0"/>
              <a:t> </a:t>
            </a:r>
            <a:r>
              <a:rPr lang="pl-PL" sz="1600" dirty="0" smtClean="0"/>
              <a:t>Przedsiębiorcy składowemu służy na zabezpieczenie roszczeń o składowe i należności uboczne, o zwrot wydatków i kosztów, w szczególności przewoźnego i opłat celnych, o zwrot udzielonych składającemu zaliczek oraz wszelkich innych należności powstałych z tytułu umowy lub umów składu, </a:t>
            </a:r>
            <a:r>
              <a:rPr lang="pl-PL" sz="1600" b="1" dirty="0" smtClean="0"/>
              <a:t>ustawowe prawo zastawu na rzeczach oddanych na skład</a:t>
            </a:r>
            <a:r>
              <a:rPr lang="pl-PL" sz="1600" dirty="0" smtClean="0"/>
              <a:t>, dopóki znajdują się u niego lub u osoby, która je dzierży w jego imieniu, albo dopóki może nimi rozporządzać za pomocą dokumentów.</a:t>
            </a:r>
            <a:endParaRPr lang="pl-PL" sz="1600" dirty="0"/>
          </a:p>
        </p:txBody>
      </p:sp>
      <p:sp>
        <p:nvSpPr>
          <p:cNvPr id="4" name="pole tekstowe 3"/>
          <p:cNvSpPr txBox="1"/>
          <p:nvPr/>
        </p:nvSpPr>
        <p:spPr>
          <a:xfrm>
            <a:off x="0" y="1844824"/>
            <a:ext cx="9144000" cy="1323439"/>
          </a:xfrm>
          <a:prstGeom prst="rect">
            <a:avLst/>
          </a:prstGeom>
          <a:solidFill>
            <a:schemeClr val="accent5">
              <a:lumMod val="20000"/>
              <a:lumOff val="80000"/>
            </a:schemeClr>
          </a:solidFill>
        </p:spPr>
        <p:txBody>
          <a:bodyPr wrap="square" rtlCol="0">
            <a:spAutoFit/>
          </a:bodyPr>
          <a:lstStyle/>
          <a:p>
            <a:pPr algn="just"/>
            <a:r>
              <a:rPr lang="pl-PL" sz="1600" b="1" dirty="0" smtClean="0"/>
              <a:t>Art</a:t>
            </a:r>
            <a:r>
              <a:rPr lang="pl-PL" sz="1600" b="1" dirty="0" smtClean="0"/>
              <a:t>. 850 </a:t>
            </a:r>
            <a:r>
              <a:rPr lang="pl-PL" sz="1600" dirty="0" smtClean="0"/>
              <a:t>Dla </a:t>
            </a:r>
            <a:r>
              <a:rPr lang="pl-PL" sz="1600" dirty="0" smtClean="0"/>
              <a:t>zabezpieczenia należności za mieszkanie, utrzymanie i usługi dostarczone osobie korzystającej z usług hotelu lub podobnego zakładu, jak również dla zabezpieczenia roszczenia o zwrot wydatków dla tej osoby poniesionych przysługuje utrzymującemu zarobkowo hotel lub podobny zakład </a:t>
            </a:r>
            <a:r>
              <a:rPr lang="pl-PL" sz="1600" b="1" dirty="0" smtClean="0"/>
              <a:t>ustawowe prawo zastawu na rzeczach wniesionych</a:t>
            </a:r>
            <a:r>
              <a:rPr lang="pl-PL" sz="1600" dirty="0" smtClean="0"/>
              <a:t>. Prawo to podlega przepisom o ustawowym prawie zastawu wynajmującego.</a:t>
            </a:r>
            <a:endParaRPr lang="pl-PL" sz="1600" dirty="0"/>
          </a:p>
        </p:txBody>
      </p:sp>
      <p:sp>
        <p:nvSpPr>
          <p:cNvPr id="5" name="pole tekstowe 4"/>
          <p:cNvSpPr txBox="1"/>
          <p:nvPr/>
        </p:nvSpPr>
        <p:spPr>
          <a:xfrm>
            <a:off x="467544" y="476672"/>
            <a:ext cx="6552728" cy="923330"/>
          </a:xfrm>
          <a:prstGeom prst="rect">
            <a:avLst/>
          </a:prstGeom>
          <a:noFill/>
        </p:spPr>
        <p:txBody>
          <a:bodyPr wrap="square" rtlCol="0">
            <a:spAutoFit/>
          </a:bodyPr>
          <a:lstStyle/>
          <a:p>
            <a:r>
              <a:rPr lang="pl-PL" dirty="0" smtClean="0"/>
              <a:t> Zabezpieczenie roszczeń:</a:t>
            </a:r>
          </a:p>
          <a:p>
            <a:pPr>
              <a:buFont typeface="Wingdings" pitchFamily="2" charset="2"/>
              <a:buChar char="ü"/>
            </a:pPr>
            <a:r>
              <a:rPr lang="pl-PL" dirty="0" smtClean="0"/>
              <a:t>utrzymującego </a:t>
            </a:r>
            <a:r>
              <a:rPr lang="pl-PL" dirty="0" smtClean="0"/>
              <a:t>zarobkowo hotel lub podobny </a:t>
            </a:r>
            <a:r>
              <a:rPr lang="pl-PL" dirty="0" smtClean="0"/>
              <a:t>zakład</a:t>
            </a:r>
          </a:p>
          <a:p>
            <a:pPr>
              <a:buFont typeface="Wingdings" pitchFamily="2" charset="2"/>
              <a:buChar char="ü"/>
            </a:pPr>
            <a:r>
              <a:rPr lang="pl-PL" dirty="0" smtClean="0"/>
              <a:t>p</a:t>
            </a:r>
            <a:r>
              <a:rPr lang="pl-PL" dirty="0" smtClean="0"/>
              <a:t>rzedsiębiorcy składowego </a:t>
            </a:r>
            <a:endParaRPr lang="pl-PL" dirty="0"/>
          </a:p>
        </p:txBody>
      </p:sp>
      <p:sp>
        <p:nvSpPr>
          <p:cNvPr id="6" name="Nawias klamrowy zamykający 5"/>
          <p:cNvSpPr/>
          <p:nvPr/>
        </p:nvSpPr>
        <p:spPr>
          <a:xfrm>
            <a:off x="5580112" y="548680"/>
            <a:ext cx="432048" cy="10081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6300192" y="764704"/>
            <a:ext cx="2152833" cy="646331"/>
          </a:xfrm>
          <a:prstGeom prst="rect">
            <a:avLst/>
          </a:prstGeom>
          <a:noFill/>
        </p:spPr>
        <p:txBody>
          <a:bodyPr wrap="none" rtlCol="0">
            <a:spAutoFit/>
          </a:bodyPr>
          <a:lstStyle/>
          <a:p>
            <a:r>
              <a:rPr lang="pl-PL" dirty="0" smtClean="0"/>
              <a:t>USTAWOWE PRAWO </a:t>
            </a:r>
          </a:p>
          <a:p>
            <a:r>
              <a:rPr lang="pl-PL" dirty="0" smtClean="0"/>
              <a:t>ZASTAWU </a:t>
            </a:r>
            <a:endParaRPr lang="pl-PL" dirty="0"/>
          </a:p>
        </p:txBody>
      </p:sp>
      <p:sp>
        <p:nvSpPr>
          <p:cNvPr id="8" name="Prostokąt 7"/>
          <p:cNvSpPr/>
          <p:nvPr/>
        </p:nvSpPr>
        <p:spPr>
          <a:xfrm>
            <a:off x="251520" y="4797152"/>
            <a:ext cx="8712968" cy="1200329"/>
          </a:xfrm>
          <a:prstGeom prst="rect">
            <a:avLst/>
          </a:prstGeom>
        </p:spPr>
        <p:txBody>
          <a:bodyPr wrap="square">
            <a:spAutoFit/>
          </a:bodyPr>
          <a:lstStyle/>
          <a:p>
            <a:pPr algn="just"/>
            <a:r>
              <a:rPr lang="pl-PL" dirty="0" smtClean="0"/>
              <a:t>Przy umowie przechowania nie przewidziano ustawowego prawa zastawu na rzeczy, natomiast stosuje się przepisy ogólne </a:t>
            </a:r>
            <a:r>
              <a:rPr lang="pl-PL" dirty="0" smtClean="0"/>
              <a:t>dot. tzw</a:t>
            </a:r>
            <a:r>
              <a:rPr lang="pl-PL" dirty="0" smtClean="0"/>
              <a:t>. </a:t>
            </a:r>
            <a:r>
              <a:rPr lang="pl-PL" dirty="0" smtClean="0"/>
              <a:t>prawa </a:t>
            </a:r>
            <a:r>
              <a:rPr lang="pl-PL" dirty="0" smtClean="0"/>
              <a:t>zatrzymania (</a:t>
            </a:r>
            <a:r>
              <a:rPr lang="pl-PL" i="1" dirty="0" err="1" smtClean="0"/>
              <a:t>ius</a:t>
            </a:r>
            <a:r>
              <a:rPr lang="pl-PL" i="1" dirty="0" smtClean="0"/>
              <a:t> </a:t>
            </a:r>
            <a:r>
              <a:rPr lang="pl-PL" i="1" dirty="0" err="1" smtClean="0"/>
              <a:t>retentionis</a:t>
            </a:r>
            <a:r>
              <a:rPr lang="pl-PL" dirty="0" smtClean="0"/>
              <a:t>). Interes przechowawcy chroni też zasada jednoczesności świadczeń (art. 488 </a:t>
            </a:r>
            <a:r>
              <a:rPr lang="pl-PL" dirty="0" err="1" smtClean="0"/>
              <a:t>kc</a:t>
            </a:r>
            <a:r>
              <a:rPr lang="pl-PL" dirty="0" smtClean="0"/>
              <a:t>) z umów wzajemnych.</a:t>
            </a:r>
            <a:endParaRPr lang="pl-PL" dirty="0"/>
          </a:p>
        </p:txBody>
      </p:sp>
      <p:sp>
        <p:nvSpPr>
          <p:cNvPr id="9" name="Strzałka w dół 8"/>
          <p:cNvSpPr/>
          <p:nvPr/>
        </p:nvSpPr>
        <p:spPr>
          <a:xfrm>
            <a:off x="899592" y="6021288"/>
            <a:ext cx="504056" cy="720080"/>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27</a:t>
            </a:fld>
            <a:endParaRPr lang="pl-PL" dirty="0"/>
          </a:p>
        </p:txBody>
      </p:sp>
      <p:sp>
        <p:nvSpPr>
          <p:cNvPr id="3" name="pole tekstowe 2"/>
          <p:cNvSpPr txBox="1"/>
          <p:nvPr/>
        </p:nvSpPr>
        <p:spPr>
          <a:xfrm>
            <a:off x="467544" y="332656"/>
            <a:ext cx="8136904" cy="1846659"/>
          </a:xfrm>
          <a:prstGeom prst="rect">
            <a:avLst/>
          </a:prstGeom>
          <a:solidFill>
            <a:schemeClr val="accent3">
              <a:lumMod val="20000"/>
              <a:lumOff val="80000"/>
            </a:schemeClr>
          </a:solidFill>
        </p:spPr>
        <p:txBody>
          <a:bodyPr wrap="square" rtlCol="0">
            <a:spAutoFit/>
          </a:bodyPr>
          <a:lstStyle/>
          <a:p>
            <a:pPr algn="just"/>
            <a:r>
              <a:rPr lang="pl-PL" sz="1600" b="1" dirty="0" smtClean="0"/>
              <a:t>Art</a:t>
            </a:r>
            <a:r>
              <a:rPr lang="pl-PL" sz="1600" b="1" dirty="0" smtClean="0"/>
              <a:t>. 461 </a:t>
            </a:r>
            <a:endParaRPr lang="pl-PL" sz="1600" dirty="0" smtClean="0"/>
          </a:p>
          <a:p>
            <a:pPr algn="just"/>
            <a:r>
              <a:rPr lang="pl-PL" sz="1600" dirty="0" smtClean="0"/>
              <a:t>§ 1. Zobowiązany do wydania cudzej rzeczy może ją zatrzymać aż do chwili zaspokojenia lub zabezpieczenia przysługujących mu </a:t>
            </a:r>
            <a:r>
              <a:rPr lang="pl-PL" sz="1600" b="1" dirty="0" smtClean="0"/>
              <a:t>roszczeń o zwrot nakładów na rzecz oraz roszczeń o naprawienie szkody przez rzecz wyrządzonej</a:t>
            </a:r>
            <a:r>
              <a:rPr lang="pl-PL" sz="1600" dirty="0" smtClean="0"/>
              <a:t> (prawo zatrzymania).</a:t>
            </a:r>
          </a:p>
          <a:p>
            <a:pPr algn="just"/>
            <a:r>
              <a:rPr lang="pl-PL" sz="1600" dirty="0" smtClean="0"/>
              <a:t>§ 2. Przepisu powyższego nie stosuje się, gdy obowiązek wydania rzeczy wynika z czynu niedozwolonego albo gdy chodzi o zwrot rzeczy wynajętych, wydzierżawionych lub użyczonych.</a:t>
            </a:r>
          </a:p>
          <a:p>
            <a:pPr algn="just"/>
            <a:r>
              <a:rPr lang="pl-PL" sz="1600" dirty="0" smtClean="0"/>
              <a:t>§ 3.</a:t>
            </a:r>
            <a:r>
              <a:rPr lang="pl-PL" sz="1600" i="1" dirty="0" smtClean="0"/>
              <a:t>(uchylony</a:t>
            </a:r>
            <a:r>
              <a:rPr lang="pl-PL" sz="1600" i="1" dirty="0" smtClean="0"/>
              <a:t>)</a:t>
            </a:r>
            <a:endParaRPr lang="pl-PL" sz="1600" dirty="0" smtClean="0"/>
          </a:p>
        </p:txBody>
      </p:sp>
      <p:sp>
        <p:nvSpPr>
          <p:cNvPr id="4" name="pole tekstowe 3"/>
          <p:cNvSpPr txBox="1"/>
          <p:nvPr/>
        </p:nvSpPr>
        <p:spPr>
          <a:xfrm>
            <a:off x="467544" y="2276872"/>
            <a:ext cx="8136904" cy="2062103"/>
          </a:xfrm>
          <a:prstGeom prst="rect">
            <a:avLst/>
          </a:prstGeom>
          <a:solidFill>
            <a:schemeClr val="accent3">
              <a:lumMod val="20000"/>
              <a:lumOff val="80000"/>
            </a:schemeClr>
          </a:solidFill>
        </p:spPr>
        <p:txBody>
          <a:bodyPr wrap="square" rtlCol="0">
            <a:spAutoFit/>
          </a:bodyPr>
          <a:lstStyle/>
          <a:p>
            <a:pPr algn="just"/>
            <a:r>
              <a:rPr lang="pl-PL" sz="1600" b="1" dirty="0" smtClean="0"/>
              <a:t>Art</a:t>
            </a:r>
            <a:r>
              <a:rPr lang="pl-PL" sz="1600" b="1" dirty="0" smtClean="0"/>
              <a:t>. 488 </a:t>
            </a:r>
            <a:endParaRPr lang="pl-PL" sz="1600" dirty="0" smtClean="0"/>
          </a:p>
          <a:p>
            <a:pPr algn="just"/>
            <a:r>
              <a:rPr lang="pl-PL" sz="1600" dirty="0" smtClean="0"/>
              <a:t>§ 1. Świadczenia będące przedmiotem zobowiązań z umów wzajemnych (świadczenia wzajemne) powinny być spełnione jednocześnie, chyba że z umowy, z ustawy albo z orzeczenia sądu lub decyzji innego właściwego organu wynika, iż jedna ze stron obowiązana jest do wcześniejszego świadczenia.</a:t>
            </a:r>
          </a:p>
          <a:p>
            <a:pPr algn="just"/>
            <a:r>
              <a:rPr lang="pl-PL" sz="1600" dirty="0" smtClean="0"/>
              <a:t>§ 2. </a:t>
            </a:r>
            <a:r>
              <a:rPr lang="pl-PL" sz="1600" b="1" dirty="0" smtClean="0"/>
              <a:t>Jeżeli świadczenia wzajemne powinny być spełnione jednocześnie, każda ze stron może powstrzymać się ze spełnieniem świadczenia, dopóki druga strona nie zaofiaruje świadczenia wzajemnego</a:t>
            </a:r>
            <a:r>
              <a:rPr lang="pl-PL" sz="1600" b="1" dirty="0" smtClean="0"/>
              <a:t>.</a:t>
            </a:r>
            <a:endParaRPr lang="pl-PL" sz="16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3</a:t>
            </a:fld>
            <a:endParaRPr lang="pl-PL" dirty="0"/>
          </a:p>
        </p:txBody>
      </p:sp>
      <p:sp>
        <p:nvSpPr>
          <p:cNvPr id="3" name="pole tekstowe 2"/>
          <p:cNvSpPr txBox="1"/>
          <p:nvPr/>
        </p:nvSpPr>
        <p:spPr>
          <a:xfrm>
            <a:off x="827584" y="2420888"/>
            <a:ext cx="7560840" cy="156966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endParaRPr lang="pl-PL" sz="3200" b="1" dirty="0" smtClean="0">
              <a:solidFill>
                <a:schemeClr val="accent3">
                  <a:lumMod val="75000"/>
                </a:schemeClr>
              </a:solidFill>
            </a:endParaRPr>
          </a:p>
          <a:p>
            <a:pPr algn="ctr"/>
            <a:r>
              <a:rPr lang="pl-PL" sz="3200" b="1" dirty="0" smtClean="0">
                <a:solidFill>
                  <a:schemeClr val="accent3">
                    <a:lumMod val="75000"/>
                  </a:schemeClr>
                </a:solidFill>
              </a:rPr>
              <a:t>UMOWA </a:t>
            </a:r>
            <a:r>
              <a:rPr lang="pl-PL" sz="3200" b="1" dirty="0" smtClean="0">
                <a:solidFill>
                  <a:schemeClr val="accent3">
                    <a:lumMod val="75000"/>
                  </a:schemeClr>
                </a:solidFill>
              </a:rPr>
              <a:t>PRZECHOWANIA (art</a:t>
            </a:r>
            <a:r>
              <a:rPr lang="pl-PL" sz="3200" b="1" dirty="0" smtClean="0">
                <a:solidFill>
                  <a:schemeClr val="accent3">
                    <a:lumMod val="75000"/>
                  </a:schemeClr>
                </a:solidFill>
              </a:rPr>
              <a:t>. </a:t>
            </a:r>
            <a:r>
              <a:rPr lang="pl-PL" sz="3200" b="1" dirty="0" smtClean="0">
                <a:solidFill>
                  <a:schemeClr val="accent3">
                    <a:lumMod val="75000"/>
                  </a:schemeClr>
                </a:solidFill>
              </a:rPr>
              <a:t>835 - 845KC</a:t>
            </a:r>
            <a:r>
              <a:rPr lang="pl-PL" sz="3200" b="1" dirty="0" smtClean="0">
                <a:solidFill>
                  <a:schemeClr val="accent3">
                    <a:lumMod val="75000"/>
                  </a:schemeClr>
                </a:solidFill>
              </a:rPr>
              <a:t>)</a:t>
            </a:r>
          </a:p>
          <a:p>
            <a:pPr algn="ctr"/>
            <a:endParaRPr lang="pl-PL" sz="3200"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4</a:t>
            </a:fld>
            <a:endParaRPr lang="pl-PL" dirty="0"/>
          </a:p>
        </p:txBody>
      </p:sp>
      <p:sp>
        <p:nvSpPr>
          <p:cNvPr id="3" name="pole tekstowe 2"/>
          <p:cNvSpPr txBox="1"/>
          <p:nvPr/>
        </p:nvSpPr>
        <p:spPr>
          <a:xfrm>
            <a:off x="179512" y="188640"/>
            <a:ext cx="3924601" cy="461665"/>
          </a:xfrm>
          <a:prstGeom prst="rect">
            <a:avLst/>
          </a:prstGeom>
          <a:noFill/>
        </p:spPr>
        <p:txBody>
          <a:bodyPr wrap="none" rtlCol="0">
            <a:spAutoFit/>
          </a:bodyPr>
          <a:lstStyle/>
          <a:p>
            <a:r>
              <a:rPr lang="pl-PL" sz="2400" b="1" dirty="0" smtClean="0">
                <a:solidFill>
                  <a:schemeClr val="accent3">
                    <a:lumMod val="75000"/>
                  </a:schemeClr>
                </a:solidFill>
              </a:rPr>
              <a:t>POJĘCIE I CHARAKTERYSTYKA</a:t>
            </a:r>
            <a:endParaRPr lang="pl-PL" sz="2400" b="1" dirty="0">
              <a:solidFill>
                <a:schemeClr val="accent3">
                  <a:lumMod val="75000"/>
                </a:schemeClr>
              </a:solidFill>
            </a:endParaRPr>
          </a:p>
        </p:txBody>
      </p:sp>
      <p:sp>
        <p:nvSpPr>
          <p:cNvPr id="4" name="pole tekstowe 3"/>
          <p:cNvSpPr txBox="1"/>
          <p:nvPr/>
        </p:nvSpPr>
        <p:spPr>
          <a:xfrm>
            <a:off x="323528" y="980728"/>
            <a:ext cx="8496944" cy="584775"/>
          </a:xfrm>
          <a:prstGeom prst="rect">
            <a:avLst/>
          </a:prstGeom>
          <a:solidFill>
            <a:schemeClr val="accent3">
              <a:lumMod val="20000"/>
              <a:lumOff val="80000"/>
            </a:schemeClr>
          </a:solidFill>
        </p:spPr>
        <p:txBody>
          <a:bodyPr wrap="square" rtlCol="0">
            <a:spAutoFit/>
          </a:bodyPr>
          <a:lstStyle/>
          <a:p>
            <a:pPr algn="just"/>
            <a:r>
              <a:rPr lang="pl-PL" sz="1600" b="1" dirty="0" smtClean="0"/>
              <a:t>Art</a:t>
            </a:r>
            <a:r>
              <a:rPr lang="pl-PL" sz="1600" b="1" dirty="0" smtClean="0"/>
              <a:t>. 835 </a:t>
            </a:r>
            <a:r>
              <a:rPr lang="pl-PL" sz="1600" dirty="0" smtClean="0"/>
              <a:t>Przez </a:t>
            </a:r>
            <a:r>
              <a:rPr lang="pl-PL" sz="1600" dirty="0" smtClean="0"/>
              <a:t>umowę przechowania przechowawca zobowiązuje się zachować w stanie niepogorszonym rzecz ruchomą oddaną mu na przechowanie.</a:t>
            </a:r>
            <a:endParaRPr lang="pl-PL" sz="1600" dirty="0"/>
          </a:p>
        </p:txBody>
      </p:sp>
      <p:sp>
        <p:nvSpPr>
          <p:cNvPr id="5" name="pole tekstowe 4"/>
          <p:cNvSpPr txBox="1"/>
          <p:nvPr/>
        </p:nvSpPr>
        <p:spPr>
          <a:xfrm>
            <a:off x="323528" y="1700808"/>
            <a:ext cx="8424936" cy="2031325"/>
          </a:xfrm>
          <a:prstGeom prst="rect">
            <a:avLst/>
          </a:prstGeom>
          <a:noFill/>
        </p:spPr>
        <p:txBody>
          <a:bodyPr wrap="square" rtlCol="0">
            <a:spAutoFit/>
          </a:bodyPr>
          <a:lstStyle/>
          <a:p>
            <a:r>
              <a:rPr lang="pl-PL" b="1" dirty="0" smtClean="0"/>
              <a:t>Charakter umowy.</a:t>
            </a:r>
            <a:r>
              <a:rPr lang="pl-PL" dirty="0" smtClean="0"/>
              <a:t> </a:t>
            </a:r>
          </a:p>
          <a:p>
            <a:r>
              <a:rPr lang="pl-PL" dirty="0" smtClean="0"/>
              <a:t>	</a:t>
            </a:r>
            <a:r>
              <a:rPr lang="pl-PL" dirty="0" smtClean="0"/>
              <a:t>Przechowanie jest </a:t>
            </a:r>
            <a:r>
              <a:rPr lang="pl-PL" dirty="0" smtClean="0"/>
              <a:t>umową:</a:t>
            </a:r>
          </a:p>
          <a:p>
            <a:pPr>
              <a:buFont typeface="Arial" pitchFamily="34" charset="0"/>
              <a:buChar char="•"/>
            </a:pPr>
            <a:r>
              <a:rPr lang="pl-PL" b="1" dirty="0" smtClean="0"/>
              <a:t>	</a:t>
            </a:r>
            <a:r>
              <a:rPr lang="pl-PL" b="1" dirty="0" smtClean="0"/>
              <a:t>realną</a:t>
            </a:r>
            <a:r>
              <a:rPr lang="pl-PL" dirty="0" smtClean="0"/>
              <a:t>,  </a:t>
            </a:r>
            <a:r>
              <a:rPr lang="pl-PL" dirty="0" smtClean="0">
                <a:solidFill>
                  <a:schemeClr val="accent3">
                    <a:lumMod val="75000"/>
                  </a:schemeClr>
                </a:solidFill>
                <a:sym typeface="Wingdings" pitchFamily="2" charset="2"/>
              </a:rPr>
              <a:t> </a:t>
            </a:r>
            <a:r>
              <a:rPr lang="pl-PL" b="1" dirty="0" smtClean="0">
                <a:solidFill>
                  <a:schemeClr val="accent3">
                    <a:lumMod val="75000"/>
                  </a:schemeClr>
                </a:solidFill>
                <a:sym typeface="Wingdings" pitchFamily="2" charset="2"/>
              </a:rPr>
              <a:t>tzn. </a:t>
            </a:r>
            <a:r>
              <a:rPr lang="pl-PL" b="1" dirty="0" smtClean="0">
                <a:solidFill>
                  <a:schemeClr val="accent3">
                    <a:lumMod val="75000"/>
                  </a:schemeClr>
                </a:solidFill>
              </a:rPr>
              <a:t>że do </a:t>
            </a:r>
            <a:r>
              <a:rPr lang="pl-PL" b="1" dirty="0" smtClean="0">
                <a:solidFill>
                  <a:schemeClr val="accent3">
                    <a:lumMod val="75000"/>
                  </a:schemeClr>
                </a:solidFill>
              </a:rPr>
              <a:t>jej zawarcia, oprócz zgodnych oświadczeń woli stron, </a:t>
            </a:r>
            <a:r>
              <a:rPr lang="pl-PL" b="1" dirty="0" smtClean="0">
                <a:solidFill>
                  <a:schemeClr val="accent3">
                    <a:lumMod val="75000"/>
                  </a:schemeClr>
                </a:solidFill>
              </a:rPr>
              <a:t>	konieczne </a:t>
            </a:r>
            <a:r>
              <a:rPr lang="pl-PL" b="1" dirty="0" smtClean="0">
                <a:solidFill>
                  <a:schemeClr val="accent3">
                    <a:lumMod val="75000"/>
                  </a:schemeClr>
                </a:solidFill>
              </a:rPr>
              <a:t>jest wydanie rzeczy ruchomej </a:t>
            </a:r>
            <a:r>
              <a:rPr lang="pl-PL" b="1" dirty="0" smtClean="0">
                <a:solidFill>
                  <a:schemeClr val="accent3">
                    <a:lumMod val="75000"/>
                  </a:schemeClr>
                </a:solidFill>
              </a:rPr>
              <a:t>przechowawcy!</a:t>
            </a:r>
            <a:endParaRPr lang="pl-PL" b="1" dirty="0" smtClean="0">
              <a:solidFill>
                <a:schemeClr val="accent3">
                  <a:lumMod val="75000"/>
                </a:schemeClr>
              </a:solidFill>
            </a:endParaRPr>
          </a:p>
          <a:p>
            <a:pPr>
              <a:buFont typeface="Arial" pitchFamily="34" charset="0"/>
              <a:buChar char="•"/>
            </a:pPr>
            <a:r>
              <a:rPr lang="pl-PL" dirty="0" smtClean="0"/>
              <a:t>	</a:t>
            </a:r>
            <a:r>
              <a:rPr lang="pl-PL" b="1" dirty="0" smtClean="0"/>
              <a:t>dwustronnie zobowiązującą, </a:t>
            </a:r>
          </a:p>
          <a:p>
            <a:pPr>
              <a:buFont typeface="Arial" pitchFamily="34" charset="0"/>
              <a:buChar char="•"/>
            </a:pPr>
            <a:r>
              <a:rPr lang="pl-PL" b="1" dirty="0" smtClean="0"/>
              <a:t>	odpłatną lub </a:t>
            </a:r>
            <a:r>
              <a:rPr lang="pl-PL" b="1" dirty="0" smtClean="0"/>
              <a:t>nieodpłatną</a:t>
            </a:r>
            <a:endParaRPr lang="pl-PL" b="1" dirty="0" smtClean="0"/>
          </a:p>
          <a:p>
            <a:pPr>
              <a:buFont typeface="Arial" pitchFamily="34" charset="0"/>
              <a:buChar char="•"/>
            </a:pPr>
            <a:r>
              <a:rPr lang="pl-PL" b="1" dirty="0" smtClean="0"/>
              <a:t>	</a:t>
            </a:r>
            <a:r>
              <a:rPr lang="pl-PL" b="1" dirty="0" smtClean="0"/>
              <a:t>wzajemną (jeżeli jest odpłatna)</a:t>
            </a:r>
            <a:endParaRPr lang="pl-PL" b="1" dirty="0"/>
          </a:p>
        </p:txBody>
      </p:sp>
      <p:sp>
        <p:nvSpPr>
          <p:cNvPr id="7" name="pole tekstowe 6"/>
          <p:cNvSpPr txBox="1"/>
          <p:nvPr/>
        </p:nvSpPr>
        <p:spPr>
          <a:xfrm>
            <a:off x="323528" y="4005064"/>
            <a:ext cx="8496944" cy="646331"/>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pl-PL" b="1" dirty="0" smtClean="0"/>
              <a:t>Istotą przechowania</a:t>
            </a:r>
            <a:r>
              <a:rPr lang="pl-PL" dirty="0" smtClean="0"/>
              <a:t> jest przyjęcie przez przechowawcę </a:t>
            </a:r>
            <a:r>
              <a:rPr lang="pl-PL" b="1" dirty="0" smtClean="0"/>
              <a:t>obowiązku pieczy</a:t>
            </a:r>
            <a:r>
              <a:rPr lang="pl-PL" dirty="0" smtClean="0"/>
              <a:t> </a:t>
            </a:r>
            <a:endParaRPr lang="pl-PL" dirty="0" smtClean="0"/>
          </a:p>
          <a:p>
            <a:pPr algn="ctr"/>
            <a:r>
              <a:rPr lang="pl-PL" dirty="0" smtClean="0"/>
              <a:t>na </a:t>
            </a:r>
            <a:r>
              <a:rPr lang="pl-PL" dirty="0" smtClean="0"/>
              <a:t>powierzoną mu rzeczą. </a:t>
            </a:r>
            <a:endParaRPr lang="pl-PL" dirty="0"/>
          </a:p>
        </p:txBody>
      </p:sp>
      <p:sp>
        <p:nvSpPr>
          <p:cNvPr id="8" name="pole tekstowe 7"/>
          <p:cNvSpPr txBox="1"/>
          <p:nvPr/>
        </p:nvSpPr>
        <p:spPr>
          <a:xfrm>
            <a:off x="323528" y="4653136"/>
            <a:ext cx="8496944" cy="2031325"/>
          </a:xfrm>
          <a:prstGeom prst="rect">
            <a:avLst/>
          </a:prstGeom>
          <a:noFill/>
        </p:spPr>
        <p:txBody>
          <a:bodyPr wrap="square" rtlCol="0">
            <a:spAutoFit/>
          </a:bodyPr>
          <a:lstStyle/>
          <a:p>
            <a:pPr algn="just"/>
            <a:r>
              <a:rPr lang="pl-PL" dirty="0" smtClean="0"/>
              <a:t>ZAKRES PIECZY </a:t>
            </a:r>
            <a:r>
              <a:rPr lang="pl-PL" dirty="0" smtClean="0">
                <a:sym typeface="Wingdings" pitchFamily="2" charset="2"/>
              </a:rPr>
              <a:t> </a:t>
            </a:r>
            <a:r>
              <a:rPr lang="pl-PL" dirty="0" smtClean="0"/>
              <a:t>Jeżeli </a:t>
            </a:r>
            <a:r>
              <a:rPr lang="pl-PL" dirty="0" smtClean="0"/>
              <a:t>rzecz oddana na przechowanie sama w sobie zawiera inne rzeczy (np. w kieszeni odzieży pozostawionej w szatni znajdują się cenne przedmioty), przechowanie dotyczy wyłącznie przedmiotów, co do których strony osiągnęły </a:t>
            </a:r>
            <a:r>
              <a:rPr lang="pl-PL" i="1" dirty="0" smtClean="0"/>
              <a:t>consensus</a:t>
            </a:r>
            <a:r>
              <a:rPr lang="pl-PL" dirty="0" smtClean="0"/>
              <a:t> w sprawie pieczy. Pozostałe rzeczy w nich pomieszczone mogą być objęte obowiązkiem przechowania, jeżeli zwrócono na nie przechowawcy uwagę, i który zgodził się przyjąć taki "złożony" przedmiot na przechowanie (zob. też wyr. SN z 6.6.1991 r., II CR 740/90, OSN 1993, Nr 3, poz. 38).</a:t>
            </a:r>
            <a:endParaRPr lang="pl-P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5</a:t>
            </a:fld>
            <a:endParaRPr lang="pl-PL" dirty="0"/>
          </a:p>
        </p:txBody>
      </p:sp>
      <p:sp>
        <p:nvSpPr>
          <p:cNvPr id="3" name="pole tekstowe 2"/>
          <p:cNvSpPr txBox="1"/>
          <p:nvPr/>
        </p:nvSpPr>
        <p:spPr>
          <a:xfrm>
            <a:off x="179512" y="188640"/>
            <a:ext cx="2900859" cy="2677656"/>
          </a:xfrm>
          <a:prstGeom prst="rect">
            <a:avLst/>
          </a:prstGeom>
          <a:noFill/>
        </p:spPr>
        <p:txBody>
          <a:bodyPr wrap="none" rtlCol="0">
            <a:spAutoFit/>
          </a:bodyPr>
          <a:lstStyle/>
          <a:p>
            <a:r>
              <a:rPr lang="pl-PL" sz="2400" b="1" dirty="0" smtClean="0">
                <a:solidFill>
                  <a:schemeClr val="accent3">
                    <a:lumMod val="75000"/>
                  </a:schemeClr>
                </a:solidFill>
              </a:rPr>
              <a:t>STRONY </a:t>
            </a:r>
            <a:r>
              <a:rPr lang="pl-PL" sz="2400" b="1" dirty="0" smtClean="0">
                <a:solidFill>
                  <a:schemeClr val="accent3">
                    <a:lumMod val="75000"/>
                  </a:schemeClr>
                </a:solidFill>
              </a:rPr>
              <a:t>UMOWY</a:t>
            </a: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endParaRPr lang="pl-PL" sz="2400" b="1" dirty="0" smtClean="0">
              <a:solidFill>
                <a:schemeClr val="accent3">
                  <a:lumMod val="75000"/>
                </a:schemeClr>
              </a:solidFill>
            </a:endParaRPr>
          </a:p>
          <a:p>
            <a:r>
              <a:rPr lang="pl-PL" sz="2400" b="1" dirty="0" smtClean="0">
                <a:solidFill>
                  <a:schemeClr val="accent3">
                    <a:lumMod val="75000"/>
                  </a:schemeClr>
                </a:solidFill>
              </a:rPr>
              <a:t>PRZEDMIOT UMOWY</a:t>
            </a:r>
            <a:endParaRPr lang="pl-PL" sz="2400" b="1" dirty="0">
              <a:solidFill>
                <a:schemeClr val="accent3">
                  <a:lumMod val="75000"/>
                </a:schemeClr>
              </a:solidFill>
            </a:endParaRPr>
          </a:p>
        </p:txBody>
      </p:sp>
      <p:sp>
        <p:nvSpPr>
          <p:cNvPr id="7" name="pole tekstowe 6"/>
          <p:cNvSpPr txBox="1"/>
          <p:nvPr/>
        </p:nvSpPr>
        <p:spPr>
          <a:xfrm>
            <a:off x="1115616" y="1700808"/>
            <a:ext cx="6984776" cy="369332"/>
          </a:xfrm>
          <a:prstGeom prst="rect">
            <a:avLst/>
          </a:prstGeom>
          <a:noFill/>
        </p:spPr>
        <p:txBody>
          <a:bodyPr wrap="square" rtlCol="0">
            <a:spAutoFit/>
          </a:bodyPr>
          <a:lstStyle/>
          <a:p>
            <a:r>
              <a:rPr lang="pl-PL" dirty="0" smtClean="0"/>
              <a:t>PRZECHOWAWCA                                      SKŁADAJĄCY</a:t>
            </a:r>
            <a:endParaRPr lang="pl-PL" dirty="0"/>
          </a:p>
        </p:txBody>
      </p:sp>
      <p:sp>
        <p:nvSpPr>
          <p:cNvPr id="10" name="pole tekstowe 9"/>
          <p:cNvSpPr txBox="1"/>
          <p:nvPr/>
        </p:nvSpPr>
        <p:spPr>
          <a:xfrm>
            <a:off x="323528" y="548680"/>
            <a:ext cx="8496944" cy="5355312"/>
          </a:xfrm>
          <a:prstGeom prst="rect">
            <a:avLst/>
          </a:prstGeom>
          <a:noFill/>
        </p:spPr>
        <p:txBody>
          <a:bodyPr wrap="square" rtlCol="0">
            <a:spAutoFit/>
          </a:bodyPr>
          <a:lstStyle/>
          <a:p>
            <a:r>
              <a:rPr lang="pl-PL" b="1" dirty="0" smtClean="0"/>
              <a:t>ZASADA</a:t>
            </a:r>
          </a:p>
          <a:p>
            <a:r>
              <a:rPr lang="pl-PL" b="1" dirty="0" smtClean="0"/>
              <a:t>Stronami umowy </a:t>
            </a:r>
            <a:r>
              <a:rPr lang="pl-PL" b="1" dirty="0" smtClean="0"/>
              <a:t>przechowania mogą </a:t>
            </a:r>
            <a:r>
              <a:rPr lang="pl-PL" b="1" dirty="0" smtClean="0"/>
              <a:t>być</a:t>
            </a:r>
            <a:r>
              <a:rPr lang="pl-PL" dirty="0" smtClean="0"/>
              <a:t> </a:t>
            </a:r>
            <a:r>
              <a:rPr lang="pl-PL" b="1" dirty="0" smtClean="0"/>
              <a:t>dowolne podmioty prawa cywilnego.</a:t>
            </a:r>
            <a:r>
              <a:rPr lang="pl-PL" dirty="0" smtClean="0"/>
              <a:t> </a:t>
            </a:r>
            <a:endParaRPr lang="pl-PL" dirty="0" smtClean="0"/>
          </a:p>
          <a:p>
            <a:r>
              <a:rPr lang="pl-PL" dirty="0" smtClean="0"/>
              <a:t>Nie istnieją żadne szczególne wymagania dotyczące stron umowy </a:t>
            </a:r>
            <a:r>
              <a:rPr lang="pl-PL" dirty="0" smtClean="0"/>
              <a:t>przechowania.</a:t>
            </a:r>
          </a:p>
          <a:p>
            <a:endParaRPr lang="pl-PL" dirty="0" smtClean="0"/>
          </a:p>
          <a:p>
            <a:endParaRPr lang="pl-PL" dirty="0" smtClean="0"/>
          </a:p>
          <a:p>
            <a:endParaRPr lang="pl-PL" dirty="0" smtClean="0"/>
          </a:p>
          <a:p>
            <a:endParaRPr lang="pl-PL" dirty="0" smtClean="0"/>
          </a:p>
          <a:p>
            <a:pPr>
              <a:buFont typeface="Arial" pitchFamily="34" charset="0"/>
              <a:buChar char="•"/>
            </a:pPr>
            <a:endParaRPr lang="pl-PL" dirty="0" smtClean="0"/>
          </a:p>
          <a:p>
            <a:pPr>
              <a:buFont typeface="Arial" pitchFamily="34" charset="0"/>
              <a:buChar char="•"/>
            </a:pPr>
            <a:r>
              <a:rPr lang="pl-PL" dirty="0" smtClean="0"/>
              <a:t>P</a:t>
            </a:r>
            <a:r>
              <a:rPr lang="pl-PL" dirty="0" smtClean="0"/>
              <a:t>rzedmiotem </a:t>
            </a:r>
            <a:r>
              <a:rPr lang="pl-PL" dirty="0" smtClean="0"/>
              <a:t>przechowania mogą być wyłącznie </a:t>
            </a:r>
            <a:r>
              <a:rPr lang="pl-PL" b="1" dirty="0" smtClean="0"/>
              <a:t>rzecz</a:t>
            </a:r>
            <a:r>
              <a:rPr lang="pl-PL" dirty="0" smtClean="0"/>
              <a:t>y </a:t>
            </a:r>
            <a:r>
              <a:rPr lang="pl-PL" b="1" dirty="0" smtClean="0"/>
              <a:t>ruchome.</a:t>
            </a:r>
          </a:p>
          <a:p>
            <a:pPr algn="just">
              <a:buFont typeface="Arial" pitchFamily="34" charset="0"/>
              <a:buChar char="•"/>
            </a:pPr>
            <a:r>
              <a:rPr lang="pl-PL" dirty="0" smtClean="0"/>
              <a:t>Ze </a:t>
            </a:r>
            <a:r>
              <a:rPr lang="pl-PL" dirty="0" smtClean="0"/>
              <a:t>względu na treść art. 1 ust. 2 </a:t>
            </a:r>
            <a:r>
              <a:rPr lang="pl-PL" dirty="0" err="1" smtClean="0"/>
              <a:t>OchrZwU</a:t>
            </a:r>
            <a:r>
              <a:rPr lang="pl-PL" dirty="0" smtClean="0"/>
              <a:t> przedmiotem przechowania mogą być </a:t>
            </a:r>
            <a:r>
              <a:rPr lang="pl-PL" b="1" dirty="0" smtClean="0"/>
              <a:t>zwierzęta</a:t>
            </a:r>
            <a:r>
              <a:rPr lang="pl-PL" dirty="0" smtClean="0"/>
              <a:t>.</a:t>
            </a:r>
          </a:p>
          <a:p>
            <a:pPr algn="just">
              <a:buFont typeface="Arial" pitchFamily="34" charset="0"/>
              <a:buChar char="•"/>
            </a:pPr>
            <a:r>
              <a:rPr lang="pl-PL" b="1" dirty="0" smtClean="0"/>
              <a:t>Pieniądze i </a:t>
            </a:r>
            <a:r>
              <a:rPr lang="pl-PL" b="1" dirty="0" smtClean="0"/>
              <a:t>rzeczy oznaczone co do gatunku</a:t>
            </a:r>
            <a:r>
              <a:rPr lang="pl-PL" dirty="0" smtClean="0"/>
              <a:t> także mogą stanowić przedmiot przechowania, o ile przechowawca zwróci te same pieniądze (banknoty, monety) lub </a:t>
            </a:r>
            <a:r>
              <a:rPr lang="pl-PL" dirty="0" smtClean="0"/>
              <a:t>rzeczy oznaczone co do gatunku. </a:t>
            </a:r>
            <a:r>
              <a:rPr lang="pl-PL" dirty="0" smtClean="0"/>
              <a:t>Przechowawca ma obowiązek zwrócić w stanie niepogorszonym </a:t>
            </a:r>
            <a:r>
              <a:rPr lang="pl-PL" b="1" dirty="0" smtClean="0"/>
              <a:t>te same rzeczy</a:t>
            </a:r>
            <a:r>
              <a:rPr lang="pl-PL" dirty="0" smtClean="0"/>
              <a:t>, które złożył mu </a:t>
            </a:r>
            <a:r>
              <a:rPr lang="pl-PL" dirty="0" smtClean="0"/>
              <a:t>składający. Niedopuszczalny </a:t>
            </a:r>
            <a:r>
              <a:rPr lang="pl-PL" dirty="0" smtClean="0"/>
              <a:t>jest zatem zwrot </a:t>
            </a:r>
            <a:r>
              <a:rPr lang="pl-PL" b="1" dirty="0" smtClean="0"/>
              <a:t>takich samych rzeczy</a:t>
            </a:r>
            <a:r>
              <a:rPr lang="pl-PL" dirty="0" smtClean="0"/>
              <a:t>. W takim przypadku, o ile wynika to z okoliczności lub stosowne postanowienie znalazło się w umowie, mamy do czynienia z depozytem nieprawidłowym (zob. art. 845 KC).</a:t>
            </a:r>
            <a:endParaRPr lang="pl-PL" dirty="0" smtClean="0"/>
          </a:p>
          <a:p>
            <a:endParaRPr lang="pl-PL" dirty="0" smtClean="0"/>
          </a:p>
        </p:txBody>
      </p:sp>
      <p:sp>
        <p:nvSpPr>
          <p:cNvPr id="12" name="Strzałka w prawo 11"/>
          <p:cNvSpPr/>
          <p:nvPr/>
        </p:nvSpPr>
        <p:spPr>
          <a:xfrm>
            <a:off x="3059832" y="1772816"/>
            <a:ext cx="1656184" cy="216024"/>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Strzałka w prawo 12"/>
          <p:cNvSpPr/>
          <p:nvPr/>
        </p:nvSpPr>
        <p:spPr>
          <a:xfrm flipH="1">
            <a:off x="2987824" y="1772816"/>
            <a:ext cx="1359768" cy="207640"/>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Prostokąt 13"/>
          <p:cNvSpPr/>
          <p:nvPr/>
        </p:nvSpPr>
        <p:spPr>
          <a:xfrm>
            <a:off x="395536" y="5589240"/>
            <a:ext cx="8352928" cy="1077218"/>
          </a:xfrm>
          <a:prstGeom prst="rect">
            <a:avLst/>
          </a:prstGeom>
          <a:solidFill>
            <a:schemeClr val="accent3">
              <a:lumMod val="20000"/>
              <a:lumOff val="80000"/>
            </a:schemeClr>
          </a:solidFill>
        </p:spPr>
        <p:txBody>
          <a:bodyPr wrap="square">
            <a:spAutoFit/>
          </a:bodyPr>
          <a:lstStyle/>
          <a:p>
            <a:r>
              <a:rPr lang="pl-PL" sz="1600" dirty="0" smtClean="0"/>
              <a:t>Art. 845 </a:t>
            </a:r>
            <a:r>
              <a:rPr lang="pl-PL" sz="1600" dirty="0" smtClean="0"/>
              <a:t>Jeżeli </a:t>
            </a:r>
            <a:r>
              <a:rPr lang="pl-PL" sz="1600" dirty="0" smtClean="0"/>
              <a:t>z przepisów szczególnych albo z umowy lub okoliczności wynika, że przechowawca może rozporządzać oddanymi na przechowanie pieniędzmi lub innymi rzeczami oznaczonymi tylko co do gatunku, stosuje się </a:t>
            </a:r>
            <a:r>
              <a:rPr lang="pl-PL" sz="1600" b="1" u="sng" dirty="0" smtClean="0">
                <a:solidFill>
                  <a:schemeClr val="accent3">
                    <a:lumMod val="75000"/>
                  </a:schemeClr>
                </a:solidFill>
              </a:rPr>
              <a:t>odpowiednio przepisy o pożyczce </a:t>
            </a:r>
            <a:r>
              <a:rPr lang="pl-PL" sz="1600" dirty="0" smtClean="0"/>
              <a:t>(</a:t>
            </a:r>
            <a:r>
              <a:rPr lang="pl-PL" sz="1600" b="1" dirty="0" smtClean="0"/>
              <a:t>depozyt nieprawidłowy</a:t>
            </a:r>
            <a:r>
              <a:rPr lang="pl-PL" sz="1600" dirty="0" smtClean="0"/>
              <a:t>). Czas i miejsce zwrotu określają przepisy o przechowaniu.</a:t>
            </a:r>
            <a:endParaRPr lang="pl-PL"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6</a:t>
            </a:fld>
            <a:endParaRPr lang="pl-PL" dirty="0"/>
          </a:p>
        </p:txBody>
      </p:sp>
      <p:sp>
        <p:nvSpPr>
          <p:cNvPr id="3" name="Prostokąt 2"/>
          <p:cNvSpPr/>
          <p:nvPr/>
        </p:nvSpPr>
        <p:spPr>
          <a:xfrm>
            <a:off x="467544" y="4581128"/>
            <a:ext cx="8280920" cy="1200329"/>
          </a:xfrm>
          <a:prstGeom prst="rect">
            <a:avLst/>
          </a:prstGeom>
        </p:spPr>
        <p:txBody>
          <a:bodyPr wrap="square">
            <a:spAutoFit/>
          </a:bodyPr>
          <a:lstStyle/>
          <a:p>
            <a:pPr algn="just"/>
            <a:r>
              <a:rPr lang="pl-PL" dirty="0" smtClean="0">
                <a:sym typeface="Wingdings" pitchFamily="2" charset="2"/>
              </a:rPr>
              <a:t> </a:t>
            </a:r>
            <a:r>
              <a:rPr lang="pl-PL" dirty="0" smtClean="0"/>
              <a:t>Umowa </a:t>
            </a:r>
            <a:r>
              <a:rPr lang="pl-PL" dirty="0" smtClean="0"/>
              <a:t>przechowania może występować samodzielnie, prowadząc do zaspokojenia interesu składającego przez sprawowanie nad nią pieczy, czasem jest zawierana "przy okazji" innych umów, np. gdy korzystając z restauracji oddajemy odzież w szatni na przechowanie. </a:t>
            </a:r>
            <a:endParaRPr lang="pl-PL" dirty="0" smtClean="0"/>
          </a:p>
        </p:txBody>
      </p:sp>
      <p:sp>
        <p:nvSpPr>
          <p:cNvPr id="4" name="pole tekstowe 3"/>
          <p:cNvSpPr txBox="1"/>
          <p:nvPr/>
        </p:nvSpPr>
        <p:spPr>
          <a:xfrm>
            <a:off x="395536" y="404664"/>
            <a:ext cx="8424936" cy="3724096"/>
          </a:xfrm>
          <a:prstGeom prst="rect">
            <a:avLst/>
          </a:prstGeom>
          <a:noFill/>
        </p:spPr>
        <p:txBody>
          <a:bodyPr wrap="square" rtlCol="0">
            <a:spAutoFit/>
          </a:bodyPr>
          <a:lstStyle/>
          <a:p>
            <a:r>
              <a:rPr lang="pl-PL" sz="2000" b="1" dirty="0" smtClean="0">
                <a:solidFill>
                  <a:schemeClr val="accent3">
                    <a:lumMod val="75000"/>
                  </a:schemeClr>
                </a:solidFill>
              </a:rPr>
              <a:t>Sposób zawarcia </a:t>
            </a:r>
            <a:r>
              <a:rPr lang="pl-PL" sz="2000" b="1" dirty="0" smtClean="0">
                <a:solidFill>
                  <a:schemeClr val="accent3">
                    <a:lumMod val="75000"/>
                  </a:schemeClr>
                </a:solidFill>
              </a:rPr>
              <a:t>umowy (forma)</a:t>
            </a:r>
            <a:endParaRPr lang="pl-PL" sz="2000" dirty="0" smtClean="0">
              <a:solidFill>
                <a:schemeClr val="accent3">
                  <a:lumMod val="75000"/>
                </a:schemeClr>
              </a:solidFill>
            </a:endParaRPr>
          </a:p>
          <a:p>
            <a:endParaRPr lang="pl-PL" dirty="0" smtClean="0"/>
          </a:p>
          <a:p>
            <a:pPr algn="just">
              <a:buFont typeface="Wingdings"/>
              <a:buChar char="à"/>
            </a:pPr>
            <a:r>
              <a:rPr lang="pl-PL" dirty="0" smtClean="0"/>
              <a:t>Umowa </a:t>
            </a:r>
            <a:r>
              <a:rPr lang="pl-PL" dirty="0" smtClean="0"/>
              <a:t>przechowania dla swej ważności </a:t>
            </a:r>
            <a:r>
              <a:rPr lang="pl-PL" b="1" dirty="0" smtClean="0"/>
              <a:t>nie wymaga dochowania szczególnej formy</a:t>
            </a:r>
            <a:r>
              <a:rPr lang="pl-PL" dirty="0" smtClean="0"/>
              <a:t>. </a:t>
            </a:r>
            <a:r>
              <a:rPr lang="pl-PL" dirty="0" smtClean="0">
                <a:sym typeface="Wingdings" pitchFamily="2" charset="2"/>
              </a:rPr>
              <a:t> </a:t>
            </a:r>
            <a:r>
              <a:rPr lang="pl-PL" dirty="0" smtClean="0"/>
              <a:t>Do </a:t>
            </a:r>
            <a:r>
              <a:rPr lang="pl-PL" dirty="0" smtClean="0"/>
              <a:t>jej zawarcia dojść może także w sposób </a:t>
            </a:r>
            <a:r>
              <a:rPr lang="pl-PL" dirty="0" smtClean="0"/>
              <a:t>dorozumiany (</a:t>
            </a:r>
            <a:r>
              <a:rPr lang="pl-PL" dirty="0" err="1" smtClean="0"/>
              <a:t>konkludentny</a:t>
            </a:r>
            <a:r>
              <a:rPr lang="pl-PL" dirty="0" smtClean="0"/>
              <a:t>) np. przez pozostawienie </a:t>
            </a:r>
            <a:r>
              <a:rPr lang="pl-PL" dirty="0" smtClean="0"/>
              <a:t>samochodu na parkingu </a:t>
            </a:r>
            <a:r>
              <a:rPr lang="pl-PL" dirty="0" smtClean="0"/>
              <a:t>strzeżonym. </a:t>
            </a:r>
            <a:r>
              <a:rPr lang="pl-PL" dirty="0" smtClean="0"/>
              <a:t>W interesie składającego </a:t>
            </a:r>
            <a:r>
              <a:rPr lang="pl-PL" dirty="0" smtClean="0"/>
              <a:t>leży natomiast </a:t>
            </a:r>
            <a:r>
              <a:rPr lang="pl-PL" dirty="0" smtClean="0"/>
              <a:t>uzyskanie dokumentu potwierdzającego fakt oddania rzeczy przechowawcy, bowiem w razie ewentualnego sporu, to na nim ciążyć będzie obowiązek wykazania, że doszło do złożenia rzeczy na </a:t>
            </a:r>
            <a:r>
              <a:rPr lang="pl-PL" dirty="0" smtClean="0"/>
              <a:t>przechowanie. Zawarcie </a:t>
            </a:r>
            <a:r>
              <a:rPr lang="pl-PL" dirty="0" smtClean="0"/>
              <a:t>umowy przechowania może być powiązane z wydaniem składającemu pokwitowania albo znaku legitymacyjnego (zob. art. 921</a:t>
            </a:r>
            <a:r>
              <a:rPr lang="pl-PL" baseline="30000" dirty="0" smtClean="0"/>
              <a:t>15</a:t>
            </a:r>
            <a:r>
              <a:rPr lang="pl-PL" dirty="0" smtClean="0"/>
              <a:t> KC) potwierdzającego oddanie rzeczy na </a:t>
            </a:r>
            <a:r>
              <a:rPr lang="pl-PL" dirty="0" smtClean="0"/>
              <a:t>przechowanie np. biletu parkingowego. </a:t>
            </a:r>
          </a:p>
          <a:p>
            <a:pPr algn="just">
              <a:buFont typeface="Wingdings"/>
              <a:buChar char="à"/>
            </a:pPr>
            <a:r>
              <a:rPr lang="pl-PL" dirty="0" smtClean="0"/>
              <a:t>Niejednokrotnie dochodzi do zawarcia umowy z wykorzystaniem </a:t>
            </a:r>
            <a:r>
              <a:rPr lang="pl-PL" b="1" dirty="0" smtClean="0"/>
              <a:t>wzorców umownych</a:t>
            </a:r>
            <a:r>
              <a:rPr lang="pl-PL" dirty="0" smtClean="0"/>
              <a:t> (zob. art. 384 i n. KC). </a:t>
            </a:r>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7</a:t>
            </a:fld>
            <a:endParaRPr lang="pl-PL" dirty="0"/>
          </a:p>
        </p:txBody>
      </p:sp>
      <p:sp>
        <p:nvSpPr>
          <p:cNvPr id="4" name="pole tekstowe 3"/>
          <p:cNvSpPr txBox="1"/>
          <p:nvPr/>
        </p:nvSpPr>
        <p:spPr>
          <a:xfrm>
            <a:off x="179512" y="260648"/>
            <a:ext cx="2504853" cy="738664"/>
          </a:xfrm>
          <a:prstGeom prst="rect">
            <a:avLst/>
          </a:prstGeom>
          <a:noFill/>
        </p:spPr>
        <p:txBody>
          <a:bodyPr wrap="none" rtlCol="0">
            <a:spAutoFit/>
          </a:bodyPr>
          <a:lstStyle/>
          <a:p>
            <a:r>
              <a:rPr lang="pl-PL" sz="2400" b="1" dirty="0" smtClean="0">
                <a:solidFill>
                  <a:schemeClr val="accent3">
                    <a:lumMod val="75000"/>
                  </a:schemeClr>
                </a:solidFill>
              </a:rPr>
              <a:t>WYNAGRODZENIE</a:t>
            </a:r>
            <a:endParaRPr lang="pl-PL" b="1" dirty="0" smtClean="0">
              <a:solidFill>
                <a:schemeClr val="accent3">
                  <a:lumMod val="75000"/>
                </a:schemeClr>
              </a:solidFill>
            </a:endParaRPr>
          </a:p>
          <a:p>
            <a:endParaRPr lang="pl-PL" dirty="0"/>
          </a:p>
        </p:txBody>
      </p:sp>
      <p:sp>
        <p:nvSpPr>
          <p:cNvPr id="5" name="pole tekstowe 4"/>
          <p:cNvSpPr txBox="1"/>
          <p:nvPr/>
        </p:nvSpPr>
        <p:spPr>
          <a:xfrm>
            <a:off x="323528" y="764704"/>
            <a:ext cx="8496944" cy="6186309"/>
          </a:xfrm>
          <a:prstGeom prst="rect">
            <a:avLst/>
          </a:prstGeom>
          <a:noFill/>
        </p:spPr>
        <p:txBody>
          <a:bodyPr wrap="square" rtlCol="0">
            <a:spAutoFit/>
          </a:bodyPr>
          <a:lstStyle/>
          <a:p>
            <a:pPr>
              <a:buFont typeface="Wingdings"/>
              <a:buChar char="à"/>
            </a:pPr>
            <a:r>
              <a:rPr lang="pl-PL" dirty="0" smtClean="0"/>
              <a:t>Przechowanie </a:t>
            </a:r>
            <a:r>
              <a:rPr lang="pl-PL" dirty="0" smtClean="0"/>
              <a:t>może występować w formie </a:t>
            </a:r>
            <a:r>
              <a:rPr lang="pl-PL" b="1" dirty="0" smtClean="0"/>
              <a:t>odpłatnej</a:t>
            </a:r>
            <a:r>
              <a:rPr lang="pl-PL" dirty="0" smtClean="0"/>
              <a:t> jak i </a:t>
            </a:r>
            <a:r>
              <a:rPr lang="pl-PL" b="1" dirty="0" err="1" smtClean="0"/>
              <a:t>darmej</a:t>
            </a:r>
            <a:r>
              <a:rPr lang="pl-PL" dirty="0" smtClean="0"/>
              <a:t>. Przy czym, z </a:t>
            </a:r>
            <a:r>
              <a:rPr lang="pl-PL" dirty="0" smtClean="0"/>
              <a:t>art. 836 KC wynika</a:t>
            </a:r>
            <a:r>
              <a:rPr lang="pl-PL" dirty="0" smtClean="0"/>
              <a:t>, że jeśli z umowy lub z okoliczności nie wynika, że przechowawca działa bezpłatnie, należy mu się wynagrodzenie. </a:t>
            </a:r>
            <a:r>
              <a:rPr lang="pl-PL" b="1" dirty="0" smtClean="0"/>
              <a:t>Regułą</a:t>
            </a:r>
            <a:r>
              <a:rPr lang="pl-PL" dirty="0" smtClean="0"/>
              <a:t> więc będzie przechowanie odpłatne</a:t>
            </a:r>
            <a:r>
              <a:rPr lang="pl-PL" dirty="0" smtClean="0"/>
              <a:t>.</a:t>
            </a:r>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pPr>
              <a:buFont typeface="Wingdings"/>
              <a:buChar char="à"/>
            </a:pPr>
            <a:endParaRPr lang="pl-PL" dirty="0" smtClean="0"/>
          </a:p>
          <a:p>
            <a:pPr algn="just">
              <a:buFont typeface="Wingdings"/>
              <a:buChar char="à"/>
            </a:pPr>
            <a:r>
              <a:rPr lang="pl-PL" dirty="0" smtClean="0"/>
              <a:t>Wysokość wynagrodzenia może zostać ustalona w samej umowie. Najczęściej określa się je według określonej stawki liczonej za ustalone jednostki czasu. Często następuje to przez wręczenie składającemu dokumentu potwierdzającego przyjęcie rzeczy na przechowanie, w treści którego wskazano sposób ustalenia wynagrodzenia</a:t>
            </a:r>
            <a:r>
              <a:rPr lang="pl-PL" dirty="0" smtClean="0"/>
              <a:t>.</a:t>
            </a:r>
          </a:p>
          <a:p>
            <a:pPr>
              <a:buFont typeface="Wingdings"/>
              <a:buChar char="à"/>
            </a:pPr>
            <a:endParaRPr lang="pl-PL" dirty="0" smtClean="0"/>
          </a:p>
          <a:p>
            <a:pPr algn="just">
              <a:buFont typeface="Wingdings"/>
              <a:buChar char="à"/>
            </a:pPr>
            <a:r>
              <a:rPr lang="pl-PL" dirty="0" smtClean="0"/>
              <a:t>KC nie </a:t>
            </a:r>
            <a:r>
              <a:rPr lang="pl-PL" dirty="0" smtClean="0"/>
              <a:t>rozstrzyga, kiedy składający powinien zapłacić wynagrodzenie. Decydujące znaczenie ma tu treść stosunku wynikającego z umowy przechowania. Jeżeli na tej postawie nie da się tego ustalić, wynagrodzenie – uwzględniając ustalone zwyczaje – płatne </a:t>
            </a:r>
            <a:r>
              <a:rPr lang="pl-PL" dirty="0" smtClean="0"/>
              <a:t>jest (co do zasady) </a:t>
            </a:r>
            <a:r>
              <a:rPr lang="pl-PL" dirty="0" smtClean="0"/>
              <a:t>z chwilą oddania rzeczy</a:t>
            </a:r>
            <a:r>
              <a:rPr lang="pl-PL" dirty="0" smtClean="0"/>
              <a:t>.</a:t>
            </a:r>
          </a:p>
          <a:p>
            <a:pPr algn="just">
              <a:buFont typeface="Wingdings"/>
              <a:buChar char="à"/>
            </a:pPr>
            <a:endParaRPr lang="pl-PL" dirty="0" smtClean="0"/>
          </a:p>
          <a:p>
            <a:pPr algn="just"/>
            <a:r>
              <a:rPr lang="pl-PL" dirty="0" smtClean="0"/>
              <a:t>* </a:t>
            </a:r>
            <a:r>
              <a:rPr lang="pl-PL" i="1" dirty="0" smtClean="0"/>
              <a:t>UWAGA </a:t>
            </a:r>
            <a:r>
              <a:rPr lang="pl-PL" i="1" dirty="0" smtClean="0"/>
              <a:t>Według </a:t>
            </a:r>
            <a:r>
              <a:rPr lang="pl-PL" i="1" dirty="0" smtClean="0"/>
              <a:t>art. 842 KC składający </a:t>
            </a:r>
            <a:r>
              <a:rPr lang="pl-PL" i="1" dirty="0" smtClean="0"/>
              <a:t>zobowiązany jest zwrócić przechowawcy </a:t>
            </a:r>
            <a:r>
              <a:rPr lang="pl-PL" b="1" i="1" dirty="0" smtClean="0"/>
              <a:t>wszystkie wydatki, które poniósł on w celu należytego przechowania rzeczy</a:t>
            </a:r>
            <a:r>
              <a:rPr lang="pl-PL" i="1" dirty="0" smtClean="0"/>
              <a:t>. </a:t>
            </a:r>
            <a:r>
              <a:rPr lang="pl-PL" i="1" u="sng" dirty="0" smtClean="0"/>
              <a:t>Obowiązek ten powstaje bez względu na to, czy przechowanie było odpłatne czy też nie.</a:t>
            </a:r>
            <a:endParaRPr lang="pl-PL" i="1" u="sng" dirty="0" smtClean="0"/>
          </a:p>
          <a:p>
            <a:pPr>
              <a:buFont typeface="Wingdings"/>
              <a:buChar char="à"/>
            </a:pPr>
            <a:endParaRPr lang="pl-PL" dirty="0"/>
          </a:p>
        </p:txBody>
      </p:sp>
      <p:sp>
        <p:nvSpPr>
          <p:cNvPr id="6" name="pole tekstowe 5"/>
          <p:cNvSpPr txBox="1"/>
          <p:nvPr/>
        </p:nvSpPr>
        <p:spPr>
          <a:xfrm>
            <a:off x="1115616" y="1772816"/>
            <a:ext cx="7704856" cy="830997"/>
          </a:xfrm>
          <a:prstGeom prst="rect">
            <a:avLst/>
          </a:prstGeom>
          <a:solidFill>
            <a:schemeClr val="accent3">
              <a:lumMod val="20000"/>
              <a:lumOff val="80000"/>
            </a:schemeClr>
          </a:solidFill>
        </p:spPr>
        <p:txBody>
          <a:bodyPr wrap="square" rtlCol="0">
            <a:spAutoFit/>
          </a:bodyPr>
          <a:lstStyle/>
          <a:p>
            <a:r>
              <a:rPr lang="pl-PL" sz="1600" dirty="0" smtClean="0"/>
              <a:t>Art. 836 </a:t>
            </a:r>
            <a:r>
              <a:rPr lang="pl-PL" sz="1600" dirty="0" smtClean="0"/>
              <a:t>Jeżeli </a:t>
            </a:r>
            <a:r>
              <a:rPr lang="pl-PL" sz="1600" dirty="0" smtClean="0"/>
              <a:t>wysokość wynagrodzenia za przechowanie nie jest określona w umowie albo w taryfie, przechowawcy należy się wynagrodzenie w danych stosunkach przyjęte, chyba że z umowy lub z okoliczności wynika, iż zobowiązał się przechować rzecz bez wynagrodzenia</a:t>
            </a:r>
            <a:r>
              <a:rPr lang="pl-PL" sz="1600" dirty="0" smtClean="0"/>
              <a:t>.</a:t>
            </a:r>
            <a:endParaRPr lang="pl-PL" sz="1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8</a:t>
            </a:fld>
            <a:endParaRPr lang="pl-PL" dirty="0"/>
          </a:p>
        </p:txBody>
      </p:sp>
      <p:sp>
        <p:nvSpPr>
          <p:cNvPr id="3" name="pole tekstowe 2"/>
          <p:cNvSpPr txBox="1"/>
          <p:nvPr/>
        </p:nvSpPr>
        <p:spPr>
          <a:xfrm>
            <a:off x="323528" y="332656"/>
            <a:ext cx="8352928" cy="6740307"/>
          </a:xfrm>
          <a:prstGeom prst="rect">
            <a:avLst/>
          </a:prstGeom>
          <a:noFill/>
        </p:spPr>
        <p:txBody>
          <a:bodyPr wrap="square" rtlCol="0">
            <a:spAutoFit/>
          </a:bodyPr>
          <a:lstStyle/>
          <a:p>
            <a:pPr algn="just"/>
            <a:r>
              <a:rPr lang="pl-PL" b="1" dirty="0" smtClean="0"/>
              <a:t>Obowiązki przechowawcy dot. SPOSOBU PRZECHOWYWANIA </a:t>
            </a:r>
          </a:p>
          <a:p>
            <a:pPr algn="just"/>
            <a:endParaRPr lang="pl-PL" dirty="0" smtClean="0"/>
          </a:p>
          <a:p>
            <a:pPr algn="just"/>
            <a:r>
              <a:rPr lang="pl-PL" dirty="0" smtClean="0">
                <a:sym typeface="Wingdings" pitchFamily="2" charset="2"/>
              </a:rPr>
              <a:t> </a:t>
            </a:r>
            <a:r>
              <a:rPr lang="pl-PL" dirty="0" smtClean="0"/>
              <a:t>Przechowawca </a:t>
            </a:r>
            <a:r>
              <a:rPr lang="pl-PL" dirty="0" smtClean="0"/>
              <a:t>powinien przechowywać rzecz w taki </a:t>
            </a:r>
            <a:r>
              <a:rPr lang="pl-PL" b="1" dirty="0" smtClean="0"/>
              <a:t>sposób, do jakiego się zobowiązał,</a:t>
            </a:r>
            <a:r>
              <a:rPr lang="pl-PL" dirty="0" smtClean="0"/>
              <a:t> a w braku umowy w tym względzie, w taki </a:t>
            </a:r>
            <a:r>
              <a:rPr lang="pl-PL" b="1" dirty="0" smtClean="0"/>
              <a:t>sposób, jaki wynika z właściwości przechowywanej rzeczy i z okoliczności</a:t>
            </a:r>
            <a:r>
              <a:rPr lang="pl-PL" b="1" dirty="0" smtClean="0"/>
              <a:t>.</a:t>
            </a:r>
            <a:r>
              <a:rPr lang="pl-PL" dirty="0" smtClean="0"/>
              <a:t> (</a:t>
            </a:r>
            <a:r>
              <a:rPr lang="pl-PL" dirty="0" smtClean="0"/>
              <a:t>Art. </a:t>
            </a:r>
            <a:r>
              <a:rPr lang="pl-PL" dirty="0" smtClean="0"/>
              <a:t>837 KC)</a:t>
            </a:r>
          </a:p>
          <a:p>
            <a:pPr algn="just"/>
            <a:endParaRPr lang="pl-PL" dirty="0" smtClean="0"/>
          </a:p>
          <a:p>
            <a:pPr algn="just"/>
            <a:r>
              <a:rPr lang="pl-PL" dirty="0" smtClean="0">
                <a:sym typeface="Wingdings" pitchFamily="2" charset="2"/>
              </a:rPr>
              <a:t> </a:t>
            </a:r>
            <a:r>
              <a:rPr lang="pl-PL" dirty="0" smtClean="0"/>
              <a:t>Przechowawca </a:t>
            </a:r>
            <a:r>
              <a:rPr lang="pl-PL" dirty="0" smtClean="0"/>
              <a:t>jest uprawniony, a nawet obowiązany </a:t>
            </a:r>
            <a:r>
              <a:rPr lang="pl-PL" b="1" dirty="0" smtClean="0"/>
              <a:t>zmienić określone w umowie miejsce i sposób przechowania rzeczy, jeżeli okaże się to konieczne dla jej ochrony przed utratą lub uszkodzeniem.</a:t>
            </a:r>
            <a:r>
              <a:rPr lang="pl-PL" dirty="0" smtClean="0"/>
              <a:t> Jeżeli uprzednie uzyskanie </a:t>
            </a:r>
            <a:r>
              <a:rPr lang="pl-PL" b="1" dirty="0" smtClean="0"/>
              <a:t>zgody</a:t>
            </a:r>
            <a:r>
              <a:rPr lang="pl-PL" dirty="0" smtClean="0"/>
              <a:t> składającego jest możliwe, przechowawca powinien ją uzyskać przed dokonaniem zmiany</a:t>
            </a:r>
            <a:r>
              <a:rPr lang="pl-PL" dirty="0" smtClean="0"/>
              <a:t>. (</a:t>
            </a:r>
            <a:r>
              <a:rPr lang="pl-PL" dirty="0" smtClean="0"/>
              <a:t>Art. </a:t>
            </a:r>
            <a:r>
              <a:rPr lang="pl-PL" dirty="0" smtClean="0"/>
              <a:t>838 KC)</a:t>
            </a:r>
          </a:p>
          <a:p>
            <a:pPr algn="just"/>
            <a:endParaRPr lang="pl-PL" dirty="0" smtClean="0"/>
          </a:p>
          <a:p>
            <a:pPr algn="just">
              <a:buFont typeface="Wingdings"/>
              <a:buChar char="à"/>
            </a:pPr>
            <a:r>
              <a:rPr lang="pl-PL" b="1" dirty="0" smtClean="0"/>
              <a:t>Przechowawcy </a:t>
            </a:r>
            <a:r>
              <a:rPr lang="pl-PL" b="1" dirty="0" smtClean="0"/>
              <a:t>nie wolno używać rzeczy bez zgody składającego, chyba że jest to konieczne do jej zachowania w stanie niepogorszonym</a:t>
            </a:r>
            <a:r>
              <a:rPr lang="pl-PL" b="1" dirty="0" smtClean="0"/>
              <a:t>. (</a:t>
            </a:r>
            <a:r>
              <a:rPr lang="pl-PL" b="1" dirty="0" smtClean="0"/>
              <a:t>Art. 839 </a:t>
            </a:r>
            <a:r>
              <a:rPr lang="pl-PL" b="1" dirty="0" smtClean="0"/>
              <a:t>KC)</a:t>
            </a:r>
          </a:p>
          <a:p>
            <a:pPr algn="just"/>
            <a:r>
              <a:rPr lang="pl-PL" dirty="0" smtClean="0"/>
              <a:t>W ramach pieczy sprawowanej nad rzeczą przechowawca zasadniczo nie może jej używać. Jest to dopuszczalne jedynie w dwóch przypadkach. Po pierwsze, jeżeli wyrazi na to zgodę składający i po drugie, gdy jest to konieczne do zachowania przechowywanej rzeczy w stanie niepogorszonym. </a:t>
            </a:r>
            <a:r>
              <a:rPr lang="pl-PL" dirty="0" smtClean="0"/>
              <a:t>Możność </a:t>
            </a:r>
            <a:r>
              <a:rPr lang="pl-PL" dirty="0" smtClean="0"/>
              <a:t>używania przez przechowawcę rzeczy oddanej mu na przechowanie nie powinna stanowić świadczenia składającego stanowiącego odpowiednik świadczenia przechowawcy. Można nawet przyjąć, że używanie przedmiotu przechowania powinno mieć na uwadze wyłącznie korzyść składającego, a nie przechowawcy. Umowa przechowania, w której ramach przechowawca może swobodnie używać przedmiotu przechowania, powinna zostać zakwalifikowana jako inna umowa, np. użyczenia lub najmu.</a:t>
            </a:r>
          </a:p>
          <a:p>
            <a:pPr algn="just">
              <a:buFont typeface="Wingdings"/>
              <a:buChar char="à"/>
            </a:pPr>
            <a:endParaRPr lang="pl-PL"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fld id="{589B7C76-EFF2-4CD8-A475-4750F11B4BC6}" type="slidenum">
              <a:rPr lang="pl-PL" smtClean="0"/>
              <a:pPr/>
              <a:t>9</a:t>
            </a:fld>
            <a:endParaRPr lang="pl-PL" dirty="0"/>
          </a:p>
        </p:txBody>
      </p:sp>
      <p:sp>
        <p:nvSpPr>
          <p:cNvPr id="3" name="pole tekstowe 2"/>
          <p:cNvSpPr txBox="1"/>
          <p:nvPr/>
        </p:nvSpPr>
        <p:spPr>
          <a:xfrm>
            <a:off x="179512" y="260648"/>
            <a:ext cx="8640960" cy="2585323"/>
          </a:xfrm>
          <a:prstGeom prst="rect">
            <a:avLst/>
          </a:prstGeom>
          <a:noFill/>
        </p:spPr>
        <p:txBody>
          <a:bodyPr wrap="square" rtlCol="0">
            <a:spAutoFit/>
          </a:bodyPr>
          <a:lstStyle/>
          <a:p>
            <a:pPr algn="just">
              <a:buFont typeface="Wingdings"/>
              <a:buChar char="à"/>
            </a:pPr>
            <a:r>
              <a:rPr lang="pl-PL" b="1" dirty="0" smtClean="0"/>
              <a:t>Obowiązek przechowawcy osobistego świadczenia </a:t>
            </a:r>
          </a:p>
          <a:p>
            <a:pPr algn="just"/>
            <a:r>
              <a:rPr lang="pl-PL" dirty="0" smtClean="0"/>
              <a:t>W stosunkach przechowania element zaufania składającego do przechowawcy odgrywa istotną rolę. Niejednokrotnie przesądza on o fakcie zawarcia umowy. Dlatego też przechowawca, wykonując zobowiązanie, nie może wyręczać się innymi osobami (zob. art. 356 § 1 KC). Obciąża go powinność </a:t>
            </a:r>
            <a:r>
              <a:rPr lang="pl-PL" dirty="0" smtClean="0"/>
              <a:t>osobistego </a:t>
            </a:r>
            <a:r>
              <a:rPr lang="pl-PL" dirty="0" smtClean="0"/>
              <a:t>działania, chyba że strony w umowie inaczej postanowiły. R</a:t>
            </a:r>
            <a:r>
              <a:rPr lang="pl-PL" dirty="0" smtClean="0"/>
              <a:t>eguła </a:t>
            </a:r>
            <a:r>
              <a:rPr lang="pl-PL" dirty="0" smtClean="0"/>
              <a:t>osobistego świadczenia przestaje obowiązywać w sytuacji, gdy okoliczności zmuszą przechowawcę do oddania rzeczy zastępcy</a:t>
            </a:r>
            <a:r>
              <a:rPr lang="pl-PL" dirty="0" smtClean="0"/>
              <a:t>.</a:t>
            </a:r>
          </a:p>
          <a:p>
            <a:pPr algn="just"/>
            <a:endParaRPr lang="pl-PL" dirty="0" smtClean="0"/>
          </a:p>
          <a:p>
            <a:endParaRPr lang="pl-PL" dirty="0"/>
          </a:p>
        </p:txBody>
      </p:sp>
      <p:sp>
        <p:nvSpPr>
          <p:cNvPr id="4" name="pole tekstowe 3"/>
          <p:cNvSpPr txBox="1"/>
          <p:nvPr/>
        </p:nvSpPr>
        <p:spPr>
          <a:xfrm>
            <a:off x="683568" y="2348880"/>
            <a:ext cx="8064896" cy="2062103"/>
          </a:xfrm>
          <a:prstGeom prst="rect">
            <a:avLst/>
          </a:prstGeom>
          <a:solidFill>
            <a:schemeClr val="accent3">
              <a:lumMod val="20000"/>
              <a:lumOff val="80000"/>
            </a:schemeClr>
          </a:solidFill>
        </p:spPr>
        <p:txBody>
          <a:bodyPr wrap="square" rtlCol="0">
            <a:spAutoFit/>
          </a:bodyPr>
          <a:lstStyle/>
          <a:p>
            <a:pPr algn="just"/>
            <a:r>
              <a:rPr lang="pl-PL" sz="1600" dirty="0" smtClean="0"/>
              <a:t>Art. 840 </a:t>
            </a:r>
          </a:p>
          <a:p>
            <a:pPr algn="just"/>
            <a:r>
              <a:rPr lang="pl-PL" sz="1600" dirty="0" smtClean="0"/>
              <a:t>§ </a:t>
            </a:r>
            <a:r>
              <a:rPr lang="pl-PL" sz="1600" dirty="0" smtClean="0"/>
              <a:t>1. Przechowawca nie może oddać rzeczy na przechowanie innej osobie, </a:t>
            </a:r>
            <a:r>
              <a:rPr lang="pl-PL" sz="1600" b="1" dirty="0" smtClean="0"/>
              <a:t>chyba że jest do tego zmuszony przez okoliczności. </a:t>
            </a:r>
            <a:r>
              <a:rPr lang="pl-PL" sz="1600" dirty="0" smtClean="0"/>
              <a:t>W wypadku takim obowiązany jest </a:t>
            </a:r>
            <a:r>
              <a:rPr lang="pl-PL" sz="1600" b="1" dirty="0" smtClean="0"/>
              <a:t>zawiadomić niezwłocznie </a:t>
            </a:r>
            <a:r>
              <a:rPr lang="pl-PL" sz="1600" dirty="0" smtClean="0"/>
              <a:t>składającego, gdzie i u kogo rzecz złożył, i w razie zawiadomienia odpowiedzialny jest tylko za brak należytej staranności w wyborze zastępcy.</a:t>
            </a:r>
          </a:p>
          <a:p>
            <a:pPr algn="just"/>
            <a:r>
              <a:rPr lang="pl-PL" sz="1600" dirty="0" smtClean="0"/>
              <a:t>§ 2. Zastępca odpowiedzialny jest także względem składającego. Jeżeli przechowawca ponosi odpowiedzialność za czynności swego zastępcy jak za swoje własne czynności, ich odpowiedzialność jest solidarna</a:t>
            </a:r>
            <a:r>
              <a:rPr lang="pl-PL" sz="1600" dirty="0" smtClean="0"/>
              <a:t>.</a:t>
            </a:r>
            <a:endParaRPr lang="pl-PL" sz="1600" dirty="0" smtClean="0"/>
          </a:p>
        </p:txBody>
      </p:sp>
      <p:sp>
        <p:nvSpPr>
          <p:cNvPr id="5" name="Strzałka w dół 4"/>
          <p:cNvSpPr/>
          <p:nvPr/>
        </p:nvSpPr>
        <p:spPr>
          <a:xfrm>
            <a:off x="1043608" y="4797152"/>
            <a:ext cx="936104" cy="1656184"/>
          </a:xfrm>
          <a:prstGeom prst="down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pl-PL"/>
          </a:p>
        </p:txBody>
      </p:sp>
      <p:sp>
        <p:nvSpPr>
          <p:cNvPr id="6" name="Prostokąt 5"/>
          <p:cNvSpPr/>
          <p:nvPr/>
        </p:nvSpPr>
        <p:spPr>
          <a:xfrm>
            <a:off x="1835696" y="5085184"/>
            <a:ext cx="4572000" cy="369332"/>
          </a:xfrm>
          <a:prstGeom prst="rect">
            <a:avLst/>
          </a:prstGeom>
        </p:spPr>
        <p:txBody>
          <a:bodyPr>
            <a:spAutoFit/>
          </a:bodyPr>
          <a:lstStyle/>
          <a:p>
            <a:pPr algn="just"/>
            <a:r>
              <a:rPr lang="pl-PL" b="1" dirty="0" smtClean="0"/>
              <a:t>Naruszenie ww. obowiązków …</a:t>
            </a:r>
            <a:endParaRPr lang="pl-PL" b="1" dirty="0" smtClean="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43981</TotalTime>
  <Words>1651</Words>
  <Application>Microsoft Office PowerPoint</Application>
  <PresentationFormat>Pokaz na ekranie (4:3)</PresentationFormat>
  <Paragraphs>275</Paragraphs>
  <Slides>27</Slides>
  <Notes>2</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Motyw pakietu Office</vt:lpstr>
      <vt:lpstr>UMOWY W OBROCIE GOSPODARCZYM</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lpstr>Slajd 24</vt:lpstr>
      <vt:lpstr>Slajd 25</vt:lpstr>
      <vt:lpstr>Slajd 26</vt:lpstr>
      <vt:lpstr>Slajd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CYWILNE CZĘŚĆ OGÓLNA I PRAWO ZOBOWIĄZAŃ</dc:title>
  <dc:creator>Admin</dc:creator>
  <cp:lastModifiedBy>A. Bar </cp:lastModifiedBy>
  <cp:revision>3944</cp:revision>
  <dcterms:created xsi:type="dcterms:W3CDTF">2019-10-01T12:19:07Z</dcterms:created>
  <dcterms:modified xsi:type="dcterms:W3CDTF">2021-12-14T21:45:02Z</dcterms:modified>
</cp:coreProperties>
</file>