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372" r:id="rId2"/>
    <p:sldId id="345" r:id="rId3"/>
    <p:sldId id="346" r:id="rId4"/>
    <p:sldId id="347" r:id="rId5"/>
    <p:sldId id="348" r:id="rId6"/>
    <p:sldId id="350" r:id="rId7"/>
    <p:sldId id="351" r:id="rId8"/>
    <p:sldId id="349" r:id="rId9"/>
    <p:sldId id="355" r:id="rId10"/>
    <p:sldId id="356" r:id="rId11"/>
    <p:sldId id="357" r:id="rId12"/>
    <p:sldId id="358" r:id="rId13"/>
    <p:sldId id="359" r:id="rId14"/>
    <p:sldId id="360" r:id="rId15"/>
    <p:sldId id="361" r:id="rId16"/>
    <p:sldId id="362" r:id="rId17"/>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00"/>
    <a:srgbClr val="F5F8EE"/>
  </p:clrMru>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 pośredni 2 — Ak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Styl jasny 2 — Ak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940675A-B579-460E-94D1-54222C63F5DA}" styleName="Bez stylu, siatka tabeli">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505E3EF-67EA-436B-97B2-0124C06EBD24}" styleName="Styl pośredni 4 — Ak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242" autoAdjust="0"/>
  </p:normalViewPr>
  <p:slideViewPr>
    <p:cSldViewPr>
      <p:cViewPr>
        <p:scale>
          <a:sx n="70" d="100"/>
          <a:sy n="70" d="100"/>
        </p:scale>
        <p:origin x="-1795" y="-20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3254"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dirty="0"/>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F32501-0205-4384-AD4F-77AF4C6A3883}" type="datetimeFigureOut">
              <a:rPr lang="pl-PL" smtClean="0"/>
              <a:pPr/>
              <a:t>2021-12-14</a:t>
            </a:fld>
            <a:endParaRPr lang="pl-PL" dirty="0"/>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dirty="0"/>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dirty="0"/>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7405A6-198D-4C78-A9F1-380C0AAE5D43}" type="slidenum">
              <a:rPr lang="pl-PL" smtClean="0"/>
              <a:pPr/>
              <a:t>‹#›</a:t>
            </a:fld>
            <a:endParaRPr lang="pl-PL"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637405A6-198D-4C78-A9F1-380C0AAE5D43}" type="slidenum">
              <a:rPr lang="pl-PL" smtClean="0"/>
              <a:pPr/>
              <a:t>4</a:t>
            </a:fld>
            <a:endParaRPr lang="pl-PL"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637405A6-198D-4C78-A9F1-380C0AAE5D43}" type="slidenum">
              <a:rPr lang="pl-PL" smtClean="0"/>
              <a:pPr/>
              <a:t>5</a:t>
            </a:fld>
            <a:endParaRPr lang="pl-PL"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 wzorca tytułu</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CC522963-EDBE-490B-BA4D-5164912F01D2}" type="datetime1">
              <a:rPr lang="pl-PL" smtClean="0"/>
              <a:pPr/>
              <a:t>2021-12-14</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709FF36F-F18F-464E-9D63-2E975A9A85D3}" type="datetime1">
              <a:rPr lang="pl-PL" smtClean="0"/>
              <a:pPr/>
              <a:t>2021-12-14</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3F720171-4823-4A32-8BF7-88CF40480EC8}" type="datetime1">
              <a:rPr lang="pl-PL" smtClean="0"/>
              <a:pPr/>
              <a:t>2021-12-14</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B94B73C-CD52-470C-B634-B6BC1C04D6E8}" type="datetime1">
              <a:rPr lang="pl-PL" smtClean="0"/>
              <a:pPr/>
              <a:t>2021-12-14</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 wzorca tytułu</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3FE19B77-C2F4-436E-B5B1-41E680341BFE}" type="datetime1">
              <a:rPr lang="pl-PL" smtClean="0"/>
              <a:pPr/>
              <a:t>2021-12-14</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3883AF3A-18EA-4F68-B3BD-BE7292FA7B20}" type="datetime1">
              <a:rPr lang="pl-PL" smtClean="0"/>
              <a:pPr/>
              <a:t>2021-12-14</a:t>
            </a:fld>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08BC673E-B543-441C-A4ED-7BE9DAED3A2B}" type="datetime1">
              <a:rPr lang="pl-PL" smtClean="0"/>
              <a:pPr/>
              <a:t>2021-12-14</a:t>
            </a:fld>
            <a:endParaRPr lang="pl-PL" dirty="0"/>
          </a:p>
        </p:txBody>
      </p:sp>
      <p:sp>
        <p:nvSpPr>
          <p:cNvPr id="8" name="Symbol zastępczy stopki 7"/>
          <p:cNvSpPr>
            <a:spLocks noGrp="1"/>
          </p:cNvSpPr>
          <p:nvPr>
            <p:ph type="ftr" sz="quarter" idx="11"/>
          </p:nvPr>
        </p:nvSpPr>
        <p:spPr/>
        <p:txBody>
          <a:bodyPr/>
          <a:lstStyle/>
          <a:p>
            <a:endParaRPr lang="pl-PL" dirty="0"/>
          </a:p>
        </p:txBody>
      </p:sp>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daty 2"/>
          <p:cNvSpPr>
            <a:spLocks noGrp="1"/>
          </p:cNvSpPr>
          <p:nvPr>
            <p:ph type="dt" sz="half" idx="10"/>
          </p:nvPr>
        </p:nvSpPr>
        <p:spPr/>
        <p:txBody>
          <a:bodyPr/>
          <a:lstStyle/>
          <a:p>
            <a:fld id="{F2B7FD7B-B4D6-4AD1-B724-9FAA0AEFAD88}" type="datetime1">
              <a:rPr lang="pl-PL" smtClean="0"/>
              <a:pPr/>
              <a:t>2021-12-14</a:t>
            </a:fld>
            <a:endParaRPr lang="pl-PL" dirty="0"/>
          </a:p>
        </p:txBody>
      </p:sp>
      <p:sp>
        <p:nvSpPr>
          <p:cNvPr id="4" name="Symbol zastępczy stopki 3"/>
          <p:cNvSpPr>
            <a:spLocks noGrp="1"/>
          </p:cNvSpPr>
          <p:nvPr>
            <p:ph type="ftr" sz="quarter" idx="11"/>
          </p:nvPr>
        </p:nvSpPr>
        <p:spPr/>
        <p:txBody>
          <a:bodyPr/>
          <a:lstStyle/>
          <a:p>
            <a:endParaRPr lang="pl-PL" dirty="0"/>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0CACB6AF-15DA-4C11-9327-1012E6040673}" type="datetime1">
              <a:rPr lang="pl-PL" smtClean="0"/>
              <a:pPr/>
              <a:t>2021-12-14</a:t>
            </a:fld>
            <a:endParaRPr lang="pl-PL" dirty="0"/>
          </a:p>
        </p:txBody>
      </p:sp>
      <p:sp>
        <p:nvSpPr>
          <p:cNvPr id="3" name="Symbol zastępczy stopki 2"/>
          <p:cNvSpPr>
            <a:spLocks noGrp="1"/>
          </p:cNvSpPr>
          <p:nvPr>
            <p:ph type="ftr" sz="quarter" idx="11"/>
          </p:nvPr>
        </p:nvSpPr>
        <p:spPr/>
        <p:txBody>
          <a:bodyPr/>
          <a:lstStyle/>
          <a:p>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 wzorca tytułu</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B54BBDD1-5E8D-4A36-AE78-93A5F4C39F42}" type="datetime1">
              <a:rPr lang="pl-PL" smtClean="0"/>
              <a:pPr/>
              <a:t>2021-12-14</a:t>
            </a:fld>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 wzorca tytułu</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dirty="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4E3E623D-E960-49B0-9AD1-468AA92A9DFC}" type="datetime1">
              <a:rPr lang="pl-PL" smtClean="0"/>
              <a:pPr/>
              <a:t>2021-12-14</a:t>
            </a:fld>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607EA-E474-48A9-BF30-1BC7E3CD173C}" type="datetime1">
              <a:rPr lang="pl-PL" smtClean="0"/>
              <a:pPr/>
              <a:t>2021-12-14</a:t>
            </a:fld>
            <a:endParaRPr lang="pl-PL" dirty="0"/>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B7C76-EFF2-4CD8-A475-4750F11B4BC6}" type="slidenum">
              <a:rPr lang="pl-PL" smtClean="0"/>
              <a:pPr/>
              <a:t>‹#›</a:t>
            </a:fld>
            <a:endParaRPr lang="pl-PL"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UMOWY W OBROCIE GOSPODARCZYM</a:t>
            </a:r>
            <a:endParaRPr lang="pl-PL" dirty="0"/>
          </a:p>
        </p:txBody>
      </p:sp>
      <p:sp>
        <p:nvSpPr>
          <p:cNvPr id="3" name="Podtytuł 2"/>
          <p:cNvSpPr>
            <a:spLocks noGrp="1"/>
          </p:cNvSpPr>
          <p:nvPr>
            <p:ph type="subTitle" idx="1"/>
          </p:nvPr>
        </p:nvSpPr>
        <p:spPr/>
        <p:txBody>
          <a:bodyPr>
            <a:normAutofit fontScale="92500" lnSpcReduction="20000"/>
          </a:bodyPr>
          <a:lstStyle/>
          <a:p>
            <a:r>
              <a:rPr lang="pl-PL" dirty="0" smtClean="0"/>
              <a:t>Konsulting Prawny i Gospodarczy </a:t>
            </a:r>
          </a:p>
          <a:p>
            <a:r>
              <a:rPr lang="pl-PL" dirty="0" smtClean="0"/>
              <a:t>Semestr zimowy 2021/22</a:t>
            </a:r>
          </a:p>
          <a:p>
            <a:endParaRPr lang="pl-PL" dirty="0"/>
          </a:p>
          <a:p>
            <a:r>
              <a:rPr lang="pl-PL" sz="2400" dirty="0" smtClean="0"/>
              <a:t>mgr Aleksandra Bar</a:t>
            </a:r>
          </a:p>
          <a:p>
            <a:endParaRPr lang="pl-PL" dirty="0"/>
          </a:p>
          <a:p>
            <a:endParaRPr lang="pl-P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10</a:t>
            </a:fld>
            <a:endParaRPr lang="pl-PL" dirty="0"/>
          </a:p>
        </p:txBody>
      </p:sp>
      <p:sp>
        <p:nvSpPr>
          <p:cNvPr id="6" name="pole tekstowe 5"/>
          <p:cNvSpPr txBox="1"/>
          <p:nvPr/>
        </p:nvSpPr>
        <p:spPr>
          <a:xfrm>
            <a:off x="323528" y="260648"/>
            <a:ext cx="8424936" cy="4801314"/>
          </a:xfrm>
          <a:prstGeom prst="rect">
            <a:avLst/>
          </a:prstGeom>
          <a:noFill/>
        </p:spPr>
        <p:txBody>
          <a:bodyPr wrap="square" rtlCol="0">
            <a:spAutoFit/>
          </a:bodyPr>
          <a:lstStyle/>
          <a:p>
            <a:pPr>
              <a:buFont typeface="Wingdings"/>
              <a:buChar char="à"/>
            </a:pPr>
            <a:r>
              <a:rPr lang="pl-PL" dirty="0" smtClean="0"/>
              <a:t>obowiązek </a:t>
            </a:r>
            <a:r>
              <a:rPr lang="pl-PL" b="1" dirty="0" smtClean="0"/>
              <a:t>przestrzegania wskazówek</a:t>
            </a:r>
            <a:r>
              <a:rPr lang="pl-PL" dirty="0" smtClean="0"/>
              <a:t> udzielonych przez dającego zlecenie</a:t>
            </a:r>
          </a:p>
          <a:p>
            <a:pPr>
              <a:buFont typeface="Wingdings"/>
              <a:buChar char="à"/>
            </a:pPr>
            <a:endParaRPr lang="pl-PL" dirty="0" smtClean="0"/>
          </a:p>
          <a:p>
            <a:pPr>
              <a:buFont typeface="Wingdings"/>
              <a:buChar char="à"/>
            </a:pPr>
            <a:endParaRPr lang="pl-PL" dirty="0" smtClean="0"/>
          </a:p>
          <a:p>
            <a:pPr>
              <a:buFont typeface="Wingdings"/>
              <a:buChar char="à"/>
            </a:pPr>
            <a:endParaRPr lang="pl-PL" dirty="0" smtClean="0"/>
          </a:p>
          <a:p>
            <a:pPr>
              <a:buFont typeface="Wingdings"/>
              <a:buChar char="à"/>
            </a:pPr>
            <a:endParaRPr lang="pl-PL" dirty="0" smtClean="0"/>
          </a:p>
          <a:p>
            <a:pPr>
              <a:buFont typeface="Wingdings"/>
              <a:buChar char="à"/>
            </a:pPr>
            <a:endParaRPr lang="pl-PL" dirty="0" smtClean="0"/>
          </a:p>
          <a:p>
            <a:endParaRPr lang="pl-PL" dirty="0" smtClean="0"/>
          </a:p>
          <a:p>
            <a:pPr>
              <a:buFont typeface="Wingdings"/>
              <a:buChar char="à"/>
            </a:pPr>
            <a:r>
              <a:rPr lang="pl-PL" dirty="0" smtClean="0"/>
              <a:t>obowiązek </a:t>
            </a:r>
            <a:r>
              <a:rPr lang="pl-PL" b="1" dirty="0" smtClean="0"/>
              <a:t>osobistego wykonania zlecenia („zakaz substytucji”)!</a:t>
            </a:r>
          </a:p>
          <a:p>
            <a:pPr>
              <a:buFont typeface="Wingdings"/>
              <a:buChar char="à"/>
            </a:pPr>
            <a:endParaRPr lang="pl-PL" b="1" dirty="0" smtClean="0"/>
          </a:p>
          <a:p>
            <a:pPr>
              <a:buFont typeface="Wingdings"/>
              <a:buChar char="à"/>
            </a:pPr>
            <a:endParaRPr lang="pl-PL" b="1" dirty="0" smtClean="0"/>
          </a:p>
          <a:p>
            <a:pPr>
              <a:buFont typeface="Wingdings"/>
              <a:buChar char="à"/>
            </a:pPr>
            <a:endParaRPr lang="pl-PL" b="1" dirty="0" smtClean="0"/>
          </a:p>
          <a:p>
            <a:pPr>
              <a:buFont typeface="Wingdings"/>
              <a:buChar char="à"/>
            </a:pPr>
            <a:endParaRPr lang="pl-PL" b="1" dirty="0" smtClean="0"/>
          </a:p>
          <a:p>
            <a:pPr>
              <a:buFont typeface="Wingdings"/>
              <a:buChar char="à"/>
            </a:pPr>
            <a:endParaRPr lang="pl-PL" b="1" dirty="0" smtClean="0"/>
          </a:p>
          <a:p>
            <a:pPr>
              <a:buFont typeface="Wingdings"/>
              <a:buChar char="à"/>
            </a:pPr>
            <a:endParaRPr lang="pl-PL" b="1" dirty="0" smtClean="0"/>
          </a:p>
          <a:p>
            <a:pPr>
              <a:buFont typeface="Wingdings"/>
              <a:buChar char="à"/>
            </a:pPr>
            <a:endParaRPr lang="pl-PL" b="1" dirty="0" smtClean="0"/>
          </a:p>
          <a:p>
            <a:pPr>
              <a:buFont typeface="Wingdings"/>
              <a:buChar char="à"/>
            </a:pPr>
            <a:endParaRPr lang="pl-PL" b="1" dirty="0" smtClean="0"/>
          </a:p>
          <a:p>
            <a:pPr>
              <a:buFont typeface="Wingdings"/>
              <a:buChar char="à"/>
            </a:pPr>
            <a:endParaRPr lang="pl-PL" dirty="0"/>
          </a:p>
        </p:txBody>
      </p:sp>
      <p:sp>
        <p:nvSpPr>
          <p:cNvPr id="8" name="pole tekstowe 7"/>
          <p:cNvSpPr txBox="1"/>
          <p:nvPr/>
        </p:nvSpPr>
        <p:spPr>
          <a:xfrm>
            <a:off x="971600" y="764704"/>
            <a:ext cx="8172400" cy="1323439"/>
          </a:xfrm>
          <a:prstGeom prst="rect">
            <a:avLst/>
          </a:prstGeom>
          <a:solidFill>
            <a:schemeClr val="accent3">
              <a:lumMod val="20000"/>
              <a:lumOff val="80000"/>
            </a:schemeClr>
          </a:solidFill>
        </p:spPr>
        <p:txBody>
          <a:bodyPr wrap="square" rtlCol="0">
            <a:spAutoFit/>
          </a:bodyPr>
          <a:lstStyle/>
          <a:p>
            <a:pPr algn="just"/>
            <a:r>
              <a:rPr lang="pl-PL" sz="1600" dirty="0" smtClean="0"/>
              <a:t>Art. 737 </a:t>
            </a:r>
          </a:p>
          <a:p>
            <a:pPr algn="just"/>
            <a:r>
              <a:rPr lang="pl-PL" sz="1600" dirty="0" smtClean="0"/>
              <a:t>Przyjmujący zlecenie może </a:t>
            </a:r>
            <a:r>
              <a:rPr lang="pl-PL" sz="1600" u="sng" dirty="0" smtClean="0"/>
              <a:t>bez uprzedniej zgody </a:t>
            </a:r>
            <a:r>
              <a:rPr lang="pl-PL" sz="1600" dirty="0" smtClean="0"/>
              <a:t>dającego zlecenie </a:t>
            </a:r>
            <a:r>
              <a:rPr lang="pl-PL" sz="1600" b="1" dirty="0" smtClean="0"/>
              <a:t>odstąpić od wskazanego przez niego sposobu wykonania zlecenia,</a:t>
            </a:r>
            <a:r>
              <a:rPr lang="pl-PL" sz="1600" dirty="0" smtClean="0"/>
              <a:t> jeżeli nie ma możności uzyskania jego zgody, a zachodzi uzasadniony powód do przypuszczenia, że dający zlecenie zgodziłby się na zmianę, gdyby wiedział o istniejącym stanie rzeczy.</a:t>
            </a:r>
            <a:endParaRPr lang="pl-PL" sz="1600" dirty="0"/>
          </a:p>
        </p:txBody>
      </p:sp>
      <p:sp>
        <p:nvSpPr>
          <p:cNvPr id="9" name="pole tekstowe 8"/>
          <p:cNvSpPr txBox="1"/>
          <p:nvPr/>
        </p:nvSpPr>
        <p:spPr>
          <a:xfrm>
            <a:off x="971600" y="2636912"/>
            <a:ext cx="8172400" cy="2308324"/>
          </a:xfrm>
          <a:prstGeom prst="rect">
            <a:avLst/>
          </a:prstGeom>
          <a:solidFill>
            <a:schemeClr val="accent3">
              <a:lumMod val="20000"/>
              <a:lumOff val="80000"/>
            </a:schemeClr>
          </a:solidFill>
        </p:spPr>
        <p:txBody>
          <a:bodyPr wrap="square" rtlCol="0">
            <a:spAutoFit/>
          </a:bodyPr>
          <a:lstStyle/>
          <a:p>
            <a:pPr algn="just"/>
            <a:r>
              <a:rPr lang="pl-PL" sz="1600" dirty="0" smtClean="0"/>
              <a:t>Art. 738</a:t>
            </a:r>
          </a:p>
          <a:p>
            <a:pPr algn="just"/>
            <a:r>
              <a:rPr lang="pl-PL" sz="1600" dirty="0" smtClean="0"/>
              <a:t>§ 1. </a:t>
            </a:r>
            <a:r>
              <a:rPr lang="pl-PL" sz="1600" b="1" dirty="0" smtClean="0"/>
              <a:t>Przyjmujący zlecenie może powierzyć wykonanie zlecenia osobie trzeciej tylko wtedy, gdy to wynika z umowy lub ze zwyczaju albo gdy jest do tego zmuszony przez okoliczności</a:t>
            </a:r>
            <a:r>
              <a:rPr lang="pl-PL" sz="1600" dirty="0" smtClean="0"/>
              <a:t>. W wypadku takim obowiązany jest zawiadomić niezwłocznie dającego zlecenie o osobie i o miejscu zamieszkania swego zastępcy i w razie zawiadomienia odpowiedzialny jest tylko za brak należytej staranności w wyborze zastępcy.</a:t>
            </a:r>
          </a:p>
          <a:p>
            <a:pPr algn="just"/>
            <a:r>
              <a:rPr lang="pl-PL" sz="1600" dirty="0" smtClean="0"/>
              <a:t>§ 2. Zastępca odpowiedzialny jest za wykonanie zlecenia także względem dającego zlecenie. Jeżeli przyjmujący zlecenie ponosi odpowiedzialność za czynności swego zastępcy jak za swoje własne czynności, ich odpowiedzialność jest solidarna.</a:t>
            </a:r>
          </a:p>
        </p:txBody>
      </p:sp>
      <p:sp>
        <p:nvSpPr>
          <p:cNvPr id="10" name="pole tekstowe 9"/>
          <p:cNvSpPr txBox="1"/>
          <p:nvPr/>
        </p:nvSpPr>
        <p:spPr>
          <a:xfrm>
            <a:off x="971600" y="5013176"/>
            <a:ext cx="8172400" cy="1569660"/>
          </a:xfrm>
          <a:prstGeom prst="rect">
            <a:avLst/>
          </a:prstGeom>
          <a:solidFill>
            <a:schemeClr val="accent3">
              <a:lumMod val="20000"/>
              <a:lumOff val="80000"/>
            </a:schemeClr>
          </a:solidFill>
        </p:spPr>
        <p:txBody>
          <a:bodyPr wrap="square" rtlCol="0">
            <a:spAutoFit/>
          </a:bodyPr>
          <a:lstStyle/>
          <a:p>
            <a:pPr algn="just"/>
            <a:r>
              <a:rPr lang="pl-PL" sz="1600" dirty="0" smtClean="0"/>
              <a:t>Art. 739 </a:t>
            </a:r>
          </a:p>
          <a:p>
            <a:pPr algn="just"/>
            <a:r>
              <a:rPr lang="pl-PL" sz="1600" dirty="0" smtClean="0"/>
              <a:t>W wypadku gdy przyjmujący zlecenie powierzył wykonanie zlecenia innej osobie nie będąc do tego uprawniony, a rzecz należąca do dającego zlecenie uległa przy wykonywaniu zlecenia utracie lub uszkodzeniu, przyjmujący zlecenie jest odpowiedzialny także za utratę lub uszkodzenie przypadkowe, chyba że jedno lub drugie nastąpiłoby również wtedy, gdyby sam zlecenie wykonywał.</a:t>
            </a:r>
            <a:endParaRPr lang="pl-PL" sz="1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11</a:t>
            </a:fld>
            <a:endParaRPr lang="pl-PL" dirty="0"/>
          </a:p>
        </p:txBody>
      </p:sp>
      <p:sp>
        <p:nvSpPr>
          <p:cNvPr id="3" name="pole tekstowe 2"/>
          <p:cNvSpPr txBox="1"/>
          <p:nvPr/>
        </p:nvSpPr>
        <p:spPr>
          <a:xfrm>
            <a:off x="0" y="188640"/>
            <a:ext cx="9144000" cy="369332"/>
          </a:xfrm>
          <a:prstGeom prst="rect">
            <a:avLst/>
          </a:prstGeom>
          <a:solidFill>
            <a:schemeClr val="accent3">
              <a:lumMod val="20000"/>
              <a:lumOff val="80000"/>
            </a:schemeClr>
          </a:solidFill>
        </p:spPr>
        <p:txBody>
          <a:bodyPr wrap="square" rtlCol="0">
            <a:spAutoFit/>
          </a:bodyPr>
          <a:lstStyle/>
          <a:p>
            <a:pPr algn="ctr"/>
            <a:r>
              <a:rPr lang="pl-PL" b="1" dirty="0" smtClean="0"/>
              <a:t>DAJĄCEGO ZLECENIE</a:t>
            </a:r>
            <a:endParaRPr lang="pl-PL" b="1" dirty="0"/>
          </a:p>
        </p:txBody>
      </p:sp>
      <p:sp>
        <p:nvSpPr>
          <p:cNvPr id="4" name="pole tekstowe 3"/>
          <p:cNvSpPr txBox="1"/>
          <p:nvPr/>
        </p:nvSpPr>
        <p:spPr>
          <a:xfrm>
            <a:off x="251520" y="692696"/>
            <a:ext cx="8496944" cy="6740307"/>
          </a:xfrm>
          <a:prstGeom prst="rect">
            <a:avLst/>
          </a:prstGeom>
          <a:noFill/>
        </p:spPr>
        <p:txBody>
          <a:bodyPr wrap="square" rtlCol="0">
            <a:spAutoFit/>
          </a:bodyPr>
          <a:lstStyle/>
          <a:p>
            <a:pPr>
              <a:buFont typeface="Wingdings"/>
              <a:buChar char="à"/>
            </a:pPr>
            <a:r>
              <a:rPr lang="pl-PL" i="1" dirty="0" smtClean="0">
                <a:sym typeface="Wingdings" pitchFamily="2" charset="2"/>
              </a:rPr>
              <a:t>reguła odpłatności </a:t>
            </a:r>
            <a:r>
              <a:rPr lang="pl-PL" dirty="0" smtClean="0">
                <a:sym typeface="Wingdings" pitchFamily="2" charset="2"/>
              </a:rPr>
              <a:t> obowiązek </a:t>
            </a:r>
            <a:r>
              <a:rPr lang="pl-PL" b="1" dirty="0" smtClean="0">
                <a:sym typeface="Wingdings" pitchFamily="2" charset="2"/>
              </a:rPr>
              <a:t>zapłaty wynagrodzenia</a:t>
            </a:r>
          </a:p>
          <a:p>
            <a:pPr>
              <a:buFont typeface="Wingdings"/>
              <a:buChar char="à"/>
            </a:pPr>
            <a:endParaRPr lang="pl-PL" b="1" dirty="0" smtClean="0">
              <a:sym typeface="Wingdings" pitchFamily="2" charset="2"/>
            </a:endParaRPr>
          </a:p>
          <a:p>
            <a:pPr>
              <a:buFont typeface="Wingdings"/>
              <a:buChar char="à"/>
            </a:pPr>
            <a:endParaRPr lang="pl-PL" dirty="0" smtClean="0">
              <a:sym typeface="Wingdings" pitchFamily="2" charset="2"/>
            </a:endParaRPr>
          </a:p>
          <a:p>
            <a:pPr>
              <a:buFont typeface="Wingdings"/>
              <a:buChar char="à"/>
            </a:pPr>
            <a:endParaRPr lang="pl-PL" dirty="0" smtClean="0">
              <a:sym typeface="Wingdings" pitchFamily="2" charset="2"/>
            </a:endParaRPr>
          </a:p>
          <a:p>
            <a:pPr>
              <a:buFont typeface="Wingdings"/>
              <a:buChar char="à"/>
            </a:pPr>
            <a:endParaRPr lang="pl-PL" dirty="0" smtClean="0">
              <a:sym typeface="Wingdings" pitchFamily="2" charset="2"/>
            </a:endParaRPr>
          </a:p>
          <a:p>
            <a:pPr>
              <a:buFont typeface="Wingdings"/>
              <a:buChar char="à"/>
            </a:pPr>
            <a:endParaRPr lang="pl-PL" dirty="0" smtClean="0">
              <a:sym typeface="Wingdings" pitchFamily="2" charset="2"/>
            </a:endParaRPr>
          </a:p>
          <a:p>
            <a:endParaRPr lang="pl-PL" dirty="0" smtClean="0">
              <a:sym typeface="Wingdings" pitchFamily="2" charset="2"/>
            </a:endParaRPr>
          </a:p>
          <a:p>
            <a:endParaRPr lang="pl-PL" dirty="0" smtClean="0">
              <a:sym typeface="Wingdings" pitchFamily="2" charset="2"/>
            </a:endParaRPr>
          </a:p>
          <a:p>
            <a:endParaRPr lang="pl-PL" dirty="0" smtClean="0">
              <a:sym typeface="Wingdings" pitchFamily="2" charset="2"/>
            </a:endParaRPr>
          </a:p>
          <a:p>
            <a:endParaRPr lang="pl-PL" dirty="0" smtClean="0">
              <a:sym typeface="Wingdings" pitchFamily="2" charset="2"/>
            </a:endParaRPr>
          </a:p>
          <a:p>
            <a:pPr>
              <a:buFont typeface="Wingdings"/>
              <a:buChar char="à"/>
            </a:pPr>
            <a:r>
              <a:rPr lang="pl-PL" dirty="0" smtClean="0">
                <a:sym typeface="Wingdings" pitchFamily="2" charset="2"/>
              </a:rPr>
              <a:t> obowiązek </a:t>
            </a:r>
            <a:r>
              <a:rPr lang="pl-PL" b="1" dirty="0" smtClean="0">
                <a:sym typeface="Wingdings" pitchFamily="2" charset="2"/>
              </a:rPr>
              <a:t>zwrotu wydatków</a:t>
            </a:r>
          </a:p>
          <a:p>
            <a:pPr>
              <a:buFont typeface="Wingdings"/>
              <a:buChar char="à"/>
            </a:pPr>
            <a:endParaRPr lang="pl-PL" b="1" dirty="0" smtClean="0">
              <a:sym typeface="Wingdings" pitchFamily="2" charset="2"/>
            </a:endParaRPr>
          </a:p>
          <a:p>
            <a:pPr>
              <a:buFont typeface="Wingdings"/>
              <a:buChar char="à"/>
            </a:pPr>
            <a:endParaRPr lang="pl-PL" b="1" dirty="0" smtClean="0">
              <a:sym typeface="Wingdings" pitchFamily="2" charset="2"/>
            </a:endParaRPr>
          </a:p>
          <a:p>
            <a:pPr>
              <a:buFont typeface="Wingdings"/>
              <a:buChar char="à"/>
            </a:pPr>
            <a:endParaRPr lang="pl-PL" b="1" dirty="0" smtClean="0">
              <a:sym typeface="Wingdings" pitchFamily="2" charset="2"/>
            </a:endParaRPr>
          </a:p>
          <a:p>
            <a:pPr>
              <a:buFont typeface="Wingdings"/>
              <a:buChar char="à"/>
            </a:pPr>
            <a:endParaRPr lang="pl-PL" b="1" dirty="0" smtClean="0">
              <a:sym typeface="Wingdings" pitchFamily="2" charset="2"/>
            </a:endParaRPr>
          </a:p>
          <a:p>
            <a:pPr>
              <a:buFont typeface="Wingdings"/>
              <a:buChar char="à"/>
            </a:pPr>
            <a:endParaRPr lang="pl-PL" b="1" dirty="0" smtClean="0">
              <a:sym typeface="Wingdings" pitchFamily="2" charset="2"/>
            </a:endParaRPr>
          </a:p>
          <a:p>
            <a:pPr>
              <a:buFont typeface="Wingdings"/>
              <a:buChar char="à"/>
            </a:pPr>
            <a:endParaRPr lang="pl-PL" b="1" dirty="0" smtClean="0">
              <a:sym typeface="Wingdings" pitchFamily="2" charset="2"/>
            </a:endParaRPr>
          </a:p>
          <a:p>
            <a:pPr>
              <a:buFont typeface="Wingdings"/>
              <a:buChar char="à"/>
            </a:pPr>
            <a:r>
              <a:rPr lang="pl-PL" dirty="0" smtClean="0">
                <a:sym typeface="Wingdings" pitchFamily="2" charset="2"/>
              </a:rPr>
              <a:t>Obowiązek</a:t>
            </a:r>
            <a:r>
              <a:rPr lang="pl-PL" b="1" dirty="0" smtClean="0">
                <a:sym typeface="Wingdings" pitchFamily="2" charset="2"/>
              </a:rPr>
              <a:t> dania zaliczki</a:t>
            </a:r>
          </a:p>
          <a:p>
            <a:pPr>
              <a:buFont typeface="Wingdings"/>
              <a:buChar char="à"/>
            </a:pPr>
            <a:endParaRPr lang="pl-PL" dirty="0" smtClean="0">
              <a:sym typeface="Wingdings" pitchFamily="2" charset="2"/>
            </a:endParaRPr>
          </a:p>
          <a:p>
            <a:pPr>
              <a:buFont typeface="Wingdings"/>
              <a:buChar char="à"/>
            </a:pPr>
            <a:endParaRPr lang="pl-PL" dirty="0" smtClean="0">
              <a:sym typeface="Wingdings" pitchFamily="2" charset="2"/>
            </a:endParaRPr>
          </a:p>
          <a:p>
            <a:pPr>
              <a:buFont typeface="Wingdings"/>
              <a:buChar char="à"/>
            </a:pPr>
            <a:endParaRPr lang="pl-PL" dirty="0" smtClean="0">
              <a:sym typeface="Wingdings" pitchFamily="2" charset="2"/>
            </a:endParaRPr>
          </a:p>
          <a:p>
            <a:pPr>
              <a:buFont typeface="Wingdings"/>
              <a:buChar char="à"/>
            </a:pPr>
            <a:endParaRPr lang="pl-PL" dirty="0" smtClean="0">
              <a:sym typeface="Wingdings" pitchFamily="2" charset="2"/>
            </a:endParaRPr>
          </a:p>
          <a:p>
            <a:pPr>
              <a:buFont typeface="Wingdings"/>
              <a:buChar char="à"/>
            </a:pPr>
            <a:endParaRPr lang="pl-PL" dirty="0" smtClean="0">
              <a:sym typeface="Wingdings" pitchFamily="2" charset="2"/>
            </a:endParaRPr>
          </a:p>
          <a:p>
            <a:pPr>
              <a:buFont typeface="Wingdings"/>
              <a:buChar char="à"/>
            </a:pPr>
            <a:endParaRPr lang="pl-PL" dirty="0"/>
          </a:p>
        </p:txBody>
      </p:sp>
      <p:sp>
        <p:nvSpPr>
          <p:cNvPr id="5" name="pole tekstowe 4"/>
          <p:cNvSpPr txBox="1"/>
          <p:nvPr/>
        </p:nvSpPr>
        <p:spPr>
          <a:xfrm>
            <a:off x="899592" y="1124744"/>
            <a:ext cx="8244408" cy="1323439"/>
          </a:xfrm>
          <a:prstGeom prst="rect">
            <a:avLst/>
          </a:prstGeom>
          <a:solidFill>
            <a:schemeClr val="accent3">
              <a:lumMod val="20000"/>
              <a:lumOff val="80000"/>
            </a:schemeClr>
          </a:solidFill>
        </p:spPr>
        <p:txBody>
          <a:bodyPr wrap="square" rtlCol="0">
            <a:spAutoFit/>
          </a:bodyPr>
          <a:lstStyle/>
          <a:p>
            <a:pPr algn="just"/>
            <a:r>
              <a:rPr lang="pl-PL" sz="1600" dirty="0" smtClean="0"/>
              <a:t>Art. 735</a:t>
            </a:r>
          </a:p>
          <a:p>
            <a:pPr algn="just"/>
            <a:r>
              <a:rPr lang="pl-PL" sz="1600" dirty="0" smtClean="0"/>
              <a:t>§ 1. </a:t>
            </a:r>
            <a:r>
              <a:rPr lang="pl-PL" sz="1600" b="1" dirty="0" smtClean="0"/>
              <a:t>Jeżeli ani z umowy, ani z okoliczności nie wynika, że przyjmujący zlecenie zobowiązał się wykonać je bez wynagrodzenia, za wykonanie zlecenia należy się wynagrodzenie</a:t>
            </a:r>
            <a:r>
              <a:rPr lang="pl-PL" sz="1600" dirty="0" smtClean="0"/>
              <a:t>.</a:t>
            </a:r>
          </a:p>
          <a:p>
            <a:pPr algn="just"/>
            <a:r>
              <a:rPr lang="pl-PL" sz="1600" dirty="0" smtClean="0"/>
              <a:t>§ 2. Jeżeli nie ma obowiązującej taryfy, a nie umówiono się o wysokość wynagrodzenia, należy się wynagrodzenie odpowiadające wykonanej pracy.</a:t>
            </a:r>
          </a:p>
        </p:txBody>
      </p:sp>
      <p:sp>
        <p:nvSpPr>
          <p:cNvPr id="6" name="pole tekstowe 5"/>
          <p:cNvSpPr txBox="1"/>
          <p:nvPr/>
        </p:nvSpPr>
        <p:spPr>
          <a:xfrm>
            <a:off x="899592" y="3789040"/>
            <a:ext cx="8244408" cy="1323439"/>
          </a:xfrm>
          <a:prstGeom prst="rect">
            <a:avLst/>
          </a:prstGeom>
          <a:solidFill>
            <a:schemeClr val="accent3">
              <a:lumMod val="20000"/>
              <a:lumOff val="80000"/>
            </a:schemeClr>
          </a:solidFill>
        </p:spPr>
        <p:txBody>
          <a:bodyPr wrap="square" rtlCol="0">
            <a:spAutoFit/>
          </a:bodyPr>
          <a:lstStyle/>
          <a:p>
            <a:r>
              <a:rPr lang="pl-PL" sz="1600" dirty="0" smtClean="0"/>
              <a:t>Art. 742 </a:t>
            </a:r>
          </a:p>
          <a:p>
            <a:pPr algn="just"/>
            <a:r>
              <a:rPr lang="pl-PL" sz="1600" dirty="0" smtClean="0"/>
              <a:t>Dający zlecenie powinien </a:t>
            </a:r>
            <a:r>
              <a:rPr lang="pl-PL" sz="1600" b="1" dirty="0" smtClean="0"/>
              <a:t>zwrócić przyjmującemu zlecenie wydatki, które ten poczynił w celu należytego wykonania zlecenia</a:t>
            </a:r>
            <a:r>
              <a:rPr lang="pl-PL" sz="1600" dirty="0" smtClean="0"/>
              <a:t>, wraz z odsetkami ustawowymi; powinien również </a:t>
            </a:r>
            <a:r>
              <a:rPr lang="pl-PL" sz="1600" b="1" dirty="0" smtClean="0"/>
              <a:t>zwolnić przyjmującego zlecenie od zobowiązań</a:t>
            </a:r>
            <a:r>
              <a:rPr lang="pl-PL" sz="1600" dirty="0" smtClean="0"/>
              <a:t>, które ten w powyższym celu zaciągnął w imieniu własnym.</a:t>
            </a:r>
            <a:endParaRPr lang="pl-PL" sz="1600" dirty="0"/>
          </a:p>
        </p:txBody>
      </p:sp>
      <p:sp>
        <p:nvSpPr>
          <p:cNvPr id="7" name="pole tekstowe 6"/>
          <p:cNvSpPr txBox="1"/>
          <p:nvPr/>
        </p:nvSpPr>
        <p:spPr>
          <a:xfrm>
            <a:off x="899592" y="5733256"/>
            <a:ext cx="8244408" cy="830997"/>
          </a:xfrm>
          <a:prstGeom prst="rect">
            <a:avLst/>
          </a:prstGeom>
          <a:solidFill>
            <a:schemeClr val="accent3">
              <a:lumMod val="20000"/>
              <a:lumOff val="80000"/>
            </a:schemeClr>
          </a:solidFill>
        </p:spPr>
        <p:txBody>
          <a:bodyPr wrap="square" rtlCol="0">
            <a:spAutoFit/>
          </a:bodyPr>
          <a:lstStyle/>
          <a:p>
            <a:r>
              <a:rPr lang="pl-PL" sz="1600" dirty="0" smtClean="0"/>
              <a:t>Art. 743</a:t>
            </a:r>
          </a:p>
          <a:p>
            <a:r>
              <a:rPr lang="pl-PL" sz="1600" dirty="0" smtClean="0"/>
              <a:t>Jeżeli wykonanie zlecenia wymaga wydatków, dający zlecenie powinien na żądanie przyjmującego udzielić mu </a:t>
            </a:r>
            <a:r>
              <a:rPr lang="pl-PL" sz="1600" b="1" dirty="0" smtClean="0"/>
              <a:t>odpowiedniej zaliczki</a:t>
            </a:r>
            <a:r>
              <a:rPr lang="pl-PL" sz="1600" dirty="0" smtClean="0"/>
              <a:t>.</a:t>
            </a:r>
            <a:endParaRPr lang="pl-PL" sz="1600" dirty="0"/>
          </a:p>
        </p:txBody>
      </p:sp>
      <p:sp>
        <p:nvSpPr>
          <p:cNvPr id="8" name="pole tekstowe 7"/>
          <p:cNvSpPr txBox="1"/>
          <p:nvPr/>
        </p:nvSpPr>
        <p:spPr>
          <a:xfrm>
            <a:off x="899592" y="2564904"/>
            <a:ext cx="8244408" cy="830997"/>
          </a:xfrm>
          <a:prstGeom prst="rect">
            <a:avLst/>
          </a:prstGeom>
          <a:solidFill>
            <a:schemeClr val="accent3">
              <a:lumMod val="20000"/>
              <a:lumOff val="80000"/>
            </a:schemeClr>
          </a:solidFill>
        </p:spPr>
        <p:txBody>
          <a:bodyPr wrap="square" rtlCol="0">
            <a:spAutoFit/>
          </a:bodyPr>
          <a:lstStyle/>
          <a:p>
            <a:r>
              <a:rPr lang="pl-PL" sz="1600" dirty="0" smtClean="0"/>
              <a:t>Art. 744</a:t>
            </a:r>
          </a:p>
          <a:p>
            <a:r>
              <a:rPr lang="pl-PL" sz="1600" dirty="0" smtClean="0"/>
              <a:t>W razie odpłatnego zlecenia wynagrodzenie należy się przyjmującemu dopiero </a:t>
            </a:r>
            <a:r>
              <a:rPr lang="pl-PL" sz="1600" b="1" dirty="0" smtClean="0"/>
              <a:t>po wykonaniu zlecenia</a:t>
            </a:r>
            <a:r>
              <a:rPr lang="pl-PL" sz="1600" dirty="0" smtClean="0"/>
              <a:t>, chyba że co innego wynika z umowy lub z przepisów szczególnych.</a:t>
            </a:r>
            <a:endParaRPr lang="pl-PL" sz="1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12</a:t>
            </a:fld>
            <a:endParaRPr lang="pl-PL" dirty="0"/>
          </a:p>
        </p:txBody>
      </p:sp>
      <p:sp>
        <p:nvSpPr>
          <p:cNvPr id="3" name="pole tekstowe 2"/>
          <p:cNvSpPr txBox="1"/>
          <p:nvPr/>
        </p:nvSpPr>
        <p:spPr>
          <a:xfrm>
            <a:off x="1187624" y="836712"/>
            <a:ext cx="7669360" cy="830997"/>
          </a:xfrm>
          <a:prstGeom prst="rect">
            <a:avLst/>
          </a:prstGeom>
          <a:solidFill>
            <a:schemeClr val="accent3">
              <a:lumMod val="20000"/>
              <a:lumOff val="80000"/>
            </a:schemeClr>
          </a:solidFill>
        </p:spPr>
        <p:txBody>
          <a:bodyPr wrap="square" rtlCol="0">
            <a:spAutoFit/>
          </a:bodyPr>
          <a:lstStyle/>
          <a:p>
            <a:pPr algn="just"/>
            <a:r>
              <a:rPr lang="pl-PL" sz="1600" dirty="0" smtClean="0"/>
              <a:t>Art. 745</a:t>
            </a:r>
          </a:p>
          <a:p>
            <a:pPr algn="just"/>
            <a:r>
              <a:rPr lang="pl-PL" sz="1600" dirty="0" smtClean="0"/>
              <a:t>Jeżeli kilka osób dało lub przyjęło zlecenie wspólnie, ich odpowiedzialność względem drugiej strony jest </a:t>
            </a:r>
            <a:r>
              <a:rPr lang="pl-PL" sz="1600" b="1" dirty="0" smtClean="0"/>
              <a:t>solidarna</a:t>
            </a:r>
            <a:r>
              <a:rPr lang="pl-PL" sz="1600" dirty="0" smtClean="0"/>
              <a:t>.</a:t>
            </a:r>
            <a:endParaRPr lang="pl-PL" sz="1600" dirty="0"/>
          </a:p>
        </p:txBody>
      </p:sp>
      <p:sp>
        <p:nvSpPr>
          <p:cNvPr id="4" name="pole tekstowe 3"/>
          <p:cNvSpPr txBox="1"/>
          <p:nvPr/>
        </p:nvSpPr>
        <p:spPr>
          <a:xfrm>
            <a:off x="251520" y="260648"/>
            <a:ext cx="2703432" cy="461665"/>
          </a:xfrm>
          <a:prstGeom prst="rect">
            <a:avLst/>
          </a:prstGeom>
          <a:noFill/>
        </p:spPr>
        <p:txBody>
          <a:bodyPr wrap="none" rtlCol="0">
            <a:spAutoFit/>
          </a:bodyPr>
          <a:lstStyle/>
          <a:p>
            <a:r>
              <a:rPr lang="pl-PL" sz="2400" b="1" dirty="0" smtClean="0">
                <a:solidFill>
                  <a:schemeClr val="accent3">
                    <a:lumMod val="75000"/>
                  </a:schemeClr>
                </a:solidFill>
              </a:rPr>
              <a:t>ZLECENIE WSPÓLNE</a:t>
            </a:r>
            <a:endParaRPr lang="pl-PL" sz="2400" b="1" dirty="0">
              <a:solidFill>
                <a:schemeClr val="accent3">
                  <a:lumMod val="75000"/>
                </a:schemeClr>
              </a:solidFill>
            </a:endParaRPr>
          </a:p>
        </p:txBody>
      </p:sp>
      <p:sp>
        <p:nvSpPr>
          <p:cNvPr id="5" name="pole tekstowe 4"/>
          <p:cNvSpPr txBox="1"/>
          <p:nvPr/>
        </p:nvSpPr>
        <p:spPr>
          <a:xfrm>
            <a:off x="251520" y="1988840"/>
            <a:ext cx="3771353" cy="461665"/>
          </a:xfrm>
          <a:prstGeom prst="rect">
            <a:avLst/>
          </a:prstGeom>
          <a:noFill/>
        </p:spPr>
        <p:txBody>
          <a:bodyPr wrap="none" rtlCol="0">
            <a:spAutoFit/>
          </a:bodyPr>
          <a:lstStyle/>
          <a:p>
            <a:r>
              <a:rPr lang="pl-PL" sz="2400" b="1" dirty="0" smtClean="0">
                <a:solidFill>
                  <a:schemeClr val="accent3">
                    <a:lumMod val="75000"/>
                  </a:schemeClr>
                </a:solidFill>
              </a:rPr>
              <a:t>WYPOWIEDZENIE ZLECENIA </a:t>
            </a:r>
            <a:endParaRPr lang="pl-PL" sz="2400" b="1" dirty="0">
              <a:solidFill>
                <a:schemeClr val="accent3">
                  <a:lumMod val="75000"/>
                </a:schemeClr>
              </a:solidFill>
            </a:endParaRPr>
          </a:p>
        </p:txBody>
      </p:sp>
      <p:sp>
        <p:nvSpPr>
          <p:cNvPr id="8" name="pole tekstowe 7"/>
          <p:cNvSpPr txBox="1"/>
          <p:nvPr/>
        </p:nvSpPr>
        <p:spPr>
          <a:xfrm>
            <a:off x="323528" y="2564904"/>
            <a:ext cx="8496944" cy="2554545"/>
          </a:xfrm>
          <a:prstGeom prst="rect">
            <a:avLst/>
          </a:prstGeom>
          <a:solidFill>
            <a:schemeClr val="accent3">
              <a:lumMod val="20000"/>
              <a:lumOff val="80000"/>
            </a:schemeClr>
          </a:solidFill>
        </p:spPr>
        <p:txBody>
          <a:bodyPr wrap="square" rtlCol="0">
            <a:spAutoFit/>
          </a:bodyPr>
          <a:lstStyle/>
          <a:p>
            <a:pPr algn="just"/>
            <a:r>
              <a:rPr lang="pl-PL" sz="1600" dirty="0" smtClean="0"/>
              <a:t>Art. 746</a:t>
            </a:r>
          </a:p>
          <a:p>
            <a:pPr algn="just"/>
            <a:r>
              <a:rPr lang="pl-PL" sz="1600" dirty="0" smtClean="0"/>
              <a:t>§ 1. </a:t>
            </a:r>
            <a:r>
              <a:rPr lang="pl-PL" sz="1600" b="1" dirty="0" smtClean="0"/>
              <a:t>Dający zlecenie może je wypowiedzieć w każdym czasie</a:t>
            </a:r>
            <a:r>
              <a:rPr lang="pl-PL" sz="1600" dirty="0" smtClean="0"/>
              <a:t>. Powinien jednak zwrócić przyjmującemu zlecenie wydatki, które ten poczynił w celu należytego wykonania zlecenia; w razie odpłatnego zlecenia obowiązany jest uiścić przyjmującemu zlecenie część wynagrodzenia odpowiadającą jego dotychczasowym czynnościom, a jeżeli wypowiedzenie nastąpiło bez ważnego powodu, powinien także naprawić szkodę.</a:t>
            </a:r>
          </a:p>
          <a:p>
            <a:pPr algn="just"/>
            <a:r>
              <a:rPr lang="pl-PL" sz="1600" dirty="0" smtClean="0"/>
              <a:t>§ 2. </a:t>
            </a:r>
            <a:r>
              <a:rPr lang="pl-PL" sz="1600" b="1" dirty="0" smtClean="0"/>
              <a:t>Przyjmujący zlecenie może je wypowiedzieć w każdym czasie</a:t>
            </a:r>
            <a:r>
              <a:rPr lang="pl-PL" sz="1600" dirty="0" smtClean="0"/>
              <a:t>. Jednakże gdy zlecenie jest odpłatne, a wypowiedzenie nastąpiło bez ważnego powodu, przyjmujący zlecenie jest odpowiedzialny za szkodę.</a:t>
            </a:r>
          </a:p>
          <a:p>
            <a:pPr algn="just"/>
            <a:r>
              <a:rPr lang="pl-PL" sz="1600" dirty="0" smtClean="0"/>
              <a:t>§ 3. </a:t>
            </a:r>
            <a:r>
              <a:rPr lang="pl-PL" sz="1600" b="1" dirty="0" smtClean="0"/>
              <a:t>Nie można zrzec się z góry uprawnienia do wypowiedzenia zlecenia z ważnych powodów.</a:t>
            </a:r>
          </a:p>
        </p:txBody>
      </p:sp>
      <p:sp>
        <p:nvSpPr>
          <p:cNvPr id="9" name="pole tekstowe 8"/>
          <p:cNvSpPr txBox="1"/>
          <p:nvPr/>
        </p:nvSpPr>
        <p:spPr>
          <a:xfrm>
            <a:off x="971600" y="5229200"/>
            <a:ext cx="7848872" cy="1477328"/>
          </a:xfrm>
          <a:prstGeom prst="rect">
            <a:avLst/>
          </a:prstGeom>
          <a:noFill/>
        </p:spPr>
        <p:txBody>
          <a:bodyPr wrap="square" rtlCol="0">
            <a:spAutoFit/>
          </a:bodyPr>
          <a:lstStyle/>
          <a:p>
            <a:pPr algn="just"/>
            <a:r>
              <a:rPr lang="pl-PL" dirty="0" smtClean="0"/>
              <a:t>*Ważnymi powodami wypowiedzenia mogą być zarówno </a:t>
            </a:r>
            <a:r>
              <a:rPr lang="pl-PL" b="1" dirty="0" smtClean="0"/>
              <a:t>zjawiska o charakterze obiektywnym</a:t>
            </a:r>
            <a:r>
              <a:rPr lang="pl-PL" dirty="0" smtClean="0"/>
              <a:t> (np. zmiany sytuacji gospodarczej, zmiany w prawie itp.), jak i </a:t>
            </a:r>
            <a:r>
              <a:rPr lang="pl-PL" b="1" dirty="0" smtClean="0"/>
              <a:t>zjawiska odnoszące się do osób stron czy stosunków pomiędzy nimi</a:t>
            </a:r>
            <a:r>
              <a:rPr lang="pl-PL" dirty="0" smtClean="0"/>
              <a:t> (np. zmiana sytuacji życiowej czy ekonomicznej strony, nieporozumienia pomiędzy dającym a przyjmującym zlecenie). </a:t>
            </a:r>
            <a:endParaRPr lang="pl-PL" dirty="0"/>
          </a:p>
        </p:txBody>
      </p:sp>
      <p:sp>
        <p:nvSpPr>
          <p:cNvPr id="13" name="pole tekstowe 12"/>
          <p:cNvSpPr txBox="1"/>
          <p:nvPr/>
        </p:nvSpPr>
        <p:spPr>
          <a:xfrm>
            <a:off x="323528" y="980728"/>
            <a:ext cx="823495" cy="646331"/>
          </a:xfrm>
          <a:prstGeom prst="rect">
            <a:avLst/>
          </a:prstGeom>
          <a:noFill/>
        </p:spPr>
        <p:txBody>
          <a:bodyPr wrap="none" rtlCol="0">
            <a:spAutoFit/>
          </a:bodyPr>
          <a:lstStyle/>
          <a:p>
            <a:r>
              <a:rPr lang="pl-PL" dirty="0" smtClean="0"/>
              <a:t>Zob. </a:t>
            </a:r>
          </a:p>
          <a:p>
            <a:r>
              <a:rPr lang="pl-PL" dirty="0" smtClean="0"/>
              <a:t>366 KC</a:t>
            </a:r>
            <a:endParaRPr lang="pl-PL"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13</a:t>
            </a:fld>
            <a:endParaRPr lang="pl-PL" dirty="0"/>
          </a:p>
        </p:txBody>
      </p:sp>
      <p:sp>
        <p:nvSpPr>
          <p:cNvPr id="3" name="pole tekstowe 2"/>
          <p:cNvSpPr txBox="1"/>
          <p:nvPr/>
        </p:nvSpPr>
        <p:spPr>
          <a:xfrm>
            <a:off x="323528" y="332656"/>
            <a:ext cx="3816424" cy="830997"/>
          </a:xfrm>
          <a:prstGeom prst="rect">
            <a:avLst/>
          </a:prstGeom>
          <a:noFill/>
        </p:spPr>
        <p:txBody>
          <a:bodyPr wrap="square" rtlCol="0">
            <a:spAutoFit/>
          </a:bodyPr>
          <a:lstStyle/>
          <a:p>
            <a:pPr algn="ctr"/>
            <a:r>
              <a:rPr lang="pl-PL" sz="2400" b="1" dirty="0" smtClean="0">
                <a:solidFill>
                  <a:schemeClr val="accent3">
                    <a:lumMod val="75000"/>
                  </a:schemeClr>
                </a:solidFill>
              </a:rPr>
              <a:t>ŚMIERĆ </a:t>
            </a:r>
          </a:p>
          <a:p>
            <a:pPr algn="ctr"/>
            <a:r>
              <a:rPr lang="pl-PL" sz="2400" b="1" dirty="0" smtClean="0">
                <a:solidFill>
                  <a:schemeClr val="accent3">
                    <a:lumMod val="75000"/>
                  </a:schemeClr>
                </a:solidFill>
              </a:rPr>
              <a:t>DAJĄCEGO ZLECENIE </a:t>
            </a:r>
            <a:endParaRPr lang="pl-PL" sz="2400" b="1" dirty="0">
              <a:solidFill>
                <a:schemeClr val="accent3">
                  <a:lumMod val="75000"/>
                </a:schemeClr>
              </a:solidFill>
            </a:endParaRPr>
          </a:p>
        </p:txBody>
      </p:sp>
      <p:sp>
        <p:nvSpPr>
          <p:cNvPr id="4" name="pole tekstowe 3"/>
          <p:cNvSpPr txBox="1"/>
          <p:nvPr/>
        </p:nvSpPr>
        <p:spPr>
          <a:xfrm>
            <a:off x="5076056" y="332656"/>
            <a:ext cx="3748077" cy="830997"/>
          </a:xfrm>
          <a:prstGeom prst="rect">
            <a:avLst/>
          </a:prstGeom>
          <a:noFill/>
        </p:spPr>
        <p:txBody>
          <a:bodyPr wrap="none" rtlCol="0">
            <a:spAutoFit/>
          </a:bodyPr>
          <a:lstStyle/>
          <a:p>
            <a:pPr algn="ctr"/>
            <a:r>
              <a:rPr lang="pl-PL" sz="2400" b="1" dirty="0" smtClean="0">
                <a:solidFill>
                  <a:schemeClr val="accent3">
                    <a:lumMod val="75000"/>
                  </a:schemeClr>
                </a:solidFill>
              </a:rPr>
              <a:t>ŚMIERĆ</a:t>
            </a:r>
          </a:p>
          <a:p>
            <a:pPr algn="ctr"/>
            <a:r>
              <a:rPr lang="pl-PL" sz="2400" b="1" dirty="0" smtClean="0">
                <a:solidFill>
                  <a:schemeClr val="accent3">
                    <a:lumMod val="75000"/>
                  </a:schemeClr>
                </a:solidFill>
              </a:rPr>
              <a:t> PRZYJMUJĄCEGO ZLECENIE </a:t>
            </a:r>
            <a:endParaRPr lang="pl-PL" sz="2400" b="1" dirty="0">
              <a:solidFill>
                <a:schemeClr val="accent3">
                  <a:lumMod val="75000"/>
                </a:schemeClr>
              </a:solidFill>
            </a:endParaRPr>
          </a:p>
        </p:txBody>
      </p:sp>
      <p:sp>
        <p:nvSpPr>
          <p:cNvPr id="5" name="pole tekstowe 4"/>
          <p:cNvSpPr txBox="1"/>
          <p:nvPr/>
        </p:nvSpPr>
        <p:spPr>
          <a:xfrm>
            <a:off x="179512" y="1268760"/>
            <a:ext cx="4320480" cy="2800767"/>
          </a:xfrm>
          <a:prstGeom prst="rect">
            <a:avLst/>
          </a:prstGeom>
          <a:solidFill>
            <a:schemeClr val="accent3">
              <a:lumMod val="20000"/>
              <a:lumOff val="80000"/>
            </a:schemeClr>
          </a:solidFill>
        </p:spPr>
        <p:txBody>
          <a:bodyPr wrap="square" rtlCol="0">
            <a:spAutoFit/>
          </a:bodyPr>
          <a:lstStyle/>
          <a:p>
            <a:pPr algn="just"/>
            <a:r>
              <a:rPr lang="pl-PL" sz="1600" dirty="0" smtClean="0"/>
              <a:t>Art. 747</a:t>
            </a:r>
          </a:p>
          <a:p>
            <a:pPr algn="just"/>
            <a:r>
              <a:rPr lang="pl-PL" sz="1600" dirty="0" smtClean="0"/>
              <a:t>W braku odmiennej umowy zlecenie </a:t>
            </a:r>
            <a:r>
              <a:rPr lang="pl-PL" sz="1600" b="1" dirty="0" smtClean="0">
                <a:solidFill>
                  <a:srgbClr val="FF0000"/>
                </a:solidFill>
              </a:rPr>
              <a:t>nie wygasa</a:t>
            </a:r>
            <a:r>
              <a:rPr lang="pl-PL" sz="1600" dirty="0" smtClean="0"/>
              <a:t> </a:t>
            </a:r>
            <a:r>
              <a:rPr lang="pl-PL" sz="1600" b="1" dirty="0" smtClean="0"/>
              <a:t>ani wskutek śmierci </a:t>
            </a:r>
            <a:r>
              <a:rPr lang="pl-PL" sz="1600" b="1" u="sng" dirty="0" smtClean="0"/>
              <a:t>dającego zlecenie</a:t>
            </a:r>
            <a:r>
              <a:rPr lang="pl-PL" sz="1600" b="1" dirty="0" smtClean="0"/>
              <a:t>, ani wskutek utraty przez niego zdolności do czynności prawnych.</a:t>
            </a:r>
            <a:r>
              <a:rPr lang="pl-PL" sz="1600" dirty="0" smtClean="0"/>
              <a:t> Jeżeli jednak, zgodnie z umową, zlecenie wygasło, przyjmujący zlecenie powinien, gdyby z przerwania powierzonych mu czynności mogła wyniknąć szkoda, prowadzić te czynności nadal, dopóki spadkobierca albo przedstawiciel ustawowy dającego zlecenie nie będzie mógł zarządzić inaczej.</a:t>
            </a:r>
            <a:endParaRPr lang="pl-PL" sz="1600" dirty="0"/>
          </a:p>
        </p:txBody>
      </p:sp>
      <p:sp>
        <p:nvSpPr>
          <p:cNvPr id="6" name="pole tekstowe 5"/>
          <p:cNvSpPr txBox="1"/>
          <p:nvPr/>
        </p:nvSpPr>
        <p:spPr>
          <a:xfrm>
            <a:off x="179512" y="4149080"/>
            <a:ext cx="4320480" cy="2585323"/>
          </a:xfrm>
          <a:prstGeom prst="rect">
            <a:avLst/>
          </a:prstGeom>
          <a:noFill/>
        </p:spPr>
        <p:txBody>
          <a:bodyPr wrap="square" rtlCol="0">
            <a:spAutoFit/>
          </a:bodyPr>
          <a:lstStyle/>
          <a:p>
            <a:pPr algn="just"/>
            <a:r>
              <a:rPr lang="pl-PL" dirty="0" smtClean="0"/>
              <a:t>Jeżeli zlecenie nie wygasło, prawa i obowiązki dającego zlecenie </a:t>
            </a:r>
            <a:r>
              <a:rPr lang="pl-PL" b="1" dirty="0" smtClean="0"/>
              <a:t>przechodzą na jego spadkobierców</a:t>
            </a:r>
            <a:r>
              <a:rPr lang="pl-PL" dirty="0" smtClean="0"/>
              <a:t> albo też działa on przez swojego </a:t>
            </a:r>
            <a:r>
              <a:rPr lang="pl-PL" b="1" dirty="0" smtClean="0"/>
              <a:t>przedstawiciela ustawowego</a:t>
            </a:r>
            <a:r>
              <a:rPr lang="pl-PL" dirty="0" smtClean="0"/>
              <a:t>. Przyjmujący zlecenie powinien </a:t>
            </a:r>
            <a:r>
              <a:rPr lang="pl-PL" b="1" dirty="0" smtClean="0"/>
              <a:t>poinformować</a:t>
            </a:r>
            <a:r>
              <a:rPr lang="pl-PL" dirty="0" smtClean="0"/>
              <a:t> znanych mu spadkobierców lub przedstawiciela ustawowego o istnieniu zlecenia (wniosek </a:t>
            </a:r>
            <a:r>
              <a:rPr lang="pl-PL" i="1" dirty="0" smtClean="0"/>
              <a:t>a </a:t>
            </a:r>
            <a:r>
              <a:rPr lang="pl-PL" i="1" dirty="0" err="1" smtClean="0"/>
              <a:t>fortiori</a:t>
            </a:r>
            <a:r>
              <a:rPr lang="pl-PL" dirty="0" smtClean="0"/>
              <a:t> z art. 740 KC).</a:t>
            </a:r>
            <a:endParaRPr lang="pl-PL" dirty="0"/>
          </a:p>
        </p:txBody>
      </p:sp>
      <p:sp>
        <p:nvSpPr>
          <p:cNvPr id="7" name="pole tekstowe 6"/>
          <p:cNvSpPr txBox="1"/>
          <p:nvPr/>
        </p:nvSpPr>
        <p:spPr>
          <a:xfrm>
            <a:off x="4788024" y="1268760"/>
            <a:ext cx="4176464" cy="1323439"/>
          </a:xfrm>
          <a:prstGeom prst="rect">
            <a:avLst/>
          </a:prstGeom>
          <a:solidFill>
            <a:schemeClr val="accent3">
              <a:lumMod val="20000"/>
              <a:lumOff val="80000"/>
            </a:schemeClr>
          </a:solidFill>
        </p:spPr>
        <p:txBody>
          <a:bodyPr wrap="square" rtlCol="0">
            <a:spAutoFit/>
          </a:bodyPr>
          <a:lstStyle/>
          <a:p>
            <a:pPr algn="just"/>
            <a:r>
              <a:rPr lang="pl-PL" sz="1600" dirty="0" smtClean="0"/>
              <a:t>Art. 748</a:t>
            </a:r>
          </a:p>
          <a:p>
            <a:pPr algn="just"/>
            <a:r>
              <a:rPr lang="pl-PL" sz="1600" dirty="0" smtClean="0"/>
              <a:t>W braku odmiennej umowy zlecenie </a:t>
            </a:r>
            <a:r>
              <a:rPr lang="pl-PL" sz="1600" b="1" dirty="0" smtClean="0">
                <a:solidFill>
                  <a:srgbClr val="FF0000"/>
                </a:solidFill>
              </a:rPr>
              <a:t>wygasa</a:t>
            </a:r>
            <a:r>
              <a:rPr lang="pl-PL" sz="1600" dirty="0" smtClean="0"/>
              <a:t> </a:t>
            </a:r>
            <a:r>
              <a:rPr lang="pl-PL" sz="1600" b="1" dirty="0" smtClean="0"/>
              <a:t>wskutek śmierci </a:t>
            </a:r>
            <a:r>
              <a:rPr lang="pl-PL" sz="1600" b="1" u="sng" dirty="0" smtClean="0"/>
              <a:t>przyjmującego zlecenie </a:t>
            </a:r>
            <a:r>
              <a:rPr lang="pl-PL" sz="1600" b="1" dirty="0" smtClean="0"/>
              <a:t>albo wskutek utraty przez niego </a:t>
            </a:r>
            <a:r>
              <a:rPr lang="pl-PL" sz="1600" b="1" dirty="0" smtClean="0">
                <a:solidFill>
                  <a:schemeClr val="accent6">
                    <a:lumMod val="75000"/>
                  </a:schemeClr>
                </a:solidFill>
              </a:rPr>
              <a:t>pełnej</a:t>
            </a:r>
            <a:r>
              <a:rPr lang="pl-PL" sz="1600" b="1" dirty="0" smtClean="0"/>
              <a:t> zdolności do czynności prawnych.</a:t>
            </a:r>
            <a:endParaRPr lang="pl-PL" sz="16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14</a:t>
            </a:fld>
            <a:endParaRPr lang="pl-PL" dirty="0"/>
          </a:p>
        </p:txBody>
      </p:sp>
      <p:sp>
        <p:nvSpPr>
          <p:cNvPr id="3" name="pole tekstowe 2"/>
          <p:cNvSpPr txBox="1"/>
          <p:nvPr/>
        </p:nvSpPr>
        <p:spPr>
          <a:xfrm>
            <a:off x="179512" y="188640"/>
            <a:ext cx="5146794" cy="461665"/>
          </a:xfrm>
          <a:prstGeom prst="rect">
            <a:avLst/>
          </a:prstGeom>
          <a:noFill/>
        </p:spPr>
        <p:txBody>
          <a:bodyPr wrap="none" rtlCol="0">
            <a:spAutoFit/>
          </a:bodyPr>
          <a:lstStyle/>
          <a:p>
            <a:r>
              <a:rPr lang="pl-PL" sz="2400" b="1" dirty="0" smtClean="0">
                <a:solidFill>
                  <a:schemeClr val="accent3">
                    <a:lumMod val="75000"/>
                  </a:schemeClr>
                </a:solidFill>
              </a:rPr>
              <a:t>DZIAŁANIE PO WYGAŚNĘCIU ZLECENIA </a:t>
            </a:r>
            <a:endParaRPr lang="pl-PL" sz="2400" b="1" dirty="0">
              <a:solidFill>
                <a:schemeClr val="accent3">
                  <a:lumMod val="75000"/>
                </a:schemeClr>
              </a:solidFill>
            </a:endParaRPr>
          </a:p>
        </p:txBody>
      </p:sp>
      <p:sp>
        <p:nvSpPr>
          <p:cNvPr id="4" name="pole tekstowe 3"/>
          <p:cNvSpPr txBox="1"/>
          <p:nvPr/>
        </p:nvSpPr>
        <p:spPr>
          <a:xfrm>
            <a:off x="1547664" y="980728"/>
            <a:ext cx="7272808" cy="830997"/>
          </a:xfrm>
          <a:prstGeom prst="rect">
            <a:avLst/>
          </a:prstGeom>
          <a:solidFill>
            <a:schemeClr val="accent3">
              <a:lumMod val="20000"/>
              <a:lumOff val="80000"/>
            </a:schemeClr>
          </a:solidFill>
        </p:spPr>
        <p:txBody>
          <a:bodyPr wrap="square" rtlCol="0">
            <a:spAutoFit/>
          </a:bodyPr>
          <a:lstStyle/>
          <a:p>
            <a:r>
              <a:rPr lang="pl-PL" sz="1600" dirty="0" smtClean="0"/>
              <a:t>Art. 749 </a:t>
            </a:r>
          </a:p>
          <a:p>
            <a:pPr algn="just"/>
            <a:r>
              <a:rPr lang="pl-PL" sz="1600" dirty="0" smtClean="0"/>
              <a:t>Jeżeli zlecenie wygasło, uważa się je </a:t>
            </a:r>
            <a:r>
              <a:rPr lang="pl-PL" sz="1600" b="1" dirty="0" smtClean="0"/>
              <a:t>mimo to za istniejące na korzyść przyjmującego zlecenie aż do chwili, kiedy dowiedział się o wygaśnięciu zlecenia.</a:t>
            </a:r>
            <a:endParaRPr lang="pl-PL" sz="1600" b="1" dirty="0"/>
          </a:p>
        </p:txBody>
      </p:sp>
      <p:sp>
        <p:nvSpPr>
          <p:cNvPr id="5" name="pole tekstowe 4"/>
          <p:cNvSpPr txBox="1"/>
          <p:nvPr/>
        </p:nvSpPr>
        <p:spPr>
          <a:xfrm>
            <a:off x="683568" y="2060848"/>
            <a:ext cx="6984776" cy="646331"/>
          </a:xfrm>
          <a:prstGeom prst="rect">
            <a:avLst/>
          </a:prstGeom>
          <a:noFill/>
        </p:spPr>
        <p:txBody>
          <a:bodyPr wrap="square" rtlCol="0">
            <a:spAutoFit/>
          </a:bodyPr>
          <a:lstStyle/>
          <a:p>
            <a:r>
              <a:rPr lang="pl-PL" dirty="0" smtClean="0">
                <a:sym typeface="Wingdings" pitchFamily="2" charset="2"/>
              </a:rPr>
              <a:t> </a:t>
            </a:r>
            <a:r>
              <a:rPr lang="pl-PL" dirty="0" smtClean="0"/>
              <a:t>KC chroni </a:t>
            </a:r>
            <a:r>
              <a:rPr lang="pl-PL" b="1" dirty="0" smtClean="0"/>
              <a:t>dobrą wiarę</a:t>
            </a:r>
            <a:r>
              <a:rPr lang="pl-PL" dirty="0" smtClean="0"/>
              <a:t> przyjmującego zlecenie, tzn. jego przeświadczenie o istnieniu stosunku zlecenia.</a:t>
            </a:r>
            <a:endParaRPr lang="pl-PL"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15</a:t>
            </a:fld>
            <a:endParaRPr lang="pl-PL" dirty="0"/>
          </a:p>
        </p:txBody>
      </p:sp>
      <p:sp>
        <p:nvSpPr>
          <p:cNvPr id="3" name="pole tekstowe 2"/>
          <p:cNvSpPr txBox="1"/>
          <p:nvPr/>
        </p:nvSpPr>
        <p:spPr>
          <a:xfrm>
            <a:off x="323528" y="260648"/>
            <a:ext cx="4368888" cy="461665"/>
          </a:xfrm>
          <a:prstGeom prst="rect">
            <a:avLst/>
          </a:prstGeom>
          <a:noFill/>
        </p:spPr>
        <p:txBody>
          <a:bodyPr wrap="none" rtlCol="0">
            <a:spAutoFit/>
          </a:bodyPr>
          <a:lstStyle/>
          <a:p>
            <a:r>
              <a:rPr lang="pl-PL" sz="2400" b="1" dirty="0" smtClean="0">
                <a:solidFill>
                  <a:schemeClr val="accent3">
                    <a:lumMod val="75000"/>
                  </a:schemeClr>
                </a:solidFill>
              </a:rPr>
              <a:t>UMOWY O ŚWIADCZENIE USŁUG</a:t>
            </a:r>
            <a:endParaRPr lang="pl-PL" sz="2400" b="1" dirty="0">
              <a:solidFill>
                <a:schemeClr val="accent3">
                  <a:lumMod val="75000"/>
                </a:schemeClr>
              </a:solidFill>
            </a:endParaRPr>
          </a:p>
        </p:txBody>
      </p:sp>
      <p:sp>
        <p:nvSpPr>
          <p:cNvPr id="4" name="pole tekstowe 3"/>
          <p:cNvSpPr txBox="1"/>
          <p:nvPr/>
        </p:nvSpPr>
        <p:spPr>
          <a:xfrm>
            <a:off x="2051720" y="836712"/>
            <a:ext cx="6840760" cy="830997"/>
          </a:xfrm>
          <a:prstGeom prst="rect">
            <a:avLst/>
          </a:prstGeom>
          <a:solidFill>
            <a:schemeClr val="accent3">
              <a:lumMod val="20000"/>
              <a:lumOff val="80000"/>
            </a:schemeClr>
          </a:solidFill>
        </p:spPr>
        <p:txBody>
          <a:bodyPr wrap="square" rtlCol="0">
            <a:spAutoFit/>
          </a:bodyPr>
          <a:lstStyle/>
          <a:p>
            <a:r>
              <a:rPr lang="pl-PL" sz="1600" dirty="0" smtClean="0"/>
              <a:t>Art. 750 </a:t>
            </a:r>
          </a:p>
          <a:p>
            <a:pPr algn="just"/>
            <a:r>
              <a:rPr lang="pl-PL" sz="1600" dirty="0" smtClean="0"/>
              <a:t>Do umów o świadczenie usług, które nie są uregulowane innymi przepisami, stosuje się odpowiednio przepisy o zleceniu.</a:t>
            </a:r>
            <a:endParaRPr lang="pl-PL" sz="1600" dirty="0"/>
          </a:p>
        </p:txBody>
      </p:sp>
      <p:sp>
        <p:nvSpPr>
          <p:cNvPr id="5" name="pole tekstowe 4"/>
          <p:cNvSpPr txBox="1"/>
          <p:nvPr/>
        </p:nvSpPr>
        <p:spPr>
          <a:xfrm>
            <a:off x="323528" y="1988840"/>
            <a:ext cx="8496944" cy="2585323"/>
          </a:xfrm>
          <a:prstGeom prst="rect">
            <a:avLst/>
          </a:prstGeom>
          <a:noFill/>
        </p:spPr>
        <p:txBody>
          <a:bodyPr wrap="square" rtlCol="0">
            <a:spAutoFit/>
          </a:bodyPr>
          <a:lstStyle/>
          <a:p>
            <a:pPr algn="just">
              <a:buFont typeface="Wingdings"/>
              <a:buChar char="à"/>
            </a:pPr>
            <a:r>
              <a:rPr lang="pl-PL" dirty="0" smtClean="0"/>
              <a:t>Wąskie określenie w KC przedmiotu umowy zlecenia powoduje, że poza ramami tego typu umowy pozostają umowy o świadczenie</a:t>
            </a:r>
            <a:r>
              <a:rPr lang="pl-PL" b="1" dirty="0" smtClean="0"/>
              <a:t> usług dotyczących wszelkiego rodzaju czynności faktycznych</a:t>
            </a:r>
            <a:r>
              <a:rPr lang="pl-PL" dirty="0" smtClean="0"/>
              <a:t>. O ile umowy takie nie są uregulowane innymi przepisami, stosuje się do nich </a:t>
            </a:r>
            <a:r>
              <a:rPr lang="pl-PL" b="1" dirty="0" smtClean="0">
                <a:solidFill>
                  <a:schemeClr val="accent3">
                    <a:lumMod val="75000"/>
                  </a:schemeClr>
                </a:solidFill>
              </a:rPr>
              <a:t>odpowiednio przepisy o zleceniu</a:t>
            </a:r>
            <a:r>
              <a:rPr lang="pl-PL" dirty="0" smtClean="0"/>
              <a:t>.</a:t>
            </a:r>
          </a:p>
          <a:p>
            <a:pPr algn="just">
              <a:buFont typeface="Wingdings"/>
              <a:buChar char="à"/>
            </a:pPr>
            <a:endParaRPr lang="pl-PL" dirty="0" smtClean="0"/>
          </a:p>
          <a:p>
            <a:pPr algn="just">
              <a:buFont typeface="Wingdings"/>
              <a:buChar char="à"/>
            </a:pPr>
            <a:r>
              <a:rPr lang="pl-PL" dirty="0" smtClean="0"/>
              <a:t>Artykuł 750 KC dotyczy </a:t>
            </a:r>
            <a:r>
              <a:rPr lang="pl-PL" b="1" dirty="0" smtClean="0"/>
              <a:t>tylko tych umów o świadczenie usług, które nie są uregulowane jako odrębny typ umowy</a:t>
            </a:r>
            <a:r>
              <a:rPr lang="pl-PL" dirty="0" smtClean="0"/>
              <a:t> (np. agencja, rachunek bankowy, spedycja, przewóz, przechowanie, skład i in.).</a:t>
            </a:r>
          </a:p>
          <a:p>
            <a:pPr algn="just">
              <a:buFont typeface="Wingdings"/>
              <a:buChar char="à"/>
            </a:pPr>
            <a:endParaRPr lang="pl-PL" dirty="0" smtClean="0"/>
          </a:p>
        </p:txBody>
      </p:sp>
      <p:pic>
        <p:nvPicPr>
          <p:cNvPr id="17410" name="Picture 2" descr="Hotel and Services 100 free icons (SVG, EPS, PSD, PNG files)"/>
          <p:cNvPicPr>
            <a:picLocks noChangeAspect="1" noChangeArrowheads="1"/>
          </p:cNvPicPr>
          <p:nvPr/>
        </p:nvPicPr>
        <p:blipFill>
          <a:blip r:embed="rId2" cstate="print"/>
          <a:srcRect/>
          <a:stretch>
            <a:fillRect/>
          </a:stretch>
        </p:blipFill>
        <p:spPr bwMode="auto">
          <a:xfrm>
            <a:off x="5508104" y="4005064"/>
            <a:ext cx="2871192" cy="2698920"/>
          </a:xfrm>
          <a:prstGeom prst="rect">
            <a:avLst/>
          </a:prstGeom>
          <a:noFill/>
        </p:spPr>
      </p:pic>
      <p:sp>
        <p:nvSpPr>
          <p:cNvPr id="8" name="pole tekstowe 7"/>
          <p:cNvSpPr txBox="1"/>
          <p:nvPr/>
        </p:nvSpPr>
        <p:spPr>
          <a:xfrm>
            <a:off x="323528" y="4509120"/>
            <a:ext cx="4320480" cy="2031325"/>
          </a:xfrm>
          <a:prstGeom prst="rect">
            <a:avLst/>
          </a:prstGeom>
          <a:noFill/>
        </p:spPr>
        <p:txBody>
          <a:bodyPr wrap="square" rtlCol="0">
            <a:spAutoFit/>
          </a:bodyPr>
          <a:lstStyle/>
          <a:p>
            <a:pPr algn="just"/>
            <a:r>
              <a:rPr lang="pl-PL" dirty="0" smtClean="0">
                <a:sym typeface="Wingdings" pitchFamily="2" charset="2"/>
              </a:rPr>
              <a:t> </a:t>
            </a:r>
            <a:r>
              <a:rPr lang="pl-PL" dirty="0" smtClean="0"/>
              <a:t>Odpowiednie stosowanie polega na tym, że w zależnie od treści i charakteru konkretnej umowy, niektóre przepisy o zleceniu będą stosowane </a:t>
            </a:r>
            <a:r>
              <a:rPr lang="pl-PL" b="1" dirty="0" smtClean="0"/>
              <a:t>wprost</a:t>
            </a:r>
            <a:r>
              <a:rPr lang="pl-PL" dirty="0" smtClean="0"/>
              <a:t>, inne z pewnymi </a:t>
            </a:r>
            <a:r>
              <a:rPr lang="pl-PL" b="1" dirty="0" smtClean="0"/>
              <a:t>modyfikacjami</a:t>
            </a:r>
            <a:r>
              <a:rPr lang="pl-PL" dirty="0" smtClean="0"/>
              <a:t>, a jeszcze inne w ogóle </a:t>
            </a:r>
            <a:r>
              <a:rPr lang="pl-PL" b="1" dirty="0" smtClean="0"/>
              <a:t>nie znajdą zastosowania</a:t>
            </a:r>
            <a:r>
              <a:rPr lang="pl-PL" dirty="0" smtClean="0"/>
              <a:t>.</a:t>
            </a:r>
          </a:p>
          <a:p>
            <a:endParaRPr lang="pl-PL"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16</a:t>
            </a:fld>
            <a:endParaRPr lang="pl-PL" dirty="0"/>
          </a:p>
        </p:txBody>
      </p:sp>
      <p:sp>
        <p:nvSpPr>
          <p:cNvPr id="3" name="pole tekstowe 2"/>
          <p:cNvSpPr txBox="1"/>
          <p:nvPr/>
        </p:nvSpPr>
        <p:spPr>
          <a:xfrm>
            <a:off x="323528" y="332656"/>
            <a:ext cx="2327817" cy="461665"/>
          </a:xfrm>
          <a:prstGeom prst="rect">
            <a:avLst/>
          </a:prstGeom>
          <a:noFill/>
        </p:spPr>
        <p:txBody>
          <a:bodyPr wrap="none" rtlCol="0">
            <a:spAutoFit/>
          </a:bodyPr>
          <a:lstStyle/>
          <a:p>
            <a:r>
              <a:rPr lang="pl-PL" sz="2400" b="1" dirty="0" smtClean="0">
                <a:solidFill>
                  <a:schemeClr val="accent3">
                    <a:lumMod val="75000"/>
                  </a:schemeClr>
                </a:solidFill>
              </a:rPr>
              <a:t>PRZEDAWNIENIE</a:t>
            </a:r>
            <a:endParaRPr lang="pl-PL" b="1" dirty="0">
              <a:solidFill>
                <a:schemeClr val="accent3">
                  <a:lumMod val="75000"/>
                </a:schemeClr>
              </a:solidFill>
            </a:endParaRPr>
          </a:p>
        </p:txBody>
      </p:sp>
      <p:sp>
        <p:nvSpPr>
          <p:cNvPr id="4" name="pole tekstowe 3"/>
          <p:cNvSpPr txBox="1"/>
          <p:nvPr/>
        </p:nvSpPr>
        <p:spPr>
          <a:xfrm>
            <a:off x="1763688" y="980728"/>
            <a:ext cx="6984776" cy="2585323"/>
          </a:xfrm>
          <a:prstGeom prst="rect">
            <a:avLst/>
          </a:prstGeom>
          <a:solidFill>
            <a:schemeClr val="accent3">
              <a:lumMod val="20000"/>
              <a:lumOff val="80000"/>
            </a:schemeClr>
          </a:solidFill>
        </p:spPr>
        <p:txBody>
          <a:bodyPr wrap="square" rtlCol="0">
            <a:spAutoFit/>
          </a:bodyPr>
          <a:lstStyle/>
          <a:p>
            <a:pPr algn="just"/>
            <a:r>
              <a:rPr lang="pl-PL" dirty="0" smtClean="0"/>
              <a:t>Art. 751</a:t>
            </a:r>
          </a:p>
          <a:p>
            <a:pPr algn="just"/>
            <a:r>
              <a:rPr lang="pl-PL" dirty="0" smtClean="0"/>
              <a:t>Z upływem </a:t>
            </a:r>
            <a:r>
              <a:rPr lang="pl-PL" b="1" dirty="0" smtClean="0"/>
              <a:t>lat dwóch </a:t>
            </a:r>
            <a:r>
              <a:rPr lang="pl-PL" dirty="0" smtClean="0"/>
              <a:t>przedawniają się:</a:t>
            </a:r>
          </a:p>
          <a:p>
            <a:pPr algn="just"/>
            <a:r>
              <a:rPr lang="pl-PL" dirty="0" smtClean="0"/>
              <a:t>1) roszczenia o wynagrodzenie za spełnione czynności i o zwrot poniesionych wydatków przysługujące osobom, które stale lub w zakresie działalności przedsiębiorstwa trudnią się czynnościami danego rodzaju; to samo dotyczy roszczeń z tytułu zaliczek udzielonych tym osobom;</a:t>
            </a:r>
          </a:p>
          <a:p>
            <a:pPr algn="just"/>
            <a:r>
              <a:rPr lang="pl-PL" dirty="0" smtClean="0"/>
              <a:t>2) roszczenia z tytułu utrzymania, pielęgnowania, wychowania lub nauki, jeżeli przysługują osobom trudniącym się zawodowo takimi czynnościami albo osobom utrzymującym zakłady na ten cel przeznaczone.</a:t>
            </a:r>
          </a:p>
        </p:txBody>
      </p:sp>
      <p:sp>
        <p:nvSpPr>
          <p:cNvPr id="5" name="pole tekstowe 4"/>
          <p:cNvSpPr txBox="1"/>
          <p:nvPr/>
        </p:nvSpPr>
        <p:spPr>
          <a:xfrm>
            <a:off x="395536" y="3717032"/>
            <a:ext cx="8352928" cy="1200329"/>
          </a:xfrm>
          <a:prstGeom prst="rect">
            <a:avLst/>
          </a:prstGeom>
          <a:noFill/>
        </p:spPr>
        <p:txBody>
          <a:bodyPr wrap="square" rtlCol="0">
            <a:spAutoFit/>
          </a:bodyPr>
          <a:lstStyle/>
          <a:p>
            <a:r>
              <a:rPr lang="pl-PL" b="1" dirty="0" smtClean="0"/>
              <a:t>Dwuletni termin przedawnienia znajduje zastosowanie jedynie do niektórych roszczeń wynikających ze stosunku zlecenia oraz z nienazwanych umów o świadczenie usług</a:t>
            </a:r>
            <a:r>
              <a:rPr lang="pl-PL" dirty="0" smtClean="0"/>
              <a:t> (art. 750 KC). Wspólną cechą tych roszczeń jest zawodowy charakter działalności usługodawcy. </a:t>
            </a:r>
            <a:endParaRPr lang="pl-PL" dirty="0"/>
          </a:p>
        </p:txBody>
      </p:sp>
      <p:sp>
        <p:nvSpPr>
          <p:cNvPr id="6" name="pole tekstowe 5"/>
          <p:cNvSpPr txBox="1"/>
          <p:nvPr/>
        </p:nvSpPr>
        <p:spPr>
          <a:xfrm>
            <a:off x="467544" y="5445224"/>
            <a:ext cx="8136904" cy="646331"/>
          </a:xfrm>
          <a:prstGeom prst="rect">
            <a:avLst/>
          </a:prstGeom>
          <a:noFill/>
        </p:spPr>
        <p:txBody>
          <a:bodyPr wrap="square" rtlCol="0">
            <a:spAutoFit/>
          </a:bodyPr>
          <a:lstStyle/>
          <a:p>
            <a:pPr algn="ctr"/>
            <a:r>
              <a:rPr lang="pl-PL" b="1" dirty="0" smtClean="0">
                <a:solidFill>
                  <a:schemeClr val="accent3">
                    <a:lumMod val="75000"/>
                  </a:schemeClr>
                </a:solidFill>
              </a:rPr>
              <a:t>Wszelkie inne roszczenia wynikające ze stosunku zlecenia oraz podobnego do zlecenia (art. 750 KC) przedawniają się w terminach ogólnych (art. 118 i n. KC).</a:t>
            </a:r>
            <a:endParaRPr lang="pl-PL" b="1" dirty="0">
              <a:solidFill>
                <a:schemeClr val="accent3">
                  <a:lumMod val="75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2</a:t>
            </a:fld>
            <a:endParaRPr lang="pl-PL" dirty="0"/>
          </a:p>
        </p:txBody>
      </p:sp>
      <p:sp>
        <p:nvSpPr>
          <p:cNvPr id="3" name="pole tekstowe 2"/>
          <p:cNvSpPr txBox="1"/>
          <p:nvPr/>
        </p:nvSpPr>
        <p:spPr>
          <a:xfrm>
            <a:off x="251520" y="260648"/>
            <a:ext cx="8568952" cy="6001643"/>
          </a:xfrm>
          <a:prstGeom prst="rect">
            <a:avLst/>
          </a:prstGeom>
          <a:noFill/>
        </p:spPr>
        <p:txBody>
          <a:bodyPr wrap="square" rtlCol="0">
            <a:spAutoFit/>
          </a:bodyPr>
          <a:lstStyle/>
          <a:p>
            <a:r>
              <a:rPr lang="pl-PL" sz="2400" dirty="0" smtClean="0"/>
              <a:t>Zobowiązania odnoszące się do świadczenia usług:</a:t>
            </a:r>
          </a:p>
          <a:p>
            <a:endParaRPr lang="pl-PL" sz="2400" dirty="0" smtClean="0"/>
          </a:p>
          <a:p>
            <a:endParaRPr lang="pl-PL" sz="2400" dirty="0" smtClean="0"/>
          </a:p>
          <a:p>
            <a:endParaRPr lang="pl-PL" sz="2400" dirty="0" smtClean="0"/>
          </a:p>
          <a:p>
            <a:pPr>
              <a:buFont typeface="Wingdings" pitchFamily="2" charset="2"/>
              <a:buChar char="Ø"/>
            </a:pPr>
            <a:r>
              <a:rPr lang="pl-PL" sz="2400" b="1" dirty="0" smtClean="0"/>
              <a:t>Zlecenie;</a:t>
            </a:r>
          </a:p>
          <a:p>
            <a:pPr>
              <a:buFont typeface="Wingdings" pitchFamily="2" charset="2"/>
              <a:buChar char="Ø"/>
            </a:pPr>
            <a:r>
              <a:rPr lang="pl-PL" sz="2400" dirty="0" smtClean="0"/>
              <a:t>Umowa o dzieło</a:t>
            </a:r>
            <a:r>
              <a:rPr lang="pl-PL" sz="2400" b="1" dirty="0" smtClean="0"/>
              <a:t>;</a:t>
            </a:r>
          </a:p>
          <a:p>
            <a:pPr>
              <a:buFont typeface="Wingdings" pitchFamily="2" charset="2"/>
              <a:buChar char="Ø"/>
            </a:pPr>
            <a:r>
              <a:rPr lang="pl-PL" sz="2400" dirty="0" smtClean="0"/>
              <a:t>Prowadzenie cudzych spraw bez zlecenia;</a:t>
            </a:r>
          </a:p>
          <a:p>
            <a:pPr>
              <a:buFont typeface="Wingdings" pitchFamily="2" charset="2"/>
              <a:buChar char="Ø"/>
            </a:pPr>
            <a:r>
              <a:rPr lang="pl-PL" sz="2400" dirty="0" smtClean="0"/>
              <a:t>Umowa agencyjna;</a:t>
            </a:r>
          </a:p>
          <a:p>
            <a:pPr>
              <a:buFont typeface="Wingdings" pitchFamily="2" charset="2"/>
              <a:buChar char="Ø"/>
            </a:pPr>
            <a:r>
              <a:rPr lang="pl-PL" sz="2400" dirty="0" smtClean="0"/>
              <a:t>Umowa komisu;</a:t>
            </a:r>
          </a:p>
          <a:p>
            <a:pPr>
              <a:buFont typeface="Wingdings" pitchFamily="2" charset="2"/>
              <a:buChar char="Ø"/>
            </a:pPr>
            <a:r>
              <a:rPr lang="pl-PL" sz="2400" dirty="0" smtClean="0"/>
              <a:t>Umowa przewozu;</a:t>
            </a:r>
          </a:p>
          <a:p>
            <a:pPr>
              <a:buFont typeface="Wingdings" pitchFamily="2" charset="2"/>
              <a:buChar char="Ø"/>
            </a:pPr>
            <a:r>
              <a:rPr lang="pl-PL" sz="2400" dirty="0" smtClean="0"/>
              <a:t>Umowa spedycji;</a:t>
            </a:r>
          </a:p>
          <a:p>
            <a:pPr>
              <a:buFont typeface="Wingdings" pitchFamily="2" charset="2"/>
              <a:buChar char="Ø"/>
            </a:pPr>
            <a:r>
              <a:rPr lang="pl-PL" sz="2400" dirty="0" smtClean="0"/>
              <a:t>Przechowanie;</a:t>
            </a:r>
          </a:p>
          <a:p>
            <a:pPr>
              <a:buFont typeface="Wingdings" pitchFamily="2" charset="2"/>
              <a:buChar char="Ø"/>
            </a:pPr>
            <a:r>
              <a:rPr lang="pl-PL" sz="2400" dirty="0" smtClean="0"/>
              <a:t>Odpowiedzialność utrzymujących hotele i podobne zakłady;</a:t>
            </a:r>
          </a:p>
          <a:p>
            <a:pPr>
              <a:buFont typeface="Wingdings" pitchFamily="2" charset="2"/>
              <a:buChar char="Ø"/>
            </a:pPr>
            <a:r>
              <a:rPr lang="pl-PL" sz="2400" dirty="0" smtClean="0"/>
              <a:t>Umowa składu;</a:t>
            </a:r>
          </a:p>
          <a:p>
            <a:pPr>
              <a:buFont typeface="Wingdings" pitchFamily="2" charset="2"/>
              <a:buChar char="Ø"/>
            </a:pPr>
            <a:r>
              <a:rPr lang="pl-PL" sz="2400" dirty="0" smtClean="0"/>
              <a:t>Umowa o roboty budowlane;</a:t>
            </a:r>
          </a:p>
          <a:p>
            <a:pPr>
              <a:buFont typeface="Wingdings" pitchFamily="2" charset="2"/>
              <a:buChar char="Ø"/>
            </a:pPr>
            <a:r>
              <a:rPr lang="pl-PL" sz="2400" dirty="0" smtClean="0"/>
              <a:t>+ </a:t>
            </a:r>
            <a:r>
              <a:rPr lang="pl-PL" sz="2400" b="1" dirty="0" smtClean="0"/>
              <a:t>Nienazwane umowy o świadczenie usług </a:t>
            </a:r>
            <a:r>
              <a:rPr lang="pl-PL" sz="2400" dirty="0" smtClean="0"/>
              <a:t>(art. 750 KC).</a:t>
            </a:r>
            <a:endParaRPr lang="pl-PL" sz="2400" dirty="0"/>
          </a:p>
        </p:txBody>
      </p:sp>
      <p:sp>
        <p:nvSpPr>
          <p:cNvPr id="4" name="pole tekstowe 3"/>
          <p:cNvSpPr txBox="1"/>
          <p:nvPr/>
        </p:nvSpPr>
        <p:spPr>
          <a:xfrm>
            <a:off x="971600" y="908720"/>
            <a:ext cx="8172400" cy="461665"/>
          </a:xfrm>
          <a:prstGeom prst="rect">
            <a:avLst/>
          </a:prstGeom>
          <a:solidFill>
            <a:schemeClr val="accent3">
              <a:lumMod val="40000"/>
              <a:lumOff val="60000"/>
            </a:schemeClr>
          </a:solidFill>
        </p:spPr>
        <p:txBody>
          <a:bodyPr wrap="square" rtlCol="0">
            <a:spAutoFit/>
          </a:bodyPr>
          <a:lstStyle/>
          <a:p>
            <a:r>
              <a:rPr lang="pl-PL" sz="2400" dirty="0" smtClean="0"/>
              <a:t>USŁUGI</a:t>
            </a:r>
            <a:r>
              <a:rPr lang="pl-PL" sz="2400" dirty="0" smtClean="0">
                <a:sym typeface="Wingdings" pitchFamily="2" charset="2"/>
              </a:rPr>
              <a:t>   Czynności (działania) spełniane dla innej osoby </a:t>
            </a:r>
            <a:endParaRPr lang="pl-PL"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3</a:t>
            </a:fld>
            <a:endParaRPr lang="pl-PL" dirty="0"/>
          </a:p>
        </p:txBody>
      </p:sp>
      <p:sp>
        <p:nvSpPr>
          <p:cNvPr id="3" name="pole tekstowe 2"/>
          <p:cNvSpPr txBox="1"/>
          <p:nvPr/>
        </p:nvSpPr>
        <p:spPr>
          <a:xfrm>
            <a:off x="827584" y="2420888"/>
            <a:ext cx="7560840" cy="1569660"/>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endParaRPr lang="pl-PL" sz="3200" b="1" dirty="0" smtClean="0">
              <a:solidFill>
                <a:schemeClr val="accent3">
                  <a:lumMod val="75000"/>
                </a:schemeClr>
              </a:solidFill>
            </a:endParaRPr>
          </a:p>
          <a:p>
            <a:pPr algn="ctr"/>
            <a:r>
              <a:rPr lang="pl-PL" sz="3200" b="1" dirty="0" smtClean="0">
                <a:solidFill>
                  <a:schemeClr val="accent3">
                    <a:lumMod val="75000"/>
                  </a:schemeClr>
                </a:solidFill>
              </a:rPr>
              <a:t>UMOWA ZLECENIA (art. 734- 751 KC)</a:t>
            </a:r>
          </a:p>
          <a:p>
            <a:pPr algn="ctr"/>
            <a:endParaRPr lang="pl-PL" sz="3200" b="1" dirty="0">
              <a:solidFill>
                <a:schemeClr val="accent3">
                  <a:lumMod val="75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4</a:t>
            </a:fld>
            <a:endParaRPr lang="pl-PL" dirty="0"/>
          </a:p>
        </p:txBody>
      </p:sp>
      <p:sp>
        <p:nvSpPr>
          <p:cNvPr id="3" name="pole tekstowe 2"/>
          <p:cNvSpPr txBox="1"/>
          <p:nvPr/>
        </p:nvSpPr>
        <p:spPr>
          <a:xfrm>
            <a:off x="179512" y="188640"/>
            <a:ext cx="3924601" cy="461665"/>
          </a:xfrm>
          <a:prstGeom prst="rect">
            <a:avLst/>
          </a:prstGeom>
          <a:noFill/>
        </p:spPr>
        <p:txBody>
          <a:bodyPr wrap="none" rtlCol="0">
            <a:spAutoFit/>
          </a:bodyPr>
          <a:lstStyle/>
          <a:p>
            <a:r>
              <a:rPr lang="pl-PL" sz="2400" b="1" dirty="0" smtClean="0">
                <a:solidFill>
                  <a:schemeClr val="accent3">
                    <a:lumMod val="75000"/>
                  </a:schemeClr>
                </a:solidFill>
              </a:rPr>
              <a:t>POJĘCIE I CHARAKTERYSTYKA</a:t>
            </a:r>
            <a:endParaRPr lang="pl-PL" sz="2400" b="1" dirty="0">
              <a:solidFill>
                <a:schemeClr val="accent3">
                  <a:lumMod val="75000"/>
                </a:schemeClr>
              </a:solidFill>
            </a:endParaRPr>
          </a:p>
        </p:txBody>
      </p:sp>
      <p:sp>
        <p:nvSpPr>
          <p:cNvPr id="4" name="pole tekstowe 3"/>
          <p:cNvSpPr txBox="1"/>
          <p:nvPr/>
        </p:nvSpPr>
        <p:spPr>
          <a:xfrm>
            <a:off x="323528" y="980728"/>
            <a:ext cx="8496944" cy="1323439"/>
          </a:xfrm>
          <a:prstGeom prst="rect">
            <a:avLst/>
          </a:prstGeom>
          <a:solidFill>
            <a:schemeClr val="accent3">
              <a:lumMod val="20000"/>
              <a:lumOff val="80000"/>
            </a:schemeClr>
          </a:solidFill>
        </p:spPr>
        <p:txBody>
          <a:bodyPr wrap="square" rtlCol="0">
            <a:spAutoFit/>
          </a:bodyPr>
          <a:lstStyle/>
          <a:p>
            <a:pPr algn="just"/>
            <a:r>
              <a:rPr lang="pl-PL" sz="1600" dirty="0" smtClean="0"/>
              <a:t>Art. 734</a:t>
            </a:r>
          </a:p>
          <a:p>
            <a:pPr algn="just"/>
            <a:r>
              <a:rPr lang="pl-PL" sz="1600" dirty="0" smtClean="0"/>
              <a:t>§ 1. Przez umowę zlecenia przyjmujący zlecenie zobowiązuje się do dokonania określonej czynności prawnej dla dającego zlecenie.</a:t>
            </a:r>
          </a:p>
          <a:p>
            <a:pPr algn="just"/>
            <a:r>
              <a:rPr lang="pl-PL" sz="1600" dirty="0" smtClean="0"/>
              <a:t>§ 2. W braku odmiennej umowy zlecenie obejmuje umocowanie do wykonania czynności w imieniu dającego zlecenie. Przepis ten nie uchybia przepisom o formie pełnomocnictwa.</a:t>
            </a:r>
          </a:p>
        </p:txBody>
      </p:sp>
      <p:sp>
        <p:nvSpPr>
          <p:cNvPr id="5" name="pole tekstowe 4"/>
          <p:cNvSpPr txBox="1"/>
          <p:nvPr/>
        </p:nvSpPr>
        <p:spPr>
          <a:xfrm>
            <a:off x="323528" y="2564904"/>
            <a:ext cx="8424936" cy="2031325"/>
          </a:xfrm>
          <a:prstGeom prst="rect">
            <a:avLst/>
          </a:prstGeom>
          <a:noFill/>
        </p:spPr>
        <p:txBody>
          <a:bodyPr wrap="square" rtlCol="0">
            <a:spAutoFit/>
          </a:bodyPr>
          <a:lstStyle/>
          <a:p>
            <a:r>
              <a:rPr lang="pl-PL" b="1" dirty="0" smtClean="0"/>
              <a:t>Charakter umowy.</a:t>
            </a:r>
            <a:r>
              <a:rPr lang="pl-PL" dirty="0" smtClean="0"/>
              <a:t> </a:t>
            </a:r>
          </a:p>
          <a:p>
            <a:r>
              <a:rPr lang="pl-PL" dirty="0" smtClean="0"/>
              <a:t>	Zlecenie jest umową:</a:t>
            </a:r>
          </a:p>
          <a:p>
            <a:pPr>
              <a:buFont typeface="Arial" pitchFamily="34" charset="0"/>
              <a:buChar char="•"/>
            </a:pPr>
            <a:r>
              <a:rPr lang="pl-PL" b="1" dirty="0" smtClean="0"/>
              <a:t>	konsensualną</a:t>
            </a:r>
            <a:r>
              <a:rPr lang="pl-PL" dirty="0" smtClean="0"/>
              <a:t>, </a:t>
            </a:r>
          </a:p>
          <a:p>
            <a:pPr>
              <a:buFont typeface="Arial" pitchFamily="34" charset="0"/>
              <a:buChar char="•"/>
            </a:pPr>
            <a:r>
              <a:rPr lang="pl-PL" dirty="0" smtClean="0"/>
              <a:t>	</a:t>
            </a:r>
            <a:r>
              <a:rPr lang="pl-PL" b="1" dirty="0" smtClean="0"/>
              <a:t>dwustronnie zobowiązującą, </a:t>
            </a:r>
          </a:p>
          <a:p>
            <a:pPr>
              <a:buFont typeface="Arial" pitchFamily="34" charset="0"/>
              <a:buChar char="•"/>
            </a:pPr>
            <a:r>
              <a:rPr lang="pl-PL" b="1" dirty="0" smtClean="0"/>
              <a:t>	odpłatną lub nieodpłatną (zob. art. 735 KC),</a:t>
            </a:r>
          </a:p>
          <a:p>
            <a:pPr>
              <a:buFont typeface="Arial" pitchFamily="34" charset="0"/>
              <a:buChar char="•"/>
            </a:pPr>
            <a:r>
              <a:rPr lang="pl-PL" b="1" dirty="0" smtClean="0"/>
              <a:t>	</a:t>
            </a:r>
            <a:r>
              <a:rPr lang="pl-PL" b="1" dirty="0" smtClean="0">
                <a:solidFill>
                  <a:schemeClr val="accent2">
                    <a:lumMod val="75000"/>
                  </a:schemeClr>
                </a:solidFill>
              </a:rPr>
              <a:t>wzajemną</a:t>
            </a:r>
            <a:r>
              <a:rPr lang="pl-PL" b="1" dirty="0" smtClean="0"/>
              <a:t>  </a:t>
            </a:r>
            <a:r>
              <a:rPr lang="pl-PL" dirty="0" smtClean="0"/>
              <a:t>(uwaga </a:t>
            </a:r>
            <a:r>
              <a:rPr lang="pl-PL" dirty="0" smtClean="0">
                <a:sym typeface="Wingdings" pitchFamily="2" charset="2"/>
              </a:rPr>
              <a:t> rozbieżności w doktrynie! Wydaje się, że </a:t>
            </a:r>
            <a:r>
              <a:rPr lang="pl-PL" dirty="0" smtClean="0"/>
              <a:t>cechę 	wzajemności stosunku zlecenia należy badać </a:t>
            </a:r>
            <a:r>
              <a:rPr lang="pl-PL" i="1" dirty="0" err="1" smtClean="0"/>
              <a:t>in</a:t>
            </a:r>
            <a:r>
              <a:rPr lang="pl-PL" i="1" dirty="0" smtClean="0"/>
              <a:t> </a:t>
            </a:r>
            <a:r>
              <a:rPr lang="pl-PL" i="1" dirty="0" err="1" smtClean="0"/>
              <a:t>concreto</a:t>
            </a:r>
            <a:r>
              <a:rPr lang="pl-PL" dirty="0" smtClean="0"/>
              <a:t>)</a:t>
            </a:r>
            <a:endParaRPr lang="pl-PL" dirty="0"/>
          </a:p>
        </p:txBody>
      </p:sp>
      <p:sp>
        <p:nvSpPr>
          <p:cNvPr id="6" name="pole tekstowe 5"/>
          <p:cNvSpPr txBox="1"/>
          <p:nvPr/>
        </p:nvSpPr>
        <p:spPr>
          <a:xfrm>
            <a:off x="1115616" y="4869160"/>
            <a:ext cx="6984776" cy="1477328"/>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just"/>
            <a:r>
              <a:rPr lang="pl-PL" b="1" dirty="0" smtClean="0"/>
              <a:t>Istotą zlecenia</a:t>
            </a:r>
            <a:r>
              <a:rPr lang="pl-PL" dirty="0" smtClean="0"/>
              <a:t> </a:t>
            </a:r>
            <a:r>
              <a:rPr lang="pl-PL" b="1" dirty="0" smtClean="0"/>
              <a:t>jest</a:t>
            </a:r>
            <a:r>
              <a:rPr lang="pl-PL" dirty="0" smtClean="0"/>
              <a:t> </a:t>
            </a:r>
            <a:r>
              <a:rPr lang="pl-PL" b="1" dirty="0" smtClean="0"/>
              <a:t>dokonanie zmiany w sferze prawnej dającego zlecenie </a:t>
            </a:r>
            <a:r>
              <a:rPr lang="pl-PL" dirty="0" smtClean="0"/>
              <a:t>(zleceniodawcy) </a:t>
            </a:r>
            <a:r>
              <a:rPr lang="pl-PL" b="1" dirty="0" smtClean="0"/>
              <a:t>na skutek działań podejmowanych przez przyjmującego zlecenie</a:t>
            </a:r>
            <a:r>
              <a:rPr lang="pl-PL" dirty="0" smtClean="0"/>
              <a:t> (zleceniobiorcę) – w jego imieniu (zastępstwo bezpośrednie) albo w imieniu własnym, lecz na jego rzecz (zastępstwo pośrednie).</a:t>
            </a:r>
            <a:endParaRPr lang="pl-PL"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5</a:t>
            </a:fld>
            <a:endParaRPr lang="pl-PL" dirty="0"/>
          </a:p>
        </p:txBody>
      </p:sp>
      <p:sp>
        <p:nvSpPr>
          <p:cNvPr id="3" name="pole tekstowe 2"/>
          <p:cNvSpPr txBox="1"/>
          <p:nvPr/>
        </p:nvSpPr>
        <p:spPr>
          <a:xfrm>
            <a:off x="179512" y="188640"/>
            <a:ext cx="2403030" cy="461665"/>
          </a:xfrm>
          <a:prstGeom prst="rect">
            <a:avLst/>
          </a:prstGeom>
          <a:noFill/>
        </p:spPr>
        <p:txBody>
          <a:bodyPr wrap="none" rtlCol="0">
            <a:spAutoFit/>
          </a:bodyPr>
          <a:lstStyle/>
          <a:p>
            <a:r>
              <a:rPr lang="pl-PL" sz="2400" b="1" dirty="0" smtClean="0">
                <a:solidFill>
                  <a:schemeClr val="accent3">
                    <a:lumMod val="75000"/>
                  </a:schemeClr>
                </a:solidFill>
              </a:rPr>
              <a:t>STRONY UMOWY</a:t>
            </a:r>
            <a:endParaRPr lang="pl-PL" sz="2400" b="1" dirty="0">
              <a:solidFill>
                <a:schemeClr val="accent3">
                  <a:lumMod val="75000"/>
                </a:schemeClr>
              </a:solidFill>
            </a:endParaRPr>
          </a:p>
        </p:txBody>
      </p:sp>
      <p:sp>
        <p:nvSpPr>
          <p:cNvPr id="4" name="pole tekstowe 3"/>
          <p:cNvSpPr txBox="1"/>
          <p:nvPr/>
        </p:nvSpPr>
        <p:spPr>
          <a:xfrm>
            <a:off x="323528" y="980728"/>
            <a:ext cx="8496944" cy="1323439"/>
          </a:xfrm>
          <a:prstGeom prst="rect">
            <a:avLst/>
          </a:prstGeom>
          <a:solidFill>
            <a:schemeClr val="accent3">
              <a:lumMod val="20000"/>
              <a:lumOff val="80000"/>
            </a:schemeClr>
          </a:solidFill>
        </p:spPr>
        <p:txBody>
          <a:bodyPr wrap="square" rtlCol="0">
            <a:spAutoFit/>
          </a:bodyPr>
          <a:lstStyle/>
          <a:p>
            <a:pPr algn="just"/>
            <a:r>
              <a:rPr lang="pl-PL" sz="1600" dirty="0" smtClean="0"/>
              <a:t>Art. 734</a:t>
            </a:r>
          </a:p>
          <a:p>
            <a:pPr algn="just"/>
            <a:r>
              <a:rPr lang="pl-PL" sz="1600" dirty="0" smtClean="0"/>
              <a:t>§ 1. Przez umowę </a:t>
            </a:r>
            <a:r>
              <a:rPr lang="pl-PL" sz="1600" b="1" dirty="0" smtClean="0"/>
              <a:t>zlecenia przyjmujący </a:t>
            </a:r>
            <a:r>
              <a:rPr lang="pl-PL" sz="1600" dirty="0" smtClean="0"/>
              <a:t>zlecenie zobowiązuje się do dokonania określonej czynności prawnej dla </a:t>
            </a:r>
            <a:r>
              <a:rPr lang="pl-PL" sz="1600" b="1" dirty="0" smtClean="0"/>
              <a:t>dającego zlecenie</a:t>
            </a:r>
            <a:r>
              <a:rPr lang="pl-PL" sz="1600" dirty="0" smtClean="0"/>
              <a:t>.</a:t>
            </a:r>
          </a:p>
          <a:p>
            <a:pPr algn="just"/>
            <a:r>
              <a:rPr lang="pl-PL" sz="1600" dirty="0" smtClean="0"/>
              <a:t>§ 2. W braku odmiennej umowy zlecenie obejmuje umocowanie do wykonania czynności w imieniu dającego zlecenie. Przepis ten nie uchybia przepisom o formie pełnomocnictwa.</a:t>
            </a:r>
          </a:p>
        </p:txBody>
      </p:sp>
      <p:sp>
        <p:nvSpPr>
          <p:cNvPr id="7" name="pole tekstowe 6"/>
          <p:cNvSpPr txBox="1"/>
          <p:nvPr/>
        </p:nvSpPr>
        <p:spPr>
          <a:xfrm>
            <a:off x="1403648" y="2780928"/>
            <a:ext cx="6984776" cy="369332"/>
          </a:xfrm>
          <a:prstGeom prst="rect">
            <a:avLst/>
          </a:prstGeom>
          <a:noFill/>
        </p:spPr>
        <p:txBody>
          <a:bodyPr wrap="square" rtlCol="0">
            <a:spAutoFit/>
          </a:bodyPr>
          <a:lstStyle/>
          <a:p>
            <a:r>
              <a:rPr lang="pl-PL" dirty="0" smtClean="0"/>
              <a:t>DAJĄCY ZLECENIE                                     PRZYJMUJĄCY ZLECENIE</a:t>
            </a:r>
            <a:endParaRPr lang="pl-PL" dirty="0"/>
          </a:p>
        </p:txBody>
      </p:sp>
      <p:sp>
        <p:nvSpPr>
          <p:cNvPr id="8" name="Strzałka w prawo 7"/>
          <p:cNvSpPr/>
          <p:nvPr/>
        </p:nvSpPr>
        <p:spPr>
          <a:xfrm>
            <a:off x="3275856" y="2996952"/>
            <a:ext cx="1656184" cy="216024"/>
          </a:xfrm>
          <a:prstGeom prst="right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pl-PL" dirty="0"/>
          </a:p>
        </p:txBody>
      </p:sp>
      <p:sp>
        <p:nvSpPr>
          <p:cNvPr id="9" name="Strzałka w prawo 8"/>
          <p:cNvSpPr/>
          <p:nvPr/>
        </p:nvSpPr>
        <p:spPr>
          <a:xfrm flipH="1">
            <a:off x="3203848" y="2780928"/>
            <a:ext cx="1728192" cy="216024"/>
          </a:xfrm>
          <a:prstGeom prst="right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pl-PL" dirty="0"/>
          </a:p>
        </p:txBody>
      </p:sp>
      <p:sp>
        <p:nvSpPr>
          <p:cNvPr id="10" name="pole tekstowe 9"/>
          <p:cNvSpPr txBox="1"/>
          <p:nvPr/>
        </p:nvSpPr>
        <p:spPr>
          <a:xfrm>
            <a:off x="323528" y="3356992"/>
            <a:ext cx="7992888" cy="923330"/>
          </a:xfrm>
          <a:prstGeom prst="rect">
            <a:avLst/>
          </a:prstGeom>
          <a:noFill/>
        </p:spPr>
        <p:txBody>
          <a:bodyPr wrap="square" rtlCol="0">
            <a:spAutoFit/>
          </a:bodyPr>
          <a:lstStyle/>
          <a:p>
            <a:r>
              <a:rPr lang="pl-PL" b="1" dirty="0" smtClean="0"/>
              <a:t>ZASADA</a:t>
            </a:r>
          </a:p>
          <a:p>
            <a:r>
              <a:rPr lang="pl-PL" b="1" dirty="0" smtClean="0"/>
              <a:t>Stronami umowy zlecenia mogą być</a:t>
            </a:r>
            <a:r>
              <a:rPr lang="pl-PL" dirty="0" smtClean="0"/>
              <a:t> </a:t>
            </a:r>
            <a:r>
              <a:rPr lang="pl-PL" b="1" dirty="0" smtClean="0"/>
              <a:t>dowolne podmioty prawa cywilnego.</a:t>
            </a:r>
            <a:r>
              <a:rPr lang="pl-PL" dirty="0" smtClean="0"/>
              <a:t> </a:t>
            </a:r>
          </a:p>
          <a:p>
            <a:endParaRPr lang="pl-PL" dirty="0" smtClean="0"/>
          </a:p>
        </p:txBody>
      </p:sp>
      <p:sp>
        <p:nvSpPr>
          <p:cNvPr id="11" name="pole tekstowe 10"/>
          <p:cNvSpPr txBox="1"/>
          <p:nvPr/>
        </p:nvSpPr>
        <p:spPr>
          <a:xfrm>
            <a:off x="323528" y="4005064"/>
            <a:ext cx="8352928" cy="2646878"/>
          </a:xfrm>
          <a:prstGeom prst="rect">
            <a:avLst/>
          </a:prstGeom>
          <a:noFill/>
        </p:spPr>
        <p:txBody>
          <a:bodyPr wrap="square" rtlCol="0">
            <a:spAutoFit/>
          </a:bodyPr>
          <a:lstStyle/>
          <a:p>
            <a:r>
              <a:rPr lang="pl-PL" sz="1600" i="1" dirty="0" smtClean="0"/>
              <a:t>UWAGA! </a:t>
            </a:r>
          </a:p>
          <a:p>
            <a:pPr algn="just"/>
            <a:r>
              <a:rPr lang="pl-PL" sz="1600" i="1" dirty="0" smtClean="0"/>
              <a:t>Wymóg określonych </a:t>
            </a:r>
            <a:r>
              <a:rPr lang="pl-PL" sz="1600" b="1" i="1" dirty="0" smtClean="0"/>
              <a:t>kwalifikacji podmiotowych</a:t>
            </a:r>
            <a:r>
              <a:rPr lang="pl-PL" sz="1600" i="1" dirty="0" smtClean="0"/>
              <a:t>, w szczególności przyjmującego zlecenie, może jednak wynikać z charakteru zlecenia.</a:t>
            </a:r>
          </a:p>
          <a:p>
            <a:pPr algn="just"/>
            <a:r>
              <a:rPr lang="pl-PL" sz="1600" i="1" dirty="0" smtClean="0"/>
              <a:t>Jeżeli dla skutecznego dokonywania zleconych czynności prawo wymaga kwalifikacji szczególnych, ich brak po stronie przyjmującego zlecenie nie powoduje nieważności umowy, ale, w razie jej niewykonania z tej przyczyny, może uzasadniać odpowiedzialność odszkodowawczą (nie jest to bowiem niemożliwość świadczenia, ale jego subiektywna niemożność; zob. art. 387).</a:t>
            </a:r>
          </a:p>
          <a:p>
            <a:r>
              <a:rPr lang="pl-PL" dirty="0" smtClean="0"/>
              <a:t/>
            </a:r>
            <a:br>
              <a:rPr lang="pl-PL" dirty="0" smtClean="0"/>
            </a:br>
            <a:endParaRPr lang="pl-PL" dirty="0" smtClean="0"/>
          </a:p>
          <a:p>
            <a:endParaRPr lang="pl-PL"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6</a:t>
            </a:fld>
            <a:endParaRPr lang="pl-PL" dirty="0"/>
          </a:p>
        </p:txBody>
      </p:sp>
      <p:sp>
        <p:nvSpPr>
          <p:cNvPr id="4" name="pole tekstowe 3"/>
          <p:cNvSpPr txBox="1"/>
          <p:nvPr/>
        </p:nvSpPr>
        <p:spPr>
          <a:xfrm>
            <a:off x="251520" y="260648"/>
            <a:ext cx="2983509" cy="461665"/>
          </a:xfrm>
          <a:prstGeom prst="rect">
            <a:avLst/>
          </a:prstGeom>
          <a:noFill/>
        </p:spPr>
        <p:txBody>
          <a:bodyPr wrap="none" rtlCol="0">
            <a:spAutoFit/>
          </a:bodyPr>
          <a:lstStyle/>
          <a:p>
            <a:r>
              <a:rPr lang="pl-PL" sz="2400" b="1" dirty="0" smtClean="0">
                <a:solidFill>
                  <a:schemeClr val="accent3">
                    <a:lumMod val="75000"/>
                  </a:schemeClr>
                </a:solidFill>
              </a:rPr>
              <a:t>PRZEDMIOT</a:t>
            </a:r>
            <a:r>
              <a:rPr lang="pl-PL" sz="2000" b="1" dirty="0" smtClean="0">
                <a:solidFill>
                  <a:schemeClr val="accent3">
                    <a:lumMod val="75000"/>
                  </a:schemeClr>
                </a:solidFill>
              </a:rPr>
              <a:t> </a:t>
            </a:r>
            <a:r>
              <a:rPr lang="pl-PL" sz="2400" b="1" dirty="0" smtClean="0">
                <a:solidFill>
                  <a:schemeClr val="accent3">
                    <a:lumMod val="75000"/>
                  </a:schemeClr>
                </a:solidFill>
              </a:rPr>
              <a:t>ZLECENIA</a:t>
            </a:r>
            <a:endParaRPr lang="pl-PL" sz="2000" b="1" dirty="0">
              <a:solidFill>
                <a:schemeClr val="accent3">
                  <a:lumMod val="75000"/>
                </a:schemeClr>
              </a:solidFill>
            </a:endParaRPr>
          </a:p>
        </p:txBody>
      </p:sp>
      <p:sp>
        <p:nvSpPr>
          <p:cNvPr id="5" name="pole tekstowe 4"/>
          <p:cNvSpPr txBox="1"/>
          <p:nvPr/>
        </p:nvSpPr>
        <p:spPr>
          <a:xfrm>
            <a:off x="323528" y="980728"/>
            <a:ext cx="8496944" cy="1323439"/>
          </a:xfrm>
          <a:prstGeom prst="rect">
            <a:avLst/>
          </a:prstGeom>
          <a:solidFill>
            <a:schemeClr val="accent3">
              <a:lumMod val="20000"/>
              <a:lumOff val="80000"/>
            </a:schemeClr>
          </a:solidFill>
        </p:spPr>
        <p:txBody>
          <a:bodyPr wrap="square" rtlCol="0">
            <a:spAutoFit/>
          </a:bodyPr>
          <a:lstStyle/>
          <a:p>
            <a:pPr algn="just"/>
            <a:r>
              <a:rPr lang="pl-PL" sz="1600" dirty="0" smtClean="0"/>
              <a:t>Art. 734</a:t>
            </a:r>
          </a:p>
          <a:p>
            <a:pPr algn="just"/>
            <a:r>
              <a:rPr lang="pl-PL" sz="1600" dirty="0" smtClean="0"/>
              <a:t>§ 1. </a:t>
            </a:r>
            <a:r>
              <a:rPr lang="pl-PL" sz="1600" b="1" dirty="0" smtClean="0"/>
              <a:t>Przez umowę zlecenia przyjmujący zlecenie zobowiązuje się do dokonania określonej czynności prawnej dla dającego zlecenie.</a:t>
            </a:r>
          </a:p>
          <a:p>
            <a:pPr algn="just"/>
            <a:r>
              <a:rPr lang="pl-PL" sz="1600" dirty="0" smtClean="0"/>
              <a:t>§ 2. W braku odmiennej umowy zlecenie obejmuje umocowanie do wykonania czynności w imieniu dającego zlecenie. Przepis ten nie uchybia przepisom o formie pełnomocnictwa.</a:t>
            </a:r>
          </a:p>
        </p:txBody>
      </p:sp>
      <p:sp>
        <p:nvSpPr>
          <p:cNvPr id="6" name="pole tekstowe 5"/>
          <p:cNvSpPr txBox="1"/>
          <p:nvPr/>
        </p:nvSpPr>
        <p:spPr>
          <a:xfrm>
            <a:off x="323528" y="2492896"/>
            <a:ext cx="8496944" cy="3970318"/>
          </a:xfrm>
          <a:prstGeom prst="rect">
            <a:avLst/>
          </a:prstGeom>
          <a:noFill/>
        </p:spPr>
        <p:txBody>
          <a:bodyPr wrap="square" rtlCol="0">
            <a:spAutoFit/>
          </a:bodyPr>
          <a:lstStyle/>
          <a:p>
            <a:pPr algn="just">
              <a:buFont typeface="Arial" pitchFamily="34" charset="0"/>
              <a:buChar char="•"/>
            </a:pPr>
            <a:r>
              <a:rPr lang="pl-PL" b="1" dirty="0" smtClean="0">
                <a:solidFill>
                  <a:schemeClr val="accent3">
                    <a:lumMod val="75000"/>
                  </a:schemeClr>
                </a:solidFill>
              </a:rPr>
              <a:t>Świadczenie przyjmującego zlecenie polega na dokonaniu określonej </a:t>
            </a:r>
            <a:r>
              <a:rPr lang="pl-PL" b="1" u="sng" dirty="0" smtClean="0">
                <a:solidFill>
                  <a:schemeClr val="accent3">
                    <a:lumMod val="75000"/>
                  </a:schemeClr>
                </a:solidFill>
              </a:rPr>
              <a:t>czynności prawnej</a:t>
            </a:r>
            <a:r>
              <a:rPr lang="pl-PL" b="1" dirty="0" smtClean="0">
                <a:solidFill>
                  <a:schemeClr val="accent3">
                    <a:lumMod val="75000"/>
                  </a:schemeClr>
                </a:solidFill>
              </a:rPr>
              <a:t> dla dającego zlecenie;</a:t>
            </a:r>
          </a:p>
          <a:p>
            <a:pPr algn="just">
              <a:buFont typeface="Arial" pitchFamily="34" charset="0"/>
              <a:buChar char="•"/>
            </a:pPr>
            <a:endParaRPr lang="pl-PL" dirty="0" smtClean="0"/>
          </a:p>
          <a:p>
            <a:pPr algn="just"/>
            <a:r>
              <a:rPr lang="pl-PL" dirty="0" smtClean="0"/>
              <a:t>	- „</a:t>
            </a:r>
            <a:r>
              <a:rPr lang="pl-PL" b="1" dirty="0" smtClean="0">
                <a:solidFill>
                  <a:schemeClr val="accent3"/>
                </a:solidFill>
              </a:rPr>
              <a:t>czynność prawna</a:t>
            </a:r>
            <a:r>
              <a:rPr lang="pl-PL" dirty="0" smtClean="0"/>
              <a:t>” (co do umów o świadczenie usług polegających na 	czynnościach faktycznych zob. dalej: art. 750) </a:t>
            </a:r>
            <a:r>
              <a:rPr lang="pl-PL" dirty="0" smtClean="0">
                <a:sym typeface="Wingdings" pitchFamily="2" charset="2"/>
              </a:rPr>
              <a:t> </a:t>
            </a:r>
            <a:r>
              <a:rPr lang="pl-PL" b="1" dirty="0" smtClean="0"/>
              <a:t>czynności prawa 	materialnego </a:t>
            </a:r>
            <a:r>
              <a:rPr lang="pl-PL" dirty="0" smtClean="0"/>
              <a:t>(np. zawarcie umowy), ale także czynności podejmowane w 	postępowaniach przed organami stosującymi prawo (</a:t>
            </a:r>
            <a:r>
              <a:rPr lang="pl-PL" b="1" dirty="0" smtClean="0"/>
              <a:t>czynności procesowe</a:t>
            </a:r>
            <a:r>
              <a:rPr lang="pl-PL" dirty="0" smtClean="0"/>
              <a:t> oraz 	inne działania 	związane z </a:t>
            </a:r>
            <a:r>
              <a:rPr lang="pl-PL" b="1" dirty="0" smtClean="0"/>
              <a:t>reprezentowaniem</a:t>
            </a:r>
            <a:r>
              <a:rPr lang="pl-PL" dirty="0" smtClean="0"/>
              <a:t> dającego zlecenie w 	postępowaniach sądowych, administracyjnych, przed sądami polubownymi i 	innymi organami).</a:t>
            </a:r>
          </a:p>
          <a:p>
            <a:pPr algn="just"/>
            <a:r>
              <a:rPr lang="pl-PL" dirty="0" smtClean="0"/>
              <a:t>	- nie może być przedmiotem zlecenia dokonanie czynności </a:t>
            </a:r>
            <a:r>
              <a:rPr lang="pl-PL" b="1" dirty="0" smtClean="0"/>
              <a:t>ściśle osobistej</a:t>
            </a:r>
            <a:r>
              <a:rPr lang="pl-PL" dirty="0" smtClean="0"/>
              <a:t> 	(takiej, której nie można wykonać przez zastępcę, np. sporządzenia czy 	odwołania testamentu)</a:t>
            </a:r>
          </a:p>
          <a:p>
            <a:pPr algn="just"/>
            <a:endParaRPr lang="pl-PL"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7</a:t>
            </a:fld>
            <a:endParaRPr lang="pl-PL" dirty="0"/>
          </a:p>
        </p:txBody>
      </p:sp>
      <p:sp>
        <p:nvSpPr>
          <p:cNvPr id="3" name="pole tekstowe 2"/>
          <p:cNvSpPr txBox="1"/>
          <p:nvPr/>
        </p:nvSpPr>
        <p:spPr>
          <a:xfrm>
            <a:off x="179512" y="188640"/>
            <a:ext cx="8712968" cy="6555641"/>
          </a:xfrm>
          <a:prstGeom prst="rect">
            <a:avLst/>
          </a:prstGeom>
          <a:noFill/>
        </p:spPr>
        <p:txBody>
          <a:bodyPr wrap="square" rtlCol="0">
            <a:spAutoFit/>
          </a:bodyPr>
          <a:lstStyle/>
          <a:p>
            <a:r>
              <a:rPr lang="pl-PL" sz="2400" b="1" dirty="0" smtClean="0">
                <a:solidFill>
                  <a:schemeClr val="accent3">
                    <a:lumMod val="75000"/>
                  </a:schemeClr>
                </a:solidFill>
              </a:rPr>
              <a:t>POSTACIE ZLECENIA</a:t>
            </a:r>
          </a:p>
          <a:p>
            <a:endParaRPr lang="pl-PL" dirty="0" smtClean="0"/>
          </a:p>
          <a:p>
            <a:r>
              <a:rPr lang="pl-PL" dirty="0" smtClean="0"/>
              <a:t> 1)</a:t>
            </a:r>
            <a:r>
              <a:rPr lang="pl-PL" b="1" dirty="0" smtClean="0"/>
              <a:t> zastępstwo bezpośrednie</a:t>
            </a:r>
          </a:p>
          <a:p>
            <a:endParaRPr lang="pl-PL" b="1" dirty="0" smtClean="0"/>
          </a:p>
          <a:p>
            <a:pPr algn="just"/>
            <a:r>
              <a:rPr lang="pl-PL" dirty="0" smtClean="0"/>
              <a:t>Przyjmujący zlecenie może być </a:t>
            </a:r>
            <a:r>
              <a:rPr lang="pl-PL" b="1" dirty="0" smtClean="0"/>
              <a:t>pełnomocnikiem</a:t>
            </a:r>
            <a:r>
              <a:rPr lang="pl-PL" dirty="0" smtClean="0"/>
              <a:t> (zastępcą bezpośrednim) dającego zlecenie, działa wówczas w jego imieniu, a skutek jego działania w postaci nabycia praw lub obowiązków powstaje bezpośrednio po stronie dającego zlecenie; </a:t>
            </a:r>
          </a:p>
          <a:p>
            <a:pPr algn="just"/>
            <a:endParaRPr lang="pl-PL" dirty="0" smtClean="0"/>
          </a:p>
          <a:p>
            <a:pPr algn="just"/>
            <a:r>
              <a:rPr lang="pl-PL" dirty="0" smtClean="0"/>
              <a:t>Udzielenie odrębnego (obok pełnomocnictwa) nie jest konieczne.</a:t>
            </a:r>
          </a:p>
          <a:p>
            <a:pPr algn="just"/>
            <a:endParaRPr lang="pl-PL" dirty="0" smtClean="0"/>
          </a:p>
          <a:p>
            <a:pPr algn="just"/>
            <a:endParaRPr lang="pl-PL" dirty="0" smtClean="0"/>
          </a:p>
          <a:p>
            <a:pPr algn="just"/>
            <a:endParaRPr lang="pl-PL" dirty="0" smtClean="0"/>
          </a:p>
          <a:p>
            <a:pPr algn="just"/>
            <a:endParaRPr lang="pl-PL" dirty="0" smtClean="0"/>
          </a:p>
          <a:p>
            <a:endParaRPr lang="pl-PL" dirty="0" smtClean="0"/>
          </a:p>
          <a:p>
            <a:endParaRPr lang="pl-PL" dirty="0" smtClean="0"/>
          </a:p>
          <a:p>
            <a:endParaRPr lang="pl-PL" dirty="0" smtClean="0"/>
          </a:p>
          <a:p>
            <a:endParaRPr lang="pl-PL" dirty="0" smtClean="0"/>
          </a:p>
          <a:p>
            <a:r>
              <a:rPr lang="pl-PL" dirty="0" smtClean="0"/>
              <a:t>2)</a:t>
            </a:r>
            <a:r>
              <a:rPr lang="pl-PL" b="1" dirty="0" smtClean="0"/>
              <a:t> zastępstwo pośrednie</a:t>
            </a:r>
          </a:p>
          <a:p>
            <a:endParaRPr lang="pl-PL" b="1" dirty="0" smtClean="0"/>
          </a:p>
          <a:p>
            <a:pPr algn="just"/>
            <a:r>
              <a:rPr lang="pl-PL" dirty="0" smtClean="0"/>
              <a:t>Przyjmujący zlecenie może być </a:t>
            </a:r>
            <a:r>
              <a:rPr lang="pl-PL" b="1" dirty="0" smtClean="0"/>
              <a:t>zastępcą pośrednim</a:t>
            </a:r>
            <a:r>
              <a:rPr lang="pl-PL" dirty="0" smtClean="0"/>
              <a:t> dającego zlecenie, dokonuje wówczas zleconej czynności w imieniu własnym, ale na rachunek dającego zlecenie; następnie ma obowiązek przenieść uzyskane prawa na dającego zlecenie, a ten ma go zwolnić z zaciągniętych zobowiązań.</a:t>
            </a:r>
            <a:endParaRPr lang="pl-PL" dirty="0"/>
          </a:p>
        </p:txBody>
      </p:sp>
      <p:sp>
        <p:nvSpPr>
          <p:cNvPr id="4" name="pole tekstowe 3"/>
          <p:cNvSpPr txBox="1"/>
          <p:nvPr/>
        </p:nvSpPr>
        <p:spPr>
          <a:xfrm>
            <a:off x="1259632" y="2852936"/>
            <a:ext cx="7632848" cy="830997"/>
          </a:xfrm>
          <a:prstGeom prst="rect">
            <a:avLst/>
          </a:prstGeom>
          <a:solidFill>
            <a:schemeClr val="accent3">
              <a:lumMod val="20000"/>
              <a:lumOff val="80000"/>
            </a:schemeClr>
          </a:solidFill>
        </p:spPr>
        <p:txBody>
          <a:bodyPr wrap="square" rtlCol="0">
            <a:spAutoFit/>
          </a:bodyPr>
          <a:lstStyle/>
          <a:p>
            <a:pPr algn="just"/>
            <a:r>
              <a:rPr lang="pl-PL" sz="1600" dirty="0" smtClean="0"/>
              <a:t>Art. 734 § 2. W braku odmiennej umowy zlecenie obejmuje umocowanie do wykonania czynności w imieniu dającego zlecenie. </a:t>
            </a:r>
            <a:r>
              <a:rPr lang="pl-PL" sz="1600" b="1" u="sng" dirty="0" smtClean="0"/>
              <a:t>Przepis ten nie uchybia przepisom o formie pełnomocnictwa.</a:t>
            </a:r>
          </a:p>
        </p:txBody>
      </p:sp>
      <p:sp>
        <p:nvSpPr>
          <p:cNvPr id="5" name="pole tekstowe 4"/>
          <p:cNvSpPr txBox="1"/>
          <p:nvPr/>
        </p:nvSpPr>
        <p:spPr>
          <a:xfrm>
            <a:off x="1187624" y="3789040"/>
            <a:ext cx="7704856" cy="923330"/>
          </a:xfrm>
          <a:prstGeom prst="rect">
            <a:avLst/>
          </a:prstGeom>
          <a:noFill/>
        </p:spPr>
        <p:txBody>
          <a:bodyPr wrap="square" rtlCol="0">
            <a:spAutoFit/>
          </a:bodyPr>
          <a:lstStyle/>
          <a:p>
            <a:pPr algn="just"/>
            <a:r>
              <a:rPr lang="pl-PL" dirty="0" smtClean="0">
                <a:sym typeface="Wingdings" pitchFamily="2" charset="2"/>
              </a:rPr>
              <a:t> Oznacza to, że </a:t>
            </a:r>
            <a:r>
              <a:rPr lang="pl-PL" dirty="0" smtClean="0"/>
              <a:t>umowa zlecenia </a:t>
            </a:r>
            <a:r>
              <a:rPr lang="pl-PL" b="1" dirty="0" smtClean="0"/>
              <a:t>nie będzie obejmowała umocowania</a:t>
            </a:r>
            <a:r>
              <a:rPr lang="pl-PL" dirty="0" smtClean="0"/>
              <a:t> (nie zastąpi udzielenia pełnomocnictwa), jeżeli nie będzie miała wymaganej dla pełnomocnictwa formy szczególnej (zob. art. </a:t>
            </a:r>
            <a:r>
              <a:rPr lang="pl-PL" b="1" dirty="0" smtClean="0"/>
              <a:t>99 </a:t>
            </a:r>
            <a:r>
              <a:rPr lang="pl-PL" dirty="0" smtClean="0"/>
              <a:t>KC)</a:t>
            </a:r>
            <a:endParaRPr lang="pl-PL" dirty="0"/>
          </a:p>
        </p:txBody>
      </p:sp>
      <p:cxnSp>
        <p:nvCxnSpPr>
          <p:cNvPr id="9" name="Łącznik prosty ze strzałką 8"/>
          <p:cNvCxnSpPr/>
          <p:nvPr/>
        </p:nvCxnSpPr>
        <p:spPr>
          <a:xfrm>
            <a:off x="6660232" y="3356992"/>
            <a:ext cx="0" cy="50405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8</a:t>
            </a:fld>
            <a:endParaRPr lang="pl-PL" dirty="0"/>
          </a:p>
        </p:txBody>
      </p:sp>
      <p:sp>
        <p:nvSpPr>
          <p:cNvPr id="3" name="pole tekstowe 2"/>
          <p:cNvSpPr txBox="1"/>
          <p:nvPr/>
        </p:nvSpPr>
        <p:spPr>
          <a:xfrm>
            <a:off x="395536" y="980728"/>
            <a:ext cx="8352928" cy="1200329"/>
          </a:xfrm>
          <a:prstGeom prst="rect">
            <a:avLst/>
          </a:prstGeom>
          <a:noFill/>
        </p:spPr>
        <p:txBody>
          <a:bodyPr wrap="square" rtlCol="0">
            <a:spAutoFit/>
          </a:bodyPr>
          <a:lstStyle/>
          <a:p>
            <a:r>
              <a:rPr lang="pl-PL" dirty="0" smtClean="0"/>
              <a:t>Umowa zlecenia </a:t>
            </a:r>
            <a:r>
              <a:rPr lang="pl-PL" b="1" dirty="0" smtClean="0"/>
              <a:t>nie wymaga zachowania formy</a:t>
            </a:r>
            <a:r>
              <a:rPr lang="pl-PL" dirty="0" smtClean="0"/>
              <a:t> szczególnej,</a:t>
            </a:r>
            <a:r>
              <a:rPr lang="pl-PL" u="sng" dirty="0" smtClean="0"/>
              <a:t> niezależnie od tego, co jest przedmiotem zleconej czynności.</a:t>
            </a:r>
          </a:p>
          <a:p>
            <a:endParaRPr lang="pl-PL" dirty="0" smtClean="0"/>
          </a:p>
          <a:p>
            <a:endParaRPr lang="pl-PL" dirty="0" smtClean="0"/>
          </a:p>
        </p:txBody>
      </p:sp>
      <p:sp>
        <p:nvSpPr>
          <p:cNvPr id="4" name="pole tekstowe 3"/>
          <p:cNvSpPr txBox="1"/>
          <p:nvPr/>
        </p:nvSpPr>
        <p:spPr>
          <a:xfrm>
            <a:off x="323528" y="260648"/>
            <a:ext cx="2772554" cy="461665"/>
          </a:xfrm>
          <a:prstGeom prst="rect">
            <a:avLst/>
          </a:prstGeom>
          <a:noFill/>
        </p:spPr>
        <p:txBody>
          <a:bodyPr wrap="none" rtlCol="0">
            <a:spAutoFit/>
          </a:bodyPr>
          <a:lstStyle/>
          <a:p>
            <a:r>
              <a:rPr lang="pl-PL" sz="2400" b="1" dirty="0" smtClean="0">
                <a:solidFill>
                  <a:schemeClr val="accent3">
                    <a:lumMod val="75000"/>
                  </a:schemeClr>
                </a:solidFill>
              </a:rPr>
              <a:t>ZAWARCIE UMOWY </a:t>
            </a:r>
            <a:endParaRPr lang="pl-PL" b="1" dirty="0">
              <a:solidFill>
                <a:schemeClr val="accent3">
                  <a:lumMod val="75000"/>
                </a:schemeClr>
              </a:solidFill>
            </a:endParaRPr>
          </a:p>
        </p:txBody>
      </p:sp>
      <p:sp>
        <p:nvSpPr>
          <p:cNvPr id="5" name="pole tekstowe 4"/>
          <p:cNvSpPr txBox="1"/>
          <p:nvPr/>
        </p:nvSpPr>
        <p:spPr>
          <a:xfrm>
            <a:off x="467544" y="2060848"/>
            <a:ext cx="8208912" cy="1077218"/>
          </a:xfrm>
          <a:prstGeom prst="rect">
            <a:avLst/>
          </a:prstGeom>
          <a:solidFill>
            <a:schemeClr val="accent3">
              <a:lumMod val="20000"/>
              <a:lumOff val="80000"/>
            </a:schemeClr>
          </a:solidFill>
        </p:spPr>
        <p:txBody>
          <a:bodyPr wrap="square" rtlCol="0">
            <a:spAutoFit/>
          </a:bodyPr>
          <a:lstStyle/>
          <a:p>
            <a:r>
              <a:rPr lang="pl-PL" sz="1600" dirty="0" smtClean="0"/>
              <a:t>Art. 736 </a:t>
            </a:r>
          </a:p>
          <a:p>
            <a:r>
              <a:rPr lang="pl-PL" sz="1600" dirty="0" smtClean="0"/>
              <a:t>Kto </a:t>
            </a:r>
            <a:r>
              <a:rPr lang="pl-PL" sz="1600" b="1" dirty="0" smtClean="0">
                <a:solidFill>
                  <a:schemeClr val="accent2">
                    <a:lumMod val="75000"/>
                  </a:schemeClr>
                </a:solidFill>
              </a:rPr>
              <a:t>zawodowo trudni się załatwianiem czynności dla drugich</a:t>
            </a:r>
            <a:r>
              <a:rPr lang="pl-PL" sz="1600" dirty="0" smtClean="0"/>
              <a:t>, powinien, jeżeli nie chce zlecenia przyjąć, </a:t>
            </a:r>
            <a:r>
              <a:rPr lang="pl-PL" sz="1600" b="1" dirty="0" smtClean="0"/>
              <a:t>zawiadomić o tym niezwłocznie dającego zlecenie</a:t>
            </a:r>
            <a:r>
              <a:rPr lang="pl-PL" sz="1600" dirty="0" smtClean="0"/>
              <a:t>. Taki sam obowiązek ciąży na osobie, która dającemu zlecenie </a:t>
            </a:r>
            <a:r>
              <a:rPr lang="pl-PL" sz="1600" b="1" dirty="0" smtClean="0">
                <a:solidFill>
                  <a:schemeClr val="accent2">
                    <a:lumMod val="75000"/>
                  </a:schemeClr>
                </a:solidFill>
              </a:rPr>
              <a:t>oświadczyła gotowość </a:t>
            </a:r>
            <a:r>
              <a:rPr lang="pl-PL" sz="1600" dirty="0" smtClean="0"/>
              <a:t>załatwiania czynności danego rodzaju.</a:t>
            </a:r>
            <a:endParaRPr lang="pl-PL" sz="1600" dirty="0"/>
          </a:p>
        </p:txBody>
      </p:sp>
      <p:sp>
        <p:nvSpPr>
          <p:cNvPr id="7" name="pole tekstowe 6"/>
          <p:cNvSpPr txBox="1"/>
          <p:nvPr/>
        </p:nvSpPr>
        <p:spPr>
          <a:xfrm>
            <a:off x="467544" y="3212976"/>
            <a:ext cx="8208912" cy="3416320"/>
          </a:xfrm>
          <a:prstGeom prst="rect">
            <a:avLst/>
          </a:prstGeom>
          <a:noFill/>
        </p:spPr>
        <p:txBody>
          <a:bodyPr wrap="square" rtlCol="0">
            <a:spAutoFit/>
          </a:bodyPr>
          <a:lstStyle/>
          <a:p>
            <a:pPr>
              <a:buFont typeface="Arial" pitchFamily="34" charset="0"/>
              <a:buChar char="•"/>
            </a:pPr>
            <a:r>
              <a:rPr lang="pl-PL" dirty="0" smtClean="0"/>
              <a:t>"</a:t>
            </a:r>
            <a:r>
              <a:rPr lang="pl-PL" b="1" dirty="0" smtClean="0"/>
              <a:t>Przyjęcie zlecenia</a:t>
            </a:r>
            <a:r>
              <a:rPr lang="pl-PL" dirty="0" smtClean="0"/>
              <a:t>" </a:t>
            </a:r>
            <a:r>
              <a:rPr lang="pl-PL" dirty="0" smtClean="0">
                <a:sym typeface="Wingdings" pitchFamily="2" charset="2"/>
              </a:rPr>
              <a:t> </a:t>
            </a:r>
            <a:r>
              <a:rPr lang="pl-PL" dirty="0" smtClean="0"/>
              <a:t>przyjęcie oferty zawarcia umowy zlecenia przez zleceniobiorcę. </a:t>
            </a:r>
          </a:p>
          <a:p>
            <a:pPr algn="just">
              <a:buFont typeface="Arial" pitchFamily="34" charset="0"/>
              <a:buChar char="•"/>
            </a:pPr>
            <a:r>
              <a:rPr lang="pl-PL" dirty="0" smtClean="0"/>
              <a:t>Art. 736 KC nakłada na adresata oferty </a:t>
            </a:r>
            <a:r>
              <a:rPr lang="pl-PL" b="1" dirty="0" smtClean="0"/>
              <a:t>obowiązek niezwłocznego zawiadomienia o nieprzyjęciu oferty</a:t>
            </a:r>
            <a:r>
              <a:rPr lang="pl-PL" dirty="0" smtClean="0"/>
              <a:t>, jeżeli trudni się on zawodowo "załatwianiem czynności" dla innych osób (np. radca prawny lub adwokat prowadzący kancelarię prawną) albo oświadczył, że jest gotowy dokonywać czynności tego rodzaju, którego dotyczy oferta. </a:t>
            </a:r>
          </a:p>
          <a:p>
            <a:pPr algn="just">
              <a:buFont typeface="Arial" pitchFamily="34" charset="0"/>
              <a:buChar char="•"/>
            </a:pPr>
            <a:r>
              <a:rPr lang="pl-PL" dirty="0" smtClean="0"/>
              <a:t>Art. 736 KC </a:t>
            </a:r>
            <a:r>
              <a:rPr lang="pl-PL" dirty="0" smtClean="0">
                <a:solidFill>
                  <a:srgbClr val="FF0000"/>
                </a:solidFill>
              </a:rPr>
              <a:t>nie wprowadza konstrukcji domniemanego przyjęcia oferty</a:t>
            </a:r>
            <a:r>
              <a:rPr lang="pl-PL" dirty="0" smtClean="0"/>
              <a:t>. Innymi słowy: </a:t>
            </a:r>
            <a:r>
              <a:rPr lang="pl-PL" b="1" dirty="0" smtClean="0"/>
              <a:t>braku odpowiedzi adresata oferty zlecenia nie poczytuje się za przyjęcie oferty</a:t>
            </a:r>
            <a:r>
              <a:rPr lang="pl-PL" dirty="0" smtClean="0"/>
              <a:t> (chyba że spełnione są przesłanki z art. 68</a:t>
            </a:r>
            <a:r>
              <a:rPr lang="pl-PL" baseline="30000" dirty="0" smtClean="0"/>
              <a:t>2</a:t>
            </a:r>
            <a:r>
              <a:rPr lang="pl-PL" dirty="0" smtClean="0"/>
              <a:t> KC).</a:t>
            </a:r>
          </a:p>
          <a:p>
            <a:pPr algn="just">
              <a:buFont typeface="Arial" pitchFamily="34" charset="0"/>
              <a:buChar char="•"/>
            </a:pPr>
            <a:r>
              <a:rPr lang="pl-PL" dirty="0" smtClean="0"/>
              <a:t>Naruszenie obowiązku niezwłocznego zawiadomienia o nieprzyjęciu oferty ma znaczenie jedynie w zakresie naprawienia szkody, która może stąd wyniknąć dla składającego ofertę, w granicach </a:t>
            </a:r>
            <a:r>
              <a:rPr lang="pl-PL" b="1" dirty="0" smtClean="0"/>
              <a:t>tzw. ujemnego interesu umownego.</a:t>
            </a:r>
            <a:r>
              <a:rPr lang="pl-PL" dirty="0" smtClean="0"/>
              <a:t> </a:t>
            </a:r>
            <a:endParaRPr lang="pl-PL"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9</a:t>
            </a:fld>
            <a:endParaRPr lang="pl-PL" dirty="0"/>
          </a:p>
        </p:txBody>
      </p:sp>
      <p:sp>
        <p:nvSpPr>
          <p:cNvPr id="3" name="pole tekstowe 2"/>
          <p:cNvSpPr txBox="1"/>
          <p:nvPr/>
        </p:nvSpPr>
        <p:spPr>
          <a:xfrm>
            <a:off x="2627784" y="260648"/>
            <a:ext cx="3909019" cy="461665"/>
          </a:xfrm>
          <a:prstGeom prst="rect">
            <a:avLst/>
          </a:prstGeom>
          <a:noFill/>
        </p:spPr>
        <p:txBody>
          <a:bodyPr wrap="none" rtlCol="0">
            <a:spAutoFit/>
          </a:bodyPr>
          <a:lstStyle/>
          <a:p>
            <a:r>
              <a:rPr lang="pl-PL" sz="2400" b="1" dirty="0" smtClean="0">
                <a:solidFill>
                  <a:schemeClr val="accent3">
                    <a:lumMod val="75000"/>
                  </a:schemeClr>
                </a:solidFill>
              </a:rPr>
              <a:t>PRAWA I OBOWIĄZKI STRON </a:t>
            </a:r>
            <a:endParaRPr lang="pl-PL" sz="2400" b="1" dirty="0">
              <a:solidFill>
                <a:schemeClr val="accent3">
                  <a:lumMod val="75000"/>
                </a:schemeClr>
              </a:solidFill>
            </a:endParaRPr>
          </a:p>
        </p:txBody>
      </p:sp>
      <p:sp>
        <p:nvSpPr>
          <p:cNvPr id="4" name="pole tekstowe 3"/>
          <p:cNvSpPr txBox="1"/>
          <p:nvPr/>
        </p:nvSpPr>
        <p:spPr>
          <a:xfrm>
            <a:off x="0" y="980728"/>
            <a:ext cx="9144000" cy="369332"/>
          </a:xfrm>
          <a:prstGeom prst="rect">
            <a:avLst/>
          </a:prstGeom>
          <a:solidFill>
            <a:schemeClr val="accent3">
              <a:lumMod val="20000"/>
              <a:lumOff val="80000"/>
            </a:schemeClr>
          </a:solidFill>
        </p:spPr>
        <p:txBody>
          <a:bodyPr wrap="square" rtlCol="0">
            <a:spAutoFit/>
          </a:bodyPr>
          <a:lstStyle/>
          <a:p>
            <a:pPr algn="ctr"/>
            <a:r>
              <a:rPr lang="pl-PL" b="1" dirty="0" smtClean="0"/>
              <a:t>PRZYJMUJĄCEGO ZLECENIE</a:t>
            </a:r>
            <a:endParaRPr lang="pl-PL" b="1" dirty="0"/>
          </a:p>
        </p:txBody>
      </p:sp>
      <p:sp>
        <p:nvSpPr>
          <p:cNvPr id="5" name="pole tekstowe 4"/>
          <p:cNvSpPr txBox="1"/>
          <p:nvPr/>
        </p:nvSpPr>
        <p:spPr>
          <a:xfrm>
            <a:off x="251520" y="1412776"/>
            <a:ext cx="7496796" cy="369332"/>
          </a:xfrm>
          <a:prstGeom prst="rect">
            <a:avLst/>
          </a:prstGeom>
          <a:noFill/>
        </p:spPr>
        <p:txBody>
          <a:bodyPr wrap="none" rtlCol="0">
            <a:spAutoFit/>
          </a:bodyPr>
          <a:lstStyle/>
          <a:p>
            <a:r>
              <a:rPr lang="pl-PL" dirty="0" smtClean="0"/>
              <a:t>PODSTAWOWY OBOWIĄZEK </a:t>
            </a:r>
            <a:r>
              <a:rPr lang="pl-PL" dirty="0" smtClean="0">
                <a:sym typeface="Wingdings" pitchFamily="2" charset="2"/>
              </a:rPr>
              <a:t> dokonanie czynności przewidzianej w umowie </a:t>
            </a:r>
            <a:endParaRPr lang="pl-PL" dirty="0"/>
          </a:p>
        </p:txBody>
      </p:sp>
      <p:sp>
        <p:nvSpPr>
          <p:cNvPr id="6" name="pole tekstowe 5"/>
          <p:cNvSpPr txBox="1"/>
          <p:nvPr/>
        </p:nvSpPr>
        <p:spPr>
          <a:xfrm>
            <a:off x="251520" y="1844824"/>
            <a:ext cx="8424936" cy="3970318"/>
          </a:xfrm>
          <a:prstGeom prst="rect">
            <a:avLst/>
          </a:prstGeom>
          <a:noFill/>
        </p:spPr>
        <p:txBody>
          <a:bodyPr wrap="square" rtlCol="0">
            <a:spAutoFit/>
          </a:bodyPr>
          <a:lstStyle/>
          <a:p>
            <a:r>
              <a:rPr lang="pl-PL" dirty="0" smtClean="0"/>
              <a:t>Obowiązki dotyczące wykonania umowy wynikające ze szczególnego charakteru umowy zlecenia (przyjmujący działa w interesie dającego zlecenie; umowa oparta na zaufaniu):</a:t>
            </a:r>
          </a:p>
          <a:p>
            <a:endParaRPr lang="pl-PL" dirty="0" smtClean="0"/>
          </a:p>
          <a:p>
            <a:pPr>
              <a:buFont typeface="Wingdings"/>
              <a:buChar char="à"/>
            </a:pPr>
            <a:r>
              <a:rPr lang="pl-PL" dirty="0" smtClean="0"/>
              <a:t>obowiązek </a:t>
            </a:r>
            <a:r>
              <a:rPr lang="pl-PL" b="1" dirty="0" smtClean="0"/>
              <a:t>informowania dającego zlecenie;</a:t>
            </a:r>
          </a:p>
          <a:p>
            <a:pPr>
              <a:buFont typeface="Wingdings"/>
              <a:buChar char="à"/>
            </a:pPr>
            <a:r>
              <a:rPr lang="pl-PL" dirty="0" smtClean="0"/>
              <a:t>obowiązek </a:t>
            </a:r>
            <a:r>
              <a:rPr lang="pl-PL" b="1" dirty="0" smtClean="0"/>
              <a:t>sprawozdania</a:t>
            </a:r>
            <a:r>
              <a:rPr lang="pl-PL" dirty="0" smtClean="0"/>
              <a:t>;</a:t>
            </a:r>
          </a:p>
          <a:p>
            <a:pPr>
              <a:buFont typeface="Wingdings"/>
              <a:buChar char="à"/>
            </a:pPr>
            <a:r>
              <a:rPr lang="pl-PL" dirty="0" smtClean="0"/>
              <a:t>obowiązek </a:t>
            </a:r>
            <a:r>
              <a:rPr lang="pl-PL" b="1" dirty="0" smtClean="0"/>
              <a:t>wydania uzyskanych korzyści</a:t>
            </a:r>
            <a:r>
              <a:rPr lang="pl-PL" dirty="0" smtClean="0"/>
              <a:t>;</a:t>
            </a:r>
          </a:p>
          <a:p>
            <a:pPr>
              <a:buFont typeface="Wingdings"/>
              <a:buChar char="à"/>
            </a:pPr>
            <a:endParaRPr lang="pl-PL" dirty="0" smtClean="0"/>
          </a:p>
          <a:p>
            <a:pPr>
              <a:buFont typeface="Wingdings"/>
              <a:buChar char="à"/>
            </a:pPr>
            <a:endParaRPr lang="pl-PL" dirty="0" smtClean="0"/>
          </a:p>
          <a:p>
            <a:pPr>
              <a:buFont typeface="Wingdings"/>
              <a:buChar char="à"/>
            </a:pPr>
            <a:endParaRPr lang="pl-PL" dirty="0" smtClean="0"/>
          </a:p>
          <a:p>
            <a:pPr>
              <a:buFont typeface="Wingdings"/>
              <a:buChar char="à"/>
            </a:pPr>
            <a:endParaRPr lang="pl-PL" dirty="0" smtClean="0"/>
          </a:p>
          <a:p>
            <a:endParaRPr lang="pl-PL" dirty="0" smtClean="0"/>
          </a:p>
          <a:p>
            <a:endParaRPr lang="pl-PL" dirty="0" smtClean="0"/>
          </a:p>
          <a:p>
            <a:pPr algn="just">
              <a:buFont typeface="Wingdings"/>
              <a:buChar char="à"/>
            </a:pPr>
            <a:r>
              <a:rPr lang="pl-PL" dirty="0" smtClean="0"/>
              <a:t>zakaz używania przez przyjmującego zlecenie we własnym interesie </a:t>
            </a:r>
            <a:r>
              <a:rPr lang="pl-PL" b="1" dirty="0" smtClean="0"/>
              <a:t>rzeczy i pieniędzy</a:t>
            </a:r>
            <a:r>
              <a:rPr lang="pl-PL" dirty="0" smtClean="0"/>
              <a:t> dającego zlecenie</a:t>
            </a:r>
            <a:endParaRPr lang="pl-PL" dirty="0"/>
          </a:p>
        </p:txBody>
      </p:sp>
      <p:sp>
        <p:nvSpPr>
          <p:cNvPr id="7" name="pole tekstowe 6"/>
          <p:cNvSpPr txBox="1"/>
          <p:nvPr/>
        </p:nvSpPr>
        <p:spPr>
          <a:xfrm>
            <a:off x="827584" y="3645024"/>
            <a:ext cx="8316416" cy="1323439"/>
          </a:xfrm>
          <a:prstGeom prst="rect">
            <a:avLst/>
          </a:prstGeom>
          <a:solidFill>
            <a:schemeClr val="accent3">
              <a:lumMod val="20000"/>
              <a:lumOff val="80000"/>
            </a:schemeClr>
          </a:solidFill>
        </p:spPr>
        <p:txBody>
          <a:bodyPr wrap="square" rtlCol="0">
            <a:spAutoFit/>
          </a:bodyPr>
          <a:lstStyle/>
          <a:p>
            <a:pPr algn="just"/>
            <a:r>
              <a:rPr lang="pl-PL" sz="1600" dirty="0" smtClean="0"/>
              <a:t>Art. 740 </a:t>
            </a:r>
          </a:p>
          <a:p>
            <a:pPr algn="just"/>
            <a:r>
              <a:rPr lang="pl-PL" sz="1600" dirty="0" smtClean="0"/>
              <a:t>Przyjmujący zlecenie powinien udzielać dającemu zlecenie potrzebnych </a:t>
            </a:r>
            <a:r>
              <a:rPr lang="pl-PL" sz="1600" b="1" dirty="0" smtClean="0"/>
              <a:t>wiadomości o przebiegu sprawy</a:t>
            </a:r>
            <a:r>
              <a:rPr lang="pl-PL" sz="1600" dirty="0" smtClean="0"/>
              <a:t>, a po wykonaniu zlecenia lub po wcześniejszym rozwiązaniu umowy złożyć mu </a:t>
            </a:r>
            <a:r>
              <a:rPr lang="pl-PL" sz="1600" b="1" dirty="0" smtClean="0"/>
              <a:t>sprawozdanie</a:t>
            </a:r>
            <a:r>
              <a:rPr lang="pl-PL" sz="1600" dirty="0" smtClean="0"/>
              <a:t>. Powinien mu </a:t>
            </a:r>
            <a:r>
              <a:rPr lang="pl-PL" sz="1600" b="1" dirty="0" smtClean="0"/>
              <a:t>wydać wszystko, co przy wykonaniu zlecenia dla niego uzyskał, chociażby w imieniu własnym.</a:t>
            </a:r>
            <a:endParaRPr lang="pl-PL" sz="1600" b="1" dirty="0"/>
          </a:p>
        </p:txBody>
      </p:sp>
      <p:sp>
        <p:nvSpPr>
          <p:cNvPr id="8" name="pole tekstowe 7"/>
          <p:cNvSpPr txBox="1"/>
          <p:nvPr/>
        </p:nvSpPr>
        <p:spPr>
          <a:xfrm>
            <a:off x="899592" y="5780782"/>
            <a:ext cx="8244408" cy="1077218"/>
          </a:xfrm>
          <a:prstGeom prst="rect">
            <a:avLst/>
          </a:prstGeom>
          <a:solidFill>
            <a:schemeClr val="accent3">
              <a:lumMod val="20000"/>
              <a:lumOff val="80000"/>
            </a:schemeClr>
          </a:solidFill>
        </p:spPr>
        <p:txBody>
          <a:bodyPr wrap="square" rtlCol="0">
            <a:spAutoFit/>
          </a:bodyPr>
          <a:lstStyle/>
          <a:p>
            <a:r>
              <a:rPr lang="pl-PL" sz="1600" dirty="0" smtClean="0"/>
              <a:t>Art. 741</a:t>
            </a:r>
          </a:p>
          <a:p>
            <a:pPr algn="just"/>
            <a:r>
              <a:rPr lang="pl-PL" sz="1600" dirty="0" smtClean="0"/>
              <a:t>Przyjmującemu zlecenie </a:t>
            </a:r>
            <a:r>
              <a:rPr lang="pl-PL" sz="1600" b="1" dirty="0" smtClean="0"/>
              <a:t>nie wolno </a:t>
            </a:r>
            <a:r>
              <a:rPr lang="pl-PL" sz="1600" dirty="0" smtClean="0"/>
              <a:t>używać we własnym interesie rzeczy i pieniędzy dającego zlecenie. Od sum pieniężnych zatrzymanych ponad potrzebę wynikającą z wykonywania zlecenia powinien płacić dającemu zlecenie </a:t>
            </a:r>
            <a:r>
              <a:rPr lang="pl-PL" sz="1600" b="1" dirty="0" smtClean="0"/>
              <a:t>odsetki ustawowe</a:t>
            </a:r>
            <a:r>
              <a:rPr lang="pl-PL" sz="1600" dirty="0" smtClean="0"/>
              <a:t>.</a:t>
            </a:r>
            <a:endParaRPr lang="pl-PL" sz="16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43723</TotalTime>
  <Words>1456</Words>
  <Application>Microsoft Office PowerPoint</Application>
  <PresentationFormat>Pokaz na ekranie (4:3)</PresentationFormat>
  <Paragraphs>210</Paragraphs>
  <Slides>16</Slides>
  <Notes>2</Notes>
  <HiddenSlides>0</HiddenSlides>
  <MMClips>0</MMClips>
  <ScaleCrop>false</ScaleCrop>
  <HeadingPairs>
    <vt:vector size="4" baseType="variant">
      <vt:variant>
        <vt:lpstr>Motyw</vt:lpstr>
      </vt:variant>
      <vt:variant>
        <vt:i4>1</vt:i4>
      </vt:variant>
      <vt:variant>
        <vt:lpstr>Tytuły slajdów</vt:lpstr>
      </vt:variant>
      <vt:variant>
        <vt:i4>16</vt:i4>
      </vt:variant>
    </vt:vector>
  </HeadingPairs>
  <TitlesOfParts>
    <vt:vector size="17" baseType="lpstr">
      <vt:lpstr>Motyw pakietu Office</vt:lpstr>
      <vt:lpstr>UMOWY W OBROCIE GOSPODARCZYM</vt:lpstr>
      <vt:lpstr>Slajd 2</vt:lpstr>
      <vt:lpstr>Slajd 3</vt:lpstr>
      <vt:lpstr>Slajd 4</vt:lpstr>
      <vt:lpstr>Slajd 5</vt:lpstr>
      <vt:lpstr>Slajd 6</vt:lpstr>
      <vt:lpstr>Slajd 7</vt:lpstr>
      <vt:lpstr>Slajd 8</vt:lpstr>
      <vt:lpstr>Slajd 9</vt:lpstr>
      <vt:lpstr>Slajd 10</vt:lpstr>
      <vt:lpstr>Slajd 11</vt:lpstr>
      <vt:lpstr>Slajd 12</vt:lpstr>
      <vt:lpstr>Slajd 13</vt:lpstr>
      <vt:lpstr>Slajd 14</vt:lpstr>
      <vt:lpstr>Slajd 15</vt:lpstr>
      <vt:lpstr>Slajd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PRAWO CYWILNE CZĘŚĆ OGÓLNA I PRAWO ZOBOWIĄZAŃ</dc:title>
  <dc:creator>Admin</dc:creator>
  <cp:lastModifiedBy>A. Bar </cp:lastModifiedBy>
  <cp:revision>3919</cp:revision>
  <dcterms:created xsi:type="dcterms:W3CDTF">2019-10-01T12:19:07Z</dcterms:created>
  <dcterms:modified xsi:type="dcterms:W3CDTF">2021-12-14T17:24:01Z</dcterms:modified>
</cp:coreProperties>
</file>