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6" r:id="rId3"/>
    <p:sldId id="261" r:id="rId4"/>
    <p:sldId id="257" r:id="rId5"/>
    <p:sldId id="263" r:id="rId6"/>
    <p:sldId id="259" r:id="rId7"/>
    <p:sldId id="264" r:id="rId8"/>
    <p:sldId id="260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4AA282-199B-483C-9015-6DFEAE259759}" type="doc">
      <dgm:prSet loTypeId="urn:microsoft.com/office/officeart/2005/8/layout/arrow6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C84DBA1F-40DF-4CF2-B660-A0C1E6EFA52D}">
      <dgm:prSet phldrT="[Tekst]"/>
      <dgm:spPr/>
      <dgm:t>
        <a:bodyPr/>
        <a:lstStyle/>
        <a:p>
          <a:r>
            <a:rPr lang="pl-PL" dirty="0" smtClean="0"/>
            <a:t>Sukcesja </a:t>
          </a:r>
          <a:r>
            <a:rPr lang="pl-PL" dirty="0" err="1" smtClean="0"/>
            <a:t>singularna</a:t>
          </a:r>
          <a:endParaRPr lang="pl-PL" dirty="0"/>
        </a:p>
      </dgm:t>
    </dgm:pt>
    <dgm:pt modelId="{A1D12C50-B5E2-408F-AC37-5CF7E6C79E92}" type="parTrans" cxnId="{A8A6B3B3-EA99-4831-A441-8CB18A080C60}">
      <dgm:prSet/>
      <dgm:spPr/>
      <dgm:t>
        <a:bodyPr/>
        <a:lstStyle/>
        <a:p>
          <a:endParaRPr lang="pl-PL"/>
        </a:p>
      </dgm:t>
    </dgm:pt>
    <dgm:pt modelId="{BDE1FFB3-B3F9-4980-8DBA-A16E00F5C5FA}" type="sibTrans" cxnId="{A8A6B3B3-EA99-4831-A441-8CB18A080C60}">
      <dgm:prSet/>
      <dgm:spPr/>
      <dgm:t>
        <a:bodyPr/>
        <a:lstStyle/>
        <a:p>
          <a:endParaRPr lang="pl-PL"/>
        </a:p>
      </dgm:t>
    </dgm:pt>
    <dgm:pt modelId="{0E78A92A-F137-47AA-8BDB-AB956359418F}">
      <dgm:prSet phldrT="[Tekst]"/>
      <dgm:spPr/>
      <dgm:t>
        <a:bodyPr/>
        <a:lstStyle/>
        <a:p>
          <a:r>
            <a:rPr lang="pl-PL" dirty="0" smtClean="0"/>
            <a:t>Sukcesja uniwersalna </a:t>
          </a:r>
          <a:endParaRPr lang="pl-PL" dirty="0"/>
        </a:p>
      </dgm:t>
    </dgm:pt>
    <dgm:pt modelId="{1C03667B-3140-4A3F-B95E-1805274128FC}" type="parTrans" cxnId="{608A21C7-3DFE-476A-A1AA-F4E7B27E560F}">
      <dgm:prSet/>
      <dgm:spPr/>
      <dgm:t>
        <a:bodyPr/>
        <a:lstStyle/>
        <a:p>
          <a:endParaRPr lang="pl-PL"/>
        </a:p>
      </dgm:t>
    </dgm:pt>
    <dgm:pt modelId="{1B0DAD60-C13F-436A-8B61-4950F15494F7}" type="sibTrans" cxnId="{608A21C7-3DFE-476A-A1AA-F4E7B27E560F}">
      <dgm:prSet/>
      <dgm:spPr/>
      <dgm:t>
        <a:bodyPr/>
        <a:lstStyle/>
        <a:p>
          <a:endParaRPr lang="pl-PL"/>
        </a:p>
      </dgm:t>
    </dgm:pt>
    <dgm:pt modelId="{F7610D77-500B-4C04-9B4B-0E1849B1E094}" type="pres">
      <dgm:prSet presAssocID="{A04AA282-199B-483C-9015-6DFEAE25975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335F5CB-ECCD-4421-AA87-72C33B4E9C8C}" type="pres">
      <dgm:prSet presAssocID="{A04AA282-199B-483C-9015-6DFEAE259759}" presName="ribbon" presStyleLbl="node1" presStyleIdx="0" presStyleCnt="1"/>
      <dgm:spPr/>
    </dgm:pt>
    <dgm:pt modelId="{1ECFA94D-5525-417B-86F8-7963CB64B9AF}" type="pres">
      <dgm:prSet presAssocID="{A04AA282-199B-483C-9015-6DFEAE259759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94C568-E41E-4E75-BE36-837AD2651885}" type="pres">
      <dgm:prSet presAssocID="{A04AA282-199B-483C-9015-6DFEAE259759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8A6B3B3-EA99-4831-A441-8CB18A080C60}" srcId="{A04AA282-199B-483C-9015-6DFEAE259759}" destId="{C84DBA1F-40DF-4CF2-B660-A0C1E6EFA52D}" srcOrd="0" destOrd="0" parTransId="{A1D12C50-B5E2-408F-AC37-5CF7E6C79E92}" sibTransId="{BDE1FFB3-B3F9-4980-8DBA-A16E00F5C5FA}"/>
    <dgm:cxn modelId="{83122FC5-358B-4D1F-919A-AEC1C6E21556}" type="presOf" srcId="{C84DBA1F-40DF-4CF2-B660-A0C1E6EFA52D}" destId="{1ECFA94D-5525-417B-86F8-7963CB64B9AF}" srcOrd="0" destOrd="0" presId="urn:microsoft.com/office/officeart/2005/8/layout/arrow6"/>
    <dgm:cxn modelId="{92C4405E-9B2E-422A-B88C-939389AE40BD}" type="presOf" srcId="{0E78A92A-F137-47AA-8BDB-AB956359418F}" destId="{7994C568-E41E-4E75-BE36-837AD2651885}" srcOrd="0" destOrd="0" presId="urn:microsoft.com/office/officeart/2005/8/layout/arrow6"/>
    <dgm:cxn modelId="{608A21C7-3DFE-476A-A1AA-F4E7B27E560F}" srcId="{A04AA282-199B-483C-9015-6DFEAE259759}" destId="{0E78A92A-F137-47AA-8BDB-AB956359418F}" srcOrd="1" destOrd="0" parTransId="{1C03667B-3140-4A3F-B95E-1805274128FC}" sibTransId="{1B0DAD60-C13F-436A-8B61-4950F15494F7}"/>
    <dgm:cxn modelId="{EC963D34-5C26-4ABE-A68E-46103B292ED6}" type="presOf" srcId="{A04AA282-199B-483C-9015-6DFEAE259759}" destId="{F7610D77-500B-4C04-9B4B-0E1849B1E094}" srcOrd="0" destOrd="0" presId="urn:microsoft.com/office/officeart/2005/8/layout/arrow6"/>
    <dgm:cxn modelId="{73BB9AA3-7F80-4737-BFF4-BCB5805235F6}" type="presParOf" srcId="{F7610D77-500B-4C04-9B4B-0E1849B1E094}" destId="{8335F5CB-ECCD-4421-AA87-72C33B4E9C8C}" srcOrd="0" destOrd="0" presId="urn:microsoft.com/office/officeart/2005/8/layout/arrow6"/>
    <dgm:cxn modelId="{284E7F8A-CA64-4D9F-8949-BE2699048DAC}" type="presParOf" srcId="{F7610D77-500B-4C04-9B4B-0E1849B1E094}" destId="{1ECFA94D-5525-417B-86F8-7963CB64B9AF}" srcOrd="1" destOrd="0" presId="urn:microsoft.com/office/officeart/2005/8/layout/arrow6"/>
    <dgm:cxn modelId="{134700FB-77AC-4E49-B955-DE60E982503E}" type="presParOf" srcId="{F7610D77-500B-4C04-9B4B-0E1849B1E094}" destId="{7994C568-E41E-4E75-BE36-837AD2651885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35F5CB-ECCD-4421-AA87-72C33B4E9C8C}">
      <dsp:nvSpPr>
        <dsp:cNvPr id="0" name=""/>
        <dsp:cNvSpPr/>
      </dsp:nvSpPr>
      <dsp:spPr>
        <a:xfrm>
          <a:off x="0" y="812799"/>
          <a:ext cx="6096000" cy="243840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FA94D-5525-417B-86F8-7963CB64B9AF}">
      <dsp:nvSpPr>
        <dsp:cNvPr id="0" name=""/>
        <dsp:cNvSpPr/>
      </dsp:nvSpPr>
      <dsp:spPr>
        <a:xfrm>
          <a:off x="731520" y="1239519"/>
          <a:ext cx="2011680" cy="11948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Sukcesja </a:t>
          </a:r>
          <a:r>
            <a:rPr lang="pl-PL" sz="3300" kern="1200" dirty="0" err="1" smtClean="0"/>
            <a:t>singularna</a:t>
          </a:r>
          <a:endParaRPr lang="pl-PL" sz="3300" kern="1200" dirty="0"/>
        </a:p>
      </dsp:txBody>
      <dsp:txXfrm>
        <a:off x="731520" y="1239519"/>
        <a:ext cx="2011680" cy="1194816"/>
      </dsp:txXfrm>
    </dsp:sp>
    <dsp:sp modelId="{7994C568-E41E-4E75-BE36-837AD2651885}">
      <dsp:nvSpPr>
        <dsp:cNvPr id="0" name=""/>
        <dsp:cNvSpPr/>
      </dsp:nvSpPr>
      <dsp:spPr>
        <a:xfrm>
          <a:off x="3048000" y="1629663"/>
          <a:ext cx="2377440" cy="11948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Sukcesja uniwersalna </a:t>
          </a:r>
          <a:endParaRPr lang="pl-PL" sz="3300" kern="1200" dirty="0"/>
        </a:p>
      </dsp:txBody>
      <dsp:txXfrm>
        <a:off x="3048000" y="1629663"/>
        <a:ext cx="2377440" cy="1194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7AF06-0F61-4353-A687-FB7662AFE98A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608E5-D652-4A97-B661-2D6077631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608E5-D652-4A97-B661-2D6077631EED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608E5-D652-4A97-B661-2D6077631EED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UMOWY W OBROCIE GOSPODARCZYM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Konsulting Prawny i Gospodarczy </a:t>
            </a:r>
          </a:p>
          <a:p>
            <a:r>
              <a:rPr lang="pl-PL" dirty="0" smtClean="0"/>
              <a:t>Semestr zimowy 2021/22</a:t>
            </a:r>
          </a:p>
          <a:p>
            <a:endParaRPr lang="pl-PL" dirty="0"/>
          </a:p>
          <a:p>
            <a:r>
              <a:rPr lang="pl-PL" sz="2400" dirty="0" smtClean="0"/>
              <a:t>mgr Aleksandra Bar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779912" y="188640"/>
            <a:ext cx="1476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SUBROGACJA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1520" y="620688"/>
            <a:ext cx="83529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Subrogacja ustawowa (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cessio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legis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 / 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podstawienie</a:t>
            </a:r>
          </a:p>
          <a:p>
            <a:pPr algn="just"/>
            <a:r>
              <a:rPr lang="pl-PL" sz="1600" dirty="0" smtClean="0"/>
              <a:t>Skutki podobne do przelewu wierzytelności wywołuje </a:t>
            </a:r>
            <a:r>
              <a:rPr lang="pl-PL" sz="1600" b="1" dirty="0" smtClean="0"/>
              <a:t>spłata cudzego długu </a:t>
            </a:r>
            <a:r>
              <a:rPr lang="pl-PL" sz="1600" dirty="0" smtClean="0"/>
              <a:t>(zaspokojenie wierzytelności) – osoba spłacająca cudzy dług </a:t>
            </a:r>
            <a:r>
              <a:rPr lang="pl-PL" sz="1600" b="1" dirty="0" smtClean="0"/>
              <a:t>z mocy prawa</a:t>
            </a:r>
            <a:r>
              <a:rPr lang="pl-PL" sz="1600" dirty="0" smtClean="0"/>
              <a:t> (</a:t>
            </a:r>
            <a:r>
              <a:rPr lang="pl-PL" sz="1600" i="1" dirty="0" smtClean="0"/>
              <a:t>ex </a:t>
            </a:r>
            <a:r>
              <a:rPr lang="pl-PL" sz="1600" i="1" dirty="0" err="1" smtClean="0"/>
              <a:t>lege</a:t>
            </a:r>
            <a:r>
              <a:rPr lang="pl-PL" sz="1600" i="1" dirty="0" smtClean="0"/>
              <a:t>)</a:t>
            </a:r>
            <a:r>
              <a:rPr lang="pl-PL" sz="1600" dirty="0" smtClean="0"/>
              <a:t> wstępuje w pozycję prawną wierzyciela (nabywa wierzytelność) do wysokości dokonanej zapłaty. </a:t>
            </a:r>
          </a:p>
          <a:p>
            <a:pPr algn="just">
              <a:buFont typeface="Arial" pitchFamily="34" charset="0"/>
              <a:buChar char="•"/>
            </a:pP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Subrogacja obejmuje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tylko wierzytelności pieniężne 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a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rt. 518 § 2 KC stanowi 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superfluum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 wobec art. 356 § 2 KC</a:t>
            </a:r>
            <a:r>
              <a:rPr lang="pl-PL" dirty="0" smtClean="0"/>
              <a:t> </a:t>
            </a:r>
            <a:r>
              <a:rPr lang="pl-PL" sz="1600" dirty="0" smtClean="0"/>
              <a:t>Oznacza to, że każda osoba może skutecznie spełnić świadczenie pieniężne za dłużnika, jednak jedynie podmioty wymienione enumeratywnie w art. 518 § 1 KC wstąpią w miejsce zaspokojonego wierzyciela, natomiast osoba niewskazana w art. 518 § 1 KC, spełniająca świadczenie za dłużnika, może dochodzić od niego zwrotu zapłaconej kwoty na podstawie przepisów o prowadzeniu cudzych spraw bez zlecenia.</a:t>
            </a:r>
            <a:endParaRPr lang="pl-PL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79512" y="3318570"/>
            <a:ext cx="8784976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l-PL" sz="1600" dirty="0" smtClean="0"/>
              <a:t>Art. 518 KC § 1. Osoba trzecia, która spłaca wierzyciela, nabywa spłaconą wierzytelność do wysokości dokonanej zapłaty:</a:t>
            </a:r>
          </a:p>
          <a:p>
            <a:pPr algn="just"/>
            <a:r>
              <a:rPr lang="pl-PL" sz="1600" dirty="0" smtClean="0"/>
              <a:t>1) jeżeli płaci cudzy dług, za który jest odpowiedzialna osobiście albo pewnymi przedmiotami majątkowymi; </a:t>
            </a:r>
            <a:r>
              <a:rPr lang="pl-PL" sz="1600" b="1" dirty="0" smtClean="0">
                <a:solidFill>
                  <a:schemeClr val="accent6">
                    <a:lumMod val="75000"/>
                  </a:schemeClr>
                </a:solidFill>
              </a:rPr>
              <a:t>(np. poręczyciel, zastawca…)</a:t>
            </a:r>
            <a:endParaRPr lang="pl-PL" sz="1600" dirty="0" smtClean="0"/>
          </a:p>
          <a:p>
            <a:pPr algn="just"/>
            <a:r>
              <a:rPr lang="pl-PL" sz="1600" dirty="0" smtClean="0"/>
              <a:t>2) jeżeli przysługuje jej prawo, przed którym spłacona wierzytelność ma pierwszeństwo zaspokojenia; </a:t>
            </a:r>
            <a:r>
              <a:rPr lang="pl-PL" sz="1600" b="1" dirty="0" smtClean="0">
                <a:solidFill>
                  <a:schemeClr val="accent6">
                    <a:lumMod val="75000"/>
                  </a:schemeClr>
                </a:solidFill>
              </a:rPr>
              <a:t>(ta sama rzecz ograniczona jest kilkoma ograniczonymi prawami rzeczowymi – 249 KC)</a:t>
            </a:r>
          </a:p>
          <a:p>
            <a:pPr algn="just"/>
            <a:r>
              <a:rPr lang="pl-PL" sz="1600" dirty="0" smtClean="0"/>
              <a:t>3) jeżeli działa za zgodą dłużnika w celu wstąpienia w prawa wierzyciela; zgoda dłużnika powinna być pod nieważnością wyrażona na piśmie; </a:t>
            </a:r>
            <a:r>
              <a:rPr lang="pl-PL" sz="1600" b="1" dirty="0" smtClean="0">
                <a:solidFill>
                  <a:schemeClr val="accent6">
                    <a:lumMod val="75000"/>
                  </a:schemeClr>
                </a:solidFill>
              </a:rPr>
              <a:t>(tzw. konwersja długu)</a:t>
            </a:r>
          </a:p>
          <a:p>
            <a:pPr algn="just"/>
            <a:r>
              <a:rPr lang="pl-PL" sz="1600" dirty="0" smtClean="0"/>
              <a:t>4) jeżeli to przewidują przepisy szczególne. </a:t>
            </a:r>
            <a:r>
              <a:rPr lang="pl-PL" sz="1600" b="1" dirty="0" smtClean="0">
                <a:solidFill>
                  <a:schemeClr val="accent6">
                    <a:lumMod val="75000"/>
                  </a:schemeClr>
                </a:solidFill>
              </a:rPr>
              <a:t>(np. art. 828 § 1 KC)</a:t>
            </a:r>
          </a:p>
          <a:p>
            <a:pPr algn="just"/>
            <a:r>
              <a:rPr lang="pl-PL" sz="1600" dirty="0" smtClean="0"/>
              <a:t>§ 2. W wypadkach powyższych wierzyciel nie może odmówić przyjęcia świadczenia, które jest już wymagalne.</a:t>
            </a:r>
          </a:p>
          <a:p>
            <a:pPr algn="just"/>
            <a:r>
              <a:rPr lang="pl-PL" sz="1600" dirty="0" smtClean="0"/>
              <a:t>§ 3. Jeżeli wierzyciel został spłacony przez osobę trzecią tylko w części, przysługuje mu co do pozostałej części pierwszeństwo zaspokojenia przed wierzytelnością, która przeszła na osobę trzecią wskutek zapłaty częściowej.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88640"/>
            <a:ext cx="9144000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bg1"/>
                </a:solidFill>
              </a:rPr>
              <a:t>ZMIANA DŁUŻNIKA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635896" y="2636912"/>
            <a:ext cx="188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PRZEJĘCIE DŁUGU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79512" y="692696"/>
            <a:ext cx="8784976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/>
              <a:t>Art. 519 KC</a:t>
            </a:r>
          </a:p>
          <a:p>
            <a:pPr algn="just"/>
            <a:r>
              <a:rPr lang="pl-PL" sz="1400" dirty="0" smtClean="0"/>
              <a:t>§ 1. Osoba trzecia może wstąpić na miejsce dłużnika, który zostaje z długu zwolniony (przejęcie długu).</a:t>
            </a:r>
          </a:p>
          <a:p>
            <a:pPr algn="just"/>
            <a:r>
              <a:rPr lang="pl-PL" sz="1400" dirty="0" smtClean="0"/>
              <a:t>§ 2.Przejęcie długu może nastąpić:</a:t>
            </a:r>
          </a:p>
          <a:p>
            <a:pPr algn="just"/>
            <a:r>
              <a:rPr lang="pl-PL" sz="1400" dirty="0" smtClean="0"/>
              <a:t>1) przez umowę między wierzycielem a osobą trzecią za zgodą dłużnika; </a:t>
            </a:r>
            <a:r>
              <a:rPr lang="pl-PL" sz="1400" b="1" dirty="0" smtClean="0"/>
              <a:t>oświadczenie dłużnika może być złożone którejkolwiek ze stron;</a:t>
            </a:r>
          </a:p>
          <a:p>
            <a:pPr algn="just"/>
            <a:r>
              <a:rPr lang="pl-PL" sz="1400" dirty="0" smtClean="0"/>
              <a:t>2) przez umowę między dłużnikiem a osobą trzecią za zgodą wierzyciela; </a:t>
            </a:r>
            <a:r>
              <a:rPr lang="pl-PL" sz="1400" b="1" dirty="0" smtClean="0"/>
              <a:t>oświadczenie wierzyciela może być złożone którejkolwiek ze stron;</a:t>
            </a:r>
            <a:r>
              <a:rPr lang="pl-PL" sz="1400" dirty="0" smtClean="0"/>
              <a:t> jest ono bezskuteczne, jeżeli wierzyciel nie wiedział, że osoba przejmująca dług jest niewypłacalna.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51520" y="2996952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dirty="0" smtClean="0"/>
              <a:t>Przejęcie długu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prowadzi do zmiany w strukturze podmiotowej zobowiązania po stronie dłużnika (osoba trzecia wstępuje na miejsce dłużnika, a dotychczasowy dłużnik zostanie zwolniony z długu).</a:t>
            </a:r>
          </a:p>
          <a:p>
            <a:pPr algn="just">
              <a:buFont typeface="Arial" pitchFamily="34" charset="0"/>
              <a:buChar char="•"/>
            </a:pPr>
            <a:r>
              <a:rPr lang="pl-PL" b="1" dirty="0" smtClean="0"/>
              <a:t>Dwa modele umowy</a:t>
            </a:r>
            <a:r>
              <a:rPr lang="pl-PL" dirty="0" smtClean="0"/>
              <a:t>, w wyniku której może dojść do przejęcia długu:</a:t>
            </a:r>
          </a:p>
          <a:p>
            <a:pPr algn="just"/>
            <a:r>
              <a:rPr lang="pl-PL" dirty="0" smtClean="0"/>
              <a:t>	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Umowa między osobą trzecia i wierzycielem + zgoda dłużnika</a:t>
            </a:r>
          </a:p>
          <a:p>
            <a:pPr algn="just"/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	Jeżeli dłużnik zgody odmówił, umowę uważa się za 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niezawartą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 (art. 521 § 1 KC).</a:t>
            </a:r>
          </a:p>
          <a:p>
            <a:pPr algn="just"/>
            <a:r>
              <a:rPr lang="pl-PL" dirty="0" smtClean="0"/>
              <a:t>	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Umowa między osobą trzecia i dłużnikiem + zgoda wierzyciela </a:t>
            </a:r>
          </a:p>
          <a:p>
            <a:pPr algn="just"/>
            <a:r>
              <a:rPr lang="pl-PL" dirty="0" smtClean="0"/>
              <a:t>	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Jeżeli wierzyciel zgody odmówił, 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strona, która według umowy miała przejąć 	dług, jest odpowiedzialna względem dłużnika za to, że wierzyciel nie będzie od 	niego żądał spełnienia świadczenia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 (art. 521 § 2 KC).</a:t>
            </a:r>
          </a:p>
          <a:p>
            <a:pPr algn="just"/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pl-PL" dirty="0" smtClean="0"/>
              <a:t>Konwersja umowy przejęcia długu na umowę z art. 392 KC!  </a:t>
            </a:r>
            <a:endParaRPr lang="pl-PL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16632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Każda ze stron, które zawarły umowę o przejęcie długu, </a:t>
            </a:r>
            <a:r>
              <a:rPr lang="pl-PL" b="1" dirty="0" smtClean="0"/>
              <a:t>może wyznaczyć osobie, której zgoda jest potrzebna do skuteczności przejęcia, odpowiedni termin do wyrażenia zgody</a:t>
            </a:r>
            <a:r>
              <a:rPr lang="pl-PL" dirty="0" smtClean="0"/>
              <a:t>; bezskuteczny upływ wyznaczonego terminu jest jednoznaczny </a:t>
            </a:r>
            <a:r>
              <a:rPr lang="pl-PL" b="1" dirty="0" smtClean="0"/>
              <a:t>z odmówieniem zgody. </a:t>
            </a:r>
            <a:r>
              <a:rPr lang="pl-PL" dirty="0" smtClean="0"/>
              <a:t>(art. 520 KC)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Forma zgody:</a:t>
            </a:r>
          </a:p>
          <a:p>
            <a:pPr lvl="1">
              <a:buFont typeface="Arial" pitchFamily="34" charset="0"/>
              <a:buChar char="•"/>
            </a:pPr>
            <a:r>
              <a:rPr lang="pl-PL" dirty="0" smtClean="0"/>
              <a:t>Zgoda dłużnika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forma dowolna </a:t>
            </a:r>
          </a:p>
          <a:p>
            <a:pPr lvl="1">
              <a:buFont typeface="Arial" pitchFamily="34" charset="0"/>
              <a:buChar char="•"/>
            </a:pPr>
            <a:r>
              <a:rPr lang="pl-PL" dirty="0" smtClean="0">
                <a:sym typeface="Wingdings" pitchFamily="2" charset="2"/>
              </a:rPr>
              <a:t>Zgoda wierzyciela 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forma pisemna pod rygorem nieważności 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79512" y="2132856"/>
            <a:ext cx="871296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FORMA</a:t>
            </a:r>
          </a:p>
          <a:p>
            <a:r>
              <a:rPr lang="pl-PL" dirty="0" smtClean="0"/>
              <a:t>Umowa o przejęcie długu powinna być pod </a:t>
            </a:r>
            <a:r>
              <a:rPr lang="pl-PL" dirty="0" smtClean="0"/>
              <a:t>rygorem nieważności zawarta </a:t>
            </a:r>
            <a:r>
              <a:rPr lang="pl-PL" dirty="0" smtClean="0"/>
              <a:t>na piśmie.</a:t>
            </a:r>
          </a:p>
          <a:p>
            <a:endParaRPr lang="pl-PL" dirty="0" smtClean="0"/>
          </a:p>
          <a:p>
            <a:r>
              <a:rPr lang="pl-PL" b="1" dirty="0" smtClean="0"/>
              <a:t>ZARZUTY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Przejmującemu dług przysługują przeciwko wierzycielowi </a:t>
            </a:r>
            <a:r>
              <a:rPr lang="pl-PL" b="1" dirty="0" smtClean="0"/>
              <a:t>wszelkie zarzuty, które miał dotychczasowy dłużnik</a:t>
            </a:r>
            <a:r>
              <a:rPr lang="pl-PL" dirty="0" smtClean="0"/>
              <a:t>, z wyjątkiem zarzutu potrącenia z wierzytelności dotychczasowego dłużnika (art. 524 § 1 KC).</a:t>
            </a:r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Przejmujący dług </a:t>
            </a:r>
            <a:r>
              <a:rPr lang="pl-PL" b="1" dirty="0" smtClean="0"/>
              <a:t>nie może powoływać się względem wierzyciela na zarzuty wynikające z istniejącego między przejmującym dług a dotychczasowym dłużnikiem stosunku prawnego, będącego podstawą prawną przejęcia długu</a:t>
            </a:r>
            <a:r>
              <a:rPr lang="pl-PL" dirty="0" smtClean="0"/>
              <a:t>; nie dotyczy to jednak zarzutów, o których </a:t>
            </a:r>
            <a:r>
              <a:rPr lang="pl-PL" b="1" dirty="0" smtClean="0"/>
              <a:t>wierzyciel wiedział </a:t>
            </a:r>
            <a:r>
              <a:rPr lang="pl-PL" dirty="0" smtClean="0"/>
              <a:t>(art. 524 § 2 KC). </a:t>
            </a:r>
          </a:p>
          <a:p>
            <a:pPr algn="just"/>
            <a:r>
              <a:rPr lang="pl-PL" sz="1600" b="1" dirty="0" smtClean="0">
                <a:solidFill>
                  <a:schemeClr val="accent6">
                    <a:lumMod val="75000"/>
                  </a:schemeClr>
                </a:solidFill>
              </a:rPr>
              <a:t>Abstrakcyjność</a:t>
            </a:r>
            <a:r>
              <a:rPr lang="pl-PL" sz="1600" dirty="0" smtClean="0">
                <a:solidFill>
                  <a:schemeClr val="accent6">
                    <a:lumMod val="75000"/>
                  </a:schemeClr>
                </a:solidFill>
              </a:rPr>
              <a:t> umowy przejęcia długu w odniesieniu do umowy przejęcia długu zawierana pomiędzy dłużnikiem i przejemcą . Umowa przejęcia długu zawierana pomiędzy wierzycielem i przejemcą ma charakter </a:t>
            </a:r>
            <a:r>
              <a:rPr lang="pl-PL" sz="1600" b="1" dirty="0" smtClean="0">
                <a:solidFill>
                  <a:schemeClr val="accent6">
                    <a:lumMod val="75000"/>
                  </a:schemeClr>
                </a:solidFill>
              </a:rPr>
              <a:t>kauzalny</a:t>
            </a:r>
            <a:r>
              <a:rPr lang="pl-PL" sz="1600" dirty="0" smtClean="0">
                <a:solidFill>
                  <a:schemeClr val="accent6">
                    <a:lumMod val="75000"/>
                  </a:schemeClr>
                </a:solidFill>
              </a:rPr>
              <a:t>. Należy uznać, że przejemca może wobec wierzyciela podnosić zarówno zarzuty wynikające ze stosunku prawnego obejmującego dług, jak i wszelkie zarzuty wynikające ze stosunku prawnego stanowiącego podstawę przejęcia długu bez ograniczeń wynikających z art. 524 § 2 KC.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2606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Zmiana wierzyciela albo dłużnika w zobowiązaniach wzajemnych nie prowadzi do zupełnego wyeliminowania dotychczasowej strony.</a:t>
            </a:r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2267744" y="980728"/>
            <a:ext cx="4176464" cy="36004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Roszczenie o zapłatę ceny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3528" y="2636912"/>
            <a:ext cx="2706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A zbywa C swoją </a:t>
            </a:r>
          </a:p>
          <a:p>
            <a:r>
              <a:rPr lang="pl-PL" dirty="0" smtClean="0"/>
              <a:t>wierzytelność względem B.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1619672" y="5517232"/>
            <a:ext cx="5743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A                                                                                                     B</a:t>
            </a:r>
            <a:endParaRPr lang="pl-PL" b="1" dirty="0"/>
          </a:p>
        </p:txBody>
      </p:sp>
      <p:sp>
        <p:nvSpPr>
          <p:cNvPr id="15" name="Strzałka w lewo 14"/>
          <p:cNvSpPr/>
          <p:nvPr/>
        </p:nvSpPr>
        <p:spPr>
          <a:xfrm>
            <a:off x="2051720" y="1268760"/>
            <a:ext cx="4176464" cy="36004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Roszczenie o wydanie rzeczy</a:t>
            </a:r>
            <a:endParaRPr lang="pl-PL" dirty="0"/>
          </a:p>
        </p:txBody>
      </p:sp>
      <p:sp>
        <p:nvSpPr>
          <p:cNvPr id="16" name="Strzałka w lewo 15"/>
          <p:cNvSpPr/>
          <p:nvPr/>
        </p:nvSpPr>
        <p:spPr>
          <a:xfrm flipH="1">
            <a:off x="2267744" y="1700808"/>
            <a:ext cx="4176464" cy="36004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Obowiązek wydania rzeczy</a:t>
            </a:r>
            <a:endParaRPr lang="pl-PL" dirty="0"/>
          </a:p>
        </p:txBody>
      </p:sp>
      <p:sp>
        <p:nvSpPr>
          <p:cNvPr id="17" name="Strzałka w prawo 16"/>
          <p:cNvSpPr/>
          <p:nvPr/>
        </p:nvSpPr>
        <p:spPr>
          <a:xfrm flipH="1">
            <a:off x="2051720" y="1988840"/>
            <a:ext cx="4176464" cy="36004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Obowiązek zapłaty ceny</a:t>
            </a:r>
            <a:endParaRPr lang="pl-PL" dirty="0"/>
          </a:p>
        </p:txBody>
      </p:sp>
      <p:sp>
        <p:nvSpPr>
          <p:cNvPr id="18" name="Strzałka w prawo 17"/>
          <p:cNvSpPr/>
          <p:nvPr/>
        </p:nvSpPr>
        <p:spPr>
          <a:xfrm rot="2075421">
            <a:off x="3924786" y="4340818"/>
            <a:ext cx="3576715" cy="35567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Roszczenie o zapłatę ceny</a:t>
            </a:r>
            <a:endParaRPr lang="pl-PL" dirty="0"/>
          </a:p>
        </p:txBody>
      </p:sp>
      <p:sp>
        <p:nvSpPr>
          <p:cNvPr id="19" name="Strzałka w lewo 18"/>
          <p:cNvSpPr/>
          <p:nvPr/>
        </p:nvSpPr>
        <p:spPr>
          <a:xfrm>
            <a:off x="1979712" y="5373216"/>
            <a:ext cx="4824536" cy="36004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Roszczenie o wydanie rzeczy</a:t>
            </a:r>
            <a:endParaRPr lang="pl-PL" dirty="0"/>
          </a:p>
        </p:txBody>
      </p:sp>
      <p:sp>
        <p:nvSpPr>
          <p:cNvPr id="21" name="Strzałka w lewo 20"/>
          <p:cNvSpPr/>
          <p:nvPr/>
        </p:nvSpPr>
        <p:spPr>
          <a:xfrm flipH="1">
            <a:off x="2051720" y="5733256"/>
            <a:ext cx="4896544" cy="36004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Obowiązek wydania rzeczy</a:t>
            </a:r>
            <a:endParaRPr lang="pl-PL" dirty="0"/>
          </a:p>
        </p:txBody>
      </p:sp>
      <p:sp>
        <p:nvSpPr>
          <p:cNvPr id="22" name="Strzałka w prawo 21"/>
          <p:cNvSpPr/>
          <p:nvPr/>
        </p:nvSpPr>
        <p:spPr>
          <a:xfrm rot="2095380" flipH="1">
            <a:off x="4067932" y="3998538"/>
            <a:ext cx="3516247" cy="36004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Obowiązek zapłaty ceny</a:t>
            </a:r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4067944" y="30689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C</a:t>
            </a:r>
            <a:endParaRPr lang="pl-PL" b="1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395536" y="6309320"/>
            <a:ext cx="750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Całościowa zmiana strony wymaga przelewu wierzytelności i przejęcia długu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1691680" y="155679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A</a:t>
            </a:r>
            <a:endParaRPr lang="pl-PL" b="1" dirty="0"/>
          </a:p>
        </p:txBody>
      </p:sp>
      <p:sp>
        <p:nvSpPr>
          <p:cNvPr id="26" name="pole tekstowe 25"/>
          <p:cNvSpPr txBox="1"/>
          <p:nvPr/>
        </p:nvSpPr>
        <p:spPr>
          <a:xfrm>
            <a:off x="6516216" y="148478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B</a:t>
            </a:r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835696" y="2132856"/>
            <a:ext cx="87129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Księga Trzecia. Zobowiązania. 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	Tytuł IX </a:t>
            </a:r>
            <a:r>
              <a:rPr lang="pl-PL" sz="2000" b="1" dirty="0" smtClean="0"/>
              <a:t>Zmiana wierzyciela lub dłużnika 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		Dział I. </a:t>
            </a:r>
            <a:r>
              <a:rPr lang="pl-PL" sz="2000" b="1" dirty="0" smtClean="0"/>
              <a:t>Zmiana wierzyciela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		Dział II. </a:t>
            </a:r>
            <a:r>
              <a:rPr lang="pl-PL" sz="2000" b="1" dirty="0" smtClean="0"/>
              <a:t>Zmiana dłużnika </a:t>
            </a:r>
            <a:r>
              <a:rPr lang="pl-PL" dirty="0" smtClean="0"/>
              <a:t>		</a:t>
            </a:r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47664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763688" y="1196752"/>
            <a:ext cx="5554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Zmiany podmiotowe pod tytułem ogólnym/szczególnym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88640"/>
            <a:ext cx="9144000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bg1"/>
                </a:solidFill>
              </a:rPr>
              <a:t>ZMIANA WIERZYCIELA 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79512" y="764704"/>
            <a:ext cx="8712968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Art. 509 KC</a:t>
            </a:r>
            <a:br>
              <a:rPr lang="pl-PL" sz="1600" dirty="0" smtClean="0"/>
            </a:br>
            <a:r>
              <a:rPr lang="pl-PL" sz="1600" dirty="0" smtClean="0"/>
              <a:t>§ 1. Wierzyciel może bez zgody dłużnika przenieść wierzytelność na osobę trzecią (przelew), chyba że sprzeciwiałoby się to ustawie, zastrzeżeniu umownemu albo właściwości zobowiązania.</a:t>
            </a:r>
          </a:p>
          <a:p>
            <a:r>
              <a:rPr lang="pl-PL" sz="1600" dirty="0" smtClean="0"/>
              <a:t>§ 2. Wraz z wierzytelnością przechodzą na nabywcę wszelkie związane z nią prawa, w szczególności roszczenie o zaległe odsetki.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79512" y="2204864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accent6"/>
                </a:solidFill>
              </a:rPr>
              <a:t>PRZELEW WIERZYTELNOŚCI</a:t>
            </a:r>
          </a:p>
          <a:p>
            <a:pPr>
              <a:buFont typeface="Arial" pitchFamily="34" charset="0"/>
              <a:buChar char="•"/>
            </a:pPr>
            <a:endParaRPr lang="pl-PL" b="1" dirty="0" smtClean="0">
              <a:solidFill>
                <a:schemeClr val="accent6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l-PL" b="1" dirty="0" smtClean="0"/>
              <a:t>Przelew</a:t>
            </a:r>
            <a:r>
              <a:rPr lang="pl-PL" dirty="0" smtClean="0"/>
              <a:t> jest </a:t>
            </a:r>
            <a:r>
              <a:rPr lang="pl-PL" b="1" dirty="0" smtClean="0"/>
              <a:t>umową</a:t>
            </a:r>
            <a:r>
              <a:rPr lang="pl-PL" dirty="0" smtClean="0"/>
              <a:t>, mocą której wierzyciel przenosi wierzytelność na osobę trzecią (skutkiem zawarcia umowy przelewu będzie utrata wierzytelność przez </a:t>
            </a:r>
            <a:r>
              <a:rPr lang="pl-PL" b="1" dirty="0" smtClean="0"/>
              <a:t>cedenta</a:t>
            </a:r>
            <a:r>
              <a:rPr lang="pl-PL" dirty="0" smtClean="0"/>
              <a:t> i uzyskanie jej przez </a:t>
            </a:r>
            <a:r>
              <a:rPr lang="pl-PL" b="1" dirty="0" smtClean="0"/>
              <a:t>cesjonariusza</a:t>
            </a:r>
            <a:r>
              <a:rPr lang="pl-PL" dirty="0" smtClean="0"/>
              <a:t>) </a:t>
            </a:r>
          </a:p>
          <a:p>
            <a:pPr algn="just">
              <a:buFont typeface="Arial" pitchFamily="34" charset="0"/>
              <a:buChar char="•"/>
            </a:pPr>
            <a:r>
              <a:rPr lang="pl-PL" sz="1600" dirty="0" smtClean="0"/>
              <a:t> </a:t>
            </a:r>
            <a:r>
              <a:rPr lang="pl-PL" b="1" dirty="0" smtClean="0"/>
              <a:t>Nie zmienia się treść zobowiązania</a:t>
            </a:r>
            <a:r>
              <a:rPr lang="pl-PL" dirty="0" smtClean="0"/>
              <a:t>! </a:t>
            </a:r>
            <a:endParaRPr lang="pl-PL" sz="1400" dirty="0"/>
          </a:p>
        </p:txBody>
      </p:sp>
      <p:pic>
        <p:nvPicPr>
          <p:cNvPr id="6146" name="Picture 2" descr="Free Person Icon, Symbol. PNG, SVG Download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365104"/>
            <a:ext cx="1728192" cy="1728193"/>
          </a:xfrm>
          <a:prstGeom prst="rect">
            <a:avLst/>
          </a:prstGeom>
          <a:noFill/>
        </p:spPr>
      </p:pic>
      <p:pic>
        <p:nvPicPr>
          <p:cNvPr id="6" name="Picture 2" descr="Free Person Icon, Symbol. PNG, SVG Download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365104"/>
            <a:ext cx="1728192" cy="1728193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2411760" y="4077072"/>
            <a:ext cx="1147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Wierzyciel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835696" y="6093296"/>
            <a:ext cx="2328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Zbywca wierzytelności </a:t>
            </a:r>
          </a:p>
          <a:p>
            <a:pPr algn="ctr"/>
            <a:r>
              <a:rPr lang="pl-PL" b="1" dirty="0" smtClean="0"/>
              <a:t>CEDENT</a:t>
            </a:r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364088" y="4077072"/>
            <a:ext cx="1453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Osoba trzecia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716016" y="609329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Nabywca wierzytelności</a:t>
            </a:r>
          </a:p>
          <a:p>
            <a:pPr algn="ctr"/>
            <a:r>
              <a:rPr lang="pl-PL" b="1" dirty="0" smtClean="0"/>
              <a:t>CESJONARIUSZ</a:t>
            </a:r>
            <a:endParaRPr lang="pl-PL" b="1" dirty="0"/>
          </a:p>
        </p:txBody>
      </p:sp>
      <p:sp>
        <p:nvSpPr>
          <p:cNvPr id="11" name="Strzałka w lewo i prawo 10"/>
          <p:cNvSpPr/>
          <p:nvPr/>
        </p:nvSpPr>
        <p:spPr>
          <a:xfrm>
            <a:off x="3563888" y="4869160"/>
            <a:ext cx="1944216" cy="576064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Umowa cesji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62068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 smtClean="0"/>
              <a:t>PRZEDMIOT PRZELEWU </a:t>
            </a:r>
            <a:r>
              <a:rPr lang="pl-PL" b="1" dirty="0" smtClean="0">
                <a:sym typeface="Wingdings" pitchFamily="2" charset="2"/>
              </a:rPr>
              <a:t> </a:t>
            </a:r>
            <a:r>
              <a:rPr lang="pl-PL" b="1" dirty="0" smtClean="0"/>
              <a:t>wierzytelność</a:t>
            </a:r>
            <a:r>
              <a:rPr lang="pl-PL" dirty="0" smtClean="0"/>
              <a:t>, czyli prawo podmiotowe przysługujące wierzycielowi do żądania od dłużnika, aby spełnił świadczenie </a:t>
            </a: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Zbywana wierzytelność musi być </a:t>
            </a:r>
            <a:r>
              <a:rPr lang="pl-PL" b="1" dirty="0" smtClean="0"/>
              <a:t>zindywidualizowana</a:t>
            </a:r>
            <a:r>
              <a:rPr lang="pl-PL" dirty="0" smtClean="0"/>
              <a:t> tzn. skonkretyzowana. </a:t>
            </a:r>
            <a:r>
              <a:rPr lang="pl-PL" dirty="0" smtClean="0"/>
              <a:t>Np. Przez </a:t>
            </a:r>
            <a:r>
              <a:rPr lang="pl-PL" dirty="0" smtClean="0"/>
              <a:t>wskazanie stosunku prawnego, z którego wynika. </a:t>
            </a:r>
            <a:r>
              <a:rPr lang="pl-PL" dirty="0" smtClean="0">
                <a:solidFill>
                  <a:schemeClr val="accent6"/>
                </a:solidFill>
              </a:rPr>
              <a:t>Niedopuszczalna jest "cesja globalna" - cesja wszystkich wierzytelności cedenta).  </a:t>
            </a:r>
          </a:p>
          <a:p>
            <a:pPr algn="just">
              <a:buFont typeface="Arial" pitchFamily="34" charset="0"/>
              <a:buChar char="•"/>
            </a:pPr>
            <a:endParaRPr lang="pl-PL" dirty="0" smtClean="0">
              <a:solidFill>
                <a:schemeClr val="accent6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Przedmiotem przelewu mogą być także </a:t>
            </a:r>
            <a:r>
              <a:rPr lang="pl-PL" b="1" dirty="0" smtClean="0"/>
              <a:t>wierzytelności warunkowe, terminowe </a:t>
            </a:r>
            <a:r>
              <a:rPr lang="pl-PL" dirty="0" smtClean="0"/>
              <a:t>i </a:t>
            </a:r>
            <a:r>
              <a:rPr lang="pl-PL" b="1" dirty="0" smtClean="0"/>
              <a:t>wierzytelności przyszłe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Przedmiotem przelewu może być zarówno </a:t>
            </a:r>
            <a:r>
              <a:rPr lang="pl-PL" b="1" dirty="0" smtClean="0"/>
              <a:t>cała wierzytelność, jak i jej część</a:t>
            </a:r>
            <a:r>
              <a:rPr lang="pl-PL" dirty="0" smtClean="0"/>
              <a:t>, gdy przedmiot świadczenia jest podzielny.</a:t>
            </a:r>
          </a:p>
          <a:p>
            <a:pPr algn="just"/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Wraz z wierzytelnością przechodzą na nabywcę </a:t>
            </a:r>
            <a:r>
              <a:rPr lang="pl-PL" b="1" dirty="0" smtClean="0"/>
              <a:t>wszelkie związane z nią prawa</a:t>
            </a:r>
            <a:r>
              <a:rPr lang="pl-PL" dirty="0" smtClean="0"/>
              <a:t>, w szczególności roszczenie o zaległe odsetki, a często i inne uprawnienia (np. składające się na sytuację wierzyciela uprawnienia kształtujące). Oprócz samej wierzytelności, przejdą na cesjonariusza i te właściwości zobowiązania, które nie są bezpośrednio związane z ustaleniem zakresu jego uprawnień np. o ustalone przez strony kwestie związane z wyborem sposobu rozstrzygania sporów.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26064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WYŁĄCZENIA PRZELWEU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Nie wszystkie wierzytelności mogą być przedmiotem przelewu. </a:t>
            </a:r>
          </a:p>
          <a:p>
            <a:pPr algn="just"/>
            <a:r>
              <a:rPr lang="pl-PL" b="1" dirty="0" smtClean="0"/>
              <a:t>Ograniczenia</a:t>
            </a:r>
            <a:r>
              <a:rPr lang="pl-PL" dirty="0" smtClean="0"/>
              <a:t> zbywalności mogą: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	*być zawarte w przepisach </a:t>
            </a:r>
            <a:r>
              <a:rPr lang="pl-PL" b="1" dirty="0" smtClean="0"/>
              <a:t>ustawy </a:t>
            </a:r>
          </a:p>
          <a:p>
            <a:pPr algn="just"/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Np. prawo odkupu (art. 595 KC), prawo pierwokupu (art. 602 KC), udział wspólnika spółki cywilnej we wspólnym majątku wspólników (art. 863 KC) … </a:t>
            </a:r>
          </a:p>
          <a:p>
            <a:pPr algn="just"/>
            <a:endParaRPr lang="pl-PL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pl-PL" dirty="0" smtClean="0"/>
              <a:t>	*wynikać z </a:t>
            </a:r>
            <a:r>
              <a:rPr lang="pl-PL" b="1" dirty="0" smtClean="0"/>
              <a:t>zastrzeżenia umownego </a:t>
            </a:r>
          </a:p>
          <a:p>
            <a:pPr algn="just"/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Tzw. </a:t>
            </a:r>
            <a:r>
              <a:rPr lang="pl-PL" i="1" dirty="0" err="1" smtClean="0">
                <a:solidFill>
                  <a:schemeClr val="accent6">
                    <a:lumMod val="75000"/>
                  </a:schemeClr>
                </a:solidFill>
              </a:rPr>
              <a:t>pactum</a:t>
            </a:r>
            <a:r>
              <a:rPr lang="pl-PL" i="1" dirty="0" smtClean="0">
                <a:solidFill>
                  <a:schemeClr val="accent6">
                    <a:lumMod val="75000"/>
                  </a:schemeClr>
                </a:solidFill>
              </a:rPr>
              <a:t> de non </a:t>
            </a:r>
            <a:r>
              <a:rPr lang="pl-PL" i="1" dirty="0" err="1" smtClean="0">
                <a:solidFill>
                  <a:schemeClr val="accent6">
                    <a:lumMod val="75000"/>
                  </a:schemeClr>
                </a:solidFill>
              </a:rPr>
              <a:t>cedendo</a:t>
            </a:r>
            <a:r>
              <a:rPr lang="pl-PL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(wyjątek od art. 57 § 1 KC)</a:t>
            </a:r>
          </a:p>
          <a:p>
            <a:pPr algn="just"/>
            <a:endParaRPr lang="pl-PL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pl-PL" dirty="0" smtClean="0"/>
              <a:t>	*wynikać z </a:t>
            </a:r>
            <a:r>
              <a:rPr lang="pl-PL" b="1" dirty="0" smtClean="0"/>
              <a:t>właściwości zobowiązania</a:t>
            </a:r>
            <a:r>
              <a:rPr lang="pl-PL" dirty="0" smtClean="0"/>
              <a:t> </a:t>
            </a:r>
          </a:p>
          <a:p>
            <a:pPr algn="just"/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Wierzytelności, których zbywalność nie została wyłączona wyraźnym przepisem, jednakże zmiana wierzyciela, zważywszy także na inne elementy stosunku, doprowadziłaby do zmiany identyczności zobowiązania czy też zmiany istoty świadczenia; np. wierzytelności o ściśle osobistym charakterze (takie, w których dla oceny świadczenia dłużnika nie jest obojętne, kto jest wierzycielem, wręcz przeciwnie, cel zobowiązania zostanie osiągnięty przy założeniu, iż wierzycielem jest określona osoba np. prawo do alimentacji wynikające z art. 128 KRO)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332656"/>
            <a:ext cx="849694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SKUTKI PRZELEWU</a:t>
            </a:r>
          </a:p>
          <a:p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b="1" dirty="0" smtClean="0"/>
              <a:t>Zasada podwójnego skutku </a:t>
            </a:r>
            <a:r>
              <a:rPr lang="pl-PL" b="1" dirty="0" smtClean="0">
                <a:sym typeface="Wingdings" pitchFamily="2" charset="2"/>
              </a:rPr>
              <a:t> </a:t>
            </a:r>
            <a:r>
              <a:rPr lang="pl-PL" dirty="0" smtClean="0"/>
              <a:t>umowa zobowiązująca do dokonania przelewu oprócz skutku zobowiązującego, prowadzi również do rozporządzenia wierzytelnością (reguła podwójnego skutku czynności zobowiązującej może być uchylona mocą </a:t>
            </a:r>
            <a:r>
              <a:rPr lang="pl-PL" b="1" dirty="0" smtClean="0"/>
              <a:t>przepisu szczególnego</a:t>
            </a:r>
            <a:r>
              <a:rPr lang="pl-PL" dirty="0" smtClean="0"/>
              <a:t> albo też </a:t>
            </a:r>
            <a:r>
              <a:rPr lang="pl-PL" b="1" dirty="0" smtClean="0"/>
              <a:t>wolą</a:t>
            </a:r>
            <a:r>
              <a:rPr lang="pl-PL" dirty="0" smtClean="0"/>
              <a:t> </a:t>
            </a:r>
            <a:r>
              <a:rPr lang="pl-PL" b="1" dirty="0" smtClean="0"/>
              <a:t>samych</a:t>
            </a:r>
            <a:r>
              <a:rPr lang="pl-PL" dirty="0" smtClean="0"/>
              <a:t> </a:t>
            </a:r>
            <a:r>
              <a:rPr lang="pl-PL" b="1" dirty="0" smtClean="0"/>
              <a:t>stron!)</a:t>
            </a:r>
            <a:r>
              <a:rPr lang="pl-PL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Artykuł 510 § 1 KC przewiduje automatyczne wystąpienie skutku rozporządzającego, tylko jeśli przeniesienie wierzytelności następuje na podstawie </a:t>
            </a:r>
            <a:r>
              <a:rPr lang="pl-PL" b="1" dirty="0" smtClean="0"/>
              <a:t>umowy</a:t>
            </a:r>
            <a:r>
              <a:rPr lang="pl-PL" dirty="0" smtClean="0"/>
              <a:t>. </a:t>
            </a:r>
            <a:r>
              <a:rPr lang="pl-PL" sz="1600" dirty="0" smtClean="0"/>
              <a:t>W przypadku przeniesienia wierzytelności w wyniku </a:t>
            </a:r>
            <a:r>
              <a:rPr lang="pl-PL" sz="1600" b="1" dirty="0" smtClean="0"/>
              <a:t>jednostronnej czynności prawnej </a:t>
            </a:r>
            <a:r>
              <a:rPr lang="pl-PL" sz="1600" dirty="0" smtClean="0"/>
              <a:t>(zapis testamentowy, przyrzeczenie publiczne, jeśli wierzytelność jest przyrzeczoną nagrodą) skutek rozporządzający nie występuje automatycznie i konieczne jest dokonanie odrębnej czynności prawnej o charakterze rozporządzającym. Skutek rozporządzający nie wystąpi także, jeśli przelew wynika z </a:t>
            </a:r>
            <a:r>
              <a:rPr lang="pl-PL" sz="1600" b="1" dirty="0" smtClean="0"/>
              <a:t>zobowiązania innego niż umowne</a:t>
            </a:r>
            <a:r>
              <a:rPr lang="pl-PL" sz="1600" dirty="0" smtClean="0"/>
              <a:t>, np. prowadzenia cudzych spraw bez zlecenia.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23528" y="2204864"/>
            <a:ext cx="8280920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l-PL" sz="1600" dirty="0" smtClean="0"/>
              <a:t>Art. 510 KC</a:t>
            </a:r>
          </a:p>
          <a:p>
            <a:pPr algn="just"/>
            <a:r>
              <a:rPr lang="pl-PL" sz="1600" dirty="0" smtClean="0"/>
              <a:t>§ 1. Umowa sprzedaży, zamiany, darowizny lub inna umowa zobowiązująca do przeniesienia wierzytelności </a:t>
            </a:r>
            <a:r>
              <a:rPr lang="pl-PL" sz="1600" b="1" dirty="0" smtClean="0"/>
              <a:t>przenosi wierzytelność na nabywcę, chyba że przepis szczególny stanowi inaczej albo że strony inaczej postanowiły.</a:t>
            </a:r>
          </a:p>
          <a:p>
            <a:pPr algn="just"/>
            <a:r>
              <a:rPr lang="pl-PL" sz="1600" dirty="0" smtClean="0"/>
              <a:t>§ 2. Jeżeli zawarcie umowy przelewu następuje w wykonaniu zobowiązania wynikającego z uprzednio zawartej umowy zobowiązującej do przeniesienia wierzytelności, z zapisu zwykłego, z bezpodstawnego wzbogacenia lub z innego zdarzenia, ważność umowy przelewu zależy od istnienia tego zobowiązania.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260648"/>
            <a:ext cx="856895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510 § 2 KC wyraża zasadę </a:t>
            </a:r>
            <a:r>
              <a:rPr lang="pl-PL" b="1" dirty="0" smtClean="0"/>
              <a:t>kauzalności przelewu </a:t>
            </a:r>
            <a:r>
              <a:rPr lang="pl-PL" b="1" dirty="0" smtClean="0">
                <a:sym typeface="Wingdings" pitchFamily="2" charset="2"/>
              </a:rPr>
              <a:t> </a:t>
            </a:r>
            <a:r>
              <a:rPr lang="pl-PL" dirty="0" smtClean="0"/>
              <a:t>ważność umowy przelewu zawieranej w wykonaniu istniejącego uprzednio zobowiązania zależy od istnienia tego zobowiązania tzn., że podstawą prawną (</a:t>
            </a:r>
            <a:r>
              <a:rPr lang="pl-PL" dirty="0" err="1" smtClean="0"/>
              <a:t>kauzą</a:t>
            </a:r>
            <a:r>
              <a:rPr lang="pl-PL" dirty="0" smtClean="0"/>
              <a:t>) czynności rozporządzającej wierzytelnością jest ważne zobowiązanie do dokonania rozporządzenia.</a:t>
            </a:r>
          </a:p>
          <a:p>
            <a:pPr algn="just"/>
            <a:r>
              <a:rPr lang="pl-PL" dirty="0" smtClean="0"/>
              <a:t>	-</a:t>
            </a:r>
            <a:r>
              <a:rPr lang="pl-PL" sz="1600" dirty="0" smtClean="0"/>
              <a:t>W przypadku nieważności lub bezskuteczności zobowiązania </a:t>
            </a:r>
            <a:r>
              <a:rPr lang="pl-PL" sz="1600" i="1" dirty="0" smtClean="0"/>
              <a:t>ex nunc</a:t>
            </a:r>
            <a:r>
              <a:rPr lang="pl-PL" sz="1600" dirty="0" smtClean="0"/>
              <a:t> rozporządzenie utraci ważność z chwilą utraty skuteczności prawnej przez zobowiązanie do jego dokonania.</a:t>
            </a:r>
          </a:p>
          <a:p>
            <a:pPr algn="just"/>
            <a:r>
              <a:rPr lang="pl-PL" sz="1600" dirty="0" smtClean="0"/>
              <a:t>	-Upadek zobowiązania skutkuje automatycznym upadkiem rozporządzenia.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23528" y="2276872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FORMA UMOWY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Zasadniczo przelew wierzytelności nie wymaga formy szczególnej i może być dokonany nawet ustnie (wola dokonania cesji może być też wyrażona </a:t>
            </a:r>
            <a:r>
              <a:rPr lang="pl-PL" i="1" dirty="0" smtClean="0"/>
              <a:t>per </a:t>
            </a:r>
            <a:r>
              <a:rPr lang="pl-PL" i="1" dirty="0" err="1" smtClean="0"/>
              <a:t>facta</a:t>
            </a:r>
            <a:r>
              <a:rPr lang="pl-PL" i="1" dirty="0" smtClean="0"/>
              <a:t> </a:t>
            </a:r>
            <a:r>
              <a:rPr lang="pl-PL" i="1" dirty="0" err="1" smtClean="0"/>
              <a:t>concludentia</a:t>
            </a:r>
            <a:r>
              <a:rPr lang="pl-PL" i="1" dirty="0" smtClean="0"/>
              <a:t>)</a:t>
            </a:r>
            <a:r>
              <a:rPr lang="pl-PL" dirty="0" smtClean="0"/>
              <a:t>. </a:t>
            </a:r>
            <a:endParaRPr lang="pl-PL" b="1" dirty="0" smtClean="0"/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Jeżeli wierzytelność jest stwierdzona pismem, przelew tej wierzytelności powinien być również pismem stwierdzony (art. 511 KC). </a:t>
            </a:r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„Wierzytelność stwierdzona pismem” to m.in.</a:t>
            </a:r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>
              <a:buFont typeface="Arial" pitchFamily="34" charset="0"/>
              <a:buChar char="•"/>
            </a:pPr>
            <a:endParaRPr lang="pl-PL" b="1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Przepis art. 511 KC nie określa skutków niezachowania wskazanej w nim formy, </a:t>
            </a:r>
            <a:r>
              <a:rPr lang="pl-PL" dirty="0" smtClean="0">
                <a:sym typeface="Wingdings" pitchFamily="2" charset="2"/>
              </a:rPr>
              <a:t> zob. </a:t>
            </a:r>
            <a:r>
              <a:rPr lang="pl-PL" dirty="0" smtClean="0"/>
              <a:t>art. 74 § 1 KC forma pisemna zastrzeżona dla celów dowodowych (</a:t>
            </a:r>
            <a:r>
              <a:rPr lang="pl-PL" i="1" dirty="0" smtClean="0"/>
              <a:t>ad </a:t>
            </a:r>
            <a:r>
              <a:rPr lang="pl-PL" i="1" dirty="0" err="1" smtClean="0"/>
              <a:t>probationem</a:t>
            </a:r>
            <a:r>
              <a:rPr lang="pl-PL" dirty="0" smtClean="0"/>
              <a:t>).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55576" y="4005064"/>
            <a:ext cx="8136904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l-PL" sz="1600" dirty="0" smtClean="0"/>
              <a:t>wierzytelności z umów zawartych w formie pisemnej zwykłej lub formie pisemnej kwalifikowanej (np. aktu notarialnego) - bez względu na to, czy dokonanie czynności w formie pisemnej konieczne było dla jej ważności, czy mimo braku takiego wymogu strony zdecydowały się na zachowanie formy pisemnej;</a:t>
            </a:r>
          </a:p>
          <a:p>
            <a:pPr>
              <a:buFont typeface="Wingdings" pitchFamily="2" charset="2"/>
              <a:buChar char="ü"/>
            </a:pPr>
            <a:r>
              <a:rPr lang="pl-PL" sz="1600" dirty="0" smtClean="0"/>
              <a:t>wierzytelności z umów zawartych ustnie, ale potwierdzonych na piśmie (art. 77</a:t>
            </a:r>
            <a:r>
              <a:rPr lang="pl-PL" sz="1600" baseline="30000" dirty="0" smtClean="0"/>
              <a:t>1</a:t>
            </a:r>
            <a:r>
              <a:rPr lang="pl-PL" sz="1600" dirty="0" smtClean="0"/>
              <a:t> KC); </a:t>
            </a:r>
          </a:p>
          <a:p>
            <a:pPr>
              <a:buFont typeface="Wingdings" pitchFamily="2" charset="2"/>
              <a:buChar char="ü"/>
            </a:pPr>
            <a:r>
              <a:rPr lang="pl-PL" sz="1600" dirty="0" smtClean="0"/>
              <a:t>wierzytelności wynikające z testamentu (poza testamentem ustnym); </a:t>
            </a:r>
          </a:p>
          <a:p>
            <a:pPr>
              <a:buFont typeface="Wingdings" pitchFamily="2" charset="2"/>
              <a:buChar char="ü"/>
            </a:pPr>
            <a:r>
              <a:rPr lang="pl-PL" sz="1600" dirty="0" smtClean="0"/>
              <a:t>wierzytelności, których podstawą jest orzeczenie sądowe (konstytutywne) albo potwierdzone orzeczeniem sądowym (deklaratywnym); </a:t>
            </a:r>
            <a:endParaRPr lang="pl-PL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404664"/>
            <a:ext cx="81369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Przelew nie może pogarszać pozycji prawnej dłużnika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! </a:t>
            </a:r>
          </a:p>
          <a:p>
            <a:r>
              <a:rPr lang="pl-PL" i="1" dirty="0" smtClean="0"/>
              <a:t>Uwaga, skuteczność przelewu nie jest uzależniona od zgody dłużnika – może on nawet nie wiedzieć o dokonaniu przelewu. </a:t>
            </a:r>
            <a:endParaRPr lang="pl-PL" b="1" i="1" dirty="0" smtClean="0"/>
          </a:p>
          <a:p>
            <a:endParaRPr lang="pl-PL" b="1" dirty="0" smtClean="0"/>
          </a:p>
          <a:p>
            <a:pPr algn="just">
              <a:buFont typeface="Arial" pitchFamily="34" charset="0"/>
              <a:buChar char="•"/>
            </a:pPr>
            <a:r>
              <a:rPr lang="pl-PL" b="1" dirty="0" smtClean="0"/>
              <a:t>Dopóki zbywca nie zawiadomił dłużnika o przelewie, spełnienie świadczenia do rąk poprzedniego wierzyciela ma skutek względem nabywcy, chyba że w chwili spełnienia świadczenia dłużnik wiedział o przelewie (art. 512 KC)</a:t>
            </a:r>
          </a:p>
          <a:p>
            <a:pPr algn="just">
              <a:buFont typeface="Arial" pitchFamily="34" charset="0"/>
              <a:buChar char="•"/>
            </a:pPr>
            <a:endParaRPr lang="pl-PL" b="1" dirty="0" smtClean="0"/>
          </a:p>
          <a:p>
            <a:pPr algn="just">
              <a:buFont typeface="Arial" pitchFamily="34" charset="0"/>
              <a:buChar char="•"/>
            </a:pPr>
            <a:r>
              <a:rPr lang="pl-PL" b="1" dirty="0" smtClean="0"/>
              <a:t>Dłużnikowi przysługują względem nabywcy wierzytelności wszystkie zarzuty, jakie przysługiwały mu względem zbywcy do chwili powzięcia wiadomości o przelewie (art. 513 § 1 KC)</a:t>
            </a:r>
          </a:p>
          <a:p>
            <a:pPr algn="just"/>
            <a:r>
              <a:rPr lang="pl-PL" sz="1600" dirty="0" smtClean="0"/>
              <a:t>Np. zarzut przedawnienia wierzytelności, nieważność stosunku prawnego, z którego wynika wierzytelność, wyzysk (art. 388 KC), nadzwyczajną zmianę okoliczności (art. 357</a:t>
            </a:r>
            <a:r>
              <a:rPr lang="pl-PL" sz="1600" baseline="30000" dirty="0" smtClean="0"/>
              <a:t>1</a:t>
            </a:r>
            <a:r>
              <a:rPr lang="pl-PL" sz="1600" dirty="0" smtClean="0"/>
              <a:t> KC), istotną zmianę siły nabywczej pieniądza (art. 358</a:t>
            </a:r>
            <a:r>
              <a:rPr lang="pl-PL" sz="1600" baseline="30000" dirty="0" smtClean="0"/>
              <a:t>1</a:t>
            </a:r>
            <a:r>
              <a:rPr lang="pl-PL" sz="1600" dirty="0" smtClean="0"/>
              <a:t> KC), wady oświadczeń woli…</a:t>
            </a:r>
          </a:p>
          <a:p>
            <a:pPr algn="just">
              <a:buFont typeface="Arial" pitchFamily="34" charset="0"/>
              <a:buChar char="•"/>
            </a:pPr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b="1" dirty="0" smtClean="0"/>
              <a:t>Jeżeli dłużnik, który otrzymał o przelewie pisemne zawiadomienie pochodzące od zbywcy, spełnił świadczenie do rąk nabywcy wierzytelności, zbywca może powołać się wobec dłużnika na nieważność przelewu albo na zarzuty wynikające z jego podstawy prawnej tylko wtedy, gdy w chwili spełnienia świadczenia były one dłużnikowi wiadome (art. 515 KC).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736</Words>
  <Application>Microsoft Office PowerPoint</Application>
  <PresentationFormat>Pokaz na ekranie (4:3)</PresentationFormat>
  <Paragraphs>151</Paragraphs>
  <Slides>13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UMOWY W OBROCIE GOSPODARCZYM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UMOWY W OBROCIE GOSPODARCZYM</dc:title>
  <dc:creator>Admin</dc:creator>
  <cp:lastModifiedBy>A. Bar </cp:lastModifiedBy>
  <cp:revision>18</cp:revision>
  <dcterms:created xsi:type="dcterms:W3CDTF">2021-10-20T18:18:09Z</dcterms:created>
  <dcterms:modified xsi:type="dcterms:W3CDTF">2021-12-04T08:11:26Z</dcterms:modified>
</cp:coreProperties>
</file>