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7" r:id="rId4"/>
    <p:sldId id="264" r:id="rId5"/>
    <p:sldId id="259" r:id="rId6"/>
    <p:sldId id="272" r:id="rId7"/>
    <p:sldId id="273" r:id="rId8"/>
    <p:sldId id="276" r:id="rId9"/>
    <p:sldId id="266" r:id="rId10"/>
    <p:sldId id="265" r:id="rId11"/>
    <p:sldId id="295" r:id="rId12"/>
    <p:sldId id="297" r:id="rId13"/>
    <p:sldId id="289" r:id="rId14"/>
    <p:sldId id="321" r:id="rId15"/>
    <p:sldId id="290" r:id="rId16"/>
    <p:sldId id="291" r:id="rId17"/>
    <p:sldId id="311" r:id="rId18"/>
    <p:sldId id="322" r:id="rId19"/>
    <p:sldId id="293" r:id="rId20"/>
    <p:sldId id="294" r:id="rId21"/>
    <p:sldId id="292" r:id="rId22"/>
    <p:sldId id="296" r:id="rId23"/>
    <p:sldId id="263" r:id="rId24"/>
    <p:sldId id="261" r:id="rId25"/>
    <p:sldId id="262" r:id="rId26"/>
    <p:sldId id="270" r:id="rId27"/>
    <p:sldId id="269" r:id="rId28"/>
    <p:sldId id="271" r:id="rId29"/>
    <p:sldId id="277" r:id="rId30"/>
    <p:sldId id="301" r:id="rId31"/>
    <p:sldId id="281" r:id="rId32"/>
    <p:sldId id="280" r:id="rId33"/>
    <p:sldId id="316" r:id="rId34"/>
    <p:sldId id="305" r:id="rId35"/>
    <p:sldId id="287" r:id="rId36"/>
    <p:sldId id="279" r:id="rId37"/>
    <p:sldId id="300" r:id="rId38"/>
    <p:sldId id="303" r:id="rId39"/>
    <p:sldId id="302" r:id="rId40"/>
    <p:sldId id="304" r:id="rId41"/>
    <p:sldId id="282" r:id="rId42"/>
    <p:sldId id="283" r:id="rId43"/>
    <p:sldId id="284" r:id="rId44"/>
    <p:sldId id="320" r:id="rId45"/>
    <p:sldId id="286" r:id="rId46"/>
    <p:sldId id="285" r:id="rId47"/>
    <p:sldId id="288" r:id="rId48"/>
    <p:sldId id="317" r:id="rId49"/>
    <p:sldId id="318" r:id="rId50"/>
    <p:sldId id="319" r:id="rId51"/>
    <p:sldId id="278" r:id="rId52"/>
    <p:sldId id="323" r:id="rId53"/>
    <p:sldId id="268" r:id="rId54"/>
    <p:sldId id="306" r:id="rId55"/>
    <p:sldId id="310" r:id="rId56"/>
    <p:sldId id="307" r:id="rId57"/>
    <p:sldId id="308" r:id="rId58"/>
    <p:sldId id="313" r:id="rId59"/>
    <p:sldId id="309" r:id="rId60"/>
    <p:sldId id="315" r:id="rId61"/>
    <p:sldId id="312" r:id="rId6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6A80E701-2B50-4E28-8636-25F127B46C64}" type="datetimeFigureOut">
              <a:rPr lang="pl-PL" smtClean="0"/>
              <a:t>05.03.2022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338045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A80E701-2B50-4E28-8636-25F127B46C64}" type="datetimeFigureOut">
              <a:rPr lang="pl-PL" smtClean="0"/>
              <a:t>05.03.2022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3670650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A80E701-2B50-4E28-8636-25F127B46C64}" type="datetimeFigureOut">
              <a:rPr lang="pl-PL" smtClean="0"/>
              <a:t>05.03.2022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1226372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A80E701-2B50-4E28-8636-25F127B46C64}" type="datetimeFigureOut">
              <a:rPr lang="pl-PL" smtClean="0"/>
              <a:t>05.03.2022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745851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6A80E701-2B50-4E28-8636-25F127B46C64}" type="datetimeFigureOut">
              <a:rPr lang="pl-PL" smtClean="0"/>
              <a:t>05.03.2022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1080901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6A80E701-2B50-4E28-8636-25F127B46C64}" type="datetimeFigureOut">
              <a:rPr lang="pl-PL" smtClean="0"/>
              <a:t>05.03.2022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216083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6A80E701-2B50-4E28-8636-25F127B46C64}" type="datetimeFigureOut">
              <a:rPr lang="pl-PL" smtClean="0"/>
              <a:t>05.03.2022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3973510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6A80E701-2B50-4E28-8636-25F127B46C64}" type="datetimeFigureOut">
              <a:rPr lang="pl-PL" smtClean="0"/>
              <a:t>05.03.2022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2289051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A80E701-2B50-4E28-8636-25F127B46C64}" type="datetimeFigureOut">
              <a:rPr lang="pl-PL" smtClean="0"/>
              <a:t>05.03.2022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4032029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A80E701-2B50-4E28-8636-25F127B46C64}" type="datetimeFigureOut">
              <a:rPr lang="pl-PL" smtClean="0"/>
              <a:t>05.03.2022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2726080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A80E701-2B50-4E28-8636-25F127B46C64}" type="datetimeFigureOut">
              <a:rPr lang="pl-PL" smtClean="0"/>
              <a:t>05.03.2022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92BC6D-D641-4FA9-81C9-DE8E4906AAF4}" type="slidenum">
              <a:rPr lang="pl-PL" smtClean="0"/>
              <a:t>‹#›</a:t>
            </a:fld>
            <a:endParaRPr lang="pl-PL"/>
          </a:p>
        </p:txBody>
      </p:sp>
    </p:spTree>
    <p:extLst>
      <p:ext uri="{BB962C8B-B14F-4D97-AF65-F5344CB8AC3E}">
        <p14:creationId xmlns:p14="http://schemas.microsoft.com/office/powerpoint/2010/main" val="1628212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0E701-2B50-4E28-8636-25F127B46C64}" type="datetimeFigureOut">
              <a:rPr lang="pl-PL" smtClean="0"/>
              <a:t>05.03.2022</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92BC6D-D641-4FA9-81C9-DE8E4906AAF4}" type="slidenum">
              <a:rPr lang="pl-PL" smtClean="0"/>
              <a:t>‹#›</a:t>
            </a:fld>
            <a:endParaRPr lang="pl-PL"/>
          </a:p>
        </p:txBody>
      </p:sp>
    </p:spTree>
    <p:extLst>
      <p:ext uri="{BB962C8B-B14F-4D97-AF65-F5344CB8AC3E}">
        <p14:creationId xmlns:p14="http://schemas.microsoft.com/office/powerpoint/2010/main" val="1427921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Ustawa z dnia 28 lutego 2003 r. – Prawo upadłościowe</a:t>
            </a:r>
          </a:p>
          <a:p>
            <a:pPr marL="0" indent="0" algn="ctr">
              <a:lnSpc>
                <a:spcPct val="100000"/>
              </a:lnSpc>
              <a:buNone/>
            </a:pPr>
            <a:r>
              <a:rPr lang="pl-PL" sz="2400" dirty="0">
                <a:latin typeface="Times New Roman" panose="02020603050405020304" pitchFamily="18" charset="0"/>
                <a:cs typeface="Times New Roman" panose="02020603050405020304" pitchFamily="18" charset="0"/>
              </a:rPr>
              <a:t>(</a:t>
            </a:r>
            <a:r>
              <a:rPr lang="pl-PL" sz="2400" i="1" dirty="0">
                <a:latin typeface="Times New Roman" panose="02020603050405020304" pitchFamily="18" charset="0"/>
                <a:cs typeface="Times New Roman" panose="02020603050405020304" pitchFamily="18" charset="0"/>
              </a:rPr>
              <a:t>ustawa z dnia 28 lutego 2003 r. – Prawo upadłościowe i naprawcze</a:t>
            </a:r>
            <a:r>
              <a:rPr lang="pl-PL" sz="2400" dirty="0">
                <a:latin typeface="Times New Roman" panose="02020603050405020304" pitchFamily="18" charset="0"/>
                <a:cs typeface="Times New Roman" panose="02020603050405020304" pitchFamily="18" charset="0"/>
              </a:rPr>
              <a:t>)</a:t>
            </a:r>
          </a:p>
          <a:p>
            <a:pPr marL="0" indent="0" algn="ctr">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ctr">
              <a:lnSpc>
                <a:spcPct val="100000"/>
              </a:lnSpc>
              <a:buNone/>
            </a:pPr>
            <a:r>
              <a:rPr lang="pl-PL" sz="3200" b="1" dirty="0">
                <a:latin typeface="Times New Roman" panose="02020603050405020304" pitchFamily="18" charset="0"/>
                <a:cs typeface="Times New Roman" panose="02020603050405020304" pitchFamily="18" charset="0"/>
              </a:rPr>
              <a:t>Ustawa z dnia 15 maja 2015 r. – Prawo restrukturyzacyjne</a:t>
            </a:r>
          </a:p>
          <a:p>
            <a:pPr marL="0" indent="0" algn="ctr">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ctr">
              <a:lnSpc>
                <a:spcPct val="100000"/>
              </a:lnSpc>
              <a:buNone/>
            </a:pPr>
            <a:r>
              <a:rPr lang="pl-PL" sz="3200" b="1" dirty="0">
                <a:latin typeface="Times New Roman" panose="02020603050405020304" pitchFamily="18" charset="0"/>
                <a:cs typeface="Times New Roman" panose="02020603050405020304" pitchFamily="18" charset="0"/>
              </a:rPr>
              <a:t>Rozporządzenie Parlamentu Europejskiego i Rady (UE) 2015/848 z dnia 20 maja 2015 r. w sprawie postępowania upadłościowego</a:t>
            </a:r>
            <a:endParaRPr lang="pl-PL" sz="3200" b="1" dirty="0"/>
          </a:p>
        </p:txBody>
      </p:sp>
    </p:spTree>
    <p:extLst>
      <p:ext uri="{BB962C8B-B14F-4D97-AF65-F5344CB8AC3E}">
        <p14:creationId xmlns:p14="http://schemas.microsoft.com/office/powerpoint/2010/main" val="3869417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„Upadłość ma na celu likwidację majątku upadłego i podział funduszów pomiędzy wszystkich wierzycieli. Stanowi ona egzekucję uniwersalną, w odróżnieniu od egzekucji singularnej prowadzonej według zasad kodeksu postępowania cywilnego. </a:t>
            </a:r>
            <a:r>
              <a:rPr lang="pl-PL" sz="3200" b="1" dirty="0">
                <a:latin typeface="Times New Roman" panose="02020603050405020304" pitchFamily="18" charset="0"/>
                <a:cs typeface="Times New Roman" panose="02020603050405020304" pitchFamily="18" charset="0"/>
              </a:rPr>
              <a:t>Podstawowym warunkiem ogłoszenia przez sąd upadłości jest posiadanie przez jednostkę, w stosunku do której wystąpiono z wnioskiem o ogłoszenie upadłości, tzw. zdolności upadłościowej. Zdolność tę można porównać do zdolności sądowej</a:t>
            </a:r>
            <a:r>
              <a:rPr lang="pl-PL" sz="3200" dirty="0">
                <a:latin typeface="Times New Roman" panose="02020603050405020304" pitchFamily="18" charset="0"/>
                <a:cs typeface="Times New Roman" panose="02020603050405020304" pitchFamily="18" charset="0"/>
              </a:rPr>
              <a:t>, tj. zdolności osoby fizycznej, prawnej, a także organizacji dopuszczonych do działania na podstawie obowiązujących przepisów, do występowania w procesie jako strona (art. 64 KPC)”. </a:t>
            </a:r>
          </a:p>
          <a:p>
            <a:pPr marL="0" indent="0" algn="just">
              <a:lnSpc>
                <a:spcPct val="100000"/>
              </a:lnSpc>
              <a:buNone/>
            </a:pPr>
            <a:r>
              <a:rPr lang="pl-PL" sz="2400" i="1" dirty="0">
                <a:latin typeface="Times New Roman" panose="02020603050405020304" pitchFamily="18" charset="0"/>
                <a:cs typeface="Times New Roman" panose="02020603050405020304" pitchFamily="18" charset="0"/>
              </a:rPr>
              <a:t>postanowienie SN z 18.03.1993 r., I CRN 121/92</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659423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Przepisy Pr. Upadł. i Pr. Rest. stosuje się do:</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1) </a:t>
            </a:r>
            <a:r>
              <a:rPr lang="pl-PL" sz="3200" b="1" dirty="0">
                <a:latin typeface="Times New Roman" panose="02020603050405020304" pitchFamily="18" charset="0"/>
                <a:cs typeface="Times New Roman" panose="02020603050405020304" pitchFamily="18" charset="0"/>
              </a:rPr>
              <a:t>przedsiębiorców</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solidFill>
                  <a:schemeClr val="bg1"/>
                </a:solidFill>
                <a:latin typeface="Times New Roman" panose="02020603050405020304" pitchFamily="18" charset="0"/>
                <a:cs typeface="Times New Roman" panose="02020603050405020304" pitchFamily="18" charset="0"/>
              </a:rPr>
              <a:t>2) </a:t>
            </a:r>
            <a:r>
              <a:rPr lang="pl-PL" sz="3200" b="1" dirty="0">
                <a:solidFill>
                  <a:schemeClr val="bg1"/>
                </a:solidFill>
                <a:latin typeface="Times New Roman" panose="02020603050405020304" pitchFamily="18" charset="0"/>
                <a:cs typeface="Times New Roman" panose="02020603050405020304" pitchFamily="18" charset="0"/>
              </a:rPr>
              <a:t>spółek z ograniczoną odpowiedzialnością i spółek akcyjnych nieprowadzących działalności gospodarczej</a:t>
            </a:r>
            <a:r>
              <a:rPr lang="pl-PL" sz="3200" dirty="0">
                <a:solidFill>
                  <a:schemeClr val="bg1"/>
                </a:solidFill>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solidFill>
                  <a:schemeClr val="bg1"/>
                </a:solidFill>
                <a:latin typeface="Times New Roman" panose="02020603050405020304" pitchFamily="18" charset="0"/>
                <a:cs typeface="Times New Roman" panose="02020603050405020304" pitchFamily="18" charset="0"/>
              </a:rPr>
              <a:t>3) </a:t>
            </a:r>
            <a:r>
              <a:rPr lang="pl-PL" sz="3200" b="1" dirty="0">
                <a:solidFill>
                  <a:schemeClr val="bg1"/>
                </a:solidFill>
                <a:latin typeface="Times New Roman" panose="02020603050405020304" pitchFamily="18" charset="0"/>
                <a:cs typeface="Times New Roman" panose="02020603050405020304" pitchFamily="18" charset="0"/>
              </a:rPr>
              <a:t>wspólników osobowych spółek handlowych ponoszących </a:t>
            </a:r>
            <a:r>
              <a:rPr lang="pl-PL" sz="3200" dirty="0">
                <a:solidFill>
                  <a:schemeClr val="bg1"/>
                </a:solidFill>
                <a:latin typeface="Times New Roman" panose="02020603050405020304" pitchFamily="18" charset="0"/>
                <a:cs typeface="Times New Roman" panose="02020603050405020304" pitchFamily="18" charset="0"/>
              </a:rPr>
              <a:t>odpowiedzialność za zobowiązania spółki bez ograniczenia całym swoim majątkiem,</a:t>
            </a:r>
          </a:p>
          <a:p>
            <a:pPr marL="0" indent="0" algn="just">
              <a:lnSpc>
                <a:spcPct val="100000"/>
              </a:lnSpc>
              <a:buNone/>
            </a:pPr>
            <a:r>
              <a:rPr lang="pl-PL" sz="3200" dirty="0">
                <a:solidFill>
                  <a:schemeClr val="bg1"/>
                </a:solidFill>
                <a:latin typeface="Times New Roman" panose="02020603050405020304" pitchFamily="18" charset="0"/>
                <a:cs typeface="Times New Roman" panose="02020603050405020304" pitchFamily="18" charset="0"/>
              </a:rPr>
              <a:t>4) </a:t>
            </a:r>
            <a:r>
              <a:rPr lang="pl-PL" sz="3200" b="1" dirty="0">
                <a:solidFill>
                  <a:schemeClr val="bg1"/>
                </a:solidFill>
                <a:latin typeface="Times New Roman" panose="02020603050405020304" pitchFamily="18" charset="0"/>
                <a:cs typeface="Times New Roman" panose="02020603050405020304" pitchFamily="18" charset="0"/>
              </a:rPr>
              <a:t>wspólników spółki partnerskiej</a:t>
            </a:r>
            <a:r>
              <a:rPr lang="pl-PL" sz="3200" dirty="0">
                <a:solidFill>
                  <a:schemeClr val="bg1"/>
                </a:solidFill>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802201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Przepisy Pr. Upadł. i Pr. Rest. stosuje się do:</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1) </a:t>
            </a:r>
            <a:r>
              <a:rPr lang="pl-PL" sz="3200" b="1" dirty="0">
                <a:latin typeface="Times New Roman" panose="02020603050405020304" pitchFamily="18" charset="0"/>
                <a:cs typeface="Times New Roman" panose="02020603050405020304" pitchFamily="18" charset="0"/>
              </a:rPr>
              <a:t>przedsiębiorców</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2) </a:t>
            </a:r>
            <a:r>
              <a:rPr lang="pl-PL" sz="3200" b="1" dirty="0">
                <a:latin typeface="Times New Roman" panose="02020603050405020304" pitchFamily="18" charset="0"/>
                <a:cs typeface="Times New Roman" panose="02020603050405020304" pitchFamily="18" charset="0"/>
              </a:rPr>
              <a:t>spółek z ograniczoną odpowiedzialnością</a:t>
            </a:r>
            <a:r>
              <a:rPr lang="pl-PL" sz="3200" dirty="0">
                <a:latin typeface="Times New Roman" panose="02020603050405020304" pitchFamily="18" charset="0"/>
                <a:cs typeface="Times New Roman" panose="02020603050405020304" pitchFamily="18" charset="0"/>
              </a:rPr>
              <a:t>,</a:t>
            </a:r>
            <a:r>
              <a:rPr lang="pl-PL" sz="3200" b="1" dirty="0">
                <a:latin typeface="Times New Roman" panose="02020603050405020304" pitchFamily="18" charset="0"/>
                <a:cs typeface="Times New Roman" panose="02020603050405020304" pitchFamily="18" charset="0"/>
              </a:rPr>
              <a:t> prostych spółek akcyjnych </a:t>
            </a:r>
            <a:r>
              <a:rPr lang="pl-PL" sz="3200" dirty="0">
                <a:latin typeface="Times New Roman" panose="02020603050405020304" pitchFamily="18" charset="0"/>
                <a:cs typeface="Times New Roman" panose="02020603050405020304" pitchFamily="18" charset="0"/>
              </a:rPr>
              <a:t>i</a:t>
            </a:r>
            <a:r>
              <a:rPr lang="pl-PL" sz="3200" b="1" dirty="0">
                <a:latin typeface="Times New Roman" panose="02020603050405020304" pitchFamily="18" charset="0"/>
                <a:cs typeface="Times New Roman" panose="02020603050405020304" pitchFamily="18" charset="0"/>
              </a:rPr>
              <a:t> spółek akcyjnych nieprowadzących działalności gospodarczej</a:t>
            </a:r>
            <a:r>
              <a:rPr lang="pl-PL" sz="3200" dirty="0">
                <a:latin typeface="Times New Roman" panose="02020603050405020304" pitchFamily="18" charset="0"/>
                <a:cs typeface="Times New Roman" panose="02020603050405020304" pitchFamily="18" charset="0"/>
              </a:rPr>
              <a:t>,</a:t>
            </a:r>
          </a:p>
          <a:p>
            <a:pPr marL="0" indent="0">
              <a:lnSpc>
                <a:spcPct val="100000"/>
              </a:lnSpc>
              <a:buNone/>
            </a:pPr>
            <a:r>
              <a:rPr lang="pl-PL" sz="3200" dirty="0">
                <a:solidFill>
                  <a:schemeClr val="bg1"/>
                </a:solidFill>
                <a:latin typeface="Times New Roman" panose="02020603050405020304" pitchFamily="18" charset="0"/>
                <a:cs typeface="Times New Roman" panose="02020603050405020304" pitchFamily="18" charset="0"/>
              </a:rPr>
              <a:t>3) </a:t>
            </a:r>
            <a:r>
              <a:rPr lang="pl-PL" sz="3200" b="1" dirty="0">
                <a:solidFill>
                  <a:schemeClr val="bg1"/>
                </a:solidFill>
                <a:latin typeface="Times New Roman" panose="02020603050405020304" pitchFamily="18" charset="0"/>
                <a:cs typeface="Times New Roman" panose="02020603050405020304" pitchFamily="18" charset="0"/>
              </a:rPr>
              <a:t>wspólników osobowych spółek handlowych ponoszących </a:t>
            </a:r>
            <a:r>
              <a:rPr lang="pl-PL" sz="3200" dirty="0">
                <a:solidFill>
                  <a:schemeClr val="bg1"/>
                </a:solidFill>
                <a:latin typeface="Times New Roman" panose="02020603050405020304" pitchFamily="18" charset="0"/>
                <a:cs typeface="Times New Roman" panose="02020603050405020304" pitchFamily="18" charset="0"/>
              </a:rPr>
              <a:t>odpowiedzialność za zobowiązania spółki bez ograniczenia całym swoim majątkiem,</a:t>
            </a:r>
          </a:p>
          <a:p>
            <a:pPr marL="0" indent="0">
              <a:lnSpc>
                <a:spcPct val="100000"/>
              </a:lnSpc>
              <a:buNone/>
            </a:pPr>
            <a:r>
              <a:rPr lang="pl-PL" sz="3200" dirty="0">
                <a:solidFill>
                  <a:schemeClr val="bg1"/>
                </a:solidFill>
                <a:latin typeface="Times New Roman" panose="02020603050405020304" pitchFamily="18" charset="0"/>
                <a:cs typeface="Times New Roman" panose="02020603050405020304" pitchFamily="18" charset="0"/>
              </a:rPr>
              <a:t>4) </a:t>
            </a:r>
            <a:r>
              <a:rPr lang="pl-PL" sz="3200" b="1" dirty="0">
                <a:solidFill>
                  <a:schemeClr val="bg1"/>
                </a:solidFill>
                <a:latin typeface="Times New Roman" panose="02020603050405020304" pitchFamily="18" charset="0"/>
                <a:cs typeface="Times New Roman" panose="02020603050405020304" pitchFamily="18" charset="0"/>
              </a:rPr>
              <a:t>wspólników spółki partnerskiej</a:t>
            </a:r>
            <a:r>
              <a:rPr lang="pl-PL" sz="3200" dirty="0">
                <a:solidFill>
                  <a:schemeClr val="bg1"/>
                </a:solidFill>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63981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8 KSH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2. Spółka osobowa </a:t>
            </a:r>
            <a:r>
              <a:rPr lang="pl-PL" sz="3200" b="1" dirty="0">
                <a:latin typeface="Times New Roman" panose="02020603050405020304" pitchFamily="18" charset="0"/>
                <a:cs typeface="Times New Roman" panose="02020603050405020304" pitchFamily="18" charset="0"/>
              </a:rPr>
              <a:t>prowadzi przedsiębiorstwo </a:t>
            </a:r>
            <a:r>
              <a:rPr lang="pl-PL" sz="3200" dirty="0">
                <a:latin typeface="Times New Roman" panose="02020603050405020304" pitchFamily="18" charset="0"/>
                <a:cs typeface="Times New Roman" panose="02020603050405020304" pitchFamily="18" charset="0"/>
              </a:rPr>
              <a:t>pod własną firmą.</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22 KSH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1. Spółką jawną jest spółka osobowa, która </a:t>
            </a:r>
            <a:r>
              <a:rPr lang="pl-PL" sz="3200" b="1" dirty="0">
                <a:latin typeface="Times New Roman" panose="02020603050405020304" pitchFamily="18" charset="0"/>
                <a:cs typeface="Times New Roman" panose="02020603050405020304" pitchFamily="18" charset="0"/>
              </a:rPr>
              <a:t>prowadzi przedsiębiorstwo</a:t>
            </a:r>
            <a:r>
              <a:rPr lang="pl-PL" sz="3200" dirty="0">
                <a:latin typeface="Times New Roman" panose="02020603050405020304" pitchFamily="18" charset="0"/>
                <a:cs typeface="Times New Roman" panose="02020603050405020304" pitchFamily="18" charset="0"/>
              </a:rPr>
              <a:t> pod własną firmą […].</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695245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86 KSH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1. Spółką partnerską jest spółka osobowa, utworzona przez wspólników (partnerów) w celu wykonywania wolnego zawodu w spółce </a:t>
            </a:r>
            <a:r>
              <a:rPr lang="pl-PL" sz="3200" b="1" dirty="0">
                <a:latin typeface="Times New Roman" panose="02020603050405020304" pitchFamily="18" charset="0"/>
                <a:cs typeface="Times New Roman" panose="02020603050405020304" pitchFamily="18" charset="0"/>
              </a:rPr>
              <a:t>prowadzącej przedsiębiorstwo </a:t>
            </a:r>
            <a:r>
              <a:rPr lang="pl-PL" sz="3200" dirty="0">
                <a:latin typeface="Times New Roman" panose="02020603050405020304" pitchFamily="18" charset="0"/>
                <a:cs typeface="Times New Roman" panose="02020603050405020304" pitchFamily="18" charset="0"/>
              </a:rPr>
              <a:t>pod własną firmą.</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923895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102 KSH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Spółką komandytową jest spółka osobowa mająca na celu </a:t>
            </a:r>
            <a:r>
              <a:rPr lang="pl-PL" sz="3200" b="1" dirty="0">
                <a:latin typeface="Times New Roman" panose="02020603050405020304" pitchFamily="18" charset="0"/>
                <a:cs typeface="Times New Roman" panose="02020603050405020304" pitchFamily="18" charset="0"/>
              </a:rPr>
              <a:t>prowadzenie przedsiębiorstwa </a:t>
            </a:r>
            <a:r>
              <a:rPr lang="pl-PL" sz="3200" dirty="0">
                <a:latin typeface="Times New Roman" panose="02020603050405020304" pitchFamily="18" charset="0"/>
                <a:cs typeface="Times New Roman" panose="02020603050405020304" pitchFamily="18" charset="0"/>
              </a:rPr>
              <a:t>pod własną firmą […].</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125 KSH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Spółką komandytowo-akcyjną jest spółka osobowa mająca na celu </a:t>
            </a:r>
            <a:r>
              <a:rPr lang="pl-PL" sz="3200" b="1" dirty="0">
                <a:latin typeface="Times New Roman" panose="02020603050405020304" pitchFamily="18" charset="0"/>
                <a:cs typeface="Times New Roman" panose="02020603050405020304" pitchFamily="18" charset="0"/>
              </a:rPr>
              <a:t>prowadzenie przedsiębiorstwa </a:t>
            </a:r>
            <a:r>
              <a:rPr lang="pl-PL" sz="3200" dirty="0">
                <a:latin typeface="Times New Roman" panose="02020603050405020304" pitchFamily="18" charset="0"/>
                <a:cs typeface="Times New Roman" panose="02020603050405020304" pitchFamily="18" charset="0"/>
              </a:rPr>
              <a:t>pod własną firmą […].</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920653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151 KSH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1. Spółka z ograniczoną odpowiedzialnością może być utworzona przez jedną albo więcej osób </a:t>
            </a:r>
            <a:r>
              <a:rPr lang="pl-PL" sz="3200" b="1" dirty="0">
                <a:latin typeface="Times New Roman" panose="02020603050405020304" pitchFamily="18" charset="0"/>
                <a:cs typeface="Times New Roman" panose="02020603050405020304" pitchFamily="18" charset="0"/>
              </a:rPr>
              <a:t>w każdym celu prawnie dopuszczalnym</a:t>
            </a:r>
            <a:r>
              <a:rPr lang="pl-PL" sz="3200" dirty="0">
                <a:latin typeface="Times New Roman" panose="02020603050405020304" pitchFamily="18" charset="0"/>
                <a:cs typeface="Times New Roman" panose="02020603050405020304" pitchFamily="18" charset="0"/>
              </a:rPr>
              <a:t>, chyba że ustawa stanowi inaczej.</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405254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300</a:t>
            </a:r>
            <a:r>
              <a:rPr lang="pl-PL" sz="3200" b="1" baseline="30000" dirty="0">
                <a:latin typeface="Times New Roman" panose="02020603050405020304" pitchFamily="18" charset="0"/>
                <a:cs typeface="Times New Roman" panose="02020603050405020304" pitchFamily="18" charset="0"/>
              </a:rPr>
              <a:t>1</a:t>
            </a:r>
            <a:r>
              <a:rPr lang="pl-PL" sz="3200" b="1" dirty="0">
                <a:latin typeface="Times New Roman" panose="02020603050405020304" pitchFamily="18" charset="0"/>
                <a:cs typeface="Times New Roman" panose="02020603050405020304" pitchFamily="18" charset="0"/>
              </a:rPr>
              <a:t> KSH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1. Prosta spółka akcyjna może być utworzona przez jedną albo więcej osób </a:t>
            </a:r>
            <a:r>
              <a:rPr lang="pl-PL" sz="3200" b="1" dirty="0">
                <a:latin typeface="Times New Roman" panose="02020603050405020304" pitchFamily="18" charset="0"/>
                <a:cs typeface="Times New Roman" panose="02020603050405020304" pitchFamily="18" charset="0"/>
              </a:rPr>
              <a:t>w każdym celu prawnie dopuszczalnym</a:t>
            </a:r>
            <a:r>
              <a:rPr lang="pl-PL" sz="3200" dirty="0">
                <a:latin typeface="Times New Roman" panose="02020603050405020304" pitchFamily="18" charset="0"/>
                <a:cs typeface="Times New Roman" panose="02020603050405020304" pitchFamily="18" charset="0"/>
              </a:rPr>
              <a:t>, chyba że ustawa stanowi inaczej.</a:t>
            </a:r>
            <a:endParaRPr lang="pl-PL" sz="2400"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973687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 możliwe jest co do zasady istnienie spółek akcyjnych, które nie działają w celu osiągnięcia zysku i nie prowadzą działalności gospodarczej, której celem byłoby przysporzenie zysku akcjonariuszom. Spółka akcyjna może bowiem powstać </a:t>
            </a:r>
            <a:r>
              <a:rPr lang="pl-PL" sz="3200" b="1" dirty="0">
                <a:latin typeface="Times New Roman" panose="02020603050405020304" pitchFamily="18" charset="0"/>
                <a:cs typeface="Times New Roman" panose="02020603050405020304" pitchFamily="18" charset="0"/>
              </a:rPr>
              <a:t>w każdym celu dozwolonym przez prawo</a:t>
            </a:r>
            <a:r>
              <a:rPr lang="pl-PL" sz="3200" dirty="0">
                <a:latin typeface="Times New Roman" panose="02020603050405020304" pitchFamily="18" charset="0"/>
                <a:cs typeface="Times New Roman" panose="02020603050405020304" pitchFamily="18" charset="0"/>
              </a:rPr>
              <a:t>, np. w celu charytatywnym”.</a:t>
            </a:r>
          </a:p>
          <a:p>
            <a:pPr marL="0" indent="0" algn="just">
              <a:lnSpc>
                <a:spcPct val="100000"/>
              </a:lnSpc>
              <a:buNone/>
            </a:pPr>
            <a:r>
              <a:rPr lang="pl-PL" sz="2400" i="1" dirty="0">
                <a:latin typeface="Times New Roman" panose="02020603050405020304" pitchFamily="18" charset="0"/>
                <a:cs typeface="Times New Roman" panose="02020603050405020304" pitchFamily="18" charset="0"/>
              </a:rPr>
              <a:t>uchwała SN z 13.01.2006 r., III CZP 122/05</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839528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Przepisy Pr. Upadł. i Pr. Rest. stosuje się do:</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1) </a:t>
            </a:r>
            <a:r>
              <a:rPr lang="pl-PL" sz="3200" b="1" dirty="0">
                <a:latin typeface="Times New Roman" panose="02020603050405020304" pitchFamily="18" charset="0"/>
                <a:cs typeface="Times New Roman" panose="02020603050405020304" pitchFamily="18" charset="0"/>
              </a:rPr>
              <a:t>przedsiębiorców</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2) </a:t>
            </a:r>
            <a:r>
              <a:rPr lang="pl-PL" sz="3200" b="1" dirty="0">
                <a:latin typeface="Times New Roman" panose="02020603050405020304" pitchFamily="18" charset="0"/>
                <a:cs typeface="Times New Roman" panose="02020603050405020304" pitchFamily="18" charset="0"/>
              </a:rPr>
              <a:t>spółek z ograniczoną odpowiedzialnością</a:t>
            </a:r>
            <a:r>
              <a:rPr lang="pl-PL" sz="3200" dirty="0">
                <a:latin typeface="Times New Roman" panose="02020603050405020304" pitchFamily="18" charset="0"/>
                <a:cs typeface="Times New Roman" panose="02020603050405020304" pitchFamily="18" charset="0"/>
              </a:rPr>
              <a:t>,</a:t>
            </a:r>
            <a:r>
              <a:rPr lang="pl-PL" sz="3200" b="1" dirty="0">
                <a:latin typeface="Times New Roman" panose="02020603050405020304" pitchFamily="18" charset="0"/>
                <a:cs typeface="Times New Roman" panose="02020603050405020304" pitchFamily="18" charset="0"/>
              </a:rPr>
              <a:t> prostych spółek akcyjnych </a:t>
            </a:r>
            <a:r>
              <a:rPr lang="pl-PL" sz="3200" dirty="0">
                <a:latin typeface="Times New Roman" panose="02020603050405020304" pitchFamily="18" charset="0"/>
                <a:cs typeface="Times New Roman" panose="02020603050405020304" pitchFamily="18" charset="0"/>
              </a:rPr>
              <a:t>i</a:t>
            </a:r>
            <a:r>
              <a:rPr lang="pl-PL" sz="3200" b="1" dirty="0">
                <a:latin typeface="Times New Roman" panose="02020603050405020304" pitchFamily="18" charset="0"/>
                <a:cs typeface="Times New Roman" panose="02020603050405020304" pitchFamily="18" charset="0"/>
              </a:rPr>
              <a:t> spółek akcyjnych nieprowadzących działalności gospodarczej</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3) </a:t>
            </a:r>
            <a:r>
              <a:rPr lang="pl-PL" sz="3200" b="1" dirty="0">
                <a:latin typeface="Times New Roman" panose="02020603050405020304" pitchFamily="18" charset="0"/>
                <a:cs typeface="Times New Roman" panose="02020603050405020304" pitchFamily="18" charset="0"/>
              </a:rPr>
              <a:t>wspólników osobowych spółek handlowych ponoszących </a:t>
            </a:r>
            <a:r>
              <a:rPr lang="pl-PL" sz="3200" dirty="0">
                <a:latin typeface="Times New Roman" panose="02020603050405020304" pitchFamily="18" charset="0"/>
                <a:cs typeface="Times New Roman" panose="02020603050405020304" pitchFamily="18" charset="0"/>
              </a:rPr>
              <a:t>odpowiedzialność za zobowiązania spółki bez ograniczenia całym swoim majątkiem,</a:t>
            </a:r>
          </a:p>
          <a:p>
            <a:pPr marL="0" indent="0" algn="just">
              <a:lnSpc>
                <a:spcPct val="100000"/>
              </a:lnSpc>
              <a:buNone/>
            </a:pPr>
            <a:r>
              <a:rPr lang="pl-PL" sz="3200" dirty="0">
                <a:solidFill>
                  <a:schemeClr val="bg1"/>
                </a:solidFill>
                <a:latin typeface="Times New Roman" panose="02020603050405020304" pitchFamily="18" charset="0"/>
                <a:cs typeface="Times New Roman" panose="02020603050405020304" pitchFamily="18" charset="0"/>
              </a:rPr>
              <a:t>4) </a:t>
            </a:r>
            <a:r>
              <a:rPr lang="pl-PL" sz="3200" b="1" dirty="0">
                <a:solidFill>
                  <a:schemeClr val="bg1"/>
                </a:solidFill>
                <a:latin typeface="Times New Roman" panose="02020603050405020304" pitchFamily="18" charset="0"/>
                <a:cs typeface="Times New Roman" panose="02020603050405020304" pitchFamily="18" charset="0"/>
              </a:rPr>
              <a:t>wspólników spółki partnerskiej</a:t>
            </a:r>
            <a:r>
              <a:rPr lang="pl-PL" sz="3200" dirty="0">
                <a:solidFill>
                  <a:schemeClr val="bg1"/>
                </a:solidFill>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421394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ctr">
              <a:lnSpc>
                <a:spcPct val="100000"/>
              </a:lnSpc>
              <a:buNone/>
            </a:pPr>
            <a:r>
              <a:rPr lang="pl-PL" sz="2400" b="1" i="1" dirty="0">
                <a:latin typeface="Times New Roman" panose="02020603050405020304" pitchFamily="18" charset="0"/>
                <a:cs typeface="Times New Roman" panose="02020603050405020304" pitchFamily="18" charset="0"/>
              </a:rPr>
              <a:t>właściwość rzeczowa sądu</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Sprawy o ogłoszenie upadłości rozpoznaje sąd upadłościowy w składzie trzech sędziów zawodowych. </a:t>
            </a:r>
            <a:r>
              <a:rPr lang="pl-PL" sz="3200" b="1" dirty="0">
                <a:latin typeface="Times New Roman" panose="02020603050405020304" pitchFamily="18" charset="0"/>
                <a:cs typeface="Times New Roman" panose="02020603050405020304" pitchFamily="18" charset="0"/>
              </a:rPr>
              <a:t>Sądem upadłościowym jest sąd rejonowy – sąd gospodarczy</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endParaRPr lang="pl-PL" sz="3200" b="1"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Sprawy w postępowaniu restrukturyzacyjnym rozpoznaje sąd restrukturyzacyjny. </a:t>
            </a:r>
            <a:r>
              <a:rPr lang="pl-PL" sz="3200" b="1" dirty="0">
                <a:latin typeface="Times New Roman" panose="02020603050405020304" pitchFamily="18" charset="0"/>
                <a:cs typeface="Times New Roman" panose="02020603050405020304" pitchFamily="18" charset="0"/>
              </a:rPr>
              <a:t>Sądem restrukturyzacyjnym jest sąd rejonowy – sąd gospodarczy</a:t>
            </a:r>
            <a:r>
              <a:rPr lang="pl-PL" sz="3200" dirty="0">
                <a:latin typeface="Times New Roman" panose="02020603050405020304" pitchFamily="18" charset="0"/>
                <a:cs typeface="Times New Roman" panose="02020603050405020304" pitchFamily="18" charset="0"/>
              </a:rPr>
              <a:t>.</a:t>
            </a:r>
          </a:p>
        </p:txBody>
      </p:sp>
      <p:sp>
        <p:nvSpPr>
          <p:cNvPr id="5" name="Pagon 4"/>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815467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Przepisy Pr. Upadł. i Pr. Rest. stosuje się do:</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1) </a:t>
            </a:r>
            <a:r>
              <a:rPr lang="pl-PL" sz="3200" b="1" dirty="0">
                <a:latin typeface="Times New Roman" panose="02020603050405020304" pitchFamily="18" charset="0"/>
                <a:cs typeface="Times New Roman" panose="02020603050405020304" pitchFamily="18" charset="0"/>
              </a:rPr>
              <a:t>przedsiębiorców</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2) </a:t>
            </a:r>
            <a:r>
              <a:rPr lang="pl-PL" sz="3200" b="1" dirty="0">
                <a:latin typeface="Times New Roman" panose="02020603050405020304" pitchFamily="18" charset="0"/>
                <a:cs typeface="Times New Roman" panose="02020603050405020304" pitchFamily="18" charset="0"/>
              </a:rPr>
              <a:t>spółek z ograniczoną odpowiedzialnością</a:t>
            </a:r>
            <a:r>
              <a:rPr lang="pl-PL" sz="3200" dirty="0">
                <a:latin typeface="Times New Roman" panose="02020603050405020304" pitchFamily="18" charset="0"/>
                <a:cs typeface="Times New Roman" panose="02020603050405020304" pitchFamily="18" charset="0"/>
              </a:rPr>
              <a:t>,</a:t>
            </a:r>
            <a:r>
              <a:rPr lang="pl-PL" sz="3200" b="1" dirty="0">
                <a:latin typeface="Times New Roman" panose="02020603050405020304" pitchFamily="18" charset="0"/>
                <a:cs typeface="Times New Roman" panose="02020603050405020304" pitchFamily="18" charset="0"/>
              </a:rPr>
              <a:t> prostych spółek akcyjnych </a:t>
            </a:r>
            <a:r>
              <a:rPr lang="pl-PL" sz="3200" dirty="0">
                <a:latin typeface="Times New Roman" panose="02020603050405020304" pitchFamily="18" charset="0"/>
                <a:cs typeface="Times New Roman" panose="02020603050405020304" pitchFamily="18" charset="0"/>
              </a:rPr>
              <a:t>i</a:t>
            </a:r>
            <a:r>
              <a:rPr lang="pl-PL" sz="3200" b="1" dirty="0">
                <a:latin typeface="Times New Roman" panose="02020603050405020304" pitchFamily="18" charset="0"/>
                <a:cs typeface="Times New Roman" panose="02020603050405020304" pitchFamily="18" charset="0"/>
              </a:rPr>
              <a:t> spółek akcyjnych nieprowadzących działalności gospodarczej</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3) </a:t>
            </a:r>
            <a:r>
              <a:rPr lang="pl-PL" sz="3200" b="1" dirty="0">
                <a:latin typeface="Times New Roman" panose="02020603050405020304" pitchFamily="18" charset="0"/>
                <a:cs typeface="Times New Roman" panose="02020603050405020304" pitchFamily="18" charset="0"/>
              </a:rPr>
              <a:t>wspólników osobowych spółek handlowych ponoszących </a:t>
            </a:r>
            <a:r>
              <a:rPr lang="pl-PL" sz="3200" dirty="0">
                <a:latin typeface="Times New Roman" panose="02020603050405020304" pitchFamily="18" charset="0"/>
                <a:cs typeface="Times New Roman" panose="02020603050405020304" pitchFamily="18" charset="0"/>
              </a:rPr>
              <a:t>odpowiedzialność za zobowiązania spółki bez ograniczenia całym swoim majątkiem,</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4) </a:t>
            </a:r>
            <a:r>
              <a:rPr lang="pl-PL" sz="3200" b="1" dirty="0">
                <a:latin typeface="Times New Roman" panose="02020603050405020304" pitchFamily="18" charset="0"/>
                <a:cs typeface="Times New Roman" panose="02020603050405020304" pitchFamily="18" charset="0"/>
              </a:rPr>
              <a:t>wspólników spółki partnerskiej</a:t>
            </a:r>
            <a:r>
              <a:rPr lang="pl-PL" sz="3200" dirty="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121774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Partner nie ponosi odpowiedzialności za </a:t>
            </a:r>
            <a:r>
              <a:rPr lang="pl-PL" sz="3200" b="1" dirty="0">
                <a:latin typeface="Times New Roman" panose="02020603050405020304" pitchFamily="18" charset="0"/>
                <a:cs typeface="Times New Roman" panose="02020603050405020304" pitchFamily="18" charset="0"/>
              </a:rPr>
              <a:t>zobowiązania „profesjonalne”</a:t>
            </a:r>
            <a:r>
              <a:rPr lang="pl-PL" sz="3200" dirty="0">
                <a:latin typeface="Times New Roman" panose="02020603050405020304" pitchFamily="18" charset="0"/>
                <a:cs typeface="Times New Roman" panose="02020603050405020304" pitchFamily="18" charset="0"/>
              </a:rPr>
              <a:t> spółki powstałe w związku z wykonywaniem przez pozostałych partnerów wolnego zawodu w spółce, jak również za zobowiązania spółki będące następstwem działań lub zaniechań osób zatrudnionych przez spółkę na podstawie umowy o pracę lub innego stosunku prawnego, które podlegały kierownictwu innego partnera przy świadczeniu usług związanych z przedmiotem działalności spółki.</a:t>
            </a:r>
          </a:p>
          <a:p>
            <a:pPr marL="0" indent="0" algn="just">
              <a:lnSpc>
                <a:spcPct val="100000"/>
              </a:lnSpc>
              <a:buNone/>
            </a:pPr>
            <a:endParaRPr lang="pl-PL" sz="3200" i="1"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Partnerzy ponoszą odpowiedzialność </a:t>
            </a:r>
            <a:r>
              <a:rPr lang="pl-PL" sz="3200" b="1" dirty="0">
                <a:latin typeface="Times New Roman" panose="02020603050405020304" pitchFamily="18" charset="0"/>
                <a:cs typeface="Times New Roman" panose="02020603050405020304" pitchFamily="18" charset="0"/>
              </a:rPr>
              <a:t>za ogólne – niezwiązane z wykonywaniem wolnych zawodów – zobowiązania</a:t>
            </a:r>
            <a:r>
              <a:rPr lang="pl-PL" sz="3200" dirty="0">
                <a:latin typeface="Times New Roman" panose="02020603050405020304" pitchFamily="18" charset="0"/>
                <a:cs typeface="Times New Roman" panose="02020603050405020304" pitchFamily="18" charset="0"/>
              </a:rPr>
              <a:t> spółki.</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732462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Przepisy Pr. Upadł. i Pr. Rest. stosuje się do:</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1) </a:t>
            </a:r>
            <a:r>
              <a:rPr lang="pl-PL" sz="3200" b="1" dirty="0">
                <a:latin typeface="Times New Roman" panose="02020603050405020304" pitchFamily="18" charset="0"/>
                <a:cs typeface="Times New Roman" panose="02020603050405020304" pitchFamily="18" charset="0"/>
              </a:rPr>
              <a:t>przedsiębiorców</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2) </a:t>
            </a:r>
            <a:r>
              <a:rPr lang="pl-PL" sz="3200" b="1" dirty="0">
                <a:latin typeface="Times New Roman" panose="02020603050405020304" pitchFamily="18" charset="0"/>
                <a:cs typeface="Times New Roman" panose="02020603050405020304" pitchFamily="18" charset="0"/>
              </a:rPr>
              <a:t>spółek z ograniczoną odpowiedzialnością</a:t>
            </a:r>
            <a:r>
              <a:rPr lang="pl-PL" sz="3200" dirty="0">
                <a:latin typeface="Times New Roman" panose="02020603050405020304" pitchFamily="18" charset="0"/>
                <a:cs typeface="Times New Roman" panose="02020603050405020304" pitchFamily="18" charset="0"/>
              </a:rPr>
              <a:t>,</a:t>
            </a:r>
            <a:r>
              <a:rPr lang="pl-PL" sz="3200" b="1" dirty="0">
                <a:latin typeface="Times New Roman" panose="02020603050405020304" pitchFamily="18" charset="0"/>
                <a:cs typeface="Times New Roman" panose="02020603050405020304" pitchFamily="18" charset="0"/>
              </a:rPr>
              <a:t> prostych spółek akcyjnych </a:t>
            </a:r>
            <a:r>
              <a:rPr lang="pl-PL" sz="3200" dirty="0">
                <a:latin typeface="Times New Roman" panose="02020603050405020304" pitchFamily="18" charset="0"/>
                <a:cs typeface="Times New Roman" panose="02020603050405020304" pitchFamily="18" charset="0"/>
              </a:rPr>
              <a:t>i</a:t>
            </a:r>
            <a:r>
              <a:rPr lang="pl-PL" sz="3200" b="1" dirty="0">
                <a:latin typeface="Times New Roman" panose="02020603050405020304" pitchFamily="18" charset="0"/>
                <a:cs typeface="Times New Roman" panose="02020603050405020304" pitchFamily="18" charset="0"/>
              </a:rPr>
              <a:t> spółek akcyjnych nieprowadzących działalności gospodarczej</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3) </a:t>
            </a:r>
            <a:r>
              <a:rPr lang="pl-PL" sz="3200" b="1" dirty="0">
                <a:latin typeface="Times New Roman" panose="02020603050405020304" pitchFamily="18" charset="0"/>
                <a:cs typeface="Times New Roman" panose="02020603050405020304" pitchFamily="18" charset="0"/>
              </a:rPr>
              <a:t>wspólników osobowych spółek handlowych ponoszących </a:t>
            </a:r>
            <a:r>
              <a:rPr lang="pl-PL" sz="3200" dirty="0">
                <a:latin typeface="Times New Roman" panose="02020603050405020304" pitchFamily="18" charset="0"/>
                <a:cs typeface="Times New Roman" panose="02020603050405020304" pitchFamily="18" charset="0"/>
              </a:rPr>
              <a:t>odpowiedzialność za zobowiązania spółki bez ograniczenia całym swoim majątkiem,</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4) </a:t>
            </a:r>
            <a:r>
              <a:rPr lang="pl-PL" sz="3200" b="1" dirty="0">
                <a:latin typeface="Times New Roman" panose="02020603050405020304" pitchFamily="18" charset="0"/>
                <a:cs typeface="Times New Roman" panose="02020603050405020304" pitchFamily="18" charset="0"/>
              </a:rPr>
              <a:t>wspólników spółki partnerskiej</a:t>
            </a:r>
            <a:r>
              <a:rPr lang="pl-PL" sz="3200" dirty="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0747809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491</a:t>
            </a:r>
            <a:r>
              <a:rPr lang="pl-PL" sz="3200" b="1" baseline="30000" dirty="0">
                <a:latin typeface="Times New Roman" panose="02020603050405020304" pitchFamily="18" charset="0"/>
                <a:cs typeface="Times New Roman" panose="02020603050405020304" pitchFamily="18" charset="0"/>
              </a:rPr>
              <a:t>1</a:t>
            </a:r>
            <a:r>
              <a:rPr lang="pl-PL" sz="3200" b="1" dirty="0">
                <a:latin typeface="Times New Roman" panose="02020603050405020304" pitchFamily="18" charset="0"/>
                <a:cs typeface="Times New Roman" panose="02020603050405020304" pitchFamily="18" charset="0"/>
              </a:rPr>
              <a:t> Pr. Upadł.</a:t>
            </a:r>
            <a:endParaRPr lang="pl-PL" sz="24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1. Przepisy niniejszego tytułu stosuje się wobec </a:t>
            </a:r>
            <a:r>
              <a:rPr lang="pl-PL" sz="3200" b="1" dirty="0">
                <a:latin typeface="Times New Roman" panose="02020603050405020304" pitchFamily="18" charset="0"/>
                <a:cs typeface="Times New Roman" panose="02020603050405020304" pitchFamily="18" charset="0"/>
              </a:rPr>
              <a:t>osób fizycznych</a:t>
            </a:r>
            <a:r>
              <a:rPr lang="pl-PL" sz="3200" dirty="0">
                <a:latin typeface="Times New Roman" panose="02020603050405020304" pitchFamily="18" charset="0"/>
                <a:cs typeface="Times New Roman" panose="02020603050405020304" pitchFamily="18" charset="0"/>
              </a:rPr>
              <a:t>, których upadłości nie można ogłosić zgodnie z przepisami działu II tytułu I części pierwszej.</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679177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Nie można ogłosić upadłości:</a:t>
            </a:r>
          </a:p>
          <a:p>
            <a:pPr marL="514350" indent="-514350" algn="just">
              <a:lnSpc>
                <a:spcPct val="100000"/>
              </a:lnSpc>
              <a:buAutoNum type="arabicParenR"/>
            </a:pPr>
            <a:r>
              <a:rPr lang="pl-PL" sz="3200" dirty="0">
                <a:latin typeface="Times New Roman" panose="02020603050405020304" pitchFamily="18" charset="0"/>
                <a:cs typeface="Times New Roman" panose="02020603050405020304" pitchFamily="18" charset="0"/>
              </a:rPr>
              <a:t>Skarbu Państwa i jednostek samorządu terytorialnego,</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2) publicznych samodzielnych zakładów opieki zdrowotnej,</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3) instytucji i osób prawnych utworzonych w drodze ustawy, chyba że ustawa ta stanowi inaczej, oraz utworzonych w wykonaniu obowiązku nałożonego ustawą,</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4) osób fizycznych prowadzących gospodarstwo rolne, które nie prowadzą innej działalności gospodarczej lub zawodowej,</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5) uczelni,</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6) funduszy inwestycyjnych.</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89394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Przepisów Pr. Rest. nie stosuje się do:</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1) Skarbu Państwa i jednostek samorządu terytorialnego,</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2) banków krajowych,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3) Banku Gospodarstwa Krajowego,</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4) oddziałów banków zagranicznych,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5) spółdzielczych kas oszczędnościowo-kredytowych,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6) firm inwestycyjnych,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7) zakładów ubezpieczeń i zakładów reasekuracji,</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8) funduszy inwestycyjnych, </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584244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2400" b="1" i="1" dirty="0">
                <a:latin typeface="Times New Roman" panose="02020603050405020304" pitchFamily="18" charset="0"/>
                <a:cs typeface="Times New Roman" panose="02020603050405020304" pitchFamily="18" charset="0"/>
              </a:rPr>
              <a:t>Wpływ postępowania upadłościowego na byt prawny spółki</a:t>
            </a:r>
          </a:p>
          <a:p>
            <a:pPr marL="0" indent="0" algn="just">
              <a:lnSpc>
                <a:spcPct val="100000"/>
              </a:lnSpc>
              <a:buNone/>
            </a:pPr>
            <a:endParaRPr lang="pl-PL" sz="3200" b="1"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b="1" dirty="0">
                <a:latin typeface="Times New Roman" panose="02020603050405020304" pitchFamily="18" charset="0"/>
                <a:cs typeface="Times New Roman" panose="02020603050405020304" pitchFamily="18" charset="0"/>
              </a:rPr>
              <a:t>Rozwiązanie spółki </a:t>
            </a:r>
            <a:r>
              <a:rPr lang="pl-PL" sz="3200" dirty="0">
                <a:latin typeface="Times New Roman" panose="02020603050405020304" pitchFamily="18" charset="0"/>
                <a:cs typeface="Times New Roman" panose="02020603050405020304" pitchFamily="18" charset="0"/>
              </a:rPr>
              <a:t>(osobowej/kapitałowej) powoduje m. in. </a:t>
            </a:r>
            <a:r>
              <a:rPr lang="pl-PL" sz="3200" b="1" dirty="0">
                <a:latin typeface="Times New Roman" panose="02020603050405020304" pitchFamily="18" charset="0"/>
                <a:cs typeface="Times New Roman" panose="02020603050405020304" pitchFamily="18" charset="0"/>
              </a:rPr>
              <a:t>ogłoszenie upadłości</a:t>
            </a:r>
            <a:r>
              <a:rPr lang="pl-PL" sz="3200" dirty="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374110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W razie ogłoszenia upadłości spółki </a:t>
            </a:r>
            <a:r>
              <a:rPr lang="pl-PL" sz="3200" b="1" dirty="0">
                <a:latin typeface="Times New Roman" panose="02020603050405020304" pitchFamily="18" charset="0"/>
                <a:cs typeface="Times New Roman" panose="02020603050405020304" pitchFamily="18" charset="0"/>
              </a:rPr>
              <a:t>nie następuje jej likwidacja w trybie uregulowanym przez przepisy KSH</a:t>
            </a:r>
            <a:r>
              <a:rPr lang="pl-PL" sz="3200" dirty="0">
                <a:latin typeface="Times New Roman" panose="02020603050405020304" pitchFamily="18" charset="0"/>
                <a:cs typeface="Times New Roman" panose="02020603050405020304" pitchFamily="18" charset="0"/>
              </a:rPr>
              <a:t>, lecz prowadzone jest postępowanie upadłościowe zgodnie z przepisami Pr. Upadł.</a:t>
            </a:r>
          </a:p>
          <a:p>
            <a:pPr marL="0" indent="0" algn="just">
              <a:lnSpc>
                <a:spcPct val="100000"/>
              </a:lnSpc>
              <a:buNone/>
            </a:pPr>
            <a:endParaRPr lang="pl-PL" sz="3200" b="1"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b="1" dirty="0">
                <a:latin typeface="Times New Roman" panose="02020603050405020304" pitchFamily="18" charset="0"/>
                <a:cs typeface="Times New Roman" panose="02020603050405020304" pitchFamily="18" charset="0"/>
              </a:rPr>
              <a:t>W przypadku upadłości spółki jej rozwiązanie następuje po zakończeniu postępowania upadłościowego, z chwilą wykreślenia z rejestru</a:t>
            </a:r>
            <a:r>
              <a:rPr lang="pl-PL" sz="3200" dirty="0">
                <a:latin typeface="Times New Roman" panose="02020603050405020304" pitchFamily="18" charset="0"/>
                <a:cs typeface="Times New Roman" panose="02020603050405020304" pitchFamily="18" charset="0"/>
              </a:rPr>
              <a:t>. Wniosek o wykreślenie z rejestru składa syndyk.</a:t>
            </a:r>
          </a:p>
        </p:txBody>
      </p:sp>
      <p:sp>
        <p:nvSpPr>
          <p:cNvPr id="4" name="Pagon 3"/>
          <p:cNvSpPr/>
          <p:nvPr/>
        </p:nvSpPr>
        <p:spPr>
          <a:xfrm rot="10800000">
            <a:off x="11473720" y="134912"/>
            <a:ext cx="584617" cy="419724"/>
          </a:xfrm>
          <a:prstGeom prst="chevron">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42379128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Spółka </a:t>
            </a:r>
            <a:r>
              <a:rPr lang="pl-PL" sz="3200" b="1" dirty="0">
                <a:latin typeface="Times New Roman" panose="02020603050405020304" pitchFamily="18" charset="0"/>
                <a:cs typeface="Times New Roman" panose="02020603050405020304" pitchFamily="18" charset="0"/>
              </a:rPr>
              <a:t>nie ulega rozwiązaniu</a:t>
            </a:r>
            <a:r>
              <a:rPr lang="pl-PL" sz="3200" dirty="0">
                <a:latin typeface="Times New Roman" panose="02020603050405020304" pitchFamily="18" charset="0"/>
                <a:cs typeface="Times New Roman" panose="02020603050405020304" pitchFamily="18" charset="0"/>
              </a:rPr>
              <a:t>, w przypadku gdy postępowanie upadłościowe zostało zakończone w wyniku zaspokojenia wszystkich wierzycieli w całości lub zatwierdzenia układu albo gdy postępowanie upadłościowe zostało uchylone lub umorzone.</a:t>
            </a:r>
          </a:p>
        </p:txBody>
      </p:sp>
      <p:sp>
        <p:nvSpPr>
          <p:cNvPr id="4" name="Pagon 3"/>
          <p:cNvSpPr/>
          <p:nvPr/>
        </p:nvSpPr>
        <p:spPr>
          <a:xfrm rot="10800000">
            <a:off x="11473720" y="134912"/>
            <a:ext cx="584617" cy="419724"/>
          </a:xfrm>
          <a:prstGeom prst="chevron">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367154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2400" b="1" i="1" dirty="0">
                <a:latin typeface="Times New Roman" panose="02020603050405020304" pitchFamily="18" charset="0"/>
                <a:cs typeface="Times New Roman" panose="02020603050405020304" pitchFamily="18" charset="0"/>
              </a:rPr>
              <a:t>Wszczęcie postępowania na wniosek</a:t>
            </a:r>
          </a:p>
          <a:p>
            <a:pPr marL="0" indent="0" algn="just">
              <a:lnSpc>
                <a:spcPct val="100000"/>
              </a:lnSpc>
              <a:buNone/>
            </a:pPr>
            <a:endParaRPr lang="pl-PL" sz="3200" b="1"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b="1" dirty="0">
                <a:latin typeface="Times New Roman" panose="02020603050405020304" pitchFamily="18" charset="0"/>
                <a:cs typeface="Times New Roman" panose="02020603050405020304" pitchFamily="18" charset="0"/>
              </a:rPr>
              <a:t>Postępowania uregulowane Pr. Upadł. i Pr. Rest.</a:t>
            </a:r>
            <a:r>
              <a:rPr lang="pl-PL" sz="3200" dirty="0">
                <a:latin typeface="Times New Roman" panose="02020603050405020304" pitchFamily="18" charset="0"/>
                <a:cs typeface="Times New Roman" panose="02020603050405020304" pitchFamily="18" charset="0"/>
              </a:rPr>
              <a:t> mogą być wszczęte </a:t>
            </a:r>
            <a:r>
              <a:rPr lang="pl-PL" sz="3200" b="1" dirty="0">
                <a:latin typeface="Times New Roman" panose="02020603050405020304" pitchFamily="18" charset="0"/>
                <a:cs typeface="Times New Roman" panose="02020603050405020304" pitchFamily="18" charset="0"/>
              </a:rPr>
              <a:t>tylko na wniosek </a:t>
            </a:r>
            <a:r>
              <a:rPr lang="pl-PL" sz="3200" dirty="0">
                <a:latin typeface="Times New Roman" panose="02020603050405020304" pitchFamily="18" charset="0"/>
                <a:cs typeface="Times New Roman" panose="02020603050405020304" pitchFamily="18" charset="0"/>
              </a:rPr>
              <a:t>złożony przez podmioty określone w ustawie.</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128769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Sąd Rejonowy dla Wrocławia-Fabrycznej</a:t>
            </a:r>
          </a:p>
          <a:p>
            <a:pPr marL="0" indent="0" algn="ctr">
              <a:lnSpc>
                <a:spcPct val="100000"/>
              </a:lnSpc>
              <a:buNone/>
            </a:pPr>
            <a:r>
              <a:rPr lang="pl-PL" sz="3200" b="1" dirty="0">
                <a:latin typeface="Times New Roman" panose="02020603050405020304" pitchFamily="18" charset="0"/>
                <a:cs typeface="Times New Roman" panose="02020603050405020304" pitchFamily="18" charset="0"/>
              </a:rPr>
              <a:t>VIII Wydział Gospodarczy dla spraw Upadłościowych i Restrukturyzacyjnych</a:t>
            </a:r>
          </a:p>
          <a:p>
            <a:pPr marL="0" indent="0" algn="ctr">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ctr">
              <a:lnSpc>
                <a:spcPct val="100000"/>
              </a:lnSpc>
              <a:buNone/>
            </a:pPr>
            <a:endParaRPr lang="pl-PL" sz="3200" dirty="0">
              <a:latin typeface="Times New Roman" panose="02020603050405020304" pitchFamily="18" charset="0"/>
              <a:cs typeface="Times New Roman" panose="02020603050405020304" pitchFamily="18" charset="0"/>
            </a:endParaRPr>
          </a:p>
          <a:p>
            <a:pPr marL="0" indent="0">
              <a:lnSpc>
                <a:spcPct val="100000"/>
              </a:lnSpc>
              <a:buNone/>
            </a:pPr>
            <a:r>
              <a:rPr lang="pl-PL" sz="3200" u="sng" dirty="0">
                <a:latin typeface="Times New Roman" panose="02020603050405020304" pitchFamily="18" charset="0"/>
                <a:cs typeface="Times New Roman" panose="02020603050405020304" pitchFamily="18" charset="0"/>
              </a:rPr>
              <a:t>właściwość wydziału</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Sprawy upadłościowe i restrukturyzacyjne z obszaru właściwości Sądu Okręgowego we Wrocławiu.</a:t>
            </a:r>
          </a:p>
        </p:txBody>
      </p:sp>
      <p:sp>
        <p:nvSpPr>
          <p:cNvPr id="5" name="Pagon 4"/>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7655843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Wniosek o ogłoszenie upadłości może zgłosić </a:t>
            </a:r>
            <a:r>
              <a:rPr lang="pl-PL" sz="3200" b="1" dirty="0">
                <a:latin typeface="Times New Roman" panose="02020603050405020304" pitchFamily="18" charset="0"/>
                <a:cs typeface="Times New Roman" panose="02020603050405020304" pitchFamily="18" charset="0"/>
              </a:rPr>
              <a:t>dłużnik</a:t>
            </a:r>
            <a:r>
              <a:rPr lang="pl-PL" sz="3200" dirty="0">
                <a:latin typeface="Times New Roman" panose="02020603050405020304" pitchFamily="18" charset="0"/>
                <a:cs typeface="Times New Roman" panose="02020603050405020304" pitchFamily="18" charset="0"/>
              </a:rPr>
              <a:t> lub każdy z jego </a:t>
            </a:r>
            <a:r>
              <a:rPr lang="pl-PL" sz="3200" b="1" dirty="0">
                <a:latin typeface="Times New Roman" panose="02020603050405020304" pitchFamily="18" charset="0"/>
                <a:cs typeface="Times New Roman" panose="02020603050405020304" pitchFamily="18" charset="0"/>
              </a:rPr>
              <a:t>wierzycieli osobistych</a:t>
            </a:r>
            <a:r>
              <a:rPr lang="pl-PL" sz="3200" dirty="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1726302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59567"/>
            <a:ext cx="10515600" cy="5517396"/>
          </a:xfrm>
        </p:spPr>
        <p:txBody>
          <a:bodyPr anchor="ctr">
            <a:noAutofit/>
          </a:bodyPr>
          <a:lstStyle/>
          <a:p>
            <a:pPr marL="0" indent="0" algn="just">
              <a:lnSpc>
                <a:spcPct val="150000"/>
              </a:lnSpc>
              <a:buNone/>
            </a:pPr>
            <a:r>
              <a:rPr lang="pl-PL" sz="3200" b="1" dirty="0">
                <a:latin typeface="Times New Roman" pitchFamily="18" charset="0"/>
                <a:cs typeface="Times New Roman" pitchFamily="18" charset="0"/>
              </a:rPr>
              <a:t>Zabezpieczenie długu własnego</a:t>
            </a:r>
          </a:p>
          <a:p>
            <a:pPr marL="514350" indent="-514350" algn="just">
              <a:lnSpc>
                <a:spcPct val="150000"/>
              </a:lnSpc>
              <a:buAutoNum type="arabicPeriod"/>
            </a:pPr>
            <a:endParaRPr lang="pl-PL" sz="3200" b="1" dirty="0">
              <a:latin typeface="Times New Roman" pitchFamily="18" charset="0"/>
              <a:cs typeface="Times New Roman" pitchFamily="18" charset="0"/>
            </a:endParaRPr>
          </a:p>
          <a:p>
            <a:pPr marL="514350" indent="-514350" algn="just">
              <a:lnSpc>
                <a:spcPct val="150000"/>
              </a:lnSpc>
              <a:buAutoNum type="arabicPeriod"/>
            </a:pPr>
            <a:endParaRPr lang="pl-PL" sz="3200" b="1" dirty="0">
              <a:latin typeface="Times New Roman" pitchFamily="18" charset="0"/>
              <a:cs typeface="Times New Roman" pitchFamily="18" charset="0"/>
            </a:endParaRPr>
          </a:p>
          <a:p>
            <a:pPr marL="514350" indent="-514350" algn="just">
              <a:lnSpc>
                <a:spcPct val="150000"/>
              </a:lnSpc>
              <a:buAutoNum type="arabicPeriod"/>
            </a:pPr>
            <a:endParaRPr lang="pl-PL" sz="3200" b="1" dirty="0">
              <a:latin typeface="Times New Roman" pitchFamily="18" charset="0"/>
              <a:cs typeface="Times New Roman" pitchFamily="18" charset="0"/>
            </a:endParaRPr>
          </a:p>
          <a:p>
            <a:pPr marL="0" indent="0" algn="just">
              <a:lnSpc>
                <a:spcPct val="150000"/>
              </a:lnSpc>
              <a:buNone/>
            </a:pPr>
            <a:r>
              <a:rPr lang="pl-PL" sz="3200" b="1" dirty="0">
                <a:latin typeface="Times New Roman" pitchFamily="18" charset="0"/>
                <a:cs typeface="Times New Roman" pitchFamily="18" charset="0"/>
              </a:rPr>
              <a:t>Zabezpieczenie długu cudzego</a:t>
            </a:r>
          </a:p>
          <a:p>
            <a:pPr marL="514350" indent="-514350" algn="just">
              <a:lnSpc>
                <a:spcPct val="150000"/>
              </a:lnSpc>
              <a:buAutoNum type="arabicPeriod"/>
            </a:pPr>
            <a:endParaRPr lang="pl-PL" sz="3200" dirty="0">
              <a:latin typeface="Times New Roman" pitchFamily="18" charset="0"/>
              <a:cs typeface="Times New Roman" pitchFamily="18" charset="0"/>
            </a:endParaRPr>
          </a:p>
          <a:p>
            <a:pPr marL="0" indent="0" algn="just">
              <a:lnSpc>
                <a:spcPct val="150000"/>
              </a:lnSpc>
              <a:buNone/>
            </a:pPr>
            <a:endParaRPr lang="pl-PL" sz="3200" dirty="0">
              <a:latin typeface="Times New Roman" pitchFamily="18" charset="0"/>
              <a:cs typeface="Times New Roman" pitchFamily="18" charset="0"/>
            </a:endParaRP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367" y="1252306"/>
            <a:ext cx="1985470" cy="19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trzałka w lewo i prawo 5"/>
          <p:cNvSpPr/>
          <p:nvPr/>
        </p:nvSpPr>
        <p:spPr>
          <a:xfrm>
            <a:off x="3804926" y="1982539"/>
            <a:ext cx="3528392" cy="519534"/>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5407" y="1252306"/>
            <a:ext cx="1323141" cy="19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2837" y="1445964"/>
            <a:ext cx="1481137"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40286" y="1445964"/>
            <a:ext cx="1176337"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pole tekstowe 9"/>
          <p:cNvSpPr txBox="1"/>
          <p:nvPr/>
        </p:nvSpPr>
        <p:spPr>
          <a:xfrm>
            <a:off x="3236609" y="2476410"/>
            <a:ext cx="1633591" cy="1015663"/>
          </a:xfrm>
          <a:prstGeom prst="rect">
            <a:avLst/>
          </a:prstGeom>
          <a:noFill/>
        </p:spPr>
        <p:txBody>
          <a:bodyPr wrap="square" rtlCol="0">
            <a:spAutoFit/>
          </a:bodyPr>
          <a:lstStyle/>
          <a:p>
            <a:pPr algn="ctr"/>
            <a:r>
              <a:rPr lang="pl-PL" sz="2000" b="1" dirty="0">
                <a:latin typeface="Times New Roman" pitchFamily="18" charset="0"/>
                <a:cs typeface="Times New Roman" pitchFamily="18" charset="0"/>
              </a:rPr>
              <a:t>Wierzyciel hipoteczny/</a:t>
            </a:r>
          </a:p>
          <a:p>
            <a:pPr algn="ctr"/>
            <a:r>
              <a:rPr lang="pl-PL" sz="2000" b="1" dirty="0">
                <a:latin typeface="Times New Roman" pitchFamily="18" charset="0"/>
                <a:cs typeface="Times New Roman" pitchFamily="18" charset="0"/>
              </a:rPr>
              <a:t>zastawnik</a:t>
            </a:r>
          </a:p>
        </p:txBody>
      </p:sp>
      <p:sp>
        <p:nvSpPr>
          <p:cNvPr id="11" name="pole tekstowe 10"/>
          <p:cNvSpPr txBox="1"/>
          <p:nvPr/>
        </p:nvSpPr>
        <p:spPr>
          <a:xfrm>
            <a:off x="5652291" y="2476410"/>
            <a:ext cx="2952328" cy="1015663"/>
          </a:xfrm>
          <a:prstGeom prst="rect">
            <a:avLst/>
          </a:prstGeom>
          <a:noFill/>
        </p:spPr>
        <p:txBody>
          <a:bodyPr wrap="square" rtlCol="0">
            <a:spAutoFit/>
          </a:bodyPr>
          <a:lstStyle/>
          <a:p>
            <a:pPr algn="ctr"/>
            <a:r>
              <a:rPr lang="pl-PL" sz="2000" b="1" dirty="0">
                <a:latin typeface="Times New Roman" pitchFamily="18" charset="0"/>
                <a:cs typeface="Times New Roman" pitchFamily="18" charset="0"/>
              </a:rPr>
              <a:t>Dłużnik </a:t>
            </a:r>
          </a:p>
          <a:p>
            <a:pPr algn="ctr"/>
            <a:r>
              <a:rPr lang="pl-PL" sz="2000" b="1" dirty="0">
                <a:latin typeface="Times New Roman" pitchFamily="18" charset="0"/>
                <a:cs typeface="Times New Roman" pitchFamily="18" charset="0"/>
              </a:rPr>
              <a:t>hipoteczny/</a:t>
            </a:r>
          </a:p>
          <a:p>
            <a:pPr algn="ctr"/>
            <a:r>
              <a:rPr lang="pl-PL" sz="2000" b="1" dirty="0">
                <a:latin typeface="Times New Roman" pitchFamily="18" charset="0"/>
                <a:cs typeface="Times New Roman" pitchFamily="18" charset="0"/>
              </a:rPr>
              <a:t>zastawca</a:t>
            </a:r>
          </a:p>
        </p:txBody>
      </p:sp>
      <p:pic>
        <p:nvPicPr>
          <p:cNvPr id="12"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20016" y="4733538"/>
            <a:ext cx="1980000" cy="19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33318" y="4204518"/>
            <a:ext cx="841999" cy="126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33317" y="5546963"/>
            <a:ext cx="841999" cy="126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Strzałka w lewo i prawo 14"/>
          <p:cNvSpPr/>
          <p:nvPr/>
        </p:nvSpPr>
        <p:spPr>
          <a:xfrm rot="20297250">
            <a:off x="5518697" y="4769149"/>
            <a:ext cx="1495937" cy="519534"/>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a:p>
        </p:txBody>
      </p:sp>
      <p:sp>
        <p:nvSpPr>
          <p:cNvPr id="16" name="Strzałka w lewo i prawo 15"/>
          <p:cNvSpPr/>
          <p:nvPr/>
        </p:nvSpPr>
        <p:spPr>
          <a:xfrm rot="1079937">
            <a:off x="5612786" y="5795241"/>
            <a:ext cx="1495937" cy="519534"/>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a:p>
        </p:txBody>
      </p:sp>
      <p:pic>
        <p:nvPicPr>
          <p:cNvPr id="1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58707" y="4635812"/>
            <a:ext cx="1633537"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4906" y="5908675"/>
            <a:ext cx="1481137"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pole tekstowe 18"/>
          <p:cNvSpPr txBox="1"/>
          <p:nvPr/>
        </p:nvSpPr>
        <p:spPr>
          <a:xfrm>
            <a:off x="7991959" y="4480575"/>
            <a:ext cx="2952328" cy="707886"/>
          </a:xfrm>
          <a:prstGeom prst="rect">
            <a:avLst/>
          </a:prstGeom>
          <a:noFill/>
        </p:spPr>
        <p:txBody>
          <a:bodyPr wrap="square" rtlCol="0">
            <a:spAutoFit/>
          </a:bodyPr>
          <a:lstStyle/>
          <a:p>
            <a:pPr algn="ctr"/>
            <a:r>
              <a:rPr lang="pl-PL" sz="2000" b="1" dirty="0">
                <a:latin typeface="Times New Roman" pitchFamily="18" charset="0"/>
                <a:cs typeface="Times New Roman" pitchFamily="18" charset="0"/>
              </a:rPr>
              <a:t>Dłużnik hipoteczny/</a:t>
            </a:r>
          </a:p>
          <a:p>
            <a:pPr algn="ctr"/>
            <a:r>
              <a:rPr lang="pl-PL" sz="2000" b="1" dirty="0">
                <a:latin typeface="Times New Roman" pitchFamily="18" charset="0"/>
                <a:cs typeface="Times New Roman" pitchFamily="18" charset="0"/>
              </a:rPr>
              <a:t>zastawca</a:t>
            </a:r>
          </a:p>
        </p:txBody>
      </p:sp>
      <p:sp>
        <p:nvSpPr>
          <p:cNvPr id="20" name="pole tekstowe 19"/>
          <p:cNvSpPr txBox="1"/>
          <p:nvPr/>
        </p:nvSpPr>
        <p:spPr>
          <a:xfrm>
            <a:off x="8928063" y="5854953"/>
            <a:ext cx="1080120" cy="400110"/>
          </a:xfrm>
          <a:prstGeom prst="rect">
            <a:avLst/>
          </a:prstGeom>
          <a:noFill/>
        </p:spPr>
        <p:txBody>
          <a:bodyPr wrap="square" rtlCol="0">
            <a:spAutoFit/>
          </a:bodyPr>
          <a:lstStyle/>
          <a:p>
            <a:r>
              <a:rPr lang="pl-PL" sz="2000" b="1" dirty="0">
                <a:latin typeface="Times New Roman" pitchFamily="18" charset="0"/>
                <a:cs typeface="Times New Roman" pitchFamily="18" charset="0"/>
              </a:rPr>
              <a:t>Dłużnik</a:t>
            </a:r>
          </a:p>
        </p:txBody>
      </p:sp>
    </p:spTree>
    <p:extLst>
      <p:ext uri="{BB962C8B-B14F-4D97-AF65-F5344CB8AC3E}">
        <p14:creationId xmlns:p14="http://schemas.microsoft.com/office/powerpoint/2010/main" val="1083571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1000"/>
                                        <p:tgtEl>
                                          <p:spTgt spid="5"/>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10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childTnLst>
                                </p:cTn>
                              </p:par>
                              <p:par>
                                <p:cTn id="14" presetID="21" presetClass="entr" presetSubtype="1"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heel(1)">
                                      <p:cBhvr>
                                        <p:cTn id="16" dur="1000"/>
                                        <p:tgtEl>
                                          <p:spTgt spid="8"/>
                                        </p:tgtEl>
                                      </p:cBhvr>
                                    </p:animEffect>
                                  </p:childTnLst>
                                </p:cTn>
                              </p:par>
                              <p:par>
                                <p:cTn id="17" presetID="21" presetClass="entr" presetSubtype="1"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heel(1)">
                                      <p:cBhvr>
                                        <p:cTn id="19" dur="1000"/>
                                        <p:tgtEl>
                                          <p:spTgt spid="9"/>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ircle(in)">
                                      <p:cBhvr>
                                        <p:cTn id="22" dur="1000"/>
                                        <p:tgtEl>
                                          <p:spTgt spid="10"/>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circle(in)">
                                      <p:cBhvr>
                                        <p:cTn id="25" dur="10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anim calcmode="lin" valueType="num">
                                      <p:cBhvr>
                                        <p:cTn id="31" dur="1000" fill="hold"/>
                                        <p:tgtEl>
                                          <p:spTgt spid="12"/>
                                        </p:tgtEl>
                                        <p:attrNameLst>
                                          <p:attrName>ppt_x</p:attrName>
                                        </p:attrNameLst>
                                      </p:cBhvr>
                                      <p:tavLst>
                                        <p:tav tm="0">
                                          <p:val>
                                            <p:strVal val="#ppt_x"/>
                                          </p:val>
                                        </p:tav>
                                        <p:tav tm="100000">
                                          <p:val>
                                            <p:strVal val="#ppt_x"/>
                                          </p:val>
                                        </p:tav>
                                      </p:tavLst>
                                    </p:anim>
                                    <p:anim calcmode="lin" valueType="num">
                                      <p:cBhvr>
                                        <p:cTn id="32" dur="1000" fill="hold"/>
                                        <p:tgtEl>
                                          <p:spTgt spid="12"/>
                                        </p:tgtEl>
                                        <p:attrNameLst>
                                          <p:attrName>ppt_y</p:attrName>
                                        </p:attrNameLst>
                                      </p:cBhvr>
                                      <p:tavLst>
                                        <p:tav tm="0">
                                          <p:val>
                                            <p:strVal val="#ppt_y+.1"/>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1000" fill="hold"/>
                                        <p:tgtEl>
                                          <p:spTgt spid="13"/>
                                        </p:tgtEl>
                                        <p:attrNameLst>
                                          <p:attrName>ppt_x</p:attrName>
                                        </p:attrNameLst>
                                      </p:cBhvr>
                                      <p:tavLst>
                                        <p:tav tm="0">
                                          <p:val>
                                            <p:strVal val="#ppt_x"/>
                                          </p:val>
                                        </p:tav>
                                        <p:tav tm="100000">
                                          <p:val>
                                            <p:strVal val="#ppt_x"/>
                                          </p:val>
                                        </p:tav>
                                      </p:tavLst>
                                    </p:anim>
                                    <p:anim calcmode="lin" valueType="num">
                                      <p:cBhvr additive="base">
                                        <p:cTn id="36" dur="1000" fill="hold"/>
                                        <p:tgtEl>
                                          <p:spTgt spid="13"/>
                                        </p:tgtEl>
                                        <p:attrNameLst>
                                          <p:attrName>ppt_y</p:attrName>
                                        </p:attrNameLst>
                                      </p:cBhvr>
                                      <p:tavLst>
                                        <p:tav tm="0">
                                          <p:val>
                                            <p:strVal val="1+#ppt_h/2"/>
                                          </p:val>
                                        </p:tav>
                                        <p:tav tm="100000">
                                          <p:val>
                                            <p:strVal val="#ppt_y"/>
                                          </p:val>
                                        </p:tav>
                                      </p:tavLst>
                                    </p:anim>
                                  </p:childTnLst>
                                </p:cTn>
                              </p:par>
                              <p:par>
                                <p:cTn id="37" presetID="31" presetClass="entr" presetSubtype="0"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1000" fill="hold"/>
                                        <p:tgtEl>
                                          <p:spTgt spid="14"/>
                                        </p:tgtEl>
                                        <p:attrNameLst>
                                          <p:attrName>ppt_w</p:attrName>
                                        </p:attrNameLst>
                                      </p:cBhvr>
                                      <p:tavLst>
                                        <p:tav tm="0">
                                          <p:val>
                                            <p:fltVal val="0"/>
                                          </p:val>
                                        </p:tav>
                                        <p:tav tm="100000">
                                          <p:val>
                                            <p:strVal val="#ppt_w"/>
                                          </p:val>
                                        </p:tav>
                                      </p:tavLst>
                                    </p:anim>
                                    <p:anim calcmode="lin" valueType="num">
                                      <p:cBhvr>
                                        <p:cTn id="40" dur="1000" fill="hold"/>
                                        <p:tgtEl>
                                          <p:spTgt spid="14"/>
                                        </p:tgtEl>
                                        <p:attrNameLst>
                                          <p:attrName>ppt_h</p:attrName>
                                        </p:attrNameLst>
                                      </p:cBhvr>
                                      <p:tavLst>
                                        <p:tav tm="0">
                                          <p:val>
                                            <p:fltVal val="0"/>
                                          </p:val>
                                        </p:tav>
                                        <p:tav tm="100000">
                                          <p:val>
                                            <p:strVal val="#ppt_h"/>
                                          </p:val>
                                        </p:tav>
                                      </p:tavLst>
                                    </p:anim>
                                    <p:anim calcmode="lin" valueType="num">
                                      <p:cBhvr>
                                        <p:cTn id="41" dur="1000" fill="hold"/>
                                        <p:tgtEl>
                                          <p:spTgt spid="14"/>
                                        </p:tgtEl>
                                        <p:attrNameLst>
                                          <p:attrName>style.rotation</p:attrName>
                                        </p:attrNameLst>
                                      </p:cBhvr>
                                      <p:tavLst>
                                        <p:tav tm="0">
                                          <p:val>
                                            <p:fltVal val="90"/>
                                          </p:val>
                                        </p:tav>
                                        <p:tav tm="100000">
                                          <p:val>
                                            <p:fltVal val="0"/>
                                          </p:val>
                                        </p:tav>
                                      </p:tavLst>
                                    </p:anim>
                                    <p:animEffect transition="in" filter="fade">
                                      <p:cBhvr>
                                        <p:cTn id="42" dur="1000"/>
                                        <p:tgtEl>
                                          <p:spTgt spid="14"/>
                                        </p:tgtEl>
                                      </p:cBhvr>
                                    </p:animEffect>
                                  </p:childTnLst>
                                </p:cTn>
                              </p:par>
                              <p:par>
                                <p:cTn id="43" presetID="2" presetClass="entr" presetSubtype="4"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1000" fill="hold"/>
                                        <p:tgtEl>
                                          <p:spTgt spid="15"/>
                                        </p:tgtEl>
                                        <p:attrNameLst>
                                          <p:attrName>ppt_x</p:attrName>
                                        </p:attrNameLst>
                                      </p:cBhvr>
                                      <p:tavLst>
                                        <p:tav tm="0">
                                          <p:val>
                                            <p:strVal val="#ppt_x"/>
                                          </p:val>
                                        </p:tav>
                                        <p:tav tm="100000">
                                          <p:val>
                                            <p:strVal val="#ppt_x"/>
                                          </p:val>
                                        </p:tav>
                                      </p:tavLst>
                                    </p:anim>
                                    <p:anim calcmode="lin" valueType="num">
                                      <p:cBhvr additive="base">
                                        <p:cTn id="46" dur="1000" fill="hold"/>
                                        <p:tgtEl>
                                          <p:spTgt spid="15"/>
                                        </p:tgtEl>
                                        <p:attrNameLst>
                                          <p:attrName>ppt_y</p:attrName>
                                        </p:attrNameLst>
                                      </p:cBhvr>
                                      <p:tavLst>
                                        <p:tav tm="0">
                                          <p:val>
                                            <p:strVal val="1+#ppt_h/2"/>
                                          </p:val>
                                        </p:tav>
                                        <p:tav tm="100000">
                                          <p:val>
                                            <p:strVal val="#ppt_y"/>
                                          </p:val>
                                        </p:tav>
                                      </p:tavLst>
                                    </p:anim>
                                  </p:childTnLst>
                                </p:cTn>
                              </p:par>
                              <p:par>
                                <p:cTn id="47" presetID="6" presetClass="entr" presetSubtype="16"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circle(in)">
                                      <p:cBhvr>
                                        <p:cTn id="49" dur="1000"/>
                                        <p:tgtEl>
                                          <p:spTgt spid="16"/>
                                        </p:tgtEl>
                                      </p:cBhvr>
                                    </p:animEffect>
                                  </p:childTnLst>
                                </p:cTn>
                              </p:par>
                              <p:par>
                                <p:cTn id="50" presetID="2" presetClass="entr" presetSubtype="4" fill="hold" nodeType="with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additive="base">
                                        <p:cTn id="52" dur="1000" fill="hold"/>
                                        <p:tgtEl>
                                          <p:spTgt spid="17"/>
                                        </p:tgtEl>
                                        <p:attrNameLst>
                                          <p:attrName>ppt_x</p:attrName>
                                        </p:attrNameLst>
                                      </p:cBhvr>
                                      <p:tavLst>
                                        <p:tav tm="0">
                                          <p:val>
                                            <p:strVal val="#ppt_x"/>
                                          </p:val>
                                        </p:tav>
                                        <p:tav tm="100000">
                                          <p:val>
                                            <p:strVal val="#ppt_x"/>
                                          </p:val>
                                        </p:tav>
                                      </p:tavLst>
                                    </p:anim>
                                    <p:anim calcmode="lin" valueType="num">
                                      <p:cBhvr additive="base">
                                        <p:cTn id="53" dur="1000" fill="hold"/>
                                        <p:tgtEl>
                                          <p:spTgt spid="17"/>
                                        </p:tgtEl>
                                        <p:attrNameLst>
                                          <p:attrName>ppt_y</p:attrName>
                                        </p:attrNameLst>
                                      </p:cBhvr>
                                      <p:tavLst>
                                        <p:tav tm="0">
                                          <p:val>
                                            <p:strVal val="1+#ppt_h/2"/>
                                          </p:val>
                                        </p:tav>
                                        <p:tav tm="100000">
                                          <p:val>
                                            <p:strVal val="#ppt_y"/>
                                          </p:val>
                                        </p:tav>
                                      </p:tavLst>
                                    </p:anim>
                                  </p:childTnLst>
                                </p:cTn>
                              </p:par>
                              <p:par>
                                <p:cTn id="54" presetID="6" presetClass="entr" presetSubtype="16" fill="hold" nodeType="with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circle(in)">
                                      <p:cBhvr>
                                        <p:cTn id="56" dur="1000"/>
                                        <p:tgtEl>
                                          <p:spTgt spid="18"/>
                                        </p:tgtEl>
                                      </p:cBhvr>
                                    </p:animEffect>
                                  </p:childTnLst>
                                </p:cTn>
                              </p:par>
                              <p:par>
                                <p:cTn id="57" presetID="2" presetClass="entr" presetSubtype="4"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1000" fill="hold"/>
                                        <p:tgtEl>
                                          <p:spTgt spid="19"/>
                                        </p:tgtEl>
                                        <p:attrNameLst>
                                          <p:attrName>ppt_x</p:attrName>
                                        </p:attrNameLst>
                                      </p:cBhvr>
                                      <p:tavLst>
                                        <p:tav tm="0">
                                          <p:val>
                                            <p:strVal val="#ppt_x"/>
                                          </p:val>
                                        </p:tav>
                                        <p:tav tm="100000">
                                          <p:val>
                                            <p:strVal val="#ppt_x"/>
                                          </p:val>
                                        </p:tav>
                                      </p:tavLst>
                                    </p:anim>
                                    <p:anim calcmode="lin" valueType="num">
                                      <p:cBhvr additive="base">
                                        <p:cTn id="60" dur="1000" fill="hold"/>
                                        <p:tgtEl>
                                          <p:spTgt spid="19"/>
                                        </p:tgtEl>
                                        <p:attrNameLst>
                                          <p:attrName>ppt_y</p:attrName>
                                        </p:attrNameLst>
                                      </p:cBhvr>
                                      <p:tavLst>
                                        <p:tav tm="0">
                                          <p:val>
                                            <p:strVal val="1+#ppt_h/2"/>
                                          </p:val>
                                        </p:tav>
                                        <p:tav tm="100000">
                                          <p:val>
                                            <p:strVal val="#ppt_y"/>
                                          </p:val>
                                        </p:tav>
                                      </p:tavLst>
                                    </p:anim>
                                  </p:childTnLst>
                                </p:cTn>
                              </p:par>
                              <p:par>
                                <p:cTn id="61" presetID="6" presetClass="entr" presetSubtype="16"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circle(in)">
                                      <p:cBhvr>
                                        <p:cTn id="63"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P spid="11" grpId="0"/>
      <p:bldP spid="15" grpId="0" animBg="1"/>
      <p:bldP spid="16" grpId="0" animBg="1"/>
      <p:bldP spid="19" grpId="0"/>
      <p:bldP spid="2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Wniosek mogą zgłosić również m. in.:</a:t>
            </a:r>
            <a:endParaRPr lang="pl-PL" sz="3200" b="1"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każdy ze wspólników odpowiadających bez ograniczenia za zobowiązania spółki </a:t>
            </a:r>
            <a:r>
              <a:rPr lang="pl-PL" sz="3200" dirty="0">
                <a:latin typeface="Times New Roman" panose="02020603050405020304" pitchFamily="18" charset="0"/>
                <a:cs typeface="Times New Roman" panose="02020603050405020304" pitchFamily="18" charset="0"/>
              </a:rPr>
              <a:t>(w stosunku do spółek osobowych), </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każdy, kto na podstawie ustawy, umowy spółki lub statutu ma prawo do prowadzenia spraw dłużnika i do jego reprezentowania, samodzielnie lub łącznie z innymi osobami </a:t>
            </a:r>
            <a:r>
              <a:rPr lang="pl-PL" sz="3200" dirty="0">
                <a:latin typeface="Times New Roman" panose="02020603050405020304" pitchFamily="18" charset="0"/>
                <a:cs typeface="Times New Roman" panose="02020603050405020304" pitchFamily="18" charset="0"/>
              </a:rPr>
              <a:t>(w stosunku do osób prawnych oraz osób ustawowych),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zarządca</a:t>
            </a:r>
            <a:r>
              <a:rPr lang="pl-PL" sz="3200" dirty="0">
                <a:latin typeface="Times New Roman" panose="02020603050405020304" pitchFamily="18" charset="0"/>
                <a:cs typeface="Times New Roman" panose="02020603050405020304" pitchFamily="18" charset="0"/>
              </a:rPr>
              <a:t> (w stosunku do dłużnika, wobec którego prowadzona jest egzekucja przez zarząd przymusowy albo przez sprzedaż przedsiębiorstwa na podstawie KPC).</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933031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Kim jest „każdy, kto na podstawie ustawy, umowy spółki lub statutu ma prawo do prowadzenia spraw dłużnika i do jego reprezentowania, samodzielnie lub łącznie z innymi osobami”?</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526870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Nie tu ma znaczenia ewentualny wymóg reprezentacji łącznej </a:t>
            </a:r>
            <a:r>
              <a:rPr lang="pl-PL" sz="3200" dirty="0">
                <a:latin typeface="Times New Roman" panose="02020603050405020304" pitchFamily="18" charset="0"/>
                <a:cs typeface="Times New Roman" panose="02020603050405020304" pitchFamily="18" charset="0"/>
              </a:rPr>
              <a:t>– obowiązek złożenia wniosku ciąży na każdym reprezentancie samodzielnie. Przy tym wniosek złożony przez jednego z członków zarządu w przypadku zarządu wieloosobowego spółki i reprezentacji łącznej jest wnioskiem pochodzącym od danego członka zarządu, a nie wnioskiem samego dłużnika (spółki).</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6793822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Czy prokurent jest osobą, która „na podstawie ustawy, umowy spółki lub statutu ma prawo do prowadzenia spraw dłużnika i do jego reprezentowania, samodzielnie lub łącznie z innymi osobami”?</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7200278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„Obowiązanym do złożenia wniosku o upadłość dłużnika nie jest prokurent, albowiem, niezależnie od argumentu odwołującego się do podstawy powołania, </a:t>
            </a:r>
            <a:r>
              <a:rPr lang="pl-PL" sz="3200" b="1" dirty="0">
                <a:latin typeface="Times New Roman" panose="02020603050405020304" pitchFamily="18" charset="0"/>
                <a:cs typeface="Times New Roman" panose="02020603050405020304" pitchFamily="18" charset="0"/>
              </a:rPr>
              <a:t>prokurent reprezentuje dłużnika </a:t>
            </a:r>
            <a:r>
              <a:rPr lang="pl-PL" sz="3200" b="1" i="1" dirty="0">
                <a:latin typeface="Times New Roman" panose="02020603050405020304" pitchFamily="18" charset="0"/>
                <a:cs typeface="Times New Roman" panose="02020603050405020304" pitchFamily="18" charset="0"/>
              </a:rPr>
              <a:t>pro foro </a:t>
            </a:r>
            <a:r>
              <a:rPr lang="pl-PL" sz="3200" b="1" i="1" dirty="0" err="1">
                <a:latin typeface="Times New Roman" panose="02020603050405020304" pitchFamily="18" charset="0"/>
                <a:cs typeface="Times New Roman" panose="02020603050405020304" pitchFamily="18" charset="0"/>
              </a:rPr>
              <a:t>externo</a:t>
            </a:r>
            <a:r>
              <a:rPr lang="pl-PL" sz="3200" b="1" dirty="0">
                <a:latin typeface="Times New Roman" panose="02020603050405020304" pitchFamily="18" charset="0"/>
                <a:cs typeface="Times New Roman" panose="02020603050405020304" pitchFamily="18" charset="0"/>
              </a:rPr>
              <a:t>, ale nie prowadzi jego spraw</a:t>
            </a:r>
            <a:r>
              <a:rPr lang="pl-PL" sz="3200" dirty="0">
                <a:latin typeface="Times New Roman" panose="02020603050405020304" pitchFamily="18" charset="0"/>
                <a:cs typeface="Times New Roman" panose="02020603050405020304" pitchFamily="18" charset="0"/>
              </a:rPr>
              <a:t>”. </a:t>
            </a:r>
          </a:p>
          <a:p>
            <a:pPr marL="0" indent="0" algn="just">
              <a:lnSpc>
                <a:spcPct val="100000"/>
              </a:lnSpc>
              <a:buNone/>
            </a:pPr>
            <a:r>
              <a:rPr lang="pl-PL" sz="2400" i="1" dirty="0">
                <a:latin typeface="Times New Roman" panose="02020603050405020304" pitchFamily="18" charset="0"/>
                <a:cs typeface="Times New Roman" panose="02020603050405020304" pitchFamily="18" charset="0"/>
              </a:rPr>
              <a:t>R. Adamus, Prawo upadłościowe. Komentarz</a:t>
            </a:r>
          </a:p>
          <a:p>
            <a:pPr marL="0" indent="0" algn="just">
              <a:lnSpc>
                <a:spcPct val="100000"/>
              </a:lnSpc>
              <a:buNone/>
            </a:pPr>
            <a:endParaRPr lang="pl-PL" sz="16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„Ścisłe powiązanie prokury z działalnością gospodarczą mocodawcy, nie zaś z jego osobą jako podmiotem prawa, powoduje, że </a:t>
            </a:r>
            <a:r>
              <a:rPr lang="pl-PL" sz="3200" b="1" dirty="0">
                <a:latin typeface="Times New Roman" panose="02020603050405020304" pitchFamily="18" charset="0"/>
                <a:cs typeface="Times New Roman" panose="02020603050405020304" pitchFamily="18" charset="0"/>
              </a:rPr>
              <a:t>z zakresu umocowania prokurenta wyłączone są czynności niemieszczące się w kategorii reprezentacji, czyli czynności z zakresu stosunków wewnętrznych przedsiębiorcy, należące do prowadzenia spraw</a:t>
            </a:r>
            <a:r>
              <a:rPr lang="pl-PL" sz="3200" dirty="0">
                <a:latin typeface="Times New Roman" panose="02020603050405020304" pitchFamily="18" charset="0"/>
                <a:cs typeface="Times New Roman" panose="02020603050405020304" pitchFamily="18" charset="0"/>
              </a:rPr>
              <a:t>”. </a:t>
            </a:r>
          </a:p>
          <a:p>
            <a:pPr marL="0" indent="0" algn="just">
              <a:lnSpc>
                <a:spcPct val="100000"/>
              </a:lnSpc>
              <a:buNone/>
            </a:pPr>
            <a:r>
              <a:rPr lang="pl-PL" sz="2400" i="1" dirty="0">
                <a:latin typeface="Times New Roman" panose="02020603050405020304" pitchFamily="18" charset="0"/>
                <a:cs typeface="Times New Roman" panose="02020603050405020304" pitchFamily="18" charset="0"/>
              </a:rPr>
              <a:t>P. Janda, Prawo upadłościowe. Komentarz</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7482757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W przypadku postępowania upadłościowego wobec osób fizycznych nieprowadzących działalności gospodarczej (</a:t>
            </a:r>
            <a:r>
              <a:rPr lang="pl-PL" sz="3200" b="1" dirty="0">
                <a:latin typeface="Times New Roman" panose="02020603050405020304" pitchFamily="18" charset="0"/>
                <a:cs typeface="Times New Roman" panose="02020603050405020304" pitchFamily="18" charset="0"/>
              </a:rPr>
              <a:t>upadłość konsumencka</a:t>
            </a:r>
            <a:r>
              <a:rPr lang="pl-PL" sz="3200" dirty="0">
                <a:latin typeface="Times New Roman" panose="02020603050405020304" pitchFamily="18" charset="0"/>
                <a:cs typeface="Times New Roman" panose="02020603050405020304" pitchFamily="18" charset="0"/>
              </a:rPr>
              <a:t>), zgodnie z art. 491</a:t>
            </a:r>
            <a:r>
              <a:rPr lang="pl-PL" sz="3200" baseline="30000" dirty="0">
                <a:latin typeface="Times New Roman" panose="02020603050405020304" pitchFamily="18" charset="0"/>
                <a:cs typeface="Times New Roman" panose="02020603050405020304" pitchFamily="18" charset="0"/>
              </a:rPr>
              <a:t>2</a:t>
            </a:r>
            <a:r>
              <a:rPr lang="pl-PL" sz="3200" dirty="0">
                <a:latin typeface="Times New Roman" panose="02020603050405020304" pitchFamily="18" charset="0"/>
                <a:cs typeface="Times New Roman" panose="02020603050405020304" pitchFamily="18" charset="0"/>
              </a:rPr>
              <a:t> ust. 3 Pr. Upadł. wniosek o ogłoszenie upadłości może zgłosić tylko </a:t>
            </a:r>
            <a:r>
              <a:rPr lang="pl-PL" sz="3200" b="1" dirty="0">
                <a:latin typeface="Times New Roman" panose="02020603050405020304" pitchFamily="18" charset="0"/>
                <a:cs typeface="Times New Roman" panose="02020603050405020304" pitchFamily="18" charset="0"/>
              </a:rPr>
              <a:t>dłużnik</a:t>
            </a:r>
            <a:r>
              <a:rPr lang="pl-PL" sz="3200" dirty="0">
                <a:latin typeface="Times New Roman" panose="02020603050405020304" pitchFamily="18" charset="0"/>
                <a:cs typeface="Times New Roman" panose="02020603050405020304" pitchFamily="18" charset="0"/>
              </a:rPr>
              <a:t>, z uwzględnieniem art. 8 i 9 Pr. Upadł.</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6679539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8 Pr. Upadł.</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1. </a:t>
            </a:r>
            <a:r>
              <a:rPr lang="pl-PL" sz="3200" b="1" dirty="0">
                <a:latin typeface="Times New Roman" panose="02020603050405020304" pitchFamily="18" charset="0"/>
                <a:cs typeface="Times New Roman" panose="02020603050405020304" pitchFamily="18" charset="0"/>
              </a:rPr>
              <a:t>Wierzyciel może złożyć wniosek o ogłoszenie upadłości</a:t>
            </a:r>
            <a:r>
              <a:rPr lang="pl-PL" sz="3200" dirty="0">
                <a:latin typeface="Times New Roman" panose="02020603050405020304" pitchFamily="18" charset="0"/>
                <a:cs typeface="Times New Roman" panose="02020603050405020304" pitchFamily="18" charset="0"/>
              </a:rPr>
              <a:t> osoby fizycznej, która była przedsiębiorcą, także po zaprzestaniu prowadzenia przez nią działalności gospodarczej, jeżeli od dnia wykreślenia z właściwego rejestru nie upłynął rok. Postępowanie toczy się według przepisów tytułu V części trzeciej.</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2. Przepis ust. 1 stosuje się odpowiednio do osób, które przestały być wspólnikami osobowych spółek handlowych.</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764449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9 Pr. Upadł.</a:t>
            </a:r>
          </a:p>
          <a:p>
            <a:pPr marL="0" indent="0" algn="just">
              <a:lnSpc>
                <a:spcPct val="100000"/>
              </a:lnSpc>
              <a:buNone/>
            </a:pPr>
            <a:r>
              <a:rPr lang="pl-PL" sz="3200" b="1" dirty="0">
                <a:latin typeface="Times New Roman" panose="02020603050405020304" pitchFamily="18" charset="0"/>
                <a:cs typeface="Times New Roman" panose="02020603050405020304" pitchFamily="18" charset="0"/>
              </a:rPr>
              <a:t>Wierzyciel może złożyć wniosek o ogłoszenie upadłości</a:t>
            </a:r>
            <a:r>
              <a:rPr lang="pl-PL" sz="3200" dirty="0">
                <a:latin typeface="Times New Roman" panose="02020603050405020304" pitchFamily="18" charset="0"/>
                <a:cs typeface="Times New Roman" panose="02020603050405020304" pitchFamily="18" charset="0"/>
              </a:rPr>
              <a:t> osoby fizycznej, która faktycznie prowadziła działalność gospodarczą, nawet wówczas gdy nie dopełniła obowiązku jej zgłoszenia we właściwym rejestrze, jeżeli od dnia zaprzestania prowadzenia działalności nie upłynął rok. Postępowanie toczy się według przepisów tytułu V części trzeciej.</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082611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Sąd Rejonowy w Legnicy</a:t>
            </a:r>
          </a:p>
          <a:p>
            <a:pPr marL="0" indent="0" algn="ctr">
              <a:lnSpc>
                <a:spcPct val="100000"/>
              </a:lnSpc>
              <a:buNone/>
            </a:pPr>
            <a:r>
              <a:rPr lang="pl-PL" sz="3200" b="1" dirty="0">
                <a:latin typeface="Times New Roman" panose="02020603050405020304" pitchFamily="18" charset="0"/>
                <a:cs typeface="Times New Roman" panose="02020603050405020304" pitchFamily="18" charset="0"/>
              </a:rPr>
              <a:t>V Wydział Gospodarczy</a:t>
            </a:r>
            <a:endParaRPr lang="pl-PL" sz="3200" dirty="0">
              <a:latin typeface="Times New Roman" panose="02020603050405020304" pitchFamily="18" charset="0"/>
              <a:cs typeface="Times New Roman" panose="02020603050405020304" pitchFamily="18" charset="0"/>
            </a:endParaRPr>
          </a:p>
          <a:p>
            <a:pPr marL="0" indent="0" algn="ctr">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ctr">
              <a:lnSpc>
                <a:spcPct val="100000"/>
              </a:lnSpc>
              <a:buNone/>
            </a:pPr>
            <a:endParaRPr lang="pl-PL" sz="3200" dirty="0">
              <a:latin typeface="Times New Roman" panose="02020603050405020304" pitchFamily="18" charset="0"/>
              <a:cs typeface="Times New Roman" panose="02020603050405020304" pitchFamily="18" charset="0"/>
            </a:endParaRPr>
          </a:p>
          <a:p>
            <a:pPr marL="0" indent="0">
              <a:lnSpc>
                <a:spcPct val="100000"/>
              </a:lnSpc>
              <a:buNone/>
            </a:pPr>
            <a:r>
              <a:rPr lang="pl-PL" sz="3200" u="sng" dirty="0">
                <a:latin typeface="Times New Roman" panose="02020603050405020304" pitchFamily="18" charset="0"/>
                <a:cs typeface="Times New Roman" panose="02020603050405020304" pitchFamily="18" charset="0"/>
              </a:rPr>
              <a:t>właściwość wydziału</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Sprawy ze stosunków cywilnych między przedsiębiorcami, w zakresie prowadzonej przez nich działalności gospodarczej, sprawy upadłościowe i restrukturyzacyjne z obszaru właściwości sądów rejonowych w Głogowie, Jaworze, Legnicy, Lubinie i Złotoryi.</a:t>
            </a:r>
          </a:p>
        </p:txBody>
      </p:sp>
      <p:sp>
        <p:nvSpPr>
          <p:cNvPr id="5" name="Pagon 4"/>
          <p:cNvSpPr/>
          <p:nvPr/>
        </p:nvSpPr>
        <p:spPr>
          <a:xfrm rot="10800000">
            <a:off x="11473720" y="134912"/>
            <a:ext cx="584617" cy="419724"/>
          </a:xfrm>
          <a:prstGeom prst="chevro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6268380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Wniosek o ogłoszenie upadłości</a:t>
            </a:r>
            <a:r>
              <a:rPr lang="pl-PL" sz="3200" dirty="0">
                <a:latin typeface="Times New Roman" panose="02020603050405020304" pitchFamily="18" charset="0"/>
                <a:cs typeface="Times New Roman" panose="02020603050405020304" pitchFamily="18" charset="0"/>
              </a:rPr>
              <a:t> banku albo spółdzielczej kasy oszczędnościowo-kredytowej </a:t>
            </a:r>
            <a:r>
              <a:rPr lang="pl-PL" sz="3200" b="1" dirty="0">
                <a:latin typeface="Times New Roman" panose="02020603050405020304" pitchFamily="18" charset="0"/>
                <a:cs typeface="Times New Roman" panose="02020603050405020304" pitchFamily="18" charset="0"/>
              </a:rPr>
              <a:t>może zgłosić wyłącznie</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Komisja Nadzoru Finansowego </a:t>
            </a:r>
            <a:r>
              <a:rPr lang="pl-PL" sz="3200" dirty="0">
                <a:latin typeface="Times New Roman" panose="02020603050405020304" pitchFamily="18" charset="0"/>
                <a:cs typeface="Times New Roman" panose="02020603050405020304" pitchFamily="18" charset="0"/>
              </a:rPr>
              <a:t>albo </a:t>
            </a:r>
            <a:r>
              <a:rPr lang="pl-PL" sz="3200" b="1" dirty="0">
                <a:latin typeface="Times New Roman" panose="02020603050405020304" pitchFamily="18" charset="0"/>
                <a:cs typeface="Times New Roman" panose="02020603050405020304" pitchFamily="18" charset="0"/>
              </a:rPr>
              <a:t>Bankowy Fundusz Gwarancyjny</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b="1" dirty="0">
                <a:latin typeface="Times New Roman" panose="02020603050405020304" pitchFamily="18" charset="0"/>
                <a:cs typeface="Times New Roman" panose="02020603050405020304" pitchFamily="18" charset="0"/>
              </a:rPr>
              <a:t>Wniosek o ogłoszenie upadłości</a:t>
            </a:r>
            <a:r>
              <a:rPr lang="pl-PL" sz="3200" dirty="0">
                <a:latin typeface="Times New Roman" panose="02020603050405020304" pitchFamily="18" charset="0"/>
                <a:cs typeface="Times New Roman" panose="02020603050405020304" pitchFamily="18" charset="0"/>
              </a:rPr>
              <a:t> zakładu ubezpieczeń albo zakładu reasekuracji </a:t>
            </a:r>
            <a:r>
              <a:rPr lang="pl-PL" sz="3200" b="1" dirty="0">
                <a:latin typeface="Times New Roman" panose="02020603050405020304" pitchFamily="18" charset="0"/>
                <a:cs typeface="Times New Roman" panose="02020603050405020304" pitchFamily="18" charset="0"/>
              </a:rPr>
              <a:t>może zgłosić tylko dłużnik</a:t>
            </a:r>
            <a:r>
              <a:rPr lang="pl-PL" sz="3200" dirty="0">
                <a:latin typeface="Times New Roman" panose="02020603050405020304" pitchFamily="18" charset="0"/>
                <a:cs typeface="Times New Roman" panose="02020603050405020304" pitchFamily="18" charset="0"/>
              </a:rPr>
              <a:t> albo </a:t>
            </a:r>
            <a:r>
              <a:rPr lang="pl-PL" sz="3200" b="1" dirty="0">
                <a:latin typeface="Times New Roman" panose="02020603050405020304" pitchFamily="18" charset="0"/>
                <a:cs typeface="Times New Roman" panose="02020603050405020304" pitchFamily="18" charset="0"/>
              </a:rPr>
              <a:t>Komisja Nadzoru Finansowego</a:t>
            </a:r>
            <a:r>
              <a:rPr lang="pl-PL" sz="3200" dirty="0">
                <a:latin typeface="Times New Roman" panose="02020603050405020304" pitchFamily="18" charset="0"/>
                <a:cs typeface="Times New Roman" panose="02020603050405020304" pitchFamily="18" charset="0"/>
              </a:rPr>
              <a:t>.</a:t>
            </a:r>
            <a:endParaRPr lang="pl-PL" sz="3200" b="1"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5351192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Dłużnik</a:t>
            </a:r>
            <a:r>
              <a:rPr lang="pl-PL" sz="3200" dirty="0">
                <a:latin typeface="Times New Roman" panose="02020603050405020304" pitchFamily="18" charset="0"/>
                <a:cs typeface="Times New Roman" panose="02020603050405020304" pitchFamily="18" charset="0"/>
              </a:rPr>
              <a:t> jest </a:t>
            </a:r>
            <a:r>
              <a:rPr lang="pl-PL" sz="3200" b="1" dirty="0">
                <a:latin typeface="Times New Roman" panose="02020603050405020304" pitchFamily="18" charset="0"/>
                <a:cs typeface="Times New Roman" panose="02020603050405020304" pitchFamily="18" charset="0"/>
              </a:rPr>
              <a:t>obowiązany</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nie później niż w terminie trzydziestu (30) dni od dnia</a:t>
            </a:r>
            <a:r>
              <a:rPr lang="pl-PL" sz="3200" dirty="0">
                <a:latin typeface="Times New Roman" panose="02020603050405020304" pitchFamily="18" charset="0"/>
                <a:cs typeface="Times New Roman" panose="02020603050405020304" pitchFamily="18" charset="0"/>
              </a:rPr>
              <a:t>, w którym wystąpiła podstawa do ogłoszenia upadłości, </a:t>
            </a:r>
            <a:r>
              <a:rPr lang="pl-PL" sz="3200" b="1" dirty="0">
                <a:latin typeface="Times New Roman" panose="02020603050405020304" pitchFamily="18" charset="0"/>
                <a:cs typeface="Times New Roman" panose="02020603050405020304" pitchFamily="18" charset="0"/>
              </a:rPr>
              <a:t>zgłosić w sądzie wniosek o ogłoszenie upadłości</a:t>
            </a:r>
            <a:r>
              <a:rPr lang="pl-PL" sz="3200" dirty="0">
                <a:latin typeface="Times New Roman" panose="02020603050405020304" pitchFamily="18" charset="0"/>
                <a:cs typeface="Times New Roman" panose="02020603050405020304" pitchFamily="18" charset="0"/>
              </a:rPr>
              <a:t> (art. 21 ust. 1 Pr. Upadł.).</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Jeżeli dłużnikiem jest osoba prawna albo osoba ustawowa, </a:t>
            </a:r>
            <a:r>
              <a:rPr lang="pl-PL" sz="3200" b="1" dirty="0">
                <a:latin typeface="Times New Roman" panose="02020603050405020304" pitchFamily="18" charset="0"/>
                <a:cs typeface="Times New Roman" panose="02020603050405020304" pitchFamily="18" charset="0"/>
              </a:rPr>
              <a:t>obowiązek</a:t>
            </a:r>
            <a:r>
              <a:rPr lang="pl-PL" sz="3200" dirty="0">
                <a:latin typeface="Times New Roman" panose="02020603050405020304" pitchFamily="18" charset="0"/>
                <a:cs typeface="Times New Roman" panose="02020603050405020304" pitchFamily="18" charset="0"/>
              </a:rPr>
              <a:t> spoczywa na </a:t>
            </a:r>
            <a:r>
              <a:rPr lang="pl-PL" sz="3200" b="1" dirty="0">
                <a:latin typeface="Times New Roman" panose="02020603050405020304" pitchFamily="18" charset="0"/>
                <a:cs typeface="Times New Roman" panose="02020603050405020304" pitchFamily="18" charset="0"/>
              </a:rPr>
              <a:t>każdym, kto na podstawie ustawy, umowy spółki lub statutu ma prawo do prowadzenia spraw dłużnika i do jego reprezentowania, samodzielnie lub łącznie z innymi osobami </a:t>
            </a:r>
            <a:r>
              <a:rPr lang="pl-PL" sz="3200" dirty="0">
                <a:latin typeface="Times New Roman" panose="02020603050405020304" pitchFamily="18" charset="0"/>
                <a:cs typeface="Times New Roman" panose="02020603050405020304" pitchFamily="18" charset="0"/>
              </a:rPr>
              <a:t>(art. 21 ust. 2 Pr. Upadł.). </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1956800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W przypadku ustanowienia zarządu sukcesyjnego </a:t>
            </a:r>
            <a:r>
              <a:rPr lang="pl-PL" sz="3200" b="1" dirty="0">
                <a:latin typeface="Times New Roman" panose="02020603050405020304" pitchFamily="18" charset="0"/>
                <a:cs typeface="Times New Roman" panose="02020603050405020304" pitchFamily="18" charset="0"/>
              </a:rPr>
              <a:t>obowiązek</a:t>
            </a:r>
            <a:r>
              <a:rPr lang="pl-PL" sz="3200" dirty="0">
                <a:latin typeface="Times New Roman" panose="02020603050405020304" pitchFamily="18" charset="0"/>
                <a:cs typeface="Times New Roman" panose="02020603050405020304" pitchFamily="18" charset="0"/>
              </a:rPr>
              <a:t> spoczywa na </a:t>
            </a:r>
            <a:r>
              <a:rPr lang="pl-PL" sz="3200" b="1" dirty="0">
                <a:latin typeface="Times New Roman" panose="02020603050405020304" pitchFamily="18" charset="0"/>
                <a:cs typeface="Times New Roman" panose="02020603050405020304" pitchFamily="18" charset="0"/>
              </a:rPr>
              <a:t>zarządcy sukcesyjnym</a:t>
            </a:r>
            <a:r>
              <a:rPr lang="pl-PL" sz="3200" dirty="0">
                <a:latin typeface="Times New Roman" panose="02020603050405020304" pitchFamily="18" charset="0"/>
                <a:cs typeface="Times New Roman" panose="02020603050405020304" pitchFamily="18" charset="0"/>
              </a:rPr>
              <a:t>. Jeżeli podstawa do ogłoszenia upadłości wystąpiła przed ustanowieniem zarządu sukcesyjnego, termin do zgłoszenia wniosku o ogłoszenie upadłości biegnie od dnia, w którym został ustanowiony zarząd sukcesyjny. Zgłoszenie wniosku o ogłoszenie upadłości przez zarządcę sukcesyjnego nie wymaga zgody osób, na rzecz których działa zarządca sukcesyjny (art. 21 ust. 2a Pr. Upadł.). </a:t>
            </a:r>
            <a:endParaRPr lang="pl-PL" sz="3200" b="1"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396573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Osoby</a:t>
            </a:r>
            <a:r>
              <a:rPr lang="pl-PL" sz="3200" dirty="0">
                <a:latin typeface="Times New Roman" panose="02020603050405020304" pitchFamily="18" charset="0"/>
                <a:cs typeface="Times New Roman" panose="02020603050405020304" pitchFamily="18" charset="0"/>
              </a:rPr>
              <a:t>, o których mowa w art. 21 ust. 1-2a Pr. Upadł., </a:t>
            </a:r>
            <a:r>
              <a:rPr lang="pl-PL" sz="3200" b="1" dirty="0">
                <a:latin typeface="Times New Roman" panose="02020603050405020304" pitchFamily="18" charset="0"/>
                <a:cs typeface="Times New Roman" panose="02020603050405020304" pitchFamily="18" charset="0"/>
              </a:rPr>
              <a:t>ponoszą odpowiedzialność za szkodę wyrządzoną wskutek niezłożenia wniosku w terminie</a:t>
            </a:r>
            <a:r>
              <a:rPr lang="pl-PL" sz="3200" dirty="0">
                <a:latin typeface="Times New Roman" panose="02020603050405020304" pitchFamily="18" charset="0"/>
                <a:cs typeface="Times New Roman" panose="02020603050405020304" pitchFamily="18" charset="0"/>
              </a:rPr>
              <a:t> określonym w ust. 1 lub 2a Pr. Upadł., chyba że </a:t>
            </a:r>
            <a:r>
              <a:rPr lang="pl-PL" sz="3200" b="1" dirty="0">
                <a:latin typeface="Times New Roman" panose="02020603050405020304" pitchFamily="18" charset="0"/>
                <a:cs typeface="Times New Roman" panose="02020603050405020304" pitchFamily="18" charset="0"/>
              </a:rPr>
              <a:t>nie ponoszą winy </a:t>
            </a:r>
            <a:r>
              <a:rPr lang="pl-PL" sz="3200" dirty="0">
                <a:latin typeface="Times New Roman" panose="02020603050405020304" pitchFamily="18" charset="0"/>
                <a:cs typeface="Times New Roman" panose="02020603050405020304" pitchFamily="18" charset="0"/>
              </a:rPr>
              <a:t>(art. 21 ust. 3 </a:t>
            </a:r>
            <a:r>
              <a:rPr lang="pl-PL" sz="3200" dirty="0" err="1">
                <a:latin typeface="Times New Roman" panose="02020603050405020304" pitchFamily="18" charset="0"/>
                <a:cs typeface="Times New Roman" panose="02020603050405020304" pitchFamily="18" charset="0"/>
              </a:rPr>
              <a:t>zd</a:t>
            </a:r>
            <a:r>
              <a:rPr lang="pl-PL" sz="3200" dirty="0">
                <a:latin typeface="Times New Roman" panose="02020603050405020304" pitchFamily="18" charset="0"/>
                <a:cs typeface="Times New Roman" panose="02020603050405020304" pitchFamily="18" charset="0"/>
              </a:rPr>
              <a:t>. 1 Pr. Upadł.).</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1546443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Osoby te mogą uwolnić się od odpowiedzialności</a:t>
            </a:r>
            <a:r>
              <a:rPr lang="pl-PL" sz="3200" dirty="0">
                <a:latin typeface="Times New Roman" panose="02020603050405020304" pitchFamily="18" charset="0"/>
                <a:cs typeface="Times New Roman" panose="02020603050405020304" pitchFamily="18" charset="0"/>
              </a:rPr>
              <a:t>, w szczególności jeżeli wykażą, że </a:t>
            </a:r>
            <a:r>
              <a:rPr lang="pl-PL" sz="3200" b="1" dirty="0">
                <a:latin typeface="Times New Roman" panose="02020603050405020304" pitchFamily="18" charset="0"/>
                <a:cs typeface="Times New Roman" panose="02020603050405020304" pitchFamily="18" charset="0"/>
              </a:rPr>
              <a:t>w terminie</a:t>
            </a:r>
            <a:r>
              <a:rPr lang="pl-PL" sz="3200" dirty="0">
                <a:latin typeface="Times New Roman" panose="02020603050405020304" pitchFamily="18" charset="0"/>
                <a:cs typeface="Times New Roman" panose="02020603050405020304" pitchFamily="18" charset="0"/>
              </a:rPr>
              <a:t> określonym w art. 21 ust. 1 lub 2a Pr. Upadł. </a:t>
            </a:r>
            <a:r>
              <a:rPr lang="pl-PL" sz="3200" b="1" dirty="0">
                <a:latin typeface="Times New Roman" panose="02020603050405020304" pitchFamily="18" charset="0"/>
                <a:cs typeface="Times New Roman" panose="02020603050405020304" pitchFamily="18" charset="0"/>
              </a:rPr>
              <a:t>otwarto postępowanie restrukturyzacyjne albo zatwierdzono układ w postępowaniu o zatwierdzenie układu</a:t>
            </a:r>
            <a:r>
              <a:rPr lang="pl-PL" sz="3200" dirty="0">
                <a:latin typeface="Times New Roman" panose="02020603050405020304" pitchFamily="18" charset="0"/>
                <a:cs typeface="Times New Roman" panose="02020603050405020304" pitchFamily="18" charset="0"/>
              </a:rPr>
              <a:t> (art. 21 ust. 3 </a:t>
            </a:r>
            <a:r>
              <a:rPr lang="pl-PL" sz="3200" dirty="0" err="1">
                <a:latin typeface="Times New Roman" panose="02020603050405020304" pitchFamily="18" charset="0"/>
                <a:cs typeface="Times New Roman" panose="02020603050405020304" pitchFamily="18" charset="0"/>
              </a:rPr>
              <a:t>zd</a:t>
            </a:r>
            <a:r>
              <a:rPr lang="pl-PL" sz="3200" dirty="0">
                <a:latin typeface="Times New Roman" panose="02020603050405020304" pitchFamily="18" charset="0"/>
                <a:cs typeface="Times New Roman" panose="02020603050405020304" pitchFamily="18" charset="0"/>
              </a:rPr>
              <a:t>. 2 Pr. Upadł.).</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9524929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Osoby</a:t>
            </a:r>
            <a:r>
              <a:rPr lang="pl-PL" sz="3200" dirty="0">
                <a:latin typeface="Times New Roman" panose="02020603050405020304" pitchFamily="18" charset="0"/>
                <a:cs typeface="Times New Roman" panose="02020603050405020304" pitchFamily="18" charset="0"/>
              </a:rPr>
              <a:t>, o których mowa w art. 21 ust. 1-2a Pr. Upadł., </a:t>
            </a:r>
            <a:r>
              <a:rPr lang="pl-PL" sz="3200" b="1" dirty="0">
                <a:latin typeface="Times New Roman" panose="02020603050405020304" pitchFamily="18" charset="0"/>
                <a:cs typeface="Times New Roman" panose="02020603050405020304" pitchFamily="18" charset="0"/>
              </a:rPr>
              <a:t>nie ponoszą odpowiedzialności za niezłożenie wniosku o ogłoszenie upadłości w czasie</a:t>
            </a:r>
            <a:r>
              <a:rPr lang="pl-PL" sz="3200" dirty="0">
                <a:latin typeface="Times New Roman" panose="02020603050405020304" pitchFamily="18" charset="0"/>
                <a:cs typeface="Times New Roman" panose="02020603050405020304" pitchFamily="18" charset="0"/>
              </a:rPr>
              <a:t>, gdy </a:t>
            </a:r>
            <a:r>
              <a:rPr lang="pl-PL" sz="3200" b="1" dirty="0">
                <a:latin typeface="Times New Roman" panose="02020603050405020304" pitchFamily="18" charset="0"/>
                <a:cs typeface="Times New Roman" panose="02020603050405020304" pitchFamily="18" charset="0"/>
              </a:rPr>
              <a:t>prowadzona jest egzekucja przez zarząd przymusowy albo przez sprzedaż przedsiębiorstwa</a:t>
            </a:r>
            <a:r>
              <a:rPr lang="pl-PL" sz="3200" dirty="0">
                <a:latin typeface="Times New Roman" panose="02020603050405020304" pitchFamily="18" charset="0"/>
                <a:cs typeface="Times New Roman" panose="02020603050405020304" pitchFamily="18" charset="0"/>
              </a:rPr>
              <a:t>, na podstawie przepisów KPC, jeżeli </a:t>
            </a:r>
            <a:r>
              <a:rPr lang="pl-PL" sz="3200" b="1" dirty="0">
                <a:latin typeface="Times New Roman" panose="02020603050405020304" pitchFamily="18" charset="0"/>
                <a:cs typeface="Times New Roman" panose="02020603050405020304" pitchFamily="18" charset="0"/>
              </a:rPr>
              <a:t>obowiązek złożenia wniosku o ogłoszenie upadłości powstał w czasie prowadzenia egzekucji</a:t>
            </a:r>
            <a:r>
              <a:rPr lang="pl-PL" sz="3200" dirty="0">
                <a:latin typeface="Times New Roman" panose="02020603050405020304" pitchFamily="18" charset="0"/>
                <a:cs typeface="Times New Roman" panose="02020603050405020304" pitchFamily="18" charset="0"/>
              </a:rPr>
              <a:t> (art. 21 ust. 5 Pr. Upadł.).</a:t>
            </a:r>
            <a:endParaRPr lang="pl-PL" sz="3200" b="1" dirty="0">
              <a:latin typeface="Times New Roman" panose="02020603050405020304" pitchFamily="18" charset="0"/>
              <a:cs typeface="Times New Roman" panose="02020603050405020304" pitchFamily="18" charset="0"/>
            </a:endParaRP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2296567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W przypadku dochodzenia odszkodowania przez wierzyciela niewypłacalnego dłużnika </a:t>
            </a:r>
            <a:r>
              <a:rPr lang="pl-PL" sz="3200" b="1" dirty="0">
                <a:latin typeface="Times New Roman" panose="02020603050405020304" pitchFamily="18" charset="0"/>
                <a:cs typeface="Times New Roman" panose="02020603050405020304" pitchFamily="18" charset="0"/>
              </a:rPr>
              <a:t>domniemywa się, że szkoda obejmuje wysokość niezaspokojonej wierzytelności tego wierzyciela wobec dłużnika</a:t>
            </a:r>
            <a:r>
              <a:rPr lang="pl-PL" sz="3200" dirty="0">
                <a:latin typeface="Times New Roman" panose="02020603050405020304" pitchFamily="18" charset="0"/>
                <a:cs typeface="Times New Roman" panose="02020603050405020304" pitchFamily="18" charset="0"/>
              </a:rPr>
              <a:t> (art. 21 ust. 3a Pr. Upadł.).</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0182669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„To na osobie odpowiedzialnej spoczywa ciężar dowodu, który sprowadza się </a:t>
            </a:r>
            <a:r>
              <a:rPr lang="pl-PL" sz="3200" i="1" dirty="0">
                <a:latin typeface="Times New Roman" panose="02020603050405020304" pitchFamily="18" charset="0"/>
                <a:cs typeface="Times New Roman" panose="02020603050405020304" pitchFamily="18" charset="0"/>
              </a:rPr>
              <a:t>de facto </a:t>
            </a:r>
            <a:r>
              <a:rPr lang="pl-PL" sz="3200" dirty="0">
                <a:latin typeface="Times New Roman" panose="02020603050405020304" pitchFamily="18" charset="0"/>
                <a:cs typeface="Times New Roman" panose="02020603050405020304" pitchFamily="18" charset="0"/>
              </a:rPr>
              <a:t>do ustalenia rzeczywistej wysokości szkody </a:t>
            </a:r>
            <a:r>
              <a:rPr lang="pl-PL" sz="3200" b="1" dirty="0">
                <a:latin typeface="Times New Roman" panose="02020603050405020304" pitchFamily="18" charset="0"/>
                <a:cs typeface="Times New Roman" panose="02020603050405020304" pitchFamily="18" charset="0"/>
              </a:rPr>
              <a:t>przez porównanie poziomu zaspokojenia, jaki zostanie osiągnięty, z tym, jaki byłby możliwy do uzyskania w sytuacji złożenia wniosku o ogłoszenie upadłości w odpowiednim terminie</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r>
              <a:rPr lang="pl-PL" sz="2400" i="1" dirty="0">
                <a:latin typeface="Times New Roman" panose="02020603050405020304" pitchFamily="18" charset="0"/>
                <a:cs typeface="Times New Roman" panose="02020603050405020304" pitchFamily="18" charset="0"/>
              </a:rPr>
              <a:t>A.J. Witosz, [w:] Prawo upadłościowe. Komentarz, red. A.J. Witosz</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4656735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299, 300</a:t>
            </a:r>
            <a:r>
              <a:rPr lang="pl-PL" sz="3200" b="1" baseline="30000" dirty="0">
                <a:latin typeface="Times New Roman" panose="02020603050405020304" pitchFamily="18" charset="0"/>
                <a:cs typeface="Times New Roman" panose="02020603050405020304" pitchFamily="18" charset="0"/>
              </a:rPr>
              <a:t>132</a:t>
            </a:r>
            <a:r>
              <a:rPr lang="pl-PL" sz="3200" b="1" dirty="0">
                <a:latin typeface="Times New Roman" panose="02020603050405020304" pitchFamily="18" charset="0"/>
                <a:cs typeface="Times New Roman" panose="02020603050405020304" pitchFamily="18" charset="0"/>
              </a:rPr>
              <a:t> KSH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1. Jeżeli </a:t>
            </a:r>
            <a:r>
              <a:rPr lang="pl-PL" sz="3200" b="1" dirty="0">
                <a:latin typeface="Times New Roman" panose="02020603050405020304" pitchFamily="18" charset="0"/>
                <a:cs typeface="Times New Roman" panose="02020603050405020304" pitchFamily="18" charset="0"/>
              </a:rPr>
              <a:t>egzekucja przeciwko spółce okaże się bezskuteczna</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członkowie zarządu odpowiadają solidarnie za jej zobowiązania</a:t>
            </a:r>
            <a:r>
              <a:rPr lang="pl-PL" sz="3200" dirty="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7432588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299, 300</a:t>
            </a:r>
            <a:r>
              <a:rPr lang="pl-PL" sz="3200" b="1" baseline="30000" dirty="0">
                <a:latin typeface="Times New Roman" panose="02020603050405020304" pitchFamily="18" charset="0"/>
                <a:cs typeface="Times New Roman" panose="02020603050405020304" pitchFamily="18" charset="0"/>
              </a:rPr>
              <a:t>132</a:t>
            </a:r>
            <a:r>
              <a:rPr lang="pl-PL" sz="3200" b="1" dirty="0">
                <a:latin typeface="Times New Roman" panose="02020603050405020304" pitchFamily="18" charset="0"/>
                <a:cs typeface="Times New Roman" panose="02020603050405020304" pitchFamily="18" charset="0"/>
              </a:rPr>
              <a:t> KSH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2. </a:t>
            </a:r>
            <a:r>
              <a:rPr lang="pl-PL" sz="3200" b="1" dirty="0">
                <a:latin typeface="Times New Roman" panose="02020603050405020304" pitchFamily="18" charset="0"/>
                <a:cs typeface="Times New Roman" panose="02020603050405020304" pitchFamily="18" charset="0"/>
              </a:rPr>
              <a:t>Członek zarządu może się uwolnić od odpowiedzialności</a:t>
            </a:r>
            <a:r>
              <a:rPr lang="pl-PL" sz="3200" dirty="0">
                <a:latin typeface="Times New Roman" panose="02020603050405020304" pitchFamily="18" charset="0"/>
                <a:cs typeface="Times New Roman" panose="02020603050405020304" pitchFamily="18" charset="0"/>
              </a:rPr>
              <a:t>, o której mowa w § 1, jeżeli wykaże, że </a:t>
            </a:r>
            <a:r>
              <a:rPr lang="pl-PL" sz="3200" b="1" dirty="0">
                <a:latin typeface="Times New Roman" panose="02020603050405020304" pitchFamily="18" charset="0"/>
                <a:cs typeface="Times New Roman" panose="02020603050405020304" pitchFamily="18" charset="0"/>
              </a:rPr>
              <a:t>we właściwym czasie zgłoszono wniosek o ogłoszenie upadłości</a:t>
            </a:r>
            <a:r>
              <a:rPr lang="pl-PL" sz="3200" dirty="0">
                <a:latin typeface="Times New Roman" panose="02020603050405020304" pitchFamily="18" charset="0"/>
                <a:cs typeface="Times New Roman" panose="02020603050405020304" pitchFamily="18" charset="0"/>
              </a:rPr>
              <a:t> lub w tym samym czasie </a:t>
            </a:r>
            <a:r>
              <a:rPr lang="pl-PL" sz="3200" b="1" dirty="0">
                <a:latin typeface="Times New Roman" panose="02020603050405020304" pitchFamily="18" charset="0"/>
                <a:cs typeface="Times New Roman" panose="02020603050405020304" pitchFamily="18" charset="0"/>
              </a:rPr>
              <a:t>wydano postanowienie o otwarciu postępowania restrukturyzacyjnego albo o zatwierdzeniu układu w postępowaniu w przedmiocie zatwierdzenia układu</a:t>
            </a:r>
            <a:r>
              <a:rPr lang="pl-PL" sz="3200" dirty="0">
                <a:latin typeface="Times New Roman" panose="02020603050405020304" pitchFamily="18" charset="0"/>
                <a:cs typeface="Times New Roman" panose="02020603050405020304" pitchFamily="18" charset="0"/>
              </a:rPr>
              <a:t>, albo że </a:t>
            </a:r>
            <a:r>
              <a:rPr lang="pl-PL" sz="3200" b="1" dirty="0">
                <a:latin typeface="Times New Roman" panose="02020603050405020304" pitchFamily="18" charset="0"/>
                <a:cs typeface="Times New Roman" panose="02020603050405020304" pitchFamily="18" charset="0"/>
              </a:rPr>
              <a:t>niezgłoszenie wniosku o ogłoszenie upadłości nastąpiło nie z jego winy</a:t>
            </a:r>
            <a:r>
              <a:rPr lang="pl-PL" sz="3200" dirty="0">
                <a:latin typeface="Times New Roman" panose="02020603050405020304" pitchFamily="18" charset="0"/>
                <a:cs typeface="Times New Roman" panose="02020603050405020304" pitchFamily="18" charset="0"/>
              </a:rPr>
              <a:t>, albo że </a:t>
            </a:r>
            <a:r>
              <a:rPr lang="pl-PL" sz="3200" b="1" dirty="0">
                <a:latin typeface="Times New Roman" panose="02020603050405020304" pitchFamily="18" charset="0"/>
                <a:cs typeface="Times New Roman" panose="02020603050405020304" pitchFamily="18" charset="0"/>
              </a:rPr>
              <a:t>pomimo niezgłoszenia wniosku o ogłoszenie upadłości oraz niewydania postanowienia o otwarciu postępowania restrukturyzacyjnego albo niezatwierdzenia układu w postępowaniu w przedmiocie zatwierdzenia układu wierzyciel nie poniósł szkody</a:t>
            </a:r>
            <a:r>
              <a:rPr lang="pl-PL" sz="3200" dirty="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241273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lstStyle/>
          <a:p>
            <a:pPr marL="0" indent="0" algn="ctr">
              <a:lnSpc>
                <a:spcPct val="100000"/>
              </a:lnSpc>
              <a:buNone/>
            </a:pPr>
            <a:r>
              <a:rPr lang="pl-PL" sz="2400" b="1" i="1" dirty="0">
                <a:latin typeface="Times New Roman" panose="02020603050405020304" pitchFamily="18" charset="0"/>
                <a:cs typeface="Times New Roman" panose="02020603050405020304" pitchFamily="18" charset="0"/>
              </a:rPr>
              <a:t>rodzaje postępowań</a:t>
            </a:r>
          </a:p>
          <a:p>
            <a:pPr marL="0" indent="0" algn="ctr">
              <a:lnSpc>
                <a:spcPct val="100000"/>
              </a:lnSpc>
              <a:buNone/>
            </a:pPr>
            <a:endParaRPr lang="pl-PL" sz="3200" dirty="0">
              <a:latin typeface="Times New Roman" panose="02020603050405020304" pitchFamily="18" charset="0"/>
              <a:cs typeface="Times New Roman" panose="02020603050405020304" pitchFamily="18" charset="0"/>
            </a:endParaRPr>
          </a:p>
          <a:p>
            <a:pPr>
              <a:lnSpc>
                <a:spcPct val="100000"/>
              </a:lnSpc>
            </a:pPr>
            <a:r>
              <a:rPr lang="pl-PL" sz="3200" b="1" dirty="0">
                <a:latin typeface="Times New Roman" panose="02020603050405020304" pitchFamily="18" charset="0"/>
                <a:cs typeface="Times New Roman" panose="02020603050405020304" pitchFamily="18" charset="0"/>
              </a:rPr>
              <a:t>postępowanie upadłościowe </a:t>
            </a:r>
          </a:p>
          <a:p>
            <a:pPr>
              <a:lnSpc>
                <a:spcPct val="100000"/>
              </a:lnSpc>
            </a:pPr>
            <a:r>
              <a:rPr lang="pl-PL" sz="3200" b="1" dirty="0">
                <a:latin typeface="Times New Roman" panose="02020603050405020304" pitchFamily="18" charset="0"/>
                <a:cs typeface="Times New Roman" panose="02020603050405020304" pitchFamily="18" charset="0"/>
              </a:rPr>
              <a:t>postępowania restrukturyzacyjne</a:t>
            </a:r>
          </a:p>
          <a:p>
            <a:pPr marL="0" indent="0">
              <a:lnSpc>
                <a:spcPct val="100000"/>
              </a:lnSpc>
              <a:buNone/>
            </a:pPr>
            <a:r>
              <a:rPr lang="pl-PL" sz="2400" dirty="0">
                <a:latin typeface="Times New Roman" panose="02020603050405020304" pitchFamily="18" charset="0"/>
                <a:cs typeface="Times New Roman" panose="02020603050405020304" pitchFamily="18" charset="0"/>
              </a:rPr>
              <a:t>			</a:t>
            </a:r>
            <a:r>
              <a:rPr lang="pl-PL" sz="3200" dirty="0">
                <a:latin typeface="Times New Roman" panose="02020603050405020304" pitchFamily="18" charset="0"/>
                <a:cs typeface="Times New Roman" panose="02020603050405020304" pitchFamily="18" charset="0"/>
              </a:rPr>
              <a:t>1) postępowanie o zatwierdzenie układu</a:t>
            </a:r>
          </a:p>
          <a:p>
            <a:pPr marL="0" indent="0">
              <a:lnSpc>
                <a:spcPct val="100000"/>
              </a:lnSpc>
              <a:buNone/>
            </a:pPr>
            <a:r>
              <a:rPr lang="pl-PL" sz="3200" dirty="0">
                <a:latin typeface="Times New Roman" panose="02020603050405020304" pitchFamily="18" charset="0"/>
                <a:cs typeface="Times New Roman" panose="02020603050405020304" pitchFamily="18" charset="0"/>
              </a:rPr>
              <a:t>			2) przyspieszone postępowanie układowe</a:t>
            </a:r>
          </a:p>
          <a:p>
            <a:pPr marL="0" indent="0">
              <a:lnSpc>
                <a:spcPct val="100000"/>
              </a:lnSpc>
              <a:buNone/>
            </a:pPr>
            <a:r>
              <a:rPr lang="pl-PL" sz="3200" dirty="0">
                <a:latin typeface="Times New Roman" panose="02020603050405020304" pitchFamily="18" charset="0"/>
                <a:cs typeface="Times New Roman" panose="02020603050405020304" pitchFamily="18" charset="0"/>
              </a:rPr>
              <a:t>			3) postępowanie układowe</a:t>
            </a:r>
          </a:p>
          <a:p>
            <a:pPr marL="0" indent="0">
              <a:lnSpc>
                <a:spcPct val="100000"/>
              </a:lnSpc>
              <a:buNone/>
            </a:pPr>
            <a:r>
              <a:rPr lang="pl-PL" sz="3200" dirty="0">
                <a:latin typeface="Times New Roman" panose="02020603050405020304" pitchFamily="18" charset="0"/>
                <a:cs typeface="Times New Roman" panose="02020603050405020304" pitchFamily="18" charset="0"/>
              </a:rPr>
              <a:t>			4) postępowanie sanacyjne</a:t>
            </a:r>
          </a:p>
        </p:txBody>
      </p:sp>
      <p:sp>
        <p:nvSpPr>
          <p:cNvPr id="5" name="Pagon 4"/>
          <p:cNvSpPr/>
          <p:nvPr/>
        </p:nvSpPr>
        <p:spPr>
          <a:xfrm rot="10800000">
            <a:off x="11473720" y="134912"/>
            <a:ext cx="584617" cy="419724"/>
          </a:xfrm>
          <a:prstGeom prst="chevro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2462557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b="1" dirty="0">
                <a:latin typeface="Times New Roman" panose="02020603050405020304" pitchFamily="18" charset="0"/>
                <a:cs typeface="Times New Roman" panose="02020603050405020304" pitchFamily="18" charset="0"/>
              </a:rPr>
              <a:t>Art. 299, 300</a:t>
            </a:r>
            <a:r>
              <a:rPr lang="pl-PL" sz="3200" b="1" baseline="30000" dirty="0">
                <a:latin typeface="Times New Roman" panose="02020603050405020304" pitchFamily="18" charset="0"/>
                <a:cs typeface="Times New Roman" panose="02020603050405020304" pitchFamily="18" charset="0"/>
              </a:rPr>
              <a:t>132</a:t>
            </a:r>
            <a:r>
              <a:rPr lang="pl-PL" sz="3200" b="1" dirty="0">
                <a:latin typeface="Times New Roman" panose="02020603050405020304" pitchFamily="18" charset="0"/>
                <a:cs typeface="Times New Roman" panose="02020603050405020304" pitchFamily="18" charset="0"/>
              </a:rPr>
              <a:t> KSH</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3. Przepisy § 1 i § 2 nie naruszają przepisów ustanawiających dalej idącą odpowiedzialność członków zarządu.</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4. </a:t>
            </a:r>
            <a:r>
              <a:rPr lang="pl-PL" sz="3200" b="1" dirty="0">
                <a:latin typeface="Times New Roman" panose="02020603050405020304" pitchFamily="18" charset="0"/>
                <a:cs typeface="Times New Roman" panose="02020603050405020304" pitchFamily="18" charset="0"/>
              </a:rPr>
              <a:t>Osoby</a:t>
            </a:r>
            <a:r>
              <a:rPr lang="pl-PL" sz="3200" dirty="0">
                <a:latin typeface="Times New Roman" panose="02020603050405020304" pitchFamily="18" charset="0"/>
                <a:cs typeface="Times New Roman" panose="02020603050405020304" pitchFamily="18" charset="0"/>
              </a:rPr>
              <a:t>, o których mowa w § 1, </a:t>
            </a:r>
            <a:r>
              <a:rPr lang="pl-PL" sz="3200" b="1" dirty="0">
                <a:latin typeface="Times New Roman" panose="02020603050405020304" pitchFamily="18" charset="0"/>
                <a:cs typeface="Times New Roman" panose="02020603050405020304" pitchFamily="18" charset="0"/>
              </a:rPr>
              <a:t>nie ponoszą odpowiedzialności za niezłożenie wniosku o ogłoszenie upadłości w czasie</a:t>
            </a:r>
            <a:r>
              <a:rPr lang="pl-PL" sz="3200" dirty="0">
                <a:latin typeface="Times New Roman" panose="02020603050405020304" pitchFamily="18" charset="0"/>
                <a:cs typeface="Times New Roman" panose="02020603050405020304" pitchFamily="18" charset="0"/>
              </a:rPr>
              <a:t>, gdy </a:t>
            </a:r>
            <a:r>
              <a:rPr lang="pl-PL" sz="3200" b="1" dirty="0">
                <a:latin typeface="Times New Roman" panose="02020603050405020304" pitchFamily="18" charset="0"/>
                <a:cs typeface="Times New Roman" panose="02020603050405020304" pitchFamily="18" charset="0"/>
              </a:rPr>
              <a:t>prowadzona jest egzekucja przez zarząd przymusowy albo przez sprzedaż przedsiębiorstwa</a:t>
            </a:r>
            <a:r>
              <a:rPr lang="pl-PL" sz="3200" dirty="0">
                <a:latin typeface="Times New Roman" panose="02020603050405020304" pitchFamily="18" charset="0"/>
                <a:cs typeface="Times New Roman" panose="02020603050405020304" pitchFamily="18" charset="0"/>
              </a:rPr>
              <a:t>, na podstawie przepisów KPC, jeżeli </a:t>
            </a:r>
            <a:r>
              <a:rPr lang="pl-PL" sz="3200" b="1" dirty="0">
                <a:latin typeface="Times New Roman" panose="02020603050405020304" pitchFamily="18" charset="0"/>
                <a:cs typeface="Times New Roman" panose="02020603050405020304" pitchFamily="18" charset="0"/>
              </a:rPr>
              <a:t>obowiązek złożenia wniosku o ogłoszenie upadłości powstał w czasie prowadzenia egzekucji</a:t>
            </a:r>
            <a:r>
              <a:rPr lang="pl-PL" sz="3200" dirty="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5403876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Postępowanie restrukturyzacyjne wszczyna się </a:t>
            </a:r>
            <a:r>
              <a:rPr lang="pl-PL" sz="3200" b="1" dirty="0">
                <a:latin typeface="Times New Roman" panose="02020603050405020304" pitchFamily="18" charset="0"/>
                <a:cs typeface="Times New Roman" panose="02020603050405020304" pitchFamily="18" charset="0"/>
              </a:rPr>
              <a:t>na wniosek dłużnika</a:t>
            </a:r>
            <a:r>
              <a:rPr lang="pl-PL" sz="3200" dirty="0">
                <a:latin typeface="Times New Roman" panose="02020603050405020304" pitchFamily="18" charset="0"/>
                <a:cs typeface="Times New Roman" panose="02020603050405020304" pitchFamily="18" charset="0"/>
              </a:rPr>
              <a:t>. W przypadku postępowania sanacyjnego, wniosek w stosunku </a:t>
            </a:r>
            <a:r>
              <a:rPr lang="pl-PL" sz="3200" b="1" dirty="0">
                <a:latin typeface="Times New Roman" panose="02020603050405020304" pitchFamily="18" charset="0"/>
                <a:cs typeface="Times New Roman" panose="02020603050405020304" pitchFamily="18" charset="0"/>
              </a:rPr>
              <a:t>do osoby prawnej </a:t>
            </a:r>
            <a:r>
              <a:rPr lang="pl-PL" sz="3200" dirty="0">
                <a:latin typeface="Times New Roman" panose="02020603050405020304" pitchFamily="18" charset="0"/>
                <a:cs typeface="Times New Roman" panose="02020603050405020304" pitchFamily="18" charset="0"/>
              </a:rPr>
              <a:t>może zgłosić również jej </a:t>
            </a:r>
            <a:r>
              <a:rPr lang="pl-PL" sz="3200" b="1" dirty="0">
                <a:latin typeface="Times New Roman" panose="02020603050405020304" pitchFamily="18" charset="0"/>
                <a:cs typeface="Times New Roman" panose="02020603050405020304" pitchFamily="18" charset="0"/>
              </a:rPr>
              <a:t>wierzyciel osobisty</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Przez wniosek należy tu rozumieć: </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1) wniosek o otwarcie postępowania restrukturyzacyjnego,</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2) wniosek o zatwierdzenie układu przyjętego w postępowaniu o zatwierdzenie układu.</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42341856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Od dnia otwarcia postępowania restrukturyzacyjnego do dnia jego zakończenia albo uprawomocnienia się postanowienia o umorzeniu, </a:t>
            </a:r>
            <a:r>
              <a:rPr lang="pl-PL" sz="3200" b="1" dirty="0">
                <a:latin typeface="Times New Roman" panose="02020603050405020304" pitchFamily="18" charset="0"/>
                <a:cs typeface="Times New Roman" panose="02020603050405020304" pitchFamily="18" charset="0"/>
              </a:rPr>
              <a:t>spełnianie</a:t>
            </a:r>
            <a:r>
              <a:rPr lang="pl-PL" sz="3200" dirty="0">
                <a:latin typeface="Times New Roman" panose="02020603050405020304" pitchFamily="18" charset="0"/>
                <a:cs typeface="Times New Roman" panose="02020603050405020304" pitchFamily="18" charset="0"/>
              </a:rPr>
              <a:t> przez dłużnika </a:t>
            </a:r>
            <a:r>
              <a:rPr lang="pl-PL" sz="3200" b="1" dirty="0">
                <a:latin typeface="Times New Roman" panose="02020603050405020304" pitchFamily="18" charset="0"/>
                <a:cs typeface="Times New Roman" panose="02020603050405020304" pitchFamily="18" charset="0"/>
              </a:rPr>
              <a:t>świadczeń</a:t>
            </a:r>
            <a:r>
              <a:rPr lang="pl-PL" sz="3200" dirty="0">
                <a:latin typeface="Times New Roman" panose="02020603050405020304" pitchFamily="18" charset="0"/>
                <a:cs typeface="Times New Roman" panose="02020603050405020304" pitchFamily="18" charset="0"/>
              </a:rPr>
              <a:t> wynikających z wierzytelności, które z mocy prawa są objęte układem, </a:t>
            </a:r>
            <a:r>
              <a:rPr lang="pl-PL" sz="3200" b="1" dirty="0">
                <a:latin typeface="Times New Roman" panose="02020603050405020304" pitchFamily="18" charset="0"/>
                <a:cs typeface="Times New Roman" panose="02020603050405020304" pitchFamily="18" charset="0"/>
              </a:rPr>
              <a:t>jest niedopuszczalne</a:t>
            </a:r>
            <a:r>
              <a:rPr lang="pl-PL" sz="3200" dirty="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9911001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Postanowienia umowy </a:t>
            </a:r>
            <a:r>
              <a:rPr lang="pl-PL" sz="3200" b="1" dirty="0">
                <a:latin typeface="Times New Roman" panose="02020603050405020304" pitchFamily="18" charset="0"/>
                <a:cs typeface="Times New Roman" panose="02020603050405020304" pitchFamily="18" charset="0"/>
              </a:rPr>
              <a:t>zastrzegające na wypadek</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złożenia wniosku o ogłoszenie upadłości lub ogłoszenia upadłości,</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złożenia wniosku o zatwierdzenie układu, zatwierdzenia układu lub dokonania obwieszczenia, o którym mowa w art. 226a ust. 1 Pr. Rest.,</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złożenia wniosku o otwarcie przyspieszonego postępowania układowego, postępowania układowego, postępowania sanacyjnego lub jego otwarcia,</a:t>
            </a:r>
          </a:p>
          <a:p>
            <a:pPr marL="0" indent="0" algn="just">
              <a:lnSpc>
                <a:spcPct val="100000"/>
              </a:lnSpc>
              <a:buNone/>
            </a:pPr>
            <a:r>
              <a:rPr lang="pl-PL" sz="3200" b="1" dirty="0">
                <a:latin typeface="Times New Roman" panose="02020603050405020304" pitchFamily="18" charset="0"/>
                <a:cs typeface="Times New Roman" panose="02020603050405020304" pitchFamily="18" charset="0"/>
              </a:rPr>
              <a:t>zmianę lub rozwiązanie stosunku prawnego</a:t>
            </a:r>
            <a:r>
              <a:rPr lang="pl-PL" sz="3200" dirty="0">
                <a:latin typeface="Times New Roman" panose="02020603050405020304" pitchFamily="18" charset="0"/>
                <a:cs typeface="Times New Roman" panose="02020603050405020304" pitchFamily="18" charset="0"/>
              </a:rPr>
              <a:t>, którego stroną jest upadły/dłużnik, </a:t>
            </a:r>
            <a:r>
              <a:rPr lang="pl-PL" sz="3200" b="1" dirty="0">
                <a:latin typeface="Times New Roman" panose="02020603050405020304" pitchFamily="18" charset="0"/>
                <a:cs typeface="Times New Roman" panose="02020603050405020304" pitchFamily="18" charset="0"/>
              </a:rPr>
              <a:t>są nieważne</a:t>
            </a:r>
            <a:r>
              <a:rPr lang="pl-PL" sz="3200" dirty="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9738819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2400" b="1" i="1" dirty="0">
                <a:latin typeface="Times New Roman" panose="02020603050405020304" pitchFamily="18" charset="0"/>
                <a:cs typeface="Times New Roman" panose="02020603050405020304" pitchFamily="18" charset="0"/>
              </a:rPr>
              <a:t>Centralny Rejestr Restrukturyzacji i Upadłości / Krajowy Rejestr Zadłużonych</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Pr. Rest. weszło w życie z dniem 1 stycznia 2016 r. </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Przepis art. 5 Pr. Rest., którego termin wejścia w życie został odroczony przez ustawodawcę do dnia 1 lutego 2018 r., a następnie do dnia 26 czerwca 2018 r., przewidywał utworzenie </a:t>
            </a:r>
            <a:r>
              <a:rPr lang="pl-PL" sz="3200" b="1" dirty="0">
                <a:latin typeface="Times New Roman" panose="02020603050405020304" pitchFamily="18" charset="0"/>
                <a:cs typeface="Times New Roman" panose="02020603050405020304" pitchFamily="18" charset="0"/>
              </a:rPr>
              <a:t>Centralnego Rejestru Restrukturyzacji i Upadłości</a:t>
            </a:r>
            <a:r>
              <a:rPr lang="pl-PL" sz="3200" dirty="0">
                <a:latin typeface="Times New Roman" panose="02020603050405020304" pitchFamily="18" charset="0"/>
                <a:cs typeface="Times New Roman" panose="02020603050405020304" pitchFamily="18" charset="0"/>
              </a:rPr>
              <a:t>. Rejestr ten jednak nie został nigdy utworzony.</a:t>
            </a:r>
          </a:p>
        </p:txBody>
      </p:sp>
      <p:sp>
        <p:nvSpPr>
          <p:cNvPr id="4" name="Pagon 3"/>
          <p:cNvSpPr/>
          <p:nvPr/>
        </p:nvSpPr>
        <p:spPr>
          <a:xfrm rot="10800000">
            <a:off x="11473720" y="134912"/>
            <a:ext cx="584617" cy="419724"/>
          </a:xfrm>
          <a:prstGeom prst="chevr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41285946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Ustawa z dnia 6 grudnia 2018 r. o Krajowym Rejestrze Zadłużonych – która weszła w życie z dniem 1 grudnia 2021 r. – uchyla art. 5 Pr. Rest. i wprowadza art. 5a Pr. Rest. </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Nowy przepis przewiduje, że przez Rejestr rozumieć należy </a:t>
            </a:r>
            <a:r>
              <a:rPr lang="pl-PL" sz="3200" b="1" dirty="0">
                <a:latin typeface="Times New Roman" panose="02020603050405020304" pitchFamily="18" charset="0"/>
                <a:cs typeface="Times New Roman" panose="02020603050405020304" pitchFamily="18" charset="0"/>
              </a:rPr>
              <a:t>Krajowy Rejestr Zadłużonych</a:t>
            </a:r>
            <a:r>
              <a:rPr lang="pl-PL" sz="3200" dirty="0">
                <a:latin typeface="Times New Roman" panose="02020603050405020304" pitchFamily="18" charset="0"/>
                <a:cs typeface="Times New Roman" panose="02020603050405020304" pitchFamily="18" charset="0"/>
              </a:rPr>
              <a:t>.</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Ustawa ta miała pierwotnie wejść w życie z dniem 1 grudnia 2020 r., a następnie 1 lipca 2021 r.</a:t>
            </a:r>
          </a:p>
        </p:txBody>
      </p:sp>
      <p:sp>
        <p:nvSpPr>
          <p:cNvPr id="4" name="Pagon 3"/>
          <p:cNvSpPr/>
          <p:nvPr/>
        </p:nvSpPr>
        <p:spPr>
          <a:xfrm rot="10800000">
            <a:off x="11473720" y="134912"/>
            <a:ext cx="584617" cy="419724"/>
          </a:xfrm>
          <a:prstGeom prst="chevr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3202191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Na mocy przepisów przejściowych, do dnia utworzenia Rejestru, </a:t>
            </a:r>
            <a:r>
              <a:rPr lang="pl-PL" sz="3200" b="1" dirty="0" err="1">
                <a:latin typeface="Times New Roman" panose="02020603050405020304" pitchFamily="18" charset="0"/>
                <a:cs typeface="Times New Roman" panose="02020603050405020304" pitchFamily="18" charset="0"/>
              </a:rPr>
              <a:t>obwieszczeń</a:t>
            </a:r>
            <a:r>
              <a:rPr lang="pl-PL" sz="3200" dirty="0">
                <a:latin typeface="Times New Roman" panose="02020603050405020304" pitchFamily="18" charset="0"/>
                <a:cs typeface="Times New Roman" panose="02020603050405020304" pitchFamily="18" charset="0"/>
              </a:rPr>
              <a:t>, o których mowa w Pr. Upadł. i Pr. Rest., dokonywało się w </a:t>
            </a:r>
            <a:r>
              <a:rPr lang="pl-PL" sz="3200" b="1" dirty="0">
                <a:latin typeface="Times New Roman" panose="02020603050405020304" pitchFamily="18" charset="0"/>
                <a:cs typeface="Times New Roman" panose="02020603050405020304" pitchFamily="18" charset="0"/>
              </a:rPr>
              <a:t>Monitorze Sądowym i Gospodarczym</a:t>
            </a:r>
            <a:r>
              <a:rPr lang="pl-PL" sz="3200" dirty="0">
                <a:latin typeface="Times New Roman" panose="02020603050405020304" pitchFamily="18" charset="0"/>
                <a:cs typeface="Times New Roman" panose="02020603050405020304" pitchFamily="18" charset="0"/>
              </a:rPr>
              <a:t>. </a:t>
            </a:r>
            <a:r>
              <a:rPr lang="pl-PL" sz="3200" b="1" dirty="0" err="1">
                <a:latin typeface="Times New Roman" panose="02020603050405020304" pitchFamily="18" charset="0"/>
                <a:cs typeface="Times New Roman" panose="02020603050405020304" pitchFamily="18" charset="0"/>
              </a:rPr>
              <a:t>Obwieszczeń</a:t>
            </a:r>
            <a:r>
              <a:rPr lang="pl-PL" sz="3200" dirty="0">
                <a:latin typeface="Times New Roman" panose="02020603050405020304" pitchFamily="18" charset="0"/>
                <a:cs typeface="Times New Roman" panose="02020603050405020304" pitchFamily="18" charset="0"/>
              </a:rPr>
              <a:t> mógł dokonywać również </a:t>
            </a:r>
            <a:r>
              <a:rPr lang="pl-PL" sz="3200" b="1" dirty="0">
                <a:latin typeface="Times New Roman" panose="02020603050405020304" pitchFamily="18" charset="0"/>
                <a:cs typeface="Times New Roman" panose="02020603050405020304" pitchFamily="18" charset="0"/>
              </a:rPr>
              <a:t>syndyk</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nadzorca sądowy</a:t>
            </a:r>
            <a:r>
              <a:rPr lang="pl-PL" sz="3200" dirty="0">
                <a:latin typeface="Times New Roman" panose="02020603050405020304" pitchFamily="18" charset="0"/>
                <a:cs typeface="Times New Roman" panose="02020603050405020304" pitchFamily="18" charset="0"/>
              </a:rPr>
              <a:t> lub </a:t>
            </a:r>
            <a:r>
              <a:rPr lang="pl-PL" sz="3200" b="1" dirty="0">
                <a:latin typeface="Times New Roman" panose="02020603050405020304" pitchFamily="18" charset="0"/>
                <a:cs typeface="Times New Roman" panose="02020603050405020304" pitchFamily="18" charset="0"/>
              </a:rPr>
              <a:t>zarządca</a:t>
            </a:r>
            <a:r>
              <a:rPr lang="pl-PL" sz="3200" dirty="0">
                <a:latin typeface="Times New Roman" panose="02020603050405020304" pitchFamily="18" charset="0"/>
                <a:cs typeface="Times New Roman" panose="02020603050405020304" pitchFamily="18" charset="0"/>
              </a:rPr>
              <a:t>, składając, po ukazaniu się obwieszczenia, do akt, dowód dokonania obwieszczenia.</a:t>
            </a:r>
          </a:p>
        </p:txBody>
      </p:sp>
      <p:sp>
        <p:nvSpPr>
          <p:cNvPr id="4" name="Pagon 3"/>
          <p:cNvSpPr/>
          <p:nvPr/>
        </p:nvSpPr>
        <p:spPr>
          <a:xfrm rot="10800000">
            <a:off x="11473720" y="134912"/>
            <a:ext cx="584617" cy="419724"/>
          </a:xfrm>
          <a:prstGeom prst="chevr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3074530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np.</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postanowienie o ogłoszeniu upadłości obwieszcza się</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o dacie złożenia listy wierzytelności obwieszcza się</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sędzia-komisarz zwołuje zgromadzenie wierzycieli przez obwieszczenie</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 o dacie złożenia spisu wierzytelności i spisu wierzytelności spornych obwieszcza się</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postanowienie o otwarciu przyspieszonego postępowania układowego obwieszcza się</a:t>
            </a:r>
          </a:p>
        </p:txBody>
      </p:sp>
      <p:sp>
        <p:nvSpPr>
          <p:cNvPr id="4" name="Pagon 3"/>
          <p:cNvSpPr/>
          <p:nvPr/>
        </p:nvSpPr>
        <p:spPr>
          <a:xfrm rot="10800000">
            <a:off x="11473720" y="134912"/>
            <a:ext cx="584617" cy="419724"/>
          </a:xfrm>
          <a:prstGeom prst="chevr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0669485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Postanowienia, zarządzenia i dokumenty</a:t>
            </a:r>
            <a:r>
              <a:rPr lang="pl-PL" sz="3200" dirty="0">
                <a:latin typeface="Times New Roman" panose="02020603050405020304" pitchFamily="18" charset="0"/>
                <a:cs typeface="Times New Roman" panose="02020603050405020304" pitchFamily="18" charset="0"/>
              </a:rPr>
              <a:t>, które zamieszcza się w Rejestrze, do dnia utworzenia Rejestru, </a:t>
            </a:r>
            <a:r>
              <a:rPr lang="pl-PL" sz="3200" b="1" dirty="0">
                <a:latin typeface="Times New Roman" panose="02020603050405020304" pitchFamily="18" charset="0"/>
                <a:cs typeface="Times New Roman" panose="02020603050405020304" pitchFamily="18" charset="0"/>
              </a:rPr>
              <a:t>wykładało się w sekretariacie sądu</a:t>
            </a:r>
            <a:r>
              <a:rPr lang="pl-PL" sz="3200" dirty="0">
                <a:latin typeface="Times New Roman" panose="02020603050405020304" pitchFamily="18" charset="0"/>
                <a:cs typeface="Times New Roman" panose="02020603050405020304" pitchFamily="18" charset="0"/>
              </a:rPr>
              <a:t>, o czym należało uczynić wzmiankę na sentencji postanowienia z zaznaczeniem daty wyłożenia.</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b="1" dirty="0">
                <a:latin typeface="Times New Roman" panose="02020603050405020304" pitchFamily="18" charset="0"/>
                <a:cs typeface="Times New Roman" panose="02020603050405020304" pitchFamily="18" charset="0"/>
              </a:rPr>
              <a:t>Pisma lub dokumenty</a:t>
            </a:r>
            <a:r>
              <a:rPr lang="pl-PL" sz="3200" dirty="0">
                <a:latin typeface="Times New Roman" panose="02020603050405020304" pitchFamily="18" charset="0"/>
                <a:cs typeface="Times New Roman" panose="02020603050405020304" pitchFamily="18" charset="0"/>
              </a:rPr>
              <a:t>, które składa się albo można złożyć w postaci elektronicznej, do dnia utworzenia Rejestru, </a:t>
            </a:r>
            <a:r>
              <a:rPr lang="pl-PL" sz="3200" b="1" dirty="0">
                <a:latin typeface="Times New Roman" panose="02020603050405020304" pitchFamily="18" charset="0"/>
                <a:cs typeface="Times New Roman" panose="02020603050405020304" pitchFamily="18" charset="0"/>
              </a:rPr>
              <a:t>składało się w postaci papierowej</a:t>
            </a:r>
            <a:r>
              <a:rPr lang="pl-PL" sz="3200" dirty="0">
                <a:latin typeface="Times New Roman" panose="02020603050405020304" pitchFamily="18" charset="0"/>
                <a:cs typeface="Times New Roman" panose="02020603050405020304" pitchFamily="18" charset="0"/>
              </a:rPr>
              <a:t>.</a:t>
            </a:r>
          </a:p>
        </p:txBody>
      </p:sp>
      <p:sp>
        <p:nvSpPr>
          <p:cNvPr id="4" name="Pagon 3"/>
          <p:cNvSpPr/>
          <p:nvPr/>
        </p:nvSpPr>
        <p:spPr>
          <a:xfrm rot="10800000">
            <a:off x="11473720" y="134912"/>
            <a:ext cx="584617" cy="419724"/>
          </a:xfrm>
          <a:prstGeom prst="chevr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7920640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np.</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postanowienia oraz zarządzenia wydane w postępowaniu w przedmiocie ogłoszenia upadłości zamieszcza się w Rejestrze</a:t>
            </a:r>
          </a:p>
          <a:p>
            <a:pPr marL="0" indent="0" algn="just">
              <a:lnSpc>
                <a:spcPct val="100000"/>
              </a:lnSpc>
              <a:buNone/>
            </a:pPr>
            <a:r>
              <a:rPr lang="pl-PL" sz="3200" dirty="0">
                <a:latin typeface="Times New Roman" panose="02020603050405020304" pitchFamily="18" charset="0"/>
                <a:cs typeface="Times New Roman" panose="02020603050405020304" pitchFamily="18" charset="0"/>
              </a:rPr>
              <a:t>- postanowienia oraz zarządzenia wydane w postępowaniu upadłościowym zamieszcza się w Rejestrze</a:t>
            </a:r>
          </a:p>
          <a:p>
            <a:pPr algn="just">
              <a:lnSpc>
                <a:spcPct val="100000"/>
              </a:lnSpc>
              <a:buFontTx/>
              <a:buChar char="-"/>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 postanowienia oraz zarządzenia wydane w postępowaniu restrukturyzacyjnym zamieszcza się w Rejestrze</a:t>
            </a:r>
          </a:p>
        </p:txBody>
      </p:sp>
      <p:sp>
        <p:nvSpPr>
          <p:cNvPr id="4" name="Pagon 3"/>
          <p:cNvSpPr/>
          <p:nvPr/>
        </p:nvSpPr>
        <p:spPr>
          <a:xfrm rot="10800000">
            <a:off x="11473720" y="134912"/>
            <a:ext cx="584617" cy="419724"/>
          </a:xfrm>
          <a:prstGeom prst="chevr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407307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Postępowanie upadłościowe podzielone jest na </a:t>
            </a:r>
            <a:r>
              <a:rPr lang="pl-PL" sz="3200" b="1" dirty="0">
                <a:latin typeface="Times New Roman" panose="02020603050405020304" pitchFamily="18" charset="0"/>
                <a:cs typeface="Times New Roman" panose="02020603050405020304" pitchFamily="18" charset="0"/>
              </a:rPr>
              <a:t>dwie fazy</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postępowanie w przedmiocie ogłoszenia upadłości </a:t>
            </a:r>
            <a:r>
              <a:rPr lang="pl-PL" sz="3200" dirty="0">
                <a:latin typeface="Times New Roman" panose="02020603050405020304" pitchFamily="18" charset="0"/>
                <a:cs typeface="Times New Roman" panose="02020603050405020304" pitchFamily="18" charset="0"/>
              </a:rPr>
              <a:t>i właściwe </a:t>
            </a:r>
            <a:r>
              <a:rPr lang="pl-PL" sz="3200" b="1" dirty="0">
                <a:latin typeface="Times New Roman" panose="02020603050405020304" pitchFamily="18" charset="0"/>
                <a:cs typeface="Times New Roman" panose="02020603050405020304" pitchFamily="18" charset="0"/>
              </a:rPr>
              <a:t>postępowanie upadłościowe</a:t>
            </a:r>
            <a:r>
              <a:rPr lang="pl-PL" sz="3200" dirty="0">
                <a:latin typeface="Times New Roman" panose="02020603050405020304" pitchFamily="18" charset="0"/>
                <a:cs typeface="Times New Roman" panose="02020603050405020304" pitchFamily="18" charset="0"/>
              </a:rPr>
              <a:t>. </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Celem tego pierwszego jest rozstrzygnięcie, czy w danym stanie sprawy zachodzą przesłanki do ogłoszenia upadłości – uwzględniając wniosek o ogłoszenie upadłości, sąd wydaje postanowienie o ogłoszeniu upadłości.</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W ramach tego drugiego realizowane są cele, o których mowa w art. 2 Pr. Upadł.</a:t>
            </a:r>
          </a:p>
        </p:txBody>
      </p:sp>
      <p:sp>
        <p:nvSpPr>
          <p:cNvPr id="5" name="Pagon 4"/>
          <p:cNvSpPr/>
          <p:nvPr/>
        </p:nvSpPr>
        <p:spPr>
          <a:xfrm rot="10800000">
            <a:off x="11473720" y="134912"/>
            <a:ext cx="584617" cy="419724"/>
          </a:xfrm>
          <a:prstGeom prst="chevro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26482600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ctr">
              <a:lnSpc>
                <a:spcPct val="100000"/>
              </a:lnSpc>
              <a:buNone/>
            </a:pPr>
            <a:r>
              <a:rPr lang="pl-PL" sz="3200" dirty="0">
                <a:latin typeface="Times New Roman" panose="02020603050405020304" pitchFamily="18" charset="0"/>
                <a:cs typeface="Times New Roman" panose="02020603050405020304" pitchFamily="18" charset="0"/>
              </a:rPr>
              <a:t>Czym różni się obwieszczenie od zamieszczenia?</a:t>
            </a:r>
          </a:p>
        </p:txBody>
      </p:sp>
      <p:sp>
        <p:nvSpPr>
          <p:cNvPr id="4" name="Pagon 3"/>
          <p:cNvSpPr/>
          <p:nvPr/>
        </p:nvSpPr>
        <p:spPr>
          <a:xfrm rot="10800000">
            <a:off x="11473720" y="134912"/>
            <a:ext cx="584617" cy="419724"/>
          </a:xfrm>
          <a:prstGeom prst="chevr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12465877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b="1" dirty="0">
                <a:latin typeface="Times New Roman" panose="02020603050405020304" pitchFamily="18" charset="0"/>
                <a:cs typeface="Times New Roman" panose="02020603050405020304" pitchFamily="18" charset="0"/>
              </a:rPr>
              <a:t>Każdy</a:t>
            </a:r>
            <a:r>
              <a:rPr lang="pl-PL" sz="3200" dirty="0">
                <a:latin typeface="Times New Roman" panose="02020603050405020304" pitchFamily="18" charset="0"/>
                <a:cs typeface="Times New Roman" panose="02020603050405020304" pitchFamily="18" charset="0"/>
              </a:rPr>
              <a:t> ma dostęp do danych zawartych w </a:t>
            </a:r>
            <a:r>
              <a:rPr lang="pl-PL" sz="3200" b="1" dirty="0">
                <a:latin typeface="Times New Roman" panose="02020603050405020304" pitchFamily="18" charset="0"/>
                <a:cs typeface="Times New Roman" panose="02020603050405020304" pitchFamily="18" charset="0"/>
              </a:rPr>
              <a:t>obwieszczanych</a:t>
            </a:r>
            <a:r>
              <a:rPr lang="pl-PL" sz="3200" dirty="0">
                <a:latin typeface="Times New Roman" panose="02020603050405020304" pitchFamily="18" charset="0"/>
                <a:cs typeface="Times New Roman" panose="02020603050405020304" pitchFamily="18" charset="0"/>
              </a:rPr>
              <a:t> w Rejestrze postanowieniach, zarządzeniach, dokumentach i informacjach.</a:t>
            </a:r>
          </a:p>
          <a:p>
            <a:pPr marL="0" indent="0" algn="just">
              <a:lnSpc>
                <a:spcPct val="100000"/>
              </a:lnSpc>
              <a:buNone/>
            </a:pPr>
            <a:endParaRPr lang="pl-PL" sz="3200" b="1"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b="1" dirty="0">
                <a:latin typeface="Times New Roman" panose="02020603050405020304" pitchFamily="18" charset="0"/>
                <a:cs typeface="Times New Roman" panose="02020603050405020304" pitchFamily="18" charset="0"/>
              </a:rPr>
              <a:t>Uczestnicy postępowania</a:t>
            </a:r>
            <a:r>
              <a:rPr lang="pl-PL" sz="3200" dirty="0">
                <a:latin typeface="Times New Roman" panose="02020603050405020304" pitchFamily="18" charset="0"/>
                <a:cs typeface="Times New Roman" panose="02020603050405020304" pitchFamily="18" charset="0"/>
              </a:rPr>
              <a:t> oraz osoby przez nich upoważnione mają dostęp do akt postępowania za pośrednictwem systemu teleinformatycznego obsługującego postępowanie sądowe.</a:t>
            </a:r>
          </a:p>
        </p:txBody>
      </p:sp>
      <p:sp>
        <p:nvSpPr>
          <p:cNvPr id="4" name="Pagon 3"/>
          <p:cNvSpPr/>
          <p:nvPr/>
        </p:nvSpPr>
        <p:spPr>
          <a:xfrm rot="10800000">
            <a:off x="11473720" y="134912"/>
            <a:ext cx="584617" cy="419724"/>
          </a:xfrm>
          <a:prstGeom prst="chevr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402641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Podobnie w przypadku przyśpieszonego postępowania układowego, postępowania układowego i postępowania sanacyjnego można wyróżnić </a:t>
            </a:r>
            <a:r>
              <a:rPr lang="pl-PL" sz="3200" b="1" dirty="0">
                <a:latin typeface="Times New Roman" panose="02020603050405020304" pitchFamily="18" charset="0"/>
                <a:cs typeface="Times New Roman" panose="02020603050405020304" pitchFamily="18" charset="0"/>
              </a:rPr>
              <a:t>dwie fazy</a:t>
            </a:r>
            <a:r>
              <a:rPr lang="pl-PL" sz="3200" dirty="0">
                <a:latin typeface="Times New Roman" panose="02020603050405020304" pitchFamily="18" charset="0"/>
                <a:cs typeface="Times New Roman" panose="02020603050405020304" pitchFamily="18" charset="0"/>
              </a:rPr>
              <a:t>: </a:t>
            </a:r>
            <a:r>
              <a:rPr lang="pl-PL" sz="3200" b="1" dirty="0">
                <a:latin typeface="Times New Roman" panose="02020603050405020304" pitchFamily="18" charset="0"/>
                <a:cs typeface="Times New Roman" panose="02020603050405020304" pitchFamily="18" charset="0"/>
              </a:rPr>
              <a:t>postępowanie o otwarcie danego postępowania </a:t>
            </a:r>
            <a:r>
              <a:rPr lang="pl-PL" sz="3200" dirty="0">
                <a:latin typeface="Times New Roman" panose="02020603050405020304" pitchFamily="18" charset="0"/>
                <a:cs typeface="Times New Roman" panose="02020603050405020304" pitchFamily="18" charset="0"/>
              </a:rPr>
              <a:t>i właściwe </a:t>
            </a:r>
            <a:r>
              <a:rPr lang="pl-PL" sz="3200" b="1" dirty="0">
                <a:latin typeface="Times New Roman" panose="02020603050405020304" pitchFamily="18" charset="0"/>
                <a:cs typeface="Times New Roman" panose="02020603050405020304" pitchFamily="18" charset="0"/>
              </a:rPr>
              <a:t>postępowanie</a:t>
            </a:r>
            <a:r>
              <a:rPr lang="pl-PL" sz="3200" dirty="0">
                <a:latin typeface="Times New Roman" panose="02020603050405020304" pitchFamily="18" charset="0"/>
                <a:cs typeface="Times New Roman" panose="02020603050405020304" pitchFamily="18" charset="0"/>
              </a:rPr>
              <a:t>. </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Celem tego pierwszego jest rozstrzygnięcie, czy w danym stanie sprawy zachodzą przesłanki do otwarcia stosownego postępowania restrukturyzacyjnego – uwzględniając wniosek o otwarcie postępowania, sąd wydaje postanowienie o jego otwarciu.</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W ramach tego drugiego realizowane są cele, o których mowa w art. 3 Pr. Rest.</a:t>
            </a:r>
          </a:p>
        </p:txBody>
      </p:sp>
      <p:sp>
        <p:nvSpPr>
          <p:cNvPr id="4" name="Pagon 3"/>
          <p:cNvSpPr/>
          <p:nvPr/>
        </p:nvSpPr>
        <p:spPr>
          <a:xfrm rot="10800000">
            <a:off x="11473720" y="134912"/>
            <a:ext cx="584617" cy="419724"/>
          </a:xfrm>
          <a:prstGeom prst="chevro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364841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Autofit/>
          </a:bodyPr>
          <a:lstStyle/>
          <a:p>
            <a:pPr marL="0" indent="0" algn="just">
              <a:lnSpc>
                <a:spcPct val="100000"/>
              </a:lnSpc>
              <a:buNone/>
            </a:pPr>
            <a:r>
              <a:rPr lang="pl-PL" sz="3200" dirty="0">
                <a:latin typeface="Times New Roman" panose="02020603050405020304" pitchFamily="18" charset="0"/>
                <a:cs typeface="Times New Roman" panose="02020603050405020304" pitchFamily="18" charset="0"/>
              </a:rPr>
              <a:t>W przypadku postępowania o zatwierdzenie układu, dłużnik występuje do sądu z wnioskiem o zatwierdzenie układu zawartego w wyniku samodzielnego zbierania głosów wierzycieli przez dłużnika bez uprzedniego udziału sądu.</a:t>
            </a:r>
          </a:p>
        </p:txBody>
      </p:sp>
      <p:sp>
        <p:nvSpPr>
          <p:cNvPr id="4" name="Pagon 3"/>
          <p:cNvSpPr/>
          <p:nvPr/>
        </p:nvSpPr>
        <p:spPr>
          <a:xfrm rot="10800000">
            <a:off x="11473720" y="134912"/>
            <a:ext cx="584617" cy="419724"/>
          </a:xfrm>
          <a:prstGeom prst="chevro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415065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70302"/>
            <a:ext cx="10515600" cy="5517396"/>
          </a:xfrm>
        </p:spPr>
        <p:txBody>
          <a:bodyPr anchor="ctr">
            <a:normAutofit/>
          </a:bodyPr>
          <a:lstStyle/>
          <a:p>
            <a:pPr marL="0" indent="0" algn="ctr">
              <a:lnSpc>
                <a:spcPct val="100000"/>
              </a:lnSpc>
              <a:buNone/>
            </a:pPr>
            <a:r>
              <a:rPr lang="pl-PL" sz="2400" b="1" i="1" dirty="0">
                <a:latin typeface="Times New Roman" panose="02020603050405020304" pitchFamily="18" charset="0"/>
                <a:cs typeface="Times New Roman" panose="02020603050405020304" pitchFamily="18" charset="0"/>
              </a:rPr>
              <a:t>zdolność upadłościowa, zdolność restrukturyzacyjna</a:t>
            </a:r>
          </a:p>
          <a:p>
            <a:pPr marL="0" indent="0" algn="just">
              <a:lnSpc>
                <a:spcPct val="100000"/>
              </a:lnSpc>
              <a:buNone/>
            </a:pPr>
            <a:endParaRPr lang="pl-PL" sz="3200" dirty="0">
              <a:latin typeface="Times New Roman" panose="02020603050405020304" pitchFamily="18" charset="0"/>
              <a:cs typeface="Times New Roman" panose="02020603050405020304" pitchFamily="18" charset="0"/>
            </a:endParaRPr>
          </a:p>
          <a:p>
            <a:pPr marL="0" indent="0" algn="just">
              <a:lnSpc>
                <a:spcPct val="100000"/>
              </a:lnSpc>
              <a:buNone/>
            </a:pPr>
            <a:r>
              <a:rPr lang="pl-PL" sz="3200" dirty="0">
                <a:latin typeface="Times New Roman" panose="02020603050405020304" pitchFamily="18" charset="0"/>
                <a:cs typeface="Times New Roman" panose="02020603050405020304" pitchFamily="18" charset="0"/>
              </a:rPr>
              <a:t>Pojęcia „zdolność upadłościowa” oraz „zdolność restrukturyzacyjna” nie są terminami języka prawnego, a języka prawniczego.</a:t>
            </a:r>
          </a:p>
        </p:txBody>
      </p:sp>
      <p:sp>
        <p:nvSpPr>
          <p:cNvPr id="4" name="Pagon 3"/>
          <p:cNvSpPr/>
          <p:nvPr/>
        </p:nvSpPr>
        <p:spPr>
          <a:xfrm rot="10800000">
            <a:off x="11473720" y="134912"/>
            <a:ext cx="584617" cy="419724"/>
          </a:xfrm>
          <a:prstGeom prst="chevro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17513636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820</TotalTime>
  <Words>3154</Words>
  <Application>Microsoft Office PowerPoint</Application>
  <PresentationFormat>Panoramiczny</PresentationFormat>
  <Paragraphs>215</Paragraphs>
  <Slides>61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61</vt:i4>
      </vt:variant>
    </vt:vector>
  </HeadingPairs>
  <TitlesOfParts>
    <vt:vector size="66" baseType="lpstr">
      <vt:lpstr>Arial</vt:lpstr>
      <vt:lpstr>Calibri</vt:lpstr>
      <vt:lpstr>Calibri Light</vt:lpstr>
      <vt:lpstr>Times New Roman</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Paweł B</dc:creator>
  <cp:lastModifiedBy>Paweł Bury</cp:lastModifiedBy>
  <cp:revision>120</cp:revision>
  <dcterms:created xsi:type="dcterms:W3CDTF">2019-02-22T23:25:36Z</dcterms:created>
  <dcterms:modified xsi:type="dcterms:W3CDTF">2022-03-05T22:02:26Z</dcterms:modified>
</cp:coreProperties>
</file>