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5" r:id="rId2"/>
    <p:sldId id="327" r:id="rId3"/>
    <p:sldId id="321" r:id="rId4"/>
    <p:sldId id="328" r:id="rId5"/>
    <p:sldId id="323" r:id="rId6"/>
    <p:sldId id="324" r:id="rId7"/>
    <p:sldId id="331" r:id="rId8"/>
    <p:sldId id="330" r:id="rId9"/>
    <p:sldId id="332" r:id="rId10"/>
    <p:sldId id="379" r:id="rId11"/>
    <p:sldId id="387" r:id="rId12"/>
    <p:sldId id="372" r:id="rId13"/>
    <p:sldId id="399" r:id="rId14"/>
    <p:sldId id="400" r:id="rId15"/>
    <p:sldId id="349" r:id="rId16"/>
    <p:sldId id="384" r:id="rId17"/>
    <p:sldId id="347" r:id="rId18"/>
    <p:sldId id="385" r:id="rId19"/>
    <p:sldId id="354" r:id="rId20"/>
    <p:sldId id="388" r:id="rId21"/>
    <p:sldId id="377" r:id="rId22"/>
    <p:sldId id="401" r:id="rId23"/>
    <p:sldId id="274" r:id="rId24"/>
    <p:sldId id="355" r:id="rId25"/>
    <p:sldId id="346" r:id="rId26"/>
    <p:sldId id="368" r:id="rId27"/>
    <p:sldId id="371" r:id="rId28"/>
    <p:sldId id="386" r:id="rId29"/>
    <p:sldId id="365" r:id="rId30"/>
    <p:sldId id="369" r:id="rId31"/>
    <p:sldId id="367" r:id="rId32"/>
    <p:sldId id="333" r:id="rId33"/>
    <p:sldId id="364" r:id="rId34"/>
    <p:sldId id="336" r:id="rId35"/>
    <p:sldId id="338" r:id="rId36"/>
    <p:sldId id="345" r:id="rId37"/>
    <p:sldId id="343" r:id="rId38"/>
    <p:sldId id="344" r:id="rId39"/>
    <p:sldId id="392" r:id="rId40"/>
    <p:sldId id="394" r:id="rId41"/>
    <p:sldId id="396" r:id="rId42"/>
    <p:sldId id="398" r:id="rId43"/>
    <p:sldId id="337" r:id="rId44"/>
    <p:sldId id="393" r:id="rId45"/>
    <p:sldId id="363" r:id="rId46"/>
    <p:sldId id="356" r:id="rId47"/>
    <p:sldId id="357" r:id="rId48"/>
    <p:sldId id="339" r:id="rId49"/>
    <p:sldId id="340" r:id="rId50"/>
    <p:sldId id="341" r:id="rId51"/>
    <p:sldId id="389" r:id="rId52"/>
    <p:sldId id="358" r:id="rId53"/>
    <p:sldId id="390" r:id="rId54"/>
    <p:sldId id="391" r:id="rId55"/>
    <p:sldId id="360" r:id="rId56"/>
    <p:sldId id="395" r:id="rId57"/>
    <p:sldId id="359" r:id="rId58"/>
    <p:sldId id="361" r:id="rId59"/>
    <p:sldId id="362" r:id="rId60"/>
    <p:sldId id="378" r:id="rId61"/>
    <p:sldId id="342" r:id="rId62"/>
    <p:sldId id="370" r:id="rId63"/>
    <p:sldId id="397" r:id="rId64"/>
    <p:sldId id="402" r:id="rId65"/>
    <p:sldId id="348" r:id="rId66"/>
    <p:sldId id="374" r:id="rId67"/>
    <p:sldId id="375" r:id="rId68"/>
    <p:sldId id="373" r:id="rId69"/>
    <p:sldId id="376" r:id="rId70"/>
    <p:sldId id="381" r:id="rId71"/>
    <p:sldId id="382" r:id="rId72"/>
    <p:sldId id="383" r:id="rId73"/>
    <p:sldId id="257" r:id="rId74"/>
    <p:sldId id="366" r:id="rId75"/>
    <p:sldId id="469" r:id="rId76"/>
    <p:sldId id="406" r:id="rId77"/>
    <p:sldId id="407" r:id="rId78"/>
    <p:sldId id="409" r:id="rId79"/>
    <p:sldId id="408" r:id="rId80"/>
    <p:sldId id="403" r:id="rId81"/>
    <p:sldId id="405" r:id="rId82"/>
    <p:sldId id="421" r:id="rId83"/>
    <p:sldId id="463" r:id="rId84"/>
    <p:sldId id="467" r:id="rId85"/>
    <p:sldId id="468" r:id="rId86"/>
    <p:sldId id="404" r:id="rId8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viewProps" Target="view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heme" Target="theme/theme1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95257B-1178-47DB-9DDD-D9A58B95F75D}" type="doc">
      <dgm:prSet loTypeId="urn:microsoft.com/office/officeart/2005/8/layout/hProcess11" loCatId="process" qsTypeId="urn:microsoft.com/office/officeart/2005/8/quickstyle/simple1" qsCatId="simple" csTypeId="urn:microsoft.com/office/officeart/2005/8/colors/accent1_4" csCatId="accent1" phldr="1"/>
      <dgm:spPr/>
    </dgm:pt>
    <dgm:pt modelId="{506E86B3-B470-455D-9658-74AE365EB067}">
      <dgm:prSet phldrT="[Tekst]" custT="1"/>
      <dgm:spPr/>
      <dgm:t>
        <a:bodyPr/>
        <a:lstStyle/>
        <a:p>
          <a:r>
            <a:rPr lang="pl-PL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zawarcie umowy pomiędzy dłużnikiem a nadzorcą układu</a:t>
          </a:r>
        </a:p>
      </dgm:t>
    </dgm:pt>
    <dgm:pt modelId="{7F196897-257F-4D10-B5FF-E90944FE80C7}" type="parTrans" cxnId="{F32B5EDD-073F-4394-BD7E-FAA52EF83F5E}">
      <dgm:prSet/>
      <dgm:spPr/>
      <dgm:t>
        <a:bodyPr/>
        <a:lstStyle/>
        <a:p>
          <a:endParaRPr lang="pl-PL"/>
        </a:p>
      </dgm:t>
    </dgm:pt>
    <dgm:pt modelId="{24320F22-2741-4A1D-A832-C1793938F34B}" type="sibTrans" cxnId="{F32B5EDD-073F-4394-BD7E-FAA52EF83F5E}">
      <dgm:prSet/>
      <dgm:spPr/>
      <dgm:t>
        <a:bodyPr/>
        <a:lstStyle/>
        <a:p>
          <a:endParaRPr lang="pl-PL"/>
        </a:p>
      </dgm:t>
    </dgm:pt>
    <dgm:pt modelId="{BCED972A-98E9-467C-B486-E7C348E50241}">
      <dgm:prSet phldrT="[Tekst]" custT="1"/>
      <dgm:spPr/>
      <dgm:t>
        <a:bodyPr/>
        <a:lstStyle/>
        <a:p>
          <a:r>
            <a:rPr lang="pl-PL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ustalenie przez dłużnika dnia układowego</a:t>
          </a:r>
        </a:p>
      </dgm:t>
    </dgm:pt>
    <dgm:pt modelId="{F203BCD5-C3C0-4477-8199-6B141B52C006}" type="parTrans" cxnId="{477592DB-CB84-4886-8CAC-FC7D50C199A1}">
      <dgm:prSet/>
      <dgm:spPr/>
      <dgm:t>
        <a:bodyPr/>
        <a:lstStyle/>
        <a:p>
          <a:endParaRPr lang="pl-PL"/>
        </a:p>
      </dgm:t>
    </dgm:pt>
    <dgm:pt modelId="{E96400E4-19DC-4DC0-B3A4-2D5A229FA2C3}" type="sibTrans" cxnId="{477592DB-CB84-4886-8CAC-FC7D50C199A1}">
      <dgm:prSet/>
      <dgm:spPr/>
      <dgm:t>
        <a:bodyPr/>
        <a:lstStyle/>
        <a:p>
          <a:endParaRPr lang="pl-PL"/>
        </a:p>
      </dgm:t>
    </dgm:pt>
    <dgm:pt modelId="{94F31F43-5A5A-42AA-97EE-37F3EEA9EB39}">
      <dgm:prSet phldrT="[Tekst]" custT="1"/>
      <dgm:spPr/>
      <dgm:t>
        <a:bodyPr/>
        <a:lstStyle/>
        <a:p>
          <a:r>
            <a:rPr lang="pl-PL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sporządzenie spisu wierzytelności przez nadzorcę układu</a:t>
          </a:r>
        </a:p>
      </dgm:t>
    </dgm:pt>
    <dgm:pt modelId="{FEEAADFF-12A4-4E1F-9753-BB8FB6C68550}" type="parTrans" cxnId="{4EAF3947-029E-462F-9516-0D0725CFABCE}">
      <dgm:prSet/>
      <dgm:spPr/>
      <dgm:t>
        <a:bodyPr/>
        <a:lstStyle/>
        <a:p>
          <a:endParaRPr lang="pl-PL"/>
        </a:p>
      </dgm:t>
    </dgm:pt>
    <dgm:pt modelId="{D6E2E800-9A85-489A-8640-A6FAE0A03210}" type="sibTrans" cxnId="{4EAF3947-029E-462F-9516-0D0725CFABCE}">
      <dgm:prSet/>
      <dgm:spPr/>
      <dgm:t>
        <a:bodyPr/>
        <a:lstStyle/>
        <a:p>
          <a:endParaRPr lang="pl-PL"/>
        </a:p>
      </dgm:t>
    </dgm:pt>
    <dgm:pt modelId="{7CBEBF3F-C496-4BD2-98A1-76CA60D700B4}">
      <dgm:prSet phldrT="[Tekst]" custT="1"/>
      <dgm:spPr/>
      <dgm:t>
        <a:bodyPr/>
        <a:lstStyle/>
        <a:p>
          <a:r>
            <a:rPr lang="pl-PL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zbieranie przez nadzorcę układu głosów</a:t>
          </a:r>
        </a:p>
      </dgm:t>
    </dgm:pt>
    <dgm:pt modelId="{448C753C-970D-41CD-BF83-DE1D2BCB70B0}" type="parTrans" cxnId="{05D26620-E73D-424C-9E46-9508FFCDF277}">
      <dgm:prSet/>
      <dgm:spPr/>
      <dgm:t>
        <a:bodyPr/>
        <a:lstStyle/>
        <a:p>
          <a:endParaRPr lang="pl-PL"/>
        </a:p>
      </dgm:t>
    </dgm:pt>
    <dgm:pt modelId="{B48290DD-D9EB-462A-9AD0-BC9CE81F3B9A}" type="sibTrans" cxnId="{05D26620-E73D-424C-9E46-9508FFCDF277}">
      <dgm:prSet/>
      <dgm:spPr/>
      <dgm:t>
        <a:bodyPr/>
        <a:lstStyle/>
        <a:p>
          <a:endParaRPr lang="pl-PL"/>
        </a:p>
      </dgm:t>
    </dgm:pt>
    <dgm:pt modelId="{91AC5717-7F20-434C-A0D7-43DFE19EF8DD}" type="pres">
      <dgm:prSet presAssocID="{7C95257B-1178-47DB-9DDD-D9A58B95F75D}" presName="Name0" presStyleCnt="0">
        <dgm:presLayoutVars>
          <dgm:dir/>
          <dgm:resizeHandles val="exact"/>
        </dgm:presLayoutVars>
      </dgm:prSet>
      <dgm:spPr/>
    </dgm:pt>
    <dgm:pt modelId="{DAA9073C-70A0-483D-AA61-441E3DA68E9B}" type="pres">
      <dgm:prSet presAssocID="{7C95257B-1178-47DB-9DDD-D9A58B95F75D}" presName="arrow" presStyleLbl="bgShp" presStyleIdx="0" presStyleCnt="1"/>
      <dgm:spPr/>
    </dgm:pt>
    <dgm:pt modelId="{2E766330-8BC1-4AC2-B2CF-A90A088F0187}" type="pres">
      <dgm:prSet presAssocID="{7C95257B-1178-47DB-9DDD-D9A58B95F75D}" presName="points" presStyleCnt="0"/>
      <dgm:spPr/>
    </dgm:pt>
    <dgm:pt modelId="{D349BB21-5459-4F2D-A306-94D6CB29300B}" type="pres">
      <dgm:prSet presAssocID="{506E86B3-B470-455D-9658-74AE365EB067}" presName="compositeA" presStyleCnt="0"/>
      <dgm:spPr/>
    </dgm:pt>
    <dgm:pt modelId="{809EB1F1-8284-4099-88E3-E1E3105450DF}" type="pres">
      <dgm:prSet presAssocID="{506E86B3-B470-455D-9658-74AE365EB067}" presName="textA" presStyleLbl="revTx" presStyleIdx="0" presStyleCnt="4" custScaleX="125730">
        <dgm:presLayoutVars>
          <dgm:bulletEnabled val="1"/>
        </dgm:presLayoutVars>
      </dgm:prSet>
      <dgm:spPr/>
    </dgm:pt>
    <dgm:pt modelId="{5B9DD272-C7F6-4157-8CCB-2862D1C70CA4}" type="pres">
      <dgm:prSet presAssocID="{506E86B3-B470-455D-9658-74AE365EB067}" presName="circleA" presStyleLbl="node1" presStyleIdx="0" presStyleCnt="4"/>
      <dgm:spPr/>
    </dgm:pt>
    <dgm:pt modelId="{790680EE-F808-437E-A15E-5A4236139C7B}" type="pres">
      <dgm:prSet presAssocID="{506E86B3-B470-455D-9658-74AE365EB067}" presName="spaceA" presStyleCnt="0"/>
      <dgm:spPr/>
    </dgm:pt>
    <dgm:pt modelId="{1FA8163F-D419-4136-B758-F97DEEA8ED29}" type="pres">
      <dgm:prSet presAssocID="{24320F22-2741-4A1D-A832-C1793938F34B}" presName="space" presStyleCnt="0"/>
      <dgm:spPr/>
    </dgm:pt>
    <dgm:pt modelId="{6CD85AA8-6DF2-4332-933A-A5570FAAA7FA}" type="pres">
      <dgm:prSet presAssocID="{BCED972A-98E9-467C-B486-E7C348E50241}" presName="compositeB" presStyleCnt="0"/>
      <dgm:spPr/>
    </dgm:pt>
    <dgm:pt modelId="{A87CC8B7-05F2-413F-8C2F-473CD03583DB}" type="pres">
      <dgm:prSet presAssocID="{BCED972A-98E9-467C-B486-E7C348E50241}" presName="textB" presStyleLbl="revTx" presStyleIdx="1" presStyleCnt="4">
        <dgm:presLayoutVars>
          <dgm:bulletEnabled val="1"/>
        </dgm:presLayoutVars>
      </dgm:prSet>
      <dgm:spPr/>
    </dgm:pt>
    <dgm:pt modelId="{80C0819E-0AB5-485C-8A76-311A43853A16}" type="pres">
      <dgm:prSet presAssocID="{BCED972A-98E9-467C-B486-E7C348E50241}" presName="circleB" presStyleLbl="node1" presStyleIdx="1" presStyleCnt="4"/>
      <dgm:spPr/>
    </dgm:pt>
    <dgm:pt modelId="{C484D847-88D5-4A85-8912-65AEF539288F}" type="pres">
      <dgm:prSet presAssocID="{BCED972A-98E9-467C-B486-E7C348E50241}" presName="spaceB" presStyleCnt="0"/>
      <dgm:spPr/>
    </dgm:pt>
    <dgm:pt modelId="{D802CFA2-34EE-41B8-B7AD-CA6E9AA391A5}" type="pres">
      <dgm:prSet presAssocID="{E96400E4-19DC-4DC0-B3A4-2D5A229FA2C3}" presName="space" presStyleCnt="0"/>
      <dgm:spPr/>
    </dgm:pt>
    <dgm:pt modelId="{DD2BEE2D-9B5A-4BED-A070-BD0683AC3C05}" type="pres">
      <dgm:prSet presAssocID="{94F31F43-5A5A-42AA-97EE-37F3EEA9EB39}" presName="compositeA" presStyleCnt="0"/>
      <dgm:spPr/>
    </dgm:pt>
    <dgm:pt modelId="{0090EC3E-BE90-4AF6-8C1A-677C968139A3}" type="pres">
      <dgm:prSet presAssocID="{94F31F43-5A5A-42AA-97EE-37F3EEA9EB39}" presName="textA" presStyleLbl="revTx" presStyleIdx="2" presStyleCnt="4" custScaleX="129147">
        <dgm:presLayoutVars>
          <dgm:bulletEnabled val="1"/>
        </dgm:presLayoutVars>
      </dgm:prSet>
      <dgm:spPr/>
    </dgm:pt>
    <dgm:pt modelId="{9371058E-BAA4-45B2-BA41-3E03BB463402}" type="pres">
      <dgm:prSet presAssocID="{94F31F43-5A5A-42AA-97EE-37F3EEA9EB39}" presName="circleA" presStyleLbl="node1" presStyleIdx="2" presStyleCnt="4"/>
      <dgm:spPr/>
    </dgm:pt>
    <dgm:pt modelId="{AF62D840-BDB6-4A5A-B765-E8337710202F}" type="pres">
      <dgm:prSet presAssocID="{94F31F43-5A5A-42AA-97EE-37F3EEA9EB39}" presName="spaceA" presStyleCnt="0"/>
      <dgm:spPr/>
    </dgm:pt>
    <dgm:pt modelId="{0E30AD97-9ABE-42A6-BF0D-AF54F8214860}" type="pres">
      <dgm:prSet presAssocID="{D6E2E800-9A85-489A-8640-A6FAE0A03210}" presName="space" presStyleCnt="0"/>
      <dgm:spPr/>
    </dgm:pt>
    <dgm:pt modelId="{73D56CE8-C5D0-40C9-80E1-33FE6D8F0465}" type="pres">
      <dgm:prSet presAssocID="{7CBEBF3F-C496-4BD2-98A1-76CA60D700B4}" presName="compositeB" presStyleCnt="0"/>
      <dgm:spPr/>
    </dgm:pt>
    <dgm:pt modelId="{9C63FBF3-BF50-4C5C-A63B-2CBF7289CABC}" type="pres">
      <dgm:prSet presAssocID="{7CBEBF3F-C496-4BD2-98A1-76CA60D700B4}" presName="textB" presStyleLbl="revTx" presStyleIdx="3" presStyleCnt="4">
        <dgm:presLayoutVars>
          <dgm:bulletEnabled val="1"/>
        </dgm:presLayoutVars>
      </dgm:prSet>
      <dgm:spPr/>
    </dgm:pt>
    <dgm:pt modelId="{242433AF-DBDC-4A52-B6E3-C52547469615}" type="pres">
      <dgm:prSet presAssocID="{7CBEBF3F-C496-4BD2-98A1-76CA60D700B4}" presName="circleB" presStyleLbl="node1" presStyleIdx="3" presStyleCnt="4"/>
      <dgm:spPr/>
    </dgm:pt>
    <dgm:pt modelId="{1C841F3D-DB86-4447-B659-1ED0538F49F0}" type="pres">
      <dgm:prSet presAssocID="{7CBEBF3F-C496-4BD2-98A1-76CA60D700B4}" presName="spaceB" presStyleCnt="0"/>
      <dgm:spPr/>
    </dgm:pt>
  </dgm:ptLst>
  <dgm:cxnLst>
    <dgm:cxn modelId="{05D26620-E73D-424C-9E46-9508FFCDF277}" srcId="{7C95257B-1178-47DB-9DDD-D9A58B95F75D}" destId="{7CBEBF3F-C496-4BD2-98A1-76CA60D700B4}" srcOrd="3" destOrd="0" parTransId="{448C753C-970D-41CD-BF83-DE1D2BCB70B0}" sibTransId="{B48290DD-D9EB-462A-9AD0-BC9CE81F3B9A}"/>
    <dgm:cxn modelId="{4EAF3947-029E-462F-9516-0D0725CFABCE}" srcId="{7C95257B-1178-47DB-9DDD-D9A58B95F75D}" destId="{94F31F43-5A5A-42AA-97EE-37F3EEA9EB39}" srcOrd="2" destOrd="0" parTransId="{FEEAADFF-12A4-4E1F-9753-BB8FB6C68550}" sibTransId="{D6E2E800-9A85-489A-8640-A6FAE0A03210}"/>
    <dgm:cxn modelId="{75238E82-9DEC-4A20-89D3-7F4D152C905A}" type="presOf" srcId="{7C95257B-1178-47DB-9DDD-D9A58B95F75D}" destId="{91AC5717-7F20-434C-A0D7-43DFE19EF8DD}" srcOrd="0" destOrd="0" presId="urn:microsoft.com/office/officeart/2005/8/layout/hProcess11"/>
    <dgm:cxn modelId="{EBDFCD84-9616-4D25-85DB-2DDAFD785BDA}" type="presOf" srcId="{7CBEBF3F-C496-4BD2-98A1-76CA60D700B4}" destId="{9C63FBF3-BF50-4C5C-A63B-2CBF7289CABC}" srcOrd="0" destOrd="0" presId="urn:microsoft.com/office/officeart/2005/8/layout/hProcess11"/>
    <dgm:cxn modelId="{A7DB32C1-4294-4C25-8F24-6B0B50AA5266}" type="presOf" srcId="{94F31F43-5A5A-42AA-97EE-37F3EEA9EB39}" destId="{0090EC3E-BE90-4AF6-8C1A-677C968139A3}" srcOrd="0" destOrd="0" presId="urn:microsoft.com/office/officeart/2005/8/layout/hProcess11"/>
    <dgm:cxn modelId="{BDF280CB-71FA-4540-9986-A1CA88BBBD69}" type="presOf" srcId="{506E86B3-B470-455D-9658-74AE365EB067}" destId="{809EB1F1-8284-4099-88E3-E1E3105450DF}" srcOrd="0" destOrd="0" presId="urn:microsoft.com/office/officeart/2005/8/layout/hProcess11"/>
    <dgm:cxn modelId="{477592DB-CB84-4886-8CAC-FC7D50C199A1}" srcId="{7C95257B-1178-47DB-9DDD-D9A58B95F75D}" destId="{BCED972A-98E9-467C-B486-E7C348E50241}" srcOrd="1" destOrd="0" parTransId="{F203BCD5-C3C0-4477-8199-6B141B52C006}" sibTransId="{E96400E4-19DC-4DC0-B3A4-2D5A229FA2C3}"/>
    <dgm:cxn modelId="{A5E2E5DB-8397-4E44-AB0D-A15C9D5DB23A}" type="presOf" srcId="{BCED972A-98E9-467C-B486-E7C348E50241}" destId="{A87CC8B7-05F2-413F-8C2F-473CD03583DB}" srcOrd="0" destOrd="0" presId="urn:microsoft.com/office/officeart/2005/8/layout/hProcess11"/>
    <dgm:cxn modelId="{F32B5EDD-073F-4394-BD7E-FAA52EF83F5E}" srcId="{7C95257B-1178-47DB-9DDD-D9A58B95F75D}" destId="{506E86B3-B470-455D-9658-74AE365EB067}" srcOrd="0" destOrd="0" parTransId="{7F196897-257F-4D10-B5FF-E90944FE80C7}" sibTransId="{24320F22-2741-4A1D-A832-C1793938F34B}"/>
    <dgm:cxn modelId="{84050033-2667-4DA1-9633-C52FAC47EE97}" type="presParOf" srcId="{91AC5717-7F20-434C-A0D7-43DFE19EF8DD}" destId="{DAA9073C-70A0-483D-AA61-441E3DA68E9B}" srcOrd="0" destOrd="0" presId="urn:microsoft.com/office/officeart/2005/8/layout/hProcess11"/>
    <dgm:cxn modelId="{E167D0A8-25B8-4961-AA87-8FCC03364F9A}" type="presParOf" srcId="{91AC5717-7F20-434C-A0D7-43DFE19EF8DD}" destId="{2E766330-8BC1-4AC2-B2CF-A90A088F0187}" srcOrd="1" destOrd="0" presId="urn:microsoft.com/office/officeart/2005/8/layout/hProcess11"/>
    <dgm:cxn modelId="{EDB632D0-10AB-48D6-865D-CB7131D3828B}" type="presParOf" srcId="{2E766330-8BC1-4AC2-B2CF-A90A088F0187}" destId="{D349BB21-5459-4F2D-A306-94D6CB29300B}" srcOrd="0" destOrd="0" presId="urn:microsoft.com/office/officeart/2005/8/layout/hProcess11"/>
    <dgm:cxn modelId="{B9AF7002-66C8-49DF-A513-FD98D4A5DF17}" type="presParOf" srcId="{D349BB21-5459-4F2D-A306-94D6CB29300B}" destId="{809EB1F1-8284-4099-88E3-E1E3105450DF}" srcOrd="0" destOrd="0" presId="urn:microsoft.com/office/officeart/2005/8/layout/hProcess11"/>
    <dgm:cxn modelId="{EFFFB6D1-CF91-4781-B767-76BBA7777FAB}" type="presParOf" srcId="{D349BB21-5459-4F2D-A306-94D6CB29300B}" destId="{5B9DD272-C7F6-4157-8CCB-2862D1C70CA4}" srcOrd="1" destOrd="0" presId="urn:microsoft.com/office/officeart/2005/8/layout/hProcess11"/>
    <dgm:cxn modelId="{4A7DDD2C-8AF3-4C4F-8EE5-176870DFD3EE}" type="presParOf" srcId="{D349BB21-5459-4F2D-A306-94D6CB29300B}" destId="{790680EE-F808-437E-A15E-5A4236139C7B}" srcOrd="2" destOrd="0" presId="urn:microsoft.com/office/officeart/2005/8/layout/hProcess11"/>
    <dgm:cxn modelId="{51C13C4A-AF23-42E9-93CA-C8970A53CA27}" type="presParOf" srcId="{2E766330-8BC1-4AC2-B2CF-A90A088F0187}" destId="{1FA8163F-D419-4136-B758-F97DEEA8ED29}" srcOrd="1" destOrd="0" presId="urn:microsoft.com/office/officeart/2005/8/layout/hProcess11"/>
    <dgm:cxn modelId="{6C7A75E6-5485-4F5F-96D3-5D31C8FE110C}" type="presParOf" srcId="{2E766330-8BC1-4AC2-B2CF-A90A088F0187}" destId="{6CD85AA8-6DF2-4332-933A-A5570FAAA7FA}" srcOrd="2" destOrd="0" presId="urn:microsoft.com/office/officeart/2005/8/layout/hProcess11"/>
    <dgm:cxn modelId="{386C168E-A40D-4AA4-AF97-E37EFE4BBF6F}" type="presParOf" srcId="{6CD85AA8-6DF2-4332-933A-A5570FAAA7FA}" destId="{A87CC8B7-05F2-413F-8C2F-473CD03583DB}" srcOrd="0" destOrd="0" presId="urn:microsoft.com/office/officeart/2005/8/layout/hProcess11"/>
    <dgm:cxn modelId="{8F9F8C5D-C858-4949-A943-77EC704D7840}" type="presParOf" srcId="{6CD85AA8-6DF2-4332-933A-A5570FAAA7FA}" destId="{80C0819E-0AB5-485C-8A76-311A43853A16}" srcOrd="1" destOrd="0" presId="urn:microsoft.com/office/officeart/2005/8/layout/hProcess11"/>
    <dgm:cxn modelId="{5A397AD3-A0AE-4649-89EA-F364C32B47F5}" type="presParOf" srcId="{6CD85AA8-6DF2-4332-933A-A5570FAAA7FA}" destId="{C484D847-88D5-4A85-8912-65AEF539288F}" srcOrd="2" destOrd="0" presId="urn:microsoft.com/office/officeart/2005/8/layout/hProcess11"/>
    <dgm:cxn modelId="{618BB900-DC17-47F7-87DC-366E7967BE42}" type="presParOf" srcId="{2E766330-8BC1-4AC2-B2CF-A90A088F0187}" destId="{D802CFA2-34EE-41B8-B7AD-CA6E9AA391A5}" srcOrd="3" destOrd="0" presId="urn:microsoft.com/office/officeart/2005/8/layout/hProcess11"/>
    <dgm:cxn modelId="{02490515-8015-44B3-A006-55218BEEADAF}" type="presParOf" srcId="{2E766330-8BC1-4AC2-B2CF-A90A088F0187}" destId="{DD2BEE2D-9B5A-4BED-A070-BD0683AC3C05}" srcOrd="4" destOrd="0" presId="urn:microsoft.com/office/officeart/2005/8/layout/hProcess11"/>
    <dgm:cxn modelId="{907C8293-7A93-40B0-846B-88B2F8B287AF}" type="presParOf" srcId="{DD2BEE2D-9B5A-4BED-A070-BD0683AC3C05}" destId="{0090EC3E-BE90-4AF6-8C1A-677C968139A3}" srcOrd="0" destOrd="0" presId="urn:microsoft.com/office/officeart/2005/8/layout/hProcess11"/>
    <dgm:cxn modelId="{4954C6D8-A35E-4623-A0D9-39F719771CEB}" type="presParOf" srcId="{DD2BEE2D-9B5A-4BED-A070-BD0683AC3C05}" destId="{9371058E-BAA4-45B2-BA41-3E03BB463402}" srcOrd="1" destOrd="0" presId="urn:microsoft.com/office/officeart/2005/8/layout/hProcess11"/>
    <dgm:cxn modelId="{8F30E4EA-D874-4423-BFDB-188654C85BF7}" type="presParOf" srcId="{DD2BEE2D-9B5A-4BED-A070-BD0683AC3C05}" destId="{AF62D840-BDB6-4A5A-B765-E8337710202F}" srcOrd="2" destOrd="0" presId="urn:microsoft.com/office/officeart/2005/8/layout/hProcess11"/>
    <dgm:cxn modelId="{489D31E5-6C11-4187-A39E-EFC4D27F9CB2}" type="presParOf" srcId="{2E766330-8BC1-4AC2-B2CF-A90A088F0187}" destId="{0E30AD97-9ABE-42A6-BF0D-AF54F8214860}" srcOrd="5" destOrd="0" presId="urn:microsoft.com/office/officeart/2005/8/layout/hProcess11"/>
    <dgm:cxn modelId="{B5E6B680-08E0-4406-86B3-6C2A66B04B48}" type="presParOf" srcId="{2E766330-8BC1-4AC2-B2CF-A90A088F0187}" destId="{73D56CE8-C5D0-40C9-80E1-33FE6D8F0465}" srcOrd="6" destOrd="0" presId="urn:microsoft.com/office/officeart/2005/8/layout/hProcess11"/>
    <dgm:cxn modelId="{844137AA-26B7-425E-B53B-BB63C1CD1D75}" type="presParOf" srcId="{73D56CE8-C5D0-40C9-80E1-33FE6D8F0465}" destId="{9C63FBF3-BF50-4C5C-A63B-2CBF7289CABC}" srcOrd="0" destOrd="0" presId="urn:microsoft.com/office/officeart/2005/8/layout/hProcess11"/>
    <dgm:cxn modelId="{825CB143-007A-4F14-9FF5-6B15E3050567}" type="presParOf" srcId="{73D56CE8-C5D0-40C9-80E1-33FE6D8F0465}" destId="{242433AF-DBDC-4A52-B6E3-C52547469615}" srcOrd="1" destOrd="0" presId="urn:microsoft.com/office/officeart/2005/8/layout/hProcess11"/>
    <dgm:cxn modelId="{2CE2C0FF-A36D-40BA-BC3C-F472BE939B6E}" type="presParOf" srcId="{73D56CE8-C5D0-40C9-80E1-33FE6D8F0465}" destId="{1C841F3D-DB86-4447-B659-1ED0538F49F0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95257B-1178-47DB-9DDD-D9A58B95F75D}" type="doc">
      <dgm:prSet loTypeId="urn:microsoft.com/office/officeart/2005/8/layout/hProcess11" loCatId="process" qsTypeId="urn:microsoft.com/office/officeart/2005/8/quickstyle/simple5" qsCatId="simple" csTypeId="urn:microsoft.com/office/officeart/2005/8/colors/accent1_4" csCatId="accent1" phldr="1"/>
      <dgm:spPr/>
    </dgm:pt>
    <dgm:pt modelId="{506E86B3-B470-455D-9658-74AE365EB067}">
      <dgm:prSet phldrT="[Tekst]" custT="1"/>
      <dgm:spPr/>
      <dgm:t>
        <a:bodyPr/>
        <a:lstStyle/>
        <a:p>
          <a:r>
            <a:rPr lang="pl-PL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sporządzenie przez dłużnika bilansu na dzień nie wcześniejszy niż 30 dni przed dniem złożenia wniosku o zatwierdzenie układu</a:t>
          </a:r>
        </a:p>
      </dgm:t>
    </dgm:pt>
    <dgm:pt modelId="{7F196897-257F-4D10-B5FF-E90944FE80C7}" type="parTrans" cxnId="{F32B5EDD-073F-4394-BD7E-FAA52EF83F5E}">
      <dgm:prSet/>
      <dgm:spPr/>
      <dgm:t>
        <a:bodyPr/>
        <a:lstStyle/>
        <a:p>
          <a:endParaRPr lang="pl-PL"/>
        </a:p>
      </dgm:t>
    </dgm:pt>
    <dgm:pt modelId="{24320F22-2741-4A1D-A832-C1793938F34B}" type="sibTrans" cxnId="{F32B5EDD-073F-4394-BD7E-FAA52EF83F5E}">
      <dgm:prSet/>
      <dgm:spPr/>
      <dgm:t>
        <a:bodyPr/>
        <a:lstStyle/>
        <a:p>
          <a:endParaRPr lang="pl-PL"/>
        </a:p>
      </dgm:t>
    </dgm:pt>
    <dgm:pt modelId="{BCED972A-98E9-467C-B486-E7C348E50241}">
      <dgm:prSet phldrT="[Tekst]" custT="1"/>
      <dgm:spPr/>
      <dgm:t>
        <a:bodyPr/>
        <a:lstStyle/>
        <a:p>
          <a:r>
            <a:rPr lang="pl-PL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złożenie przez dłużnika wniosku                         o zatwierdzenie układu</a:t>
          </a:r>
        </a:p>
      </dgm:t>
    </dgm:pt>
    <dgm:pt modelId="{F203BCD5-C3C0-4477-8199-6B141B52C006}" type="parTrans" cxnId="{477592DB-CB84-4886-8CAC-FC7D50C199A1}">
      <dgm:prSet/>
      <dgm:spPr/>
      <dgm:t>
        <a:bodyPr/>
        <a:lstStyle/>
        <a:p>
          <a:endParaRPr lang="pl-PL"/>
        </a:p>
      </dgm:t>
    </dgm:pt>
    <dgm:pt modelId="{E96400E4-19DC-4DC0-B3A4-2D5A229FA2C3}" type="sibTrans" cxnId="{477592DB-CB84-4886-8CAC-FC7D50C199A1}">
      <dgm:prSet/>
      <dgm:spPr/>
      <dgm:t>
        <a:bodyPr/>
        <a:lstStyle/>
        <a:p>
          <a:endParaRPr lang="pl-PL"/>
        </a:p>
      </dgm:t>
    </dgm:pt>
    <dgm:pt modelId="{94F31F43-5A5A-42AA-97EE-37F3EEA9EB39}">
      <dgm:prSet phldrT="[Tekst]" custT="1"/>
      <dgm:spPr/>
      <dgm:t>
        <a:bodyPr/>
        <a:lstStyle/>
        <a:p>
          <a:r>
            <a:rPr lang="pl-PL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wydanie postanowienia przez sąd                       w przedmiocie zatwierdzeniu układu</a:t>
          </a:r>
        </a:p>
      </dgm:t>
    </dgm:pt>
    <dgm:pt modelId="{FEEAADFF-12A4-4E1F-9753-BB8FB6C68550}" type="parTrans" cxnId="{4EAF3947-029E-462F-9516-0D0725CFABCE}">
      <dgm:prSet/>
      <dgm:spPr/>
      <dgm:t>
        <a:bodyPr/>
        <a:lstStyle/>
        <a:p>
          <a:endParaRPr lang="pl-PL"/>
        </a:p>
      </dgm:t>
    </dgm:pt>
    <dgm:pt modelId="{D6E2E800-9A85-489A-8640-A6FAE0A03210}" type="sibTrans" cxnId="{4EAF3947-029E-462F-9516-0D0725CFABCE}">
      <dgm:prSet/>
      <dgm:spPr/>
      <dgm:t>
        <a:bodyPr/>
        <a:lstStyle/>
        <a:p>
          <a:endParaRPr lang="pl-PL"/>
        </a:p>
      </dgm:t>
    </dgm:pt>
    <dgm:pt modelId="{91AC5717-7F20-434C-A0D7-43DFE19EF8DD}" type="pres">
      <dgm:prSet presAssocID="{7C95257B-1178-47DB-9DDD-D9A58B95F75D}" presName="Name0" presStyleCnt="0">
        <dgm:presLayoutVars>
          <dgm:dir val="rev"/>
          <dgm:resizeHandles val="exact"/>
        </dgm:presLayoutVars>
      </dgm:prSet>
      <dgm:spPr/>
    </dgm:pt>
    <dgm:pt modelId="{DAA9073C-70A0-483D-AA61-441E3DA68E9B}" type="pres">
      <dgm:prSet presAssocID="{7C95257B-1178-47DB-9DDD-D9A58B95F75D}" presName="arrow" presStyleLbl="bgShp" presStyleIdx="0" presStyleCnt="1"/>
      <dgm:spPr/>
    </dgm:pt>
    <dgm:pt modelId="{2E766330-8BC1-4AC2-B2CF-A90A088F0187}" type="pres">
      <dgm:prSet presAssocID="{7C95257B-1178-47DB-9DDD-D9A58B95F75D}" presName="points" presStyleCnt="0"/>
      <dgm:spPr/>
    </dgm:pt>
    <dgm:pt modelId="{D349BB21-5459-4F2D-A306-94D6CB29300B}" type="pres">
      <dgm:prSet presAssocID="{506E86B3-B470-455D-9658-74AE365EB067}" presName="compositeA" presStyleCnt="0"/>
      <dgm:spPr/>
    </dgm:pt>
    <dgm:pt modelId="{809EB1F1-8284-4099-88E3-E1E3105450DF}" type="pres">
      <dgm:prSet presAssocID="{506E86B3-B470-455D-9658-74AE365EB067}" presName="textA" presStyleLbl="revTx" presStyleIdx="0" presStyleCnt="3" custScaleX="140497">
        <dgm:presLayoutVars>
          <dgm:bulletEnabled val="1"/>
        </dgm:presLayoutVars>
      </dgm:prSet>
      <dgm:spPr/>
    </dgm:pt>
    <dgm:pt modelId="{5B9DD272-C7F6-4157-8CCB-2862D1C70CA4}" type="pres">
      <dgm:prSet presAssocID="{506E86B3-B470-455D-9658-74AE365EB067}" presName="circleA" presStyleLbl="node1" presStyleIdx="0" presStyleCnt="3"/>
      <dgm:spPr/>
    </dgm:pt>
    <dgm:pt modelId="{790680EE-F808-437E-A15E-5A4236139C7B}" type="pres">
      <dgm:prSet presAssocID="{506E86B3-B470-455D-9658-74AE365EB067}" presName="spaceA" presStyleCnt="0"/>
      <dgm:spPr/>
    </dgm:pt>
    <dgm:pt modelId="{1FA8163F-D419-4136-B758-F97DEEA8ED29}" type="pres">
      <dgm:prSet presAssocID="{24320F22-2741-4A1D-A832-C1793938F34B}" presName="space" presStyleCnt="0"/>
      <dgm:spPr/>
    </dgm:pt>
    <dgm:pt modelId="{6CD85AA8-6DF2-4332-933A-A5570FAAA7FA}" type="pres">
      <dgm:prSet presAssocID="{BCED972A-98E9-467C-B486-E7C348E50241}" presName="compositeB" presStyleCnt="0"/>
      <dgm:spPr/>
    </dgm:pt>
    <dgm:pt modelId="{A87CC8B7-05F2-413F-8C2F-473CD03583DB}" type="pres">
      <dgm:prSet presAssocID="{BCED972A-98E9-467C-B486-E7C348E50241}" presName="textB" presStyleLbl="revTx" presStyleIdx="1" presStyleCnt="3">
        <dgm:presLayoutVars>
          <dgm:bulletEnabled val="1"/>
        </dgm:presLayoutVars>
      </dgm:prSet>
      <dgm:spPr/>
    </dgm:pt>
    <dgm:pt modelId="{80C0819E-0AB5-485C-8A76-311A43853A16}" type="pres">
      <dgm:prSet presAssocID="{BCED972A-98E9-467C-B486-E7C348E50241}" presName="circleB" presStyleLbl="node1" presStyleIdx="1" presStyleCnt="3"/>
      <dgm:spPr/>
    </dgm:pt>
    <dgm:pt modelId="{C484D847-88D5-4A85-8912-65AEF539288F}" type="pres">
      <dgm:prSet presAssocID="{BCED972A-98E9-467C-B486-E7C348E50241}" presName="spaceB" presStyleCnt="0"/>
      <dgm:spPr/>
    </dgm:pt>
    <dgm:pt modelId="{D802CFA2-34EE-41B8-B7AD-CA6E9AA391A5}" type="pres">
      <dgm:prSet presAssocID="{E96400E4-19DC-4DC0-B3A4-2D5A229FA2C3}" presName="space" presStyleCnt="0"/>
      <dgm:spPr/>
    </dgm:pt>
    <dgm:pt modelId="{DD2BEE2D-9B5A-4BED-A070-BD0683AC3C05}" type="pres">
      <dgm:prSet presAssocID="{94F31F43-5A5A-42AA-97EE-37F3EEA9EB39}" presName="compositeA" presStyleCnt="0"/>
      <dgm:spPr/>
    </dgm:pt>
    <dgm:pt modelId="{0090EC3E-BE90-4AF6-8C1A-677C968139A3}" type="pres">
      <dgm:prSet presAssocID="{94F31F43-5A5A-42AA-97EE-37F3EEA9EB39}" presName="textA" presStyleLbl="revTx" presStyleIdx="2" presStyleCnt="3">
        <dgm:presLayoutVars>
          <dgm:bulletEnabled val="1"/>
        </dgm:presLayoutVars>
      </dgm:prSet>
      <dgm:spPr/>
    </dgm:pt>
    <dgm:pt modelId="{9371058E-BAA4-45B2-BA41-3E03BB463402}" type="pres">
      <dgm:prSet presAssocID="{94F31F43-5A5A-42AA-97EE-37F3EEA9EB39}" presName="circleA" presStyleLbl="node1" presStyleIdx="2" presStyleCnt="3"/>
      <dgm:spPr/>
    </dgm:pt>
    <dgm:pt modelId="{AF62D840-BDB6-4A5A-B765-E8337710202F}" type="pres">
      <dgm:prSet presAssocID="{94F31F43-5A5A-42AA-97EE-37F3EEA9EB39}" presName="spaceA" presStyleCnt="0"/>
      <dgm:spPr/>
    </dgm:pt>
  </dgm:ptLst>
  <dgm:cxnLst>
    <dgm:cxn modelId="{C5D2D05D-C362-489F-850D-E307CDA20841}" type="presOf" srcId="{506E86B3-B470-455D-9658-74AE365EB067}" destId="{809EB1F1-8284-4099-88E3-E1E3105450DF}" srcOrd="0" destOrd="0" presId="urn:microsoft.com/office/officeart/2005/8/layout/hProcess11"/>
    <dgm:cxn modelId="{4EAF3947-029E-462F-9516-0D0725CFABCE}" srcId="{7C95257B-1178-47DB-9DDD-D9A58B95F75D}" destId="{94F31F43-5A5A-42AA-97EE-37F3EEA9EB39}" srcOrd="2" destOrd="0" parTransId="{FEEAADFF-12A4-4E1F-9753-BB8FB6C68550}" sibTransId="{D6E2E800-9A85-489A-8640-A6FAE0A03210}"/>
    <dgm:cxn modelId="{477592DB-CB84-4886-8CAC-FC7D50C199A1}" srcId="{7C95257B-1178-47DB-9DDD-D9A58B95F75D}" destId="{BCED972A-98E9-467C-B486-E7C348E50241}" srcOrd="1" destOrd="0" parTransId="{F203BCD5-C3C0-4477-8199-6B141B52C006}" sibTransId="{E96400E4-19DC-4DC0-B3A4-2D5A229FA2C3}"/>
    <dgm:cxn modelId="{F32B5EDD-073F-4394-BD7E-FAA52EF83F5E}" srcId="{7C95257B-1178-47DB-9DDD-D9A58B95F75D}" destId="{506E86B3-B470-455D-9658-74AE365EB067}" srcOrd="0" destOrd="0" parTransId="{7F196897-257F-4D10-B5FF-E90944FE80C7}" sibTransId="{24320F22-2741-4A1D-A832-C1793938F34B}"/>
    <dgm:cxn modelId="{ABB296E9-1709-4BB0-A3B4-0B02D637B43E}" type="presOf" srcId="{94F31F43-5A5A-42AA-97EE-37F3EEA9EB39}" destId="{0090EC3E-BE90-4AF6-8C1A-677C968139A3}" srcOrd="0" destOrd="0" presId="urn:microsoft.com/office/officeart/2005/8/layout/hProcess11"/>
    <dgm:cxn modelId="{396956FE-61FC-4EC2-BB36-A600DF1128C0}" type="presOf" srcId="{7C95257B-1178-47DB-9DDD-D9A58B95F75D}" destId="{91AC5717-7F20-434C-A0D7-43DFE19EF8DD}" srcOrd="0" destOrd="0" presId="urn:microsoft.com/office/officeart/2005/8/layout/hProcess11"/>
    <dgm:cxn modelId="{8A6B04FF-0B41-416A-AFBC-690F9D451094}" type="presOf" srcId="{BCED972A-98E9-467C-B486-E7C348E50241}" destId="{A87CC8B7-05F2-413F-8C2F-473CD03583DB}" srcOrd="0" destOrd="0" presId="urn:microsoft.com/office/officeart/2005/8/layout/hProcess11"/>
    <dgm:cxn modelId="{738851CB-FB26-4BEB-BF34-3A48725079FF}" type="presParOf" srcId="{91AC5717-7F20-434C-A0D7-43DFE19EF8DD}" destId="{DAA9073C-70A0-483D-AA61-441E3DA68E9B}" srcOrd="0" destOrd="0" presId="urn:microsoft.com/office/officeart/2005/8/layout/hProcess11"/>
    <dgm:cxn modelId="{6292C6CE-2A7C-4535-A1D6-472A0777B0EC}" type="presParOf" srcId="{91AC5717-7F20-434C-A0D7-43DFE19EF8DD}" destId="{2E766330-8BC1-4AC2-B2CF-A90A088F0187}" srcOrd="1" destOrd="0" presId="urn:microsoft.com/office/officeart/2005/8/layout/hProcess11"/>
    <dgm:cxn modelId="{CEEF229E-2C3F-46BA-A544-F8DF5B34E149}" type="presParOf" srcId="{2E766330-8BC1-4AC2-B2CF-A90A088F0187}" destId="{D349BB21-5459-4F2D-A306-94D6CB29300B}" srcOrd="0" destOrd="0" presId="urn:microsoft.com/office/officeart/2005/8/layout/hProcess11"/>
    <dgm:cxn modelId="{85B68856-E3A5-4EF6-8433-BC510E90B23C}" type="presParOf" srcId="{D349BB21-5459-4F2D-A306-94D6CB29300B}" destId="{809EB1F1-8284-4099-88E3-E1E3105450DF}" srcOrd="0" destOrd="0" presId="urn:microsoft.com/office/officeart/2005/8/layout/hProcess11"/>
    <dgm:cxn modelId="{CC7EA939-031B-4EA7-9AF9-5BA1C10B7FFA}" type="presParOf" srcId="{D349BB21-5459-4F2D-A306-94D6CB29300B}" destId="{5B9DD272-C7F6-4157-8CCB-2862D1C70CA4}" srcOrd="1" destOrd="0" presId="urn:microsoft.com/office/officeart/2005/8/layout/hProcess11"/>
    <dgm:cxn modelId="{685C0475-7E64-4196-AABB-CD2888917B2C}" type="presParOf" srcId="{D349BB21-5459-4F2D-A306-94D6CB29300B}" destId="{790680EE-F808-437E-A15E-5A4236139C7B}" srcOrd="2" destOrd="0" presId="urn:microsoft.com/office/officeart/2005/8/layout/hProcess11"/>
    <dgm:cxn modelId="{0631B100-5E6B-4BCA-AE88-38BA85F664DE}" type="presParOf" srcId="{2E766330-8BC1-4AC2-B2CF-A90A088F0187}" destId="{1FA8163F-D419-4136-B758-F97DEEA8ED29}" srcOrd="1" destOrd="0" presId="urn:microsoft.com/office/officeart/2005/8/layout/hProcess11"/>
    <dgm:cxn modelId="{433D9ED0-533D-4DEB-AE0B-3B6A949508F1}" type="presParOf" srcId="{2E766330-8BC1-4AC2-B2CF-A90A088F0187}" destId="{6CD85AA8-6DF2-4332-933A-A5570FAAA7FA}" srcOrd="2" destOrd="0" presId="urn:microsoft.com/office/officeart/2005/8/layout/hProcess11"/>
    <dgm:cxn modelId="{3FBC78F0-6331-4981-9AA5-3E43EFAC4FFB}" type="presParOf" srcId="{6CD85AA8-6DF2-4332-933A-A5570FAAA7FA}" destId="{A87CC8B7-05F2-413F-8C2F-473CD03583DB}" srcOrd="0" destOrd="0" presId="urn:microsoft.com/office/officeart/2005/8/layout/hProcess11"/>
    <dgm:cxn modelId="{6F00D4E6-C961-4425-A13D-AEB0ABD1D4AA}" type="presParOf" srcId="{6CD85AA8-6DF2-4332-933A-A5570FAAA7FA}" destId="{80C0819E-0AB5-485C-8A76-311A43853A16}" srcOrd="1" destOrd="0" presId="urn:microsoft.com/office/officeart/2005/8/layout/hProcess11"/>
    <dgm:cxn modelId="{1E956E6C-547E-43DE-8972-22AC3F9902D1}" type="presParOf" srcId="{6CD85AA8-6DF2-4332-933A-A5570FAAA7FA}" destId="{C484D847-88D5-4A85-8912-65AEF539288F}" srcOrd="2" destOrd="0" presId="urn:microsoft.com/office/officeart/2005/8/layout/hProcess11"/>
    <dgm:cxn modelId="{0F946EF9-7EB7-4573-9194-D7C1B2461B42}" type="presParOf" srcId="{2E766330-8BC1-4AC2-B2CF-A90A088F0187}" destId="{D802CFA2-34EE-41B8-B7AD-CA6E9AA391A5}" srcOrd="3" destOrd="0" presId="urn:microsoft.com/office/officeart/2005/8/layout/hProcess11"/>
    <dgm:cxn modelId="{6A0417FA-0008-4B44-891A-AC8B7BE85171}" type="presParOf" srcId="{2E766330-8BC1-4AC2-B2CF-A90A088F0187}" destId="{DD2BEE2D-9B5A-4BED-A070-BD0683AC3C05}" srcOrd="4" destOrd="0" presId="urn:microsoft.com/office/officeart/2005/8/layout/hProcess11"/>
    <dgm:cxn modelId="{A9356992-4B0A-4E1D-888F-8CF63A5E9B49}" type="presParOf" srcId="{DD2BEE2D-9B5A-4BED-A070-BD0683AC3C05}" destId="{0090EC3E-BE90-4AF6-8C1A-677C968139A3}" srcOrd="0" destOrd="0" presId="urn:microsoft.com/office/officeart/2005/8/layout/hProcess11"/>
    <dgm:cxn modelId="{CD7A88D3-718F-4DA6-A330-66D95BBD6F4B}" type="presParOf" srcId="{DD2BEE2D-9B5A-4BED-A070-BD0683AC3C05}" destId="{9371058E-BAA4-45B2-BA41-3E03BB463402}" srcOrd="1" destOrd="0" presId="urn:microsoft.com/office/officeart/2005/8/layout/hProcess11"/>
    <dgm:cxn modelId="{76F2B1BB-F3C1-4666-A17F-BA67C4E84CCC}" type="presParOf" srcId="{DD2BEE2D-9B5A-4BED-A070-BD0683AC3C05}" destId="{AF62D840-BDB6-4A5A-B765-E8337710202F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A9073C-70A0-483D-AA61-441E3DA68E9B}">
      <dsp:nvSpPr>
        <dsp:cNvPr id="0" name=""/>
        <dsp:cNvSpPr/>
      </dsp:nvSpPr>
      <dsp:spPr>
        <a:xfrm>
          <a:off x="0" y="840948"/>
          <a:ext cx="11068986" cy="1121264"/>
        </a:xfrm>
        <a:prstGeom prst="notchedRightArrow">
          <a:avLst/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9EB1F1-8284-4099-88E3-E1E3105450DF}">
      <dsp:nvSpPr>
        <dsp:cNvPr id="0" name=""/>
        <dsp:cNvSpPr/>
      </dsp:nvSpPr>
      <dsp:spPr>
        <a:xfrm>
          <a:off x="4099" y="0"/>
          <a:ext cx="2663467" cy="112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zawarcie umowy pomiędzy dłużnikiem a nadzorcą układu</a:t>
          </a:r>
        </a:p>
      </dsp:txBody>
      <dsp:txXfrm>
        <a:off x="4099" y="0"/>
        <a:ext cx="2663467" cy="1121264"/>
      </dsp:txXfrm>
    </dsp:sp>
    <dsp:sp modelId="{5B9DD272-C7F6-4157-8CCB-2862D1C70CA4}">
      <dsp:nvSpPr>
        <dsp:cNvPr id="0" name=""/>
        <dsp:cNvSpPr/>
      </dsp:nvSpPr>
      <dsp:spPr>
        <a:xfrm>
          <a:off x="1195675" y="1261422"/>
          <a:ext cx="280316" cy="280316"/>
        </a:xfrm>
        <a:prstGeom prst="ellipse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7CC8B7-05F2-413F-8C2F-473CD03583DB}">
      <dsp:nvSpPr>
        <dsp:cNvPr id="0" name=""/>
        <dsp:cNvSpPr/>
      </dsp:nvSpPr>
      <dsp:spPr>
        <a:xfrm>
          <a:off x="2773487" y="1681896"/>
          <a:ext cx="2118402" cy="112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ustalenie przez dłużnika dnia układowego</a:t>
          </a:r>
        </a:p>
      </dsp:txBody>
      <dsp:txXfrm>
        <a:off x="2773487" y="1681896"/>
        <a:ext cx="2118402" cy="1121264"/>
      </dsp:txXfrm>
    </dsp:sp>
    <dsp:sp modelId="{80C0819E-0AB5-485C-8A76-311A43853A16}">
      <dsp:nvSpPr>
        <dsp:cNvPr id="0" name=""/>
        <dsp:cNvSpPr/>
      </dsp:nvSpPr>
      <dsp:spPr>
        <a:xfrm>
          <a:off x="3692531" y="1261422"/>
          <a:ext cx="280316" cy="280316"/>
        </a:xfrm>
        <a:prstGeom prst="ellipse">
          <a:avLst/>
        </a:prstGeom>
        <a:solidFill>
          <a:schemeClr val="accent1">
            <a:shade val="50000"/>
            <a:hueOff val="167129"/>
            <a:satOff val="4478"/>
            <a:lumOff val="19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90EC3E-BE90-4AF6-8C1A-677C968139A3}">
      <dsp:nvSpPr>
        <dsp:cNvPr id="0" name=""/>
        <dsp:cNvSpPr/>
      </dsp:nvSpPr>
      <dsp:spPr>
        <a:xfrm>
          <a:off x="4997810" y="0"/>
          <a:ext cx="2735853" cy="112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sporządzenie spisu wierzytelności przez nadzorcę układu</a:t>
          </a:r>
        </a:p>
      </dsp:txBody>
      <dsp:txXfrm>
        <a:off x="4997810" y="0"/>
        <a:ext cx="2735853" cy="1121264"/>
      </dsp:txXfrm>
    </dsp:sp>
    <dsp:sp modelId="{9371058E-BAA4-45B2-BA41-3E03BB463402}">
      <dsp:nvSpPr>
        <dsp:cNvPr id="0" name=""/>
        <dsp:cNvSpPr/>
      </dsp:nvSpPr>
      <dsp:spPr>
        <a:xfrm>
          <a:off x="6225579" y="1261422"/>
          <a:ext cx="280316" cy="280316"/>
        </a:xfrm>
        <a:prstGeom prst="ellipse">
          <a:avLst/>
        </a:prstGeom>
        <a:solidFill>
          <a:schemeClr val="accent1">
            <a:shade val="50000"/>
            <a:hueOff val="334258"/>
            <a:satOff val="8955"/>
            <a:lumOff val="394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63FBF3-BF50-4C5C-A63B-2CBF7289CABC}">
      <dsp:nvSpPr>
        <dsp:cNvPr id="0" name=""/>
        <dsp:cNvSpPr/>
      </dsp:nvSpPr>
      <dsp:spPr>
        <a:xfrm>
          <a:off x="7839584" y="1681896"/>
          <a:ext cx="2118402" cy="112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zbieranie przez nadzorcę układu głosów</a:t>
          </a:r>
        </a:p>
      </dsp:txBody>
      <dsp:txXfrm>
        <a:off x="7839584" y="1681896"/>
        <a:ext cx="2118402" cy="1121264"/>
      </dsp:txXfrm>
    </dsp:sp>
    <dsp:sp modelId="{242433AF-DBDC-4A52-B6E3-C52547469615}">
      <dsp:nvSpPr>
        <dsp:cNvPr id="0" name=""/>
        <dsp:cNvSpPr/>
      </dsp:nvSpPr>
      <dsp:spPr>
        <a:xfrm>
          <a:off x="8758628" y="1261422"/>
          <a:ext cx="280316" cy="280316"/>
        </a:xfrm>
        <a:prstGeom prst="ellipse">
          <a:avLst/>
        </a:prstGeom>
        <a:solidFill>
          <a:schemeClr val="accent1">
            <a:shade val="50000"/>
            <a:hueOff val="167129"/>
            <a:satOff val="4478"/>
            <a:lumOff val="19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A9073C-70A0-483D-AA61-441E3DA68E9B}">
      <dsp:nvSpPr>
        <dsp:cNvPr id="0" name=""/>
        <dsp:cNvSpPr/>
      </dsp:nvSpPr>
      <dsp:spPr>
        <a:xfrm rot="10800000">
          <a:off x="0" y="840948"/>
          <a:ext cx="11068986" cy="1121264"/>
        </a:xfrm>
        <a:prstGeom prst="notchedRightArrow">
          <a:avLst/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09EB1F1-8284-4099-88E3-E1E3105450DF}">
      <dsp:nvSpPr>
        <dsp:cNvPr id="0" name=""/>
        <dsp:cNvSpPr/>
      </dsp:nvSpPr>
      <dsp:spPr>
        <a:xfrm>
          <a:off x="7075146" y="0"/>
          <a:ext cx="3991170" cy="112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sporządzenie przez dłużnika bilansu na dzień nie wcześniejszy niż 30 dni przed dniem złożenia wniosku o zatwierdzenie układu</a:t>
          </a:r>
        </a:p>
      </dsp:txBody>
      <dsp:txXfrm>
        <a:off x="7075146" y="0"/>
        <a:ext cx="3991170" cy="1121264"/>
      </dsp:txXfrm>
    </dsp:sp>
    <dsp:sp modelId="{5B9DD272-C7F6-4157-8CCB-2862D1C70CA4}">
      <dsp:nvSpPr>
        <dsp:cNvPr id="0" name=""/>
        <dsp:cNvSpPr/>
      </dsp:nvSpPr>
      <dsp:spPr>
        <a:xfrm>
          <a:off x="8930573" y="1261422"/>
          <a:ext cx="280316" cy="280316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87CC8B7-05F2-413F-8C2F-473CD03583DB}">
      <dsp:nvSpPr>
        <dsp:cNvPr id="0" name=""/>
        <dsp:cNvSpPr/>
      </dsp:nvSpPr>
      <dsp:spPr>
        <a:xfrm>
          <a:off x="4092356" y="1681896"/>
          <a:ext cx="2840751" cy="112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złożenie przez dłużnika wniosku                         o zatwierdzenie układu</a:t>
          </a:r>
        </a:p>
      </dsp:txBody>
      <dsp:txXfrm>
        <a:off x="4092356" y="1681896"/>
        <a:ext cx="2840751" cy="1121264"/>
      </dsp:txXfrm>
    </dsp:sp>
    <dsp:sp modelId="{80C0819E-0AB5-485C-8A76-311A43853A16}">
      <dsp:nvSpPr>
        <dsp:cNvPr id="0" name=""/>
        <dsp:cNvSpPr/>
      </dsp:nvSpPr>
      <dsp:spPr>
        <a:xfrm>
          <a:off x="5372574" y="1261422"/>
          <a:ext cx="280316" cy="280316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222839"/>
                <a:satOff val="5970"/>
                <a:lumOff val="263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222839"/>
                <a:satOff val="5970"/>
                <a:lumOff val="263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222839"/>
                <a:satOff val="5970"/>
                <a:lumOff val="263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090EC3E-BE90-4AF6-8C1A-677C968139A3}">
      <dsp:nvSpPr>
        <dsp:cNvPr id="0" name=""/>
        <dsp:cNvSpPr/>
      </dsp:nvSpPr>
      <dsp:spPr>
        <a:xfrm>
          <a:off x="1109567" y="0"/>
          <a:ext cx="2840751" cy="1121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wydanie postanowienia przez sąd                       w przedmiocie zatwierdzeniu układu</a:t>
          </a:r>
        </a:p>
      </dsp:txBody>
      <dsp:txXfrm>
        <a:off x="1109567" y="0"/>
        <a:ext cx="2840751" cy="1121264"/>
      </dsp:txXfrm>
    </dsp:sp>
    <dsp:sp modelId="{9371058E-BAA4-45B2-BA41-3E03BB463402}">
      <dsp:nvSpPr>
        <dsp:cNvPr id="0" name=""/>
        <dsp:cNvSpPr/>
      </dsp:nvSpPr>
      <dsp:spPr>
        <a:xfrm>
          <a:off x="2389785" y="1261422"/>
          <a:ext cx="280316" cy="280316"/>
        </a:xfrm>
        <a:prstGeom prst="ellipse">
          <a:avLst/>
        </a:prstGeom>
        <a:gradFill rotWithShape="0">
          <a:gsLst>
            <a:gs pos="0">
              <a:schemeClr val="accent1">
                <a:shade val="50000"/>
                <a:hueOff val="222839"/>
                <a:satOff val="5970"/>
                <a:lumOff val="263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222839"/>
                <a:satOff val="5970"/>
                <a:lumOff val="263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222839"/>
                <a:satOff val="5970"/>
                <a:lumOff val="263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0E701-2B50-4E28-8636-25F127B46C64}" type="datetimeFigureOut">
              <a:rPr lang="pl-PL" smtClean="0"/>
              <a:t>03.04.2022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2BC6D-D641-4FA9-81C9-DE8E4906A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0455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0E701-2B50-4E28-8636-25F127B46C64}" type="datetimeFigureOut">
              <a:rPr lang="pl-PL" smtClean="0"/>
              <a:t>03.04.2022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2BC6D-D641-4FA9-81C9-DE8E4906A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0650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0E701-2B50-4E28-8636-25F127B46C64}" type="datetimeFigureOut">
              <a:rPr lang="pl-PL" smtClean="0"/>
              <a:t>03.04.2022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2BC6D-D641-4FA9-81C9-DE8E4906A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6372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0E701-2B50-4E28-8636-25F127B46C64}" type="datetimeFigureOut">
              <a:rPr lang="pl-PL" smtClean="0"/>
              <a:t>03.04.2022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2BC6D-D641-4FA9-81C9-DE8E4906A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5851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0E701-2B50-4E28-8636-25F127B46C64}" type="datetimeFigureOut">
              <a:rPr lang="pl-PL" smtClean="0"/>
              <a:t>03.04.2022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2BC6D-D641-4FA9-81C9-DE8E4906A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090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0E701-2B50-4E28-8636-25F127B46C64}" type="datetimeFigureOut">
              <a:rPr lang="pl-PL" smtClean="0"/>
              <a:t>03.04.2022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2BC6D-D641-4FA9-81C9-DE8E4906A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083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0E701-2B50-4E28-8636-25F127B46C64}" type="datetimeFigureOut">
              <a:rPr lang="pl-PL" smtClean="0"/>
              <a:t>03.04.2022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2BC6D-D641-4FA9-81C9-DE8E4906A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3510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0E701-2B50-4E28-8636-25F127B46C64}" type="datetimeFigureOut">
              <a:rPr lang="pl-PL" smtClean="0"/>
              <a:t>03.04.2022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2BC6D-D641-4FA9-81C9-DE8E4906A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9051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0E701-2B50-4E28-8636-25F127B46C64}" type="datetimeFigureOut">
              <a:rPr lang="pl-PL" smtClean="0"/>
              <a:t>03.04.2022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2BC6D-D641-4FA9-81C9-DE8E4906A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2029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0E701-2B50-4E28-8636-25F127B46C64}" type="datetimeFigureOut">
              <a:rPr lang="pl-PL" smtClean="0"/>
              <a:t>03.04.2022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2BC6D-D641-4FA9-81C9-DE8E4906A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6080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0E701-2B50-4E28-8636-25F127B46C64}" type="datetimeFigureOut">
              <a:rPr lang="pl-PL" smtClean="0"/>
              <a:t>03.04.2022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2BC6D-D641-4FA9-81C9-DE8E4906A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8212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0E701-2B50-4E28-8636-25F127B46C64}" type="datetimeFigureOut">
              <a:rPr lang="pl-PL" smtClean="0"/>
              <a:t>03.04.2022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2BC6D-D641-4FA9-81C9-DE8E4906AA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7921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pl-PL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Uczestnicy postępowania restrukturyzacyjnego</a:t>
            </a:r>
          </a:p>
          <a:p>
            <a:pPr marL="0" indent="0" algn="ctr"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653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Dopuszczenie do udziału w sprawie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wierzyciela, o którym mowa w art. 65 ust. 1 pkt 3 Pr. Rest.,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może nastąpić na wniosek wierzyciela albo z urzędu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W przypadku dopuszczenia wierzyciela do udziału w sprawie na jego wniosek, dopuszczenie wywołuje skutek od dnia złożenia wniosku (art. 65 ust. 6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325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Dopuszczenie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wierzyciela posiadającego wierzytelność sporną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udziału w sprawie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65 ust. 6 Pr. Rest.) jest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inną instytucją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niż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dopuszczenie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wierzyciela posiadającego wierzytelność sporną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udziału w zgromadzeniu wierzycieli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107 ust. 3 Pr. Rest.). Oznacza to, że wierzyciel posiadający sporną wierzytelność, dopuszczony do udziału w sprawie w trybie art. 65 ust. 6 Pr. Rest., powinien złożyć wniosek o dopuszczenie do udziału w zgromadzeniu wierzycieli, jeżeli chce w nim uczestniczyć. Natomiast wierzyciel dopuszczony do udziału w zgromadzeniu wierzycieli staje się automatycznie uczestnikiem postępowania w rozumieniu art. 65 ust. 1 pkt 3 Pr. Rest. […]”.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[w:] Prawo restrukturyzacyjne. Komentarz, red. A.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P. Filipiak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213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Wierzyciel nieumieszczony w spisie wierzytelności traci uprawnienia uczestnika postępowania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dniem uprawomocnienia się postanowienia o oddaleniu jego sprzeciwu lub bezskutecznego upływu terminu do jego złożenia albo uprawomocnienia się postanowienia uwzględniającego sprzeciw co do umieszczenia jego wierzytelności (art. 65 ust. 7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222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Wierzyciele osobiści, którym przysługują wierzytelności sporne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(kwestionowane lub nieujawnione przez dłużnika), którzy uprawdopodobnili swoją wierzytelność oraz zostali dopuszczeni do udziału w sprawie przez sędziego-komisarza,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są do czasu prawomocnego sporządzenia spisu wierzytelności uczestnikami postępowania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Zimmerman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Prawo upadłościowe. Prawo restrukturyzacyjne. Komentarz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4766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zatwierdzeniu spisu wierzytelności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w istocie rzeczy po rozpoznaniu sprzeciwów lub po upływie terminów do złożenia sprzeciwów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krąg wierzycieli będzie w sposób ostateczny określony w spisie wierzytelności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(argument z art. 65 ust. 7 Pr. Rest.). Wówczas uczestnikami postępowania będą już wyłącznie wierzyciele osobiści, których wierzytelności są bezsporne w tym znaczeniu, że albo nie zostały zakwestionowane przez dłużnika w drodze wniesienia zastrzeżeń w przyspieszonym postępowaniu układowym (art. 90 ust. 1 Pr. Rest.), albo nie został co do nich wniesiony sprzeciw w postępowaniu układowym albo postępowaniu sanacyjnym, albo sprzeciw ten został prawomocnie oddalony”.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[w:] Prawo restrukturyzacyjne. Komentarz, red. A.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P. Filipiak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7215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Otwarcie postępowania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restrukturyzacyjnego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 ma wpływu na zdolność prawną oraz zdolność do czynności prawnych dłużnika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66 ust. 1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5362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Dzień wydania postanowienia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otwarciu przyspieszonego postępowania układowego, postępowania układowego lub postępowania sanacyjnego jest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dniem otwarcia postępowania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restrukturyzacyjnego (art. 189 ust. 1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postępowaniu o zatwierdzenie układu uznaje się, że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skutki otwarcia postępowania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restrukturyzacyjnego powstają z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dniem układowym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 którym mowa w art. 211 Pr. Rest. (art. 189 ust. 2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2135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wydaniu przez sąd postanowienia o otwarciu postępowania restrukturyzacyjnego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przedsiębiorca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występuje w obrocie prawnym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 dotychczasową firmą z dodaniem oznaczenia „w restrukturyzacji”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66 ust. 2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np.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RUCH S.A. w restrukturyzacji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URSUS S.A. w restrukturyzacji</a:t>
            </a:r>
            <a:endParaRPr lang="pl-PL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9582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kiedy przedsiębiorca występuje w obrocie prawnym pod dotychczasową firmą z dodaniem oznaczenia „w restrukturyzacji” w przypadku postępowania o zatwierdzenie układu? </a:t>
            </a:r>
            <a:endParaRPr lang="pl-PL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10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Postępowanie restrukturyzacyjne prowadzi się z udziałem nadzorcy, którym jest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nadzorca układu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albo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nadzorca sądowy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albo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zarządcy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23 Pr. Rest.).</a:t>
            </a:r>
            <a:endParaRPr lang="pl-PL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897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Zgodnie z art. 65 ust. 1 Pr. Rest. uczestnikami są: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dłużnik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pl-PL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pl-PL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wierzyciel osobisty dłużnika, któremu przysługuje wierzytelność bezsporna</a:t>
            </a:r>
            <a:r>
              <a:rPr lang="pl-PL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pl-PL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pl-PL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wierzyciel osobisty dłużnika, któremu przysługuje wierzytelność sporna </a:t>
            </a:r>
            <a:r>
              <a:rPr lang="pl-PL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który uprawdopodobnił swoją wierzytelność oraz został dopuszczony do udziału w sprawie przez sędziego-komisarza.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5409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postępowaniu restrukturyzacyjnym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dłużnik sprawuje zarząd własny swoim majątkiem, chyba że został ustanowiony zarządca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67 ust. 1 </a:t>
            </a:r>
            <a:r>
              <a:rPr lang="pl-P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zd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Czynności prawne dokonane przez dłużnika dotyczące mienia, wobec którego dłużnik utracił prawo zarządu, są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nieważne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67 ust. 2 Pr. Rest.).</a:t>
            </a:r>
            <a:endParaRPr lang="pl-PL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6492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Zarząd własny, w zakresie określonym w art. 39 ust. 1 Pr. Rest., dłużnik sprawuje pod nadzorem nadzorcy sądowego 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67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ust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zd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powołaniu nadzorcy sądowego dłużnik może dokonywać czynności zwykłego zarządu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Na dokonanie czynności przekraczających zakres zwykłego zarządu wymagana jest zgoda nadzorcy sądowego, chyba że ustawa przewiduje zezwolenie rady wierzycieli 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ust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 </a:t>
            </a:r>
            <a:r>
              <a:rPr lang="pl-P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zd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 i 2 </a:t>
            </a:r>
            <a:r>
              <a:rPr lang="de-DE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Czynność przekraczająca zakres zwykłego zarządu dokonana bez wymaganej zgody jest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nieważna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39 ust. 1 </a:t>
            </a:r>
            <a:r>
              <a:rPr lang="pl-P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zd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4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4909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Zawarcie umowy z nadzorcą układu nie ogranicza dłużnika w zarządzie jego majątkiem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36 ust. 1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5389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zaokrąglony 3"/>
          <p:cNvSpPr/>
          <p:nvPr/>
        </p:nvSpPr>
        <p:spPr>
          <a:xfrm>
            <a:off x="569626" y="2128603"/>
            <a:ext cx="2218544" cy="1440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zaokrąglony 4"/>
          <p:cNvSpPr/>
          <p:nvPr/>
        </p:nvSpPr>
        <p:spPr>
          <a:xfrm>
            <a:off x="3515193" y="2128603"/>
            <a:ext cx="2218544" cy="14400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zaokrąglony 5"/>
          <p:cNvSpPr/>
          <p:nvPr/>
        </p:nvSpPr>
        <p:spPr>
          <a:xfrm>
            <a:off x="9406327" y="2128603"/>
            <a:ext cx="2218544" cy="144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zaokrąglony 6"/>
          <p:cNvSpPr/>
          <p:nvPr/>
        </p:nvSpPr>
        <p:spPr>
          <a:xfrm>
            <a:off x="6460760" y="2131101"/>
            <a:ext cx="2218544" cy="1440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757003" y="4197246"/>
            <a:ext cx="1843790" cy="161893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Elipsa 8"/>
          <p:cNvSpPr/>
          <p:nvPr/>
        </p:nvSpPr>
        <p:spPr>
          <a:xfrm>
            <a:off x="9593704" y="4197246"/>
            <a:ext cx="1843790" cy="161893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Elipsa 9"/>
          <p:cNvSpPr/>
          <p:nvPr/>
        </p:nvSpPr>
        <p:spPr>
          <a:xfrm>
            <a:off x="5175353" y="4197246"/>
            <a:ext cx="1843790" cy="161893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30" name="Łącznik prosty 29"/>
          <p:cNvCxnSpPr>
            <a:stCxn id="4" idx="2"/>
            <a:endCxn id="8" idx="0"/>
          </p:cNvCxnSpPr>
          <p:nvPr/>
        </p:nvCxnSpPr>
        <p:spPr>
          <a:xfrm>
            <a:off x="1678898" y="3568603"/>
            <a:ext cx="0" cy="6286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Łącznik prosty 31"/>
          <p:cNvCxnSpPr>
            <a:stCxn id="6" idx="2"/>
            <a:endCxn id="9" idx="0"/>
          </p:cNvCxnSpPr>
          <p:nvPr/>
        </p:nvCxnSpPr>
        <p:spPr>
          <a:xfrm>
            <a:off x="10515599" y="3568603"/>
            <a:ext cx="0" cy="6286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Łącznik prosty 33"/>
          <p:cNvCxnSpPr>
            <a:stCxn id="5" idx="2"/>
            <a:endCxn id="10" idx="1"/>
          </p:cNvCxnSpPr>
          <p:nvPr/>
        </p:nvCxnSpPr>
        <p:spPr>
          <a:xfrm>
            <a:off x="4624465" y="3568603"/>
            <a:ext cx="820905" cy="86573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Łącznik prosty 35"/>
          <p:cNvCxnSpPr>
            <a:stCxn id="7" idx="2"/>
            <a:endCxn id="10" idx="7"/>
          </p:cNvCxnSpPr>
          <p:nvPr/>
        </p:nvCxnSpPr>
        <p:spPr>
          <a:xfrm flipH="1">
            <a:off x="6749126" y="3571101"/>
            <a:ext cx="820906" cy="8632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pole tekstowe 37"/>
          <p:cNvSpPr txBox="1"/>
          <p:nvPr/>
        </p:nvSpPr>
        <p:spPr>
          <a:xfrm>
            <a:off x="127414" y="2340771"/>
            <a:ext cx="3102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postępowanie</a:t>
            </a:r>
          </a:p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zatwierdzenie </a:t>
            </a:r>
          </a:p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układu</a:t>
            </a:r>
          </a:p>
        </p:txBody>
      </p:sp>
      <p:sp>
        <p:nvSpPr>
          <p:cNvPr id="39" name="pole tekstowe 38"/>
          <p:cNvSpPr txBox="1"/>
          <p:nvPr/>
        </p:nvSpPr>
        <p:spPr>
          <a:xfrm>
            <a:off x="3072984" y="2340771"/>
            <a:ext cx="3102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przyśpieszone </a:t>
            </a:r>
          </a:p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postępowanie</a:t>
            </a:r>
          </a:p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układowe</a:t>
            </a:r>
          </a:p>
        </p:txBody>
      </p:sp>
      <p:sp>
        <p:nvSpPr>
          <p:cNvPr id="40" name="pole tekstowe 39"/>
          <p:cNvSpPr txBox="1"/>
          <p:nvPr/>
        </p:nvSpPr>
        <p:spPr>
          <a:xfrm>
            <a:off x="6018550" y="2494659"/>
            <a:ext cx="31029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postępowanie</a:t>
            </a:r>
          </a:p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układowe</a:t>
            </a:r>
          </a:p>
        </p:txBody>
      </p:sp>
      <p:sp>
        <p:nvSpPr>
          <p:cNvPr id="41" name="pole tekstowe 40"/>
          <p:cNvSpPr txBox="1"/>
          <p:nvPr/>
        </p:nvSpPr>
        <p:spPr>
          <a:xfrm>
            <a:off x="8964116" y="2494659"/>
            <a:ext cx="31029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postępowanie</a:t>
            </a:r>
          </a:p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sanacyjne</a:t>
            </a:r>
          </a:p>
        </p:txBody>
      </p:sp>
      <p:sp>
        <p:nvSpPr>
          <p:cNvPr id="42" name="pole tekstowe 41"/>
          <p:cNvSpPr txBox="1"/>
          <p:nvPr/>
        </p:nvSpPr>
        <p:spPr>
          <a:xfrm>
            <a:off x="916273" y="4652772"/>
            <a:ext cx="15252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*nadzorca układu</a:t>
            </a:r>
          </a:p>
        </p:txBody>
      </p:sp>
      <p:sp>
        <p:nvSpPr>
          <p:cNvPr id="43" name="pole tekstowe 42"/>
          <p:cNvSpPr txBox="1"/>
          <p:nvPr/>
        </p:nvSpPr>
        <p:spPr>
          <a:xfrm>
            <a:off x="5334622" y="4652772"/>
            <a:ext cx="15252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nadzorca sądowy</a:t>
            </a:r>
          </a:p>
        </p:txBody>
      </p:sp>
      <p:sp>
        <p:nvSpPr>
          <p:cNvPr id="44" name="pole tekstowe 43"/>
          <p:cNvSpPr txBox="1"/>
          <p:nvPr/>
        </p:nvSpPr>
        <p:spPr>
          <a:xfrm>
            <a:off x="9752975" y="4806660"/>
            <a:ext cx="15252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zarządca</a:t>
            </a:r>
          </a:p>
        </p:txBody>
      </p:sp>
      <p:sp>
        <p:nvSpPr>
          <p:cNvPr id="20" name="Pagon 19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963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 istotne, nadzorca układu, nadzorca sądowy oraz zarządca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 są uczestnikami postępowania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pełnią funkcje organów postępowania restrukturyzacyjnego.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5704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pl-PL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Postępowanie o zatwierdzenie układu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umożliwia zawarcie układu w wyniku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samodzielnego zbierania głosów wierzycieli przez dłużnika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bez udziału sądu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może być prowadzone, jeżeli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suma wierzytelności spornych uprawniających do głosowania nad układem nie przekracza 15% sumy wierzytelności uprawniających do głosowania nad układem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4254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Zwrot „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suma wierzytelności spornych uprawniających do głosowania nad układem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może sugerować, że wierzytelności te uprawniają do głosowania nad układem. Niemniej jednak są to takie wierzytelności, które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gdyby nie były sporne, to uprawniałyby do głosowania nad układem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Wierzyciele mieliby wówczas prawo głosu w głosowaniu nad układem.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Wierzytelności sporne trzeba odróżnić od wierzytelności nieuprawniających do głosowania nad układem (np. art. 116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8201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„Dla określenia sumy wierzytelności uprawniających do głosowania nad układem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 bierze się pod uwagę wierzytelności nieuprawniających do głosowania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nad układem […]”.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[w:] Prawo restrukturyzacyjne. Komentarz, red. A.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P. Filipiak</a:t>
            </a:r>
            <a:endParaRPr lang="pl-PL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2929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„Użyty w treści art. 3 Pr. Rest. zwrot: »suma wierzytelności spornych uprawniających do głosowania nad układem nie przekracza 15% sumy wierzytelności uprawniających do głosowania nad układem« ma odmienną treść niż zwrot, który był użyty w treści art. 44 ust. 2 Pr. Upadł. i </a:t>
            </a:r>
            <a:r>
              <a:rPr lang="pl-P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»suma spornych wierzytelności przekracza 15% ogólnej sumy wierzytelności«.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Przed nowelizacją próg 15% spornych wierzytelności odnosił się do »ogólnej sumy«, a więc sumy wierzytelności spornych i bezspornych, w ramach której wartość wierzytelności spornych nie mogła przekraczać 15%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[w:] Prawo restrukturyzacyjne. Komentarz, red. A.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P. Filipiak</a:t>
            </a:r>
            <a:endParaRPr lang="pl-PL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4860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KAZUS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Spółka X ma 3 wierzycieli. Pan Y posiada w stosunku do niej wierzytelność w wysokości 100 tys. zł., Pani Z w wysokości 60 tys. zł., a Pan H w wysokości 30 tys. zł., przy czym wierzytelność Pana H ma charakter sporny (Spółka jej nie uznaje).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Czy Spółka X może zawrzeć z wierzycielami układ w postępowaniu o zatwierdzenie układu?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311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Pojęcie „dłużnik” oznacza podmiot, w stosunku do którego jest prowadzone postępowanie restrukturyzacyjne.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Ponadto pojęcie „dłużnik” oznacza osobę zobowiązaną do spełnienia świadczenia. Ma więc także znaczenie materialnoprawne.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7540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KAZUS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Spółka X ma 3 wierzycieli. Pan Y posiada w stosunku do niej wierzytelność w wysokości 220 tys. zł., Pani Z w wysokości 50 tys. zł., a Pan H w wysokości 30 tys. zł., przy czym Pani Z nie ma prawa głosu (zgodnie z art. 116 Pr. Rest.), a wierzytelność Pana H ma charakter sporny (Spółka jej nie uznaje).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Czy Spółka X może zawrzeć z wierzycielami układ w postępowaniu o zatwierdzenie układu?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8978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postępowaniu o zatwierdzenie układu nie występuje sędzia-komisarz ani nie przeprowadza się – co </a:t>
            </a:r>
            <a:r>
              <a:rPr lang="pl-PL" sz="3200">
                <a:latin typeface="Times New Roman" panose="02020603050405020304" pitchFamily="18" charset="0"/>
                <a:cs typeface="Times New Roman" panose="02020603050405020304" pitchFamily="18" charset="0"/>
              </a:rPr>
              <a:t>do zasady – zgromadzenia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wierzycieli.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5510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celu przygotowania propozycji układowych, przeprowadzenia samodzielnego zbierania głosów i złożenia wniosku o zatwierdzenie układu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dłużnik zawiera umowę o sprawowanie nadzoru nad przebiegiem postępowania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osobą spełniającą wymogi, o których mowa w art. 24 Pr. Rest., która pełni funkcję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nadzorcy układu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210 ust. 1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Zawarcie umowy z nadzorcą układu nie ogranicza dłużnika w zarządzie jego majątkiem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36 ust. 1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3562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czynności nadzorcy układu należy, zgodnie z art. 37 ust. 2 Pr. Rest., w szczególności: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sporządzenie wspólnie z dłużnikiem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planu restrukturyzacyjnego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przygotowanie wspólnie z dłużnikiem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propozycji układowych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sporządzenie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spisu wierzytelności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oraz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spisu wierzytelności spornych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współpraca z dłużnikiem w zakresie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zbierania głosów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złożenie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sprawozdania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możliwości wykonania układu (stanowi załącznik do wniosku o zatwierdzenie układu).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0864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Niezwłocznie po rozpoczęciu przez nadzorcę układu pełnienia swojej funkcji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dłużnik dokonuje ustalenia dnia układowego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211 ust. 1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Dzień układowy przypada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 wcześniej niż trzy (3) miesiące i nie później niż dzień (1) przed dniem złożenia wniosku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zatwierdzenie układu (art. 211 ust. 2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9861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Według stanu z dnia układowego określa się uprawnienia wierzycieli do głosowania nad układem oraz skutki przyjętego układu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211 ust. 3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Wierzytelności powstałe po dniu układowym nie są objęte układem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211 ust. 4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2727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„Ponieważ w postępowaniu o zatwierdzenie układu nie dochodzi do wydania orzeczenia sądu o otwarciu postępowania, przeto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konieczne jest wskazanie momentu miarodajnego dla oceny uprawnień wierzycieli do głosowania nad układem (w tym siły ich głosu) oraz dla oceny skutków przyjętego układu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P. Filipiak, [w:] Prawo restrukturyzacyjne. Komentarz, red. A. </a:t>
            </a:r>
            <a:r>
              <a:rPr lang="pl-PL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P. Filipiak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6183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KAZUS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Spółka X w dniu 10 lutego 2019 r. zawarła umowę o sprawowanie nadzoru z Panem Y posiadającym licencję doradcy restrukturyzacyjnego. Następnie Spółka wyznaczyła dzień układowy na dzień 19 lutego 2019 r. W terminie od 20 do 28 lutego 2019 r. Spółka zawarła kilka umów sprzedaży, z tytułu których jest zobowiązana do zapłaty na rzecz swoich kontrahentów (wierzytelności są wymagalne i niesporne).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Które wierzytelności będą objęte układem?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8838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Układem objęte są wierzytelności powstałe do daty dnia układowego włącznie; wierzytelności powstałe po dniu układowym (tj. po 19 lutego 2019 r.) nie są objęte układem. 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16853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ustaleniu dnia układowego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nadzorca układu zbiera głosy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wierzycieli (art. 212 ust. 1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542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Zgodnie z art. 65 ust. 1 Pr. Rest. uczestnikami są: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dłużnik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pl-PL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wierzyciel osobisty dłużnika, któremu przysługuje wierzytelność bezsporna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pl-PL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pl-PL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wierzyciel osobisty dłużnika, któremu przysługuje wierzytelność sporna </a:t>
            </a:r>
            <a:r>
              <a:rPr lang="pl-PL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który uprawdopodobnił swoją wierzytelność oraz został dopuszczony do udziału w sprawie przez sędziego-komisarza.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55906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Wierzyciele oddają głos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pośrednictwem systemu teleinformatycznego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 którym nadzorca układu zamieszcza kartę do głosowania. Nadzorca układu za pośrednictwem operatora pocztowego lub za pośrednictwem komornika sądowego doręcza wierzycielom, na adres wskazany w rejestrze, do którego jest wpisany wierzyciel, informację o sposobie głosowania za pośrednictwem systemu teleinformatycznego z pouczeniem o sposobie uwierzytelnienia się i sposobie wypełnienia karty do głosowania. Jeżeli wierzyciel nie jest wpisany do rejestru, nadzorca układu doręcza informację, o której mowa w zdaniu poprzednim, na adres wierzyciela znany dłużnikowi (art. 212 ust. 2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40410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Nadzorca układu może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również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zwołać zgromadzenie wierzycieli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 którego stosuje się odpowiednio przepisy o zgromadzeniu wierzycieli, w celu głosowania nad układem (art. 212 ust. 3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6373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terminie zgromadzenia wierzycieli zwołanego w celu głosowania nad układem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nadzorca układu zawiadamia wierzycieli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umieszczonych w spisie wierzytelności, jednocześnie doręczając im propozycje układowe, informację o podziale wierzycieli na grupy, obejmujące poszczególne kategorie interesów, informację o sposobie głosowania na zgromadzeniu wierzycieli oraz pouczenie o treści przepisów art. 107-110, art. 113 i art. 115-119 Pr. Rest. (art. 212 ust. 4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13114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ustaleniu dnia układowego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dłużnik zbiera głosy na piśmie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przedstawiając wierzycielom karty do głosowania (art. 212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B26FAB8F-04A5-47A0-B9D1-AB874D6DC891}"/>
              </a:ext>
            </a:extLst>
          </p:cNvPr>
          <p:cNvSpPr txBox="1"/>
          <p:nvPr/>
        </p:nvSpPr>
        <p:spPr>
          <a:xfrm>
            <a:off x="3330315" y="554637"/>
            <a:ext cx="5531371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 prawny obowiązujący do dnia 30 listopada 2021 r.</a:t>
            </a:r>
          </a:p>
        </p:txBody>
      </p:sp>
    </p:spTree>
    <p:extLst>
      <p:ext uri="{BB962C8B-B14F-4D97-AF65-F5344CB8AC3E}">
        <p14:creationId xmlns:p14="http://schemas.microsoft.com/office/powerpoint/2010/main" val="265589618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Głos wierzyciela zachowuje ważność, o ile wniosek dłużnika o zatwierdzenie układu wpłynął do sądu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przed upływem trzech (3) miesięcy od dnia oddania głosu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215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43069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Nadzorca układu informuje dłużnika na piśmie o niemożności zawarcia układu niezwłocznie po stwierdzeniu, że suma wierzytelności spornych uprawniających do głosowania nad układem przekracza 15% sumy wierzytelności uprawniających do głosowania nad układem (art. 218 ust. 1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70802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Nadzorca układu udziela wierzycielowi na jego żądanie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informacji o sytuacji majątkowej dłużnika i możliwości wykonania układu w zakresie, który jest potrzebny do podjęcia racjonalnej ekonomicznie decyzji o głosowaniu za albo przeciw układowi (art. 216 ust. 1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77099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Wierzyciel może złożyć nadzorcy układu pisemne zastrzeżenia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 do zgodności z prawem przebiegu samodzielnego zbierania głosów lub wskazania innych okoliczności, które mogą mieć wpływ na zatwierdzenie układu.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Nadzorca układu dołącza zastrzeżenia wierzycieli do sprawozdania składanego do sądu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wraz z wnioskiem o zatwierdzenie układu (art. 216 ust. 2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57253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Układ jest przyjęty, jeżeli za jego przyjęciem wypowie się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większość wierzycieli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uprawnionych do głosowania nad układem,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mających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łącznie co najmniej dwie trzecie (2/3) sumy wierzytelności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uprawniających do głosowania nad układem (art. 217 ust. 1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2EBF4964-9469-415A-9F25-7E005336B8FF}"/>
              </a:ext>
            </a:extLst>
          </p:cNvPr>
          <p:cNvSpPr txBox="1"/>
          <p:nvPr/>
        </p:nvSpPr>
        <p:spPr>
          <a:xfrm>
            <a:off x="3330315" y="554637"/>
            <a:ext cx="5531371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 prawny obowiązujący do dnia 30 listopada 2021 r.</a:t>
            </a:r>
          </a:p>
        </p:txBody>
      </p:sp>
    </p:spTree>
    <p:extLst>
      <p:ext uri="{BB962C8B-B14F-4D97-AF65-F5344CB8AC3E}">
        <p14:creationId xmlns:p14="http://schemas.microsoft.com/office/powerpoint/2010/main" val="160568486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 ważne, w pozostałych postępowaniach obowiązuje zasada wynikająca z art. 119 ust. 1 Pr. Rest., zgodnie z którą uchwała zgromadzenia wierzycieli o przyjęciu układu zapada, jeżeli wypowie się za nią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większość głosujących wierzycieli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którzy oddali ważny głos,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mających łącznie co najmniej dwie trzecie (2/3) sumy wierzytelności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przysługujących głosującym wierzycielom.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355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Przez wierzyciela należy rozumieć osobę uprawnioną do żądania od dłużnika świadczenia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65 ust. 2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Przez świadczenie należy rozumieć również świadczenie składek na ubezpieczenia społeczne oraz innych danin publicznych (art. 65 ust. 3 Pr. Rest.).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rozumieniu Pr. Rest. wierzycielem jest więc osoba, której przysługuje należność prywatnoprawna albo publicznoprawna.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37487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„Podwyższenie wymogów związanych z zatwierdzeniem układu ma na celu wyeliminowanie potencjalnych nieprawidłowości związanych z zawiadomieniem wierzycieli przez dłużnika o wszczęciu postępowania restrukturyzacyjnego i możliwości w nim głosowania”.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Chrapoński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[w:] Prawo restrukturyzacyjne. Komentarz, red. A. Torbus, A. Witosz, A.J. Witosz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9D58615D-B963-40D9-B6B3-17B6AC177E2F}"/>
              </a:ext>
            </a:extLst>
          </p:cNvPr>
          <p:cNvSpPr txBox="1"/>
          <p:nvPr/>
        </p:nvSpPr>
        <p:spPr>
          <a:xfrm>
            <a:off x="3330315" y="554637"/>
            <a:ext cx="5531371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 prawny obowiązujący do dnia 30 listopada 2021 r.</a:t>
            </a:r>
          </a:p>
        </p:txBody>
      </p:sp>
    </p:spTree>
    <p:extLst>
      <p:ext uri="{BB962C8B-B14F-4D97-AF65-F5344CB8AC3E}">
        <p14:creationId xmlns:p14="http://schemas.microsoft.com/office/powerpoint/2010/main" val="177792827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„[…] w postępowaniu o zatwierdzenie układu zawartego w drodze samodzielnego zbierania istnieje możliwość wystąpienia obstrukcji procesowej po stronie wierzycieli. W związku z tym </a:t>
            </a:r>
            <a:r>
              <a:rPr lang="pl-PL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ratio legis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uchylenia ust. 1-3 w art. 217 Pr. Rest. sprowadza się do zminimalizowania możliwości wystąpienia obstrukcji procesowej po stronie wierzycieli i w konsekwencji zwiększenia szans na przyjęcie układu. Konsekwencją uchylenia przedmiotowych przepisów jest to, że do zawarcia układu w ramach postępowania o zatwierdzeniu układu będzie miał zastosowanie art. 119 Pr. Rest.”.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Uzasadnienie do projektu ustawy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9515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Wniosek o zatwierdzenie układu powinien spełniać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wymogi formalne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wskazane w art. 219 ust. 1-3 Pr. Rest. 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42504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Zgodnie z art. 219 ust. 2 Pr. Rest. do wniosku dołącza się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załączniki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zebrane przez nadzorcę układu za pośrednictwem systemu teleinformatycznego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karty do głosowania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wraz z pełnomocnictwami koniecznymi dla wykazania uprawnienia do oddania głosu oraz informacją, czy w stosunku do wierzyciela nie zachodzą okoliczności wskazane w art. 116 Pr. Rest.,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24691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dowód wysłania informacji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sposobie głosowania z pouczeniem o sposobie uwierzytelnienia się w systemie teleinformatycznym i sposobie wypełnienia karty do głosowania lub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zawiadomienia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terminie zgromadzenia wierzycieli wierzycielom, którzy nie oddali głosu,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dowody doręczenia informacji i zawiadomień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 których mowa powyżej,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sprawozdanie nadzorcy układu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98336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Zgodnie z art. 219 ust. 2 Pr. Rest. do wniosku dołącza się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załączniki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zebrane przez dłużnika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karty do głosowania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wraz z odpisami lub wydrukami z rejestru i pełnomocnictwami koniecznymi dla wykazania uprawnienia do oddania głosu oraz informacją, czy w stosunku do wierzyciela nie zachodzą okoliczności wskazane w art. 116 Pr. Rest.,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9BEA9A90-8BD8-4FFE-8D8D-D5BD652B304D}"/>
              </a:ext>
            </a:extLst>
          </p:cNvPr>
          <p:cNvSpPr txBox="1"/>
          <p:nvPr/>
        </p:nvSpPr>
        <p:spPr>
          <a:xfrm>
            <a:off x="3330315" y="554637"/>
            <a:ext cx="5531371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 prawny obowiązujący do dnia 30 listopada 2021 r.</a:t>
            </a:r>
          </a:p>
        </p:txBody>
      </p:sp>
    </p:spTree>
    <p:extLst>
      <p:ext uri="{BB962C8B-B14F-4D97-AF65-F5344CB8AC3E}">
        <p14:creationId xmlns:p14="http://schemas.microsoft.com/office/powerpoint/2010/main" val="334769563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dowód wysłania kart do głosowania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propozycjami układowymi wierzycielom, którzy nie oddali głosu, na adres wskazany w rejestrze, do którego jest wpisany wierzyciel, o ile wierzyciel jest wpisany do rejestru, w przeciwnym przypadku na adres wierzyciela znany dłużnikowi,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sprawozdanie nadzorcy układu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9BEA9A90-8BD8-4FFE-8D8D-D5BD652B304D}"/>
              </a:ext>
            </a:extLst>
          </p:cNvPr>
          <p:cNvSpPr txBox="1"/>
          <p:nvPr/>
        </p:nvSpPr>
        <p:spPr>
          <a:xfrm>
            <a:off x="3330315" y="554637"/>
            <a:ext cx="5531371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 prawny obowiązujący do dnia 30 listopada 2021 r.</a:t>
            </a:r>
          </a:p>
        </p:txBody>
      </p:sp>
    </p:spTree>
    <p:extLst>
      <p:ext uri="{BB962C8B-B14F-4D97-AF65-F5344CB8AC3E}">
        <p14:creationId xmlns:p14="http://schemas.microsoft.com/office/powerpoint/2010/main" val="363747056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Zgodnie z art. 220 Pr. Rest.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sprawozdanie nadzorcy układu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zawiera m. in.: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stwierdzenie przyjęcia układu,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ocenę zgodności z prawem przebiegu samodzielnego zbierania głosów wraz ze wskazaniem innych okoliczności, które mogą mieć wpływ na zatwierdzenie układu,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zastrzeżenia wierzycieli,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ocenę możliwości wykonania układu,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wskazanie miejsc, w których znajduje się majątek dłużnika,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13590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bilans sporządzony przez dłużnika dla celów postępowania o zatwierdzenie układu, na dzień przypadający w okresie trzydziestu dni (30) przed dniem złożenia wniosku,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spis wierzytelności i spis wierzytelności spornych,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 wskazanie sumy wierzytelności z wyszczególnieniem, jaką część stanowią wierzytelności sporne,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9) wykaz tytułów egzekucyjnych oraz tytułów wykonawczych przeciwko dłużnikowi,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10) plan restrukturyzacyjny.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77042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Nadzorca powinien ustalić spis niezwłocznie po określeniu wspólnie z dłużnikiem dnia układowego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[…]. Według stanu z dnia układowego określa się bowiem uprawnienia wierzycieli do głosowania nad układem oraz skutki przyjętego układu. Wierzytelności powstałe po dniu układowym nie są objęte układem. […] Dodatkowo nadzorca układu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sporządza spis wierzytelności spornych, co stanowi z kolei podstawę do stwierdzenia, czy zachodzi przesłanka negatywna prowadzenia postępowania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 postaci sumy wierzytelności spornych uprawniających do głosowania nad układem przekraczających 15% sumy wierzytelności uprawniających do głosowania”.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P. Filipiak, [w:] Prawo restrukturyzacyjne. Komentarz, red. A. </a:t>
            </a:r>
            <a:r>
              <a:rPr lang="pl-PL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P. Filipiak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956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myśl art. 65 ust. 4 Pr. Rest. przez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wierzyciela osobistego, któremu przysługuje wierzytelność bezsporna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należy rozumieć wierzyciela: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który został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wskazany przez dłużnika w spisie wierzycieli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załączonym do wniosku restrukturyzacyjnego, lub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którego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wierzytelność została stwierdzona tytułem egzekucyjnym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lub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który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został umieszczony w spisie wierzytelności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5855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„Możliwość zaskarżenia spisu wierzytelności zależy od tego, w jakim postępowaniu został on sporządzony.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Brak jest takiej możliwości w postępowaniu o zatwierdzenie układu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Niemniej jednak w tym postępowaniu dłużnik, czy jego wierzyciele nie zostali całkowicie pozbawieni możliwości ingerowania w treść spisu wierzytelności i jego kontrolowania, tyle że to ich uprawnienie aktualizuje się dopiero na etapie zaskarżania układu. Zgodnie bowiem z art. 164 ust. 3 Pr. Rest. uczestnicy postępowania […] mogą w terminie tygodnia od dnia przyjęcia układu pisemnie zgłaszać zastrzeżenia przeciwko układowi”.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Ł. Lipowicz, [w:] Prawo restrukturyzacyjne. Komentarz, red. A. </a:t>
            </a:r>
            <a:r>
              <a:rPr lang="pl-PL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P. Filipiak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12753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Sąd wydaje postanowienie w przedmiocie zatwierdzenia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układu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terminie dwóch (2) tygodni od dnia złożenia wniosku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zatwierdzenie układu (art. 223 ust. 1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Sąd odmawia zatwierdzenia układu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m. in., gdy suma spornych wierzytelności uprawniających do głosowania nad układem przekracza 15% sumy wierzytelności uprawniających do głosowania nad układem (art. 165 ust. 3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12439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postanowienie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przedmiocie zatwierdzenia układu przysługuje zażalenie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Zażalenie wnosi się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terminie dwóch (2) tygodni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165 ust. 7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31080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załka zakrzywiona w lewo 9"/>
          <p:cNvSpPr/>
          <p:nvPr/>
        </p:nvSpPr>
        <p:spPr>
          <a:xfrm>
            <a:off x="11002780" y="1828799"/>
            <a:ext cx="1055558" cy="3522690"/>
          </a:xfrm>
          <a:prstGeom prst="curvedLeftArrow">
            <a:avLst>
              <a:gd name="adj1" fmla="val 30860"/>
              <a:gd name="adj2" fmla="val 50000"/>
              <a:gd name="adj3" fmla="val 207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828636061"/>
              </p:ext>
            </p:extLst>
          </p:nvPr>
        </p:nvGraphicFramePr>
        <p:xfrm>
          <a:off x="269822" y="554637"/>
          <a:ext cx="11068986" cy="28031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741259643"/>
              </p:ext>
            </p:extLst>
          </p:nvPr>
        </p:nvGraphicFramePr>
        <p:xfrm>
          <a:off x="269822" y="3660099"/>
          <a:ext cx="11068986" cy="28031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8" name="Łącznik prosty 7"/>
          <p:cNvCxnSpPr/>
          <p:nvPr/>
        </p:nvCxnSpPr>
        <p:spPr>
          <a:xfrm flipH="1" flipV="1">
            <a:off x="5783682" y="4512790"/>
            <a:ext cx="0" cy="989350"/>
          </a:xfrm>
          <a:prstGeom prst="line">
            <a:avLst/>
          </a:prstGeom>
          <a:ln w="762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389502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dnia wydania postanowienia w przedmiocie zatwierdzenia układu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dnia jego uprawomocnienia nadzorca układu wykonuje uprawnienia nadzorcy sądowego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Przepisy art. 36 ust. 2 i 3, art. 37 ust. 1 oraz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39 ust. 1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Pr. Rest.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stosuje się odpowiednio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Przepisów art. 42-50 Pr. Rest. nie stosuje się (art. 224 ust. 1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74017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 stosowanego odpowiednio art. 39 ust. 1 Pr. Rest. wynika, że dłużnik może dokonywać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czynności zwykłego zarządu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na dokonanie czynności przekraczających zakres zwykłego zarządu wymagana jest zgoda nadzorcy układu.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Czynność przekraczająca zakres zwykłego zarządu dokonana bez wymaganej zgody jest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nieważna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88786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dnia wydania postanowienia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przedmiocie zatwierdzenia układu do dnia jego uprawomocnienia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przepisy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259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260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Pr. Rest.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stosuje się odpowiednio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224 ust. 2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35913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 stosowanego odpowiednio art. 259 Pr. Rest. wynika, że: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postępowanie egzekucyjne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dotyczące wierzytelności objętej z mocy prawa układem, wszczęte przed dniem wydania postanowienia w przedmiocie zatwierdzenia układu,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ulega zawieszeniu z mocy prawa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 dniem jego wydania,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sąd może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wniosek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uchylić zajęcie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dokonane przed dniem wydania postanowienia w przedmiocie zatwierdzenia układu w postępowaniu egzekucyjnym lub zabezpieczającym dotyczącym wierzytelności objętej z mocy prawa układem, jeżeli jest to konieczne dla dalszego prowadzenia przedsiębiorstwa,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26650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wszczęcie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postępowania egzekucyjnego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oraz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wykonanie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postanowienia o zabezpieczeniu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roszczenia lub zarządzenia zabezpieczenia roszczenia wynikającego z wierzytelności objętej z mocy prawa układem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jest niedopuszczalne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dniu wydania postanowienia w przedmiocie zatwierdzenia układu,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w odniesieniu do roszczeń, co do których jest niedopuszczalne wszczęcie postępowania egzekucyjnego oraz wykonanie postanowienia o zabezpieczeniu roszczenia lub zarządzenia zabezpieczenia roszczenia, z dniem wydania postanowienia w przedmiocie zatwierdzenia układu bieg przedawnienia roszczenia nie rozpoczyna się, a rozpoczęty ulega zawieszeniu do dnia jego uprawomocnienia.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73046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 stosowanego odpowiednio art. 260 Pr. Rest. wynika, że: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wierzyciel posiadający wierzytelność zabezpieczoną na mieniu dłużnika hipoteką, zastawem, zastawem rejestrowym, zastawem skarbowym lub hipoteką morską może po dniu wydania postanowienia w przedmiocie zatwierdzenia układu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prowadzić egzekucję wyłącznie z przedmiotu zabezpieczenia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sąd może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wniosek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zawiesić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postępowanie egzekucyjne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 do wierzytelności nieobjętych z mocy prawa układem, jeżeli egzekucję skierowano do przedmiotu zabezpieczenia niezbędnego do prowadzenia przedsiębiorstwa.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227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Dla uznania, że wierzycielowi przysługuje wierzytelność bezsporna wystarczy spełnienie jednego z kryteriów, o których mowa w art. 65 ust. 4 Pr. Rest.</a:t>
            </a:r>
            <a:endParaRPr lang="pl-PL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12063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„Z regulacji art. 260 ust. 2 Pr. Rest. wynika, że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możliwość zawieszenia postępowania egzekucyjnego dotyczy wyłącznie postępowań dotyczących wierzytelności zabezpieczonych rzeczowo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(przepis mówi bowiem jako o przesłance zawieszenia o skierowaniu egzekucji do przedmiotu zabezpieczenia niezbędnego do prowadzenia przedsiębiorstwa). Oznacza to, że postępowania egzekucyjne dotyczące wierzytelności, które nie są z mocy prawa objęte układem i jednocześnie nie są zabezpieczone na mieniu dłużnika hipoteką, zastawem, zastawem rejestrowym zastawem skarbowym lub hipoteką morską, nie mogą zostać zawieszone […]”.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Geromin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[w:] Prawo restrukturyzacyjne i upadłościowe. System Prawa Handlowego. Tom 6, red. A.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Hrycaj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A. </a:t>
            </a:r>
            <a:r>
              <a:rPr lang="pl-PL" sz="24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Jakubecki</a:t>
            </a: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A. Witosz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38149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Zgodnie z art. 170 Pr. Rest.: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z dniem uprawomocnienia się postanowienia zatwierdzającego układ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postępowania zabezpieczające i egzekucyjne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prowadzone przeciwko dłużnikowi w celu zaspokojenia wierzytelności objętych układem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ulegają umorzeniu z mocy prawa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zawieszone postępowania zabezpieczające i egzekucyjne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prowadzone przeciwko dłużnikowi w celu zaspokojenia wierzytelności nieobjętych układem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mogą zostać podjęte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wniosek wierzyciela,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35691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tytuły wykonawcze lub egzekucyjne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obejmujące wierzytelności objęte układem,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tracą wykonalność z mocy prawa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stronom przysługuje prawo wytoczenia powództwa o ustalenie, że tytuły wykonawcze lub egzekucyjne utraciły wykonalność.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66005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Ustawa z dnia 19 czerwca 2020 r. o dopłatach do oprocentowania kredytów bankowych udzielanych przedsiębiorcom dotkniętym skutkami COVID-19 oraz o uproszczonym postępowaniu o zatwierdzenie układu w związku z wystąpieniem COVID-19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Rozdział 6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Uproszczone postępowanie restrukturyzacyjne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>
            <a:extLst>
              <a:ext uri="{FF2B5EF4-FFF2-40B4-BE49-F238E27FC236}">
                <a16:creationId xmlns:a16="http://schemas.microsoft.com/office/drawing/2014/main" id="{5950C69C-FB9F-47A8-B7C1-763FC1FBE56E}"/>
              </a:ext>
            </a:extLst>
          </p:cNvPr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41735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dnia 30 listopada 2021 r.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podmiot, do którego stosuje się przepisy Pr. Rest., który zawarł z doradcą restrukturyzacyjnym umowę, o której mowa w art. 210 Pr. Rest., może obwieścić w Monitorze Sądowym i Gospodarczym o otwarciu postępowania o zatwierdzenie układu prowadzonego w oparciu o przepisy Pr. Rest. znajdujące zastosowanie do postępowania o zatwierdzenie układu ze zmianami wynikającymi z poniższych przepisów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15 ust. 1 ustawy).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62259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sporządzeniu spisu wierzytelności, spisu wierzytelności spornych oraz wstępnego planu restrukturyzacyjnego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nadzorca układu może dokonać obwieszczenia o ustaleniu dnia układowego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(art. 226a ust. 1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16775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odmowę dokonania obwieszczenia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 którym mowa w art. 226a ust. 1 Pr. Rest.,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dłużnikowi przysługuje skarga do sądu restrukturyzacyjnego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Nadzorca układu poucza dłużnika o terminie i sposobie wniesienia skargi (art. 226b ust. 2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Skargę wnosi się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terminie tygodniowym (1) od dnia doręczenia odmowy dokonania obwieszczenia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 którym mowa w art. 226a ust. 1 Pr. Rest.,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wraz z uzasadnieniem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226b ust. 4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85983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Skargę wnosi się do nadzorcy układu.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Nadzorca układu w terminie trzech (3) dni od dnia otrzymania skargi przekazuje ją do sądu restrukturyzacyjnego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wraz z odpisem odmowy dokonania obwieszczenia, o którym mowa w art. 226a ust. 1 Pr. Rest., i uzasadnieniem,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chyba że skargę w całości uwzględnia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 uwzględnieniu skargi nadzorca układu zawiadamia dłużnika (art. 226b ust. 5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579731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Skarga powinna czynić zadość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wymaganiom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pisma procesowego oraz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określać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zaskarżoną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odmowę dokonania obwieszczenia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 którym mowa w art. 226a ust. 1 Pr. Rest. (art. 226b ust. 3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09250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Sąd restrukturyzacyjny rozpoznaje skargę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terminie tygodniowym (1) od dnia jej wpływu do sądu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gdy skarga zawiera braki formalne, które podlegają uzupełnieniu, lub jeżeli od skargi nie uiszczono należnej opłaty,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terminie tygodniowym (1) od dnia jej uzupełnienia lub opłacenia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226b ust. 6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289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Zgodnie z art. 65 ust. 1 Pr. Rest. uczestnikami są: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dłużnik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pl-PL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wierzyciel osobisty dłużnika, któremu przysługuje wierzytelność bezsporna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pl-PL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wierzyciel osobisty dłużnika, któremu przysługuje wierzytelność sporna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który uprawdopodobnił swoją wierzytelność oraz został dopuszczony do udziału w sprawie przez sędziego-komisarza.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69848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dnia dokonania obwieszczenia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 którym mowa w art. 226a ust. 1 Pr. Rest.,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dnia prawomocnego umorzenia postępowania w przedmiocie rozpoznania wniosku o zatwierdzenie układu albo zakończenia postępowania o zatwierdzenie układu nadzorca układu wykonuje uprawnienia nadzorcy sądowego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Przepisy art. 36 ust. 2 i 3, art. 37 ust. 1 oraz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39 ust. 1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Pr. Rest.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stosuje się odpowiednio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Przepisów art. 42-50 oraz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224 Pr. Rest. nie stosuje się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226d Pr. Rest.).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okresie wskazanym w art. 226d Pr. Rest. przepisy art. 256 i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312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Pr. Rest.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stosuje się odpowiednio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226e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87640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 stosowanego odpowiednio art. 39 ust. 1 Pr. Rest. wynika, że dłużnik może dokonywać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czynności zwykłego zarządu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na dokonanie czynności przekraczających zakres zwykłego zarządu wymagana jest zgoda nadzorcy układu.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Czynność przekraczająca zakres zwykłego zarządu dokonana bez wymaganej zgody jest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nieważna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889869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 stosowanego odpowiednio art. 312 Pr. Rest. wynika: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postępowanie egzekucyjne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skierowane do majątku dłużnika wszczęte przed dniem obwieszczenia o ustaleniu dnia układowego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ulega zawieszeniu z mocy prawa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 dniem obwieszczenia,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sąd może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wniosek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uchylić zajęcie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dokonane przed dniem obwieszczenia o ustaleniu dnia układowego w postępowaniu egzekucyjnym lub zabezpieczającym skierowanym do majątku dłużnika, jeżeli jest to konieczne dla dalszego prowadzenia przedsiębiorstwa,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924396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skierowanie egzekucji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majątku dłużnika oraz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wykonanie postanowienia o zabezpieczeniu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roszczenia lub zarządzenia zabezpieczenia roszczenia na tym majątku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jest niedopuszczalne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dniu obwieszczenia o ustaleniu dnia układowego,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w odniesieniu do roszczeń, co do których jest niedopuszczalne wszczęcie postępowania egzekucyjnego oraz wykonanie postanowienia o zabezpieczeniu roszczenia lub zarządzenia zabezpieczenia roszczenia, z dniem obwieszczenia o ustaleniu dnia układowego bieg przedawnienia roszczenia nie rozpoczyna się, a rozpoczęty ulega zawieszeniu przez czas trwania postępowania.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17671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„Mamy zatem do czynienia z pełną ochroną przedsiębiorstwa dłużnika przed postępowaniem egzekucyjnym, na kształt modelu obowiązującego do tej pory wyłącznie w postępowaniu sanacyjnym. Zakaz egzekucji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dotyczy </a:t>
            </a:r>
            <a:r>
              <a:rPr lang="pl-PL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lege non </a:t>
            </a:r>
            <a:r>
              <a:rPr lang="pl-PL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distinguente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zarówno świadczeń z wierzytelności objętych, jak i nieobjętych z mocy prawa układem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150-154 Pr. Rest.), z wyłączeniem świadczeń, o których mowa w art. 312 ust. 5 Pr. Rest.”.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 Filipiak, Postępowanie o zatwierdzenie układu. Komentarz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544573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„W postępowaniu o zatwierdzenie układu nie wyodrębnia się masy układowej ani sanacyjnej – art. 240 Pr. Rest. nie stosuje się do tego postępowania.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Odpowiednie stosowanie art. 312 Pr. Rest. stanowić więc musi o zakazie egzekucji skierowanej do wszystkich składników majątku dłużnika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zatem takich, których dłużnik jest właścicielem lub posiada inne prawo o bezwzględnym, właścicielskim charakterze (np. prawo do utworu objętego </a:t>
            </a:r>
            <a:r>
              <a:rPr lang="pl-PL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prawnoautorską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ochroną, prawo użytkowania wieczystego)”.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pl-PL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 Filipiak, Postępowanie o zatwierdzenie układu. Komentarz</a:t>
            </a:r>
            <a:endParaRPr lang="pl-PL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32527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Jeżeli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terminie czterech (4) miesięcy od dnia dokonania obwieszczenia dłużnik nie złoży do sądu wniosku o zatwierdzenie układu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skutki obwieszczenia wygasają z mocy prawa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(art. 226g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044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670302"/>
            <a:ext cx="10515600" cy="5517396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Przez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wierzytelność sporną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należy rozumieć wierzytelność,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która została skonkretyzowana co do zakresu świadczenia 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dłużnika i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podstawy faktycznej</a:t>
            </a: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w szczególności wierzytelność, co do której dłużnik został wezwany do spełnienia świadczenia, zawezwano dłużnika do próby ugodowej, wytoczono powództwo przeciwko dłużnikowi albo podniesiono zarzut potrącenia w sprawie wszczętej przez dłużnika, albo co do której toczy się postępowanie przed sądem polubownym oraz wierzytelność, o której mowa w art. 90 ust. 2 Pr. Rest. (art. 65 ust. 5 Pr. Rest.).</a:t>
            </a:r>
          </a:p>
        </p:txBody>
      </p:sp>
      <p:sp>
        <p:nvSpPr>
          <p:cNvPr id="4" name="Pagon 3"/>
          <p:cNvSpPr/>
          <p:nvPr/>
        </p:nvSpPr>
        <p:spPr>
          <a:xfrm rot="10800000">
            <a:off x="11473720" y="134912"/>
            <a:ext cx="584617" cy="419724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91150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1702</TotalTime>
  <Words>5257</Words>
  <Application>Microsoft Office PowerPoint</Application>
  <PresentationFormat>Panoramiczny</PresentationFormat>
  <Paragraphs>214</Paragraphs>
  <Slides>86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86</vt:i4>
      </vt:variant>
    </vt:vector>
  </HeadingPairs>
  <TitlesOfParts>
    <vt:vector size="91" baseType="lpstr">
      <vt:lpstr>Arial</vt:lpstr>
      <vt:lpstr>Calibri</vt:lpstr>
      <vt:lpstr>Calibri Light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Paweł B</dc:creator>
  <cp:lastModifiedBy>Paweł Bury</cp:lastModifiedBy>
  <cp:revision>227</cp:revision>
  <dcterms:created xsi:type="dcterms:W3CDTF">2019-02-22T23:25:36Z</dcterms:created>
  <dcterms:modified xsi:type="dcterms:W3CDTF">2022-04-03T00:05:44Z</dcterms:modified>
</cp:coreProperties>
</file>