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6" r:id="rId2"/>
    <p:sldId id="457" r:id="rId3"/>
    <p:sldId id="458" r:id="rId4"/>
    <p:sldId id="459" r:id="rId5"/>
    <p:sldId id="363" r:id="rId6"/>
    <p:sldId id="359" r:id="rId7"/>
    <p:sldId id="353" r:id="rId8"/>
    <p:sldId id="467" r:id="rId9"/>
    <p:sldId id="357" r:id="rId10"/>
    <p:sldId id="352" r:id="rId11"/>
    <p:sldId id="350" r:id="rId12"/>
    <p:sldId id="351" r:id="rId13"/>
    <p:sldId id="385" r:id="rId14"/>
    <p:sldId id="444" r:id="rId15"/>
    <p:sldId id="450" r:id="rId16"/>
    <p:sldId id="384" r:id="rId17"/>
    <p:sldId id="382" r:id="rId18"/>
    <p:sldId id="383" r:id="rId19"/>
    <p:sldId id="361" r:id="rId20"/>
    <p:sldId id="368" r:id="rId21"/>
    <p:sldId id="370" r:id="rId22"/>
    <p:sldId id="358" r:id="rId23"/>
    <p:sldId id="443" r:id="rId24"/>
    <p:sldId id="366" r:id="rId25"/>
    <p:sldId id="471" r:id="rId26"/>
    <p:sldId id="477" r:id="rId27"/>
    <p:sldId id="463" r:id="rId28"/>
    <p:sldId id="476" r:id="rId29"/>
    <p:sldId id="478" r:id="rId30"/>
    <p:sldId id="479" r:id="rId31"/>
    <p:sldId id="364" r:id="rId32"/>
    <p:sldId id="378" r:id="rId33"/>
    <p:sldId id="376" r:id="rId34"/>
    <p:sldId id="414" r:id="rId35"/>
    <p:sldId id="354" r:id="rId36"/>
    <p:sldId id="377" r:id="rId37"/>
    <p:sldId id="386" r:id="rId38"/>
    <p:sldId id="440" r:id="rId39"/>
    <p:sldId id="452" r:id="rId40"/>
    <p:sldId id="379" r:id="rId41"/>
    <p:sldId id="473" r:id="rId42"/>
    <p:sldId id="388" r:id="rId43"/>
    <p:sldId id="389" r:id="rId44"/>
    <p:sldId id="390" r:id="rId45"/>
    <p:sldId id="387" r:id="rId46"/>
    <p:sldId id="380" r:id="rId47"/>
    <p:sldId id="381" r:id="rId48"/>
    <p:sldId id="465" r:id="rId49"/>
    <p:sldId id="374" r:id="rId50"/>
    <p:sldId id="375" r:id="rId51"/>
    <p:sldId id="453" r:id="rId52"/>
    <p:sldId id="454" r:id="rId53"/>
    <p:sldId id="391" r:id="rId54"/>
    <p:sldId id="460" r:id="rId55"/>
    <p:sldId id="461" r:id="rId56"/>
    <p:sldId id="438" r:id="rId57"/>
    <p:sldId id="392" r:id="rId58"/>
    <p:sldId id="275" r:id="rId59"/>
    <p:sldId id="393" r:id="rId60"/>
    <p:sldId id="395" r:id="rId61"/>
    <p:sldId id="434" r:id="rId62"/>
    <p:sldId id="437" r:id="rId63"/>
    <p:sldId id="435" r:id="rId64"/>
    <p:sldId id="436" r:id="rId65"/>
    <p:sldId id="394" r:id="rId66"/>
    <p:sldId id="396" r:id="rId67"/>
    <p:sldId id="397" r:id="rId68"/>
    <p:sldId id="469" r:id="rId69"/>
    <p:sldId id="429" r:id="rId70"/>
    <p:sldId id="430" r:id="rId71"/>
    <p:sldId id="431" r:id="rId72"/>
    <p:sldId id="441" r:id="rId73"/>
    <p:sldId id="468" r:id="rId74"/>
    <p:sldId id="445" r:id="rId75"/>
    <p:sldId id="451" r:id="rId76"/>
    <p:sldId id="442" r:id="rId77"/>
    <p:sldId id="399" r:id="rId78"/>
    <p:sldId id="400" r:id="rId79"/>
    <p:sldId id="401" r:id="rId80"/>
    <p:sldId id="470" r:id="rId81"/>
    <p:sldId id="403" r:id="rId82"/>
    <p:sldId id="404" r:id="rId83"/>
    <p:sldId id="405" r:id="rId84"/>
    <p:sldId id="475" r:id="rId85"/>
    <p:sldId id="474" r:id="rId86"/>
    <p:sldId id="480" r:id="rId87"/>
    <p:sldId id="481" r:id="rId88"/>
    <p:sldId id="464" r:id="rId89"/>
    <p:sldId id="482" r:id="rId90"/>
    <p:sldId id="483" r:id="rId91"/>
    <p:sldId id="406" r:id="rId92"/>
    <p:sldId id="407" r:id="rId93"/>
    <p:sldId id="408" r:id="rId94"/>
    <p:sldId id="416" r:id="rId95"/>
    <p:sldId id="410" r:id="rId96"/>
    <p:sldId id="417" r:id="rId97"/>
    <p:sldId id="409" r:id="rId98"/>
    <p:sldId id="432" r:id="rId99"/>
    <p:sldId id="433" r:id="rId100"/>
    <p:sldId id="415" r:id="rId101"/>
    <p:sldId id="411" r:id="rId102"/>
    <p:sldId id="413" r:id="rId103"/>
    <p:sldId id="373" r:id="rId104"/>
    <p:sldId id="412" r:id="rId105"/>
    <p:sldId id="398" r:id="rId106"/>
    <p:sldId id="422" r:id="rId107"/>
    <p:sldId id="472" r:id="rId108"/>
    <p:sldId id="439" r:id="rId109"/>
    <p:sldId id="487" r:id="rId110"/>
    <p:sldId id="486" r:id="rId111"/>
    <p:sldId id="484" r:id="rId112"/>
    <p:sldId id="418" r:id="rId113"/>
    <p:sldId id="424" r:id="rId114"/>
    <p:sldId id="426" r:id="rId115"/>
    <p:sldId id="427" r:id="rId116"/>
    <p:sldId id="428" r:id="rId117"/>
    <p:sldId id="425" r:id="rId118"/>
    <p:sldId id="447" r:id="rId119"/>
    <p:sldId id="421" r:id="rId120"/>
    <p:sldId id="420" r:id="rId121"/>
    <p:sldId id="448" r:id="rId122"/>
    <p:sldId id="419" r:id="rId123"/>
    <p:sldId id="466" r:id="rId124"/>
    <p:sldId id="455" r:id="rId125"/>
    <p:sldId id="456" r:id="rId1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95257B-1178-47DB-9DDD-D9A58B95F75D}" type="doc">
      <dgm:prSet loTypeId="urn:microsoft.com/office/officeart/2005/8/layout/hProcess11" loCatId="process" qsTypeId="urn:microsoft.com/office/officeart/2005/8/quickstyle/simple1" qsCatId="simple" csTypeId="urn:microsoft.com/office/officeart/2005/8/colors/accent1_4" csCatId="accent1" phldr="1"/>
      <dgm:spPr/>
    </dgm:pt>
    <dgm:pt modelId="{506E86B3-B470-455D-9658-74AE365EB067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dłużnika bilansu na dzień nie wcześniejszy niż 30 dni przed dniem złożenia wniosku o otwarcie postępowania</a:t>
          </a:r>
        </a:p>
      </dgm:t>
    </dgm:pt>
    <dgm:pt modelId="{7F196897-257F-4D10-B5FF-E90944FE80C7}" type="parTrans" cxnId="{F32B5EDD-073F-4394-BD7E-FAA52EF83F5E}">
      <dgm:prSet/>
      <dgm:spPr/>
      <dgm:t>
        <a:bodyPr/>
        <a:lstStyle/>
        <a:p>
          <a:endParaRPr lang="pl-PL"/>
        </a:p>
      </dgm:t>
    </dgm:pt>
    <dgm:pt modelId="{24320F22-2741-4A1D-A832-C1793938F34B}" type="sibTrans" cxnId="{F32B5EDD-073F-4394-BD7E-FAA52EF83F5E}">
      <dgm:prSet/>
      <dgm:spPr/>
      <dgm:t>
        <a:bodyPr/>
        <a:lstStyle/>
        <a:p>
          <a:endParaRPr lang="pl-PL"/>
        </a:p>
      </dgm:t>
    </dgm:pt>
    <dgm:pt modelId="{BCED972A-98E9-467C-B486-E7C348E50241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przez dłużnika wniosku    o otwarcie postępowania</a:t>
          </a:r>
        </a:p>
      </dgm:t>
    </dgm:pt>
    <dgm:pt modelId="{F203BCD5-C3C0-4477-8199-6B141B52C006}" type="parTrans" cxnId="{477592DB-CB84-4886-8CAC-FC7D50C199A1}">
      <dgm:prSet/>
      <dgm:spPr/>
      <dgm:t>
        <a:bodyPr/>
        <a:lstStyle/>
        <a:p>
          <a:endParaRPr lang="pl-PL"/>
        </a:p>
      </dgm:t>
    </dgm:pt>
    <dgm:pt modelId="{E96400E4-19DC-4DC0-B3A4-2D5A229FA2C3}" type="sibTrans" cxnId="{477592DB-CB84-4886-8CAC-FC7D50C199A1}">
      <dgm:prSet/>
      <dgm:spPr/>
      <dgm:t>
        <a:bodyPr/>
        <a:lstStyle/>
        <a:p>
          <a:endParaRPr lang="pl-PL"/>
        </a:p>
      </dgm:t>
    </dgm:pt>
    <dgm:pt modelId="{94F31F43-5A5A-42AA-97EE-37F3EEA9EB39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wydanie postanowienia przez sąd o otwarciu postępowania</a:t>
          </a:r>
        </a:p>
      </dgm:t>
    </dgm:pt>
    <dgm:pt modelId="{FEEAADFF-12A4-4E1F-9753-BB8FB6C68550}" type="parTrans" cxnId="{4EAF3947-029E-462F-9516-0D0725CFABCE}">
      <dgm:prSet/>
      <dgm:spPr/>
      <dgm:t>
        <a:bodyPr/>
        <a:lstStyle/>
        <a:p>
          <a:endParaRPr lang="pl-PL"/>
        </a:p>
      </dgm:t>
    </dgm:pt>
    <dgm:pt modelId="{D6E2E800-9A85-489A-8640-A6FAE0A03210}" type="sibTrans" cxnId="{4EAF3947-029E-462F-9516-0D0725CFABCE}">
      <dgm:prSet/>
      <dgm:spPr/>
      <dgm:t>
        <a:bodyPr/>
        <a:lstStyle/>
        <a:p>
          <a:endParaRPr lang="pl-PL"/>
        </a:p>
      </dgm:t>
    </dgm:pt>
    <dgm:pt modelId="{91AC5717-7F20-434C-A0D7-43DFE19EF8DD}" type="pres">
      <dgm:prSet presAssocID="{7C95257B-1178-47DB-9DDD-D9A58B95F75D}" presName="Name0" presStyleCnt="0">
        <dgm:presLayoutVars>
          <dgm:dir/>
          <dgm:resizeHandles val="exact"/>
        </dgm:presLayoutVars>
      </dgm:prSet>
      <dgm:spPr/>
    </dgm:pt>
    <dgm:pt modelId="{DAA9073C-70A0-483D-AA61-441E3DA68E9B}" type="pres">
      <dgm:prSet presAssocID="{7C95257B-1178-47DB-9DDD-D9A58B95F75D}" presName="arrow" presStyleLbl="bgShp" presStyleIdx="0" presStyleCnt="1"/>
      <dgm:spPr/>
    </dgm:pt>
    <dgm:pt modelId="{2E766330-8BC1-4AC2-B2CF-A90A088F0187}" type="pres">
      <dgm:prSet presAssocID="{7C95257B-1178-47DB-9DDD-D9A58B95F75D}" presName="points" presStyleCnt="0"/>
      <dgm:spPr/>
    </dgm:pt>
    <dgm:pt modelId="{D349BB21-5459-4F2D-A306-94D6CB29300B}" type="pres">
      <dgm:prSet presAssocID="{506E86B3-B470-455D-9658-74AE365EB067}" presName="compositeA" presStyleCnt="0"/>
      <dgm:spPr/>
    </dgm:pt>
    <dgm:pt modelId="{809EB1F1-8284-4099-88E3-E1E3105450DF}" type="pres">
      <dgm:prSet presAssocID="{506E86B3-B470-455D-9658-74AE365EB067}" presName="textA" presStyleLbl="revTx" presStyleIdx="0" presStyleCnt="3" custScaleX="154545">
        <dgm:presLayoutVars>
          <dgm:bulletEnabled val="1"/>
        </dgm:presLayoutVars>
      </dgm:prSet>
      <dgm:spPr/>
    </dgm:pt>
    <dgm:pt modelId="{5B9DD272-C7F6-4157-8CCB-2862D1C70CA4}" type="pres">
      <dgm:prSet presAssocID="{506E86B3-B470-455D-9658-74AE365EB067}" presName="circleA" presStyleLbl="node1" presStyleIdx="0" presStyleCnt="3"/>
      <dgm:spPr/>
    </dgm:pt>
    <dgm:pt modelId="{790680EE-F808-437E-A15E-5A4236139C7B}" type="pres">
      <dgm:prSet presAssocID="{506E86B3-B470-455D-9658-74AE365EB067}" presName="spaceA" presStyleCnt="0"/>
      <dgm:spPr/>
    </dgm:pt>
    <dgm:pt modelId="{1FA8163F-D419-4136-B758-F97DEEA8ED29}" type="pres">
      <dgm:prSet presAssocID="{24320F22-2741-4A1D-A832-C1793938F34B}" presName="space" presStyleCnt="0"/>
      <dgm:spPr/>
    </dgm:pt>
    <dgm:pt modelId="{6CD85AA8-6DF2-4332-933A-A5570FAAA7FA}" type="pres">
      <dgm:prSet presAssocID="{BCED972A-98E9-467C-B486-E7C348E50241}" presName="compositeB" presStyleCnt="0"/>
      <dgm:spPr/>
    </dgm:pt>
    <dgm:pt modelId="{A87CC8B7-05F2-413F-8C2F-473CD03583DB}" type="pres">
      <dgm:prSet presAssocID="{BCED972A-98E9-467C-B486-E7C348E50241}" presName="textB" presStyleLbl="revTx" presStyleIdx="1" presStyleCnt="3">
        <dgm:presLayoutVars>
          <dgm:bulletEnabled val="1"/>
        </dgm:presLayoutVars>
      </dgm:prSet>
      <dgm:spPr/>
    </dgm:pt>
    <dgm:pt modelId="{80C0819E-0AB5-485C-8A76-311A43853A16}" type="pres">
      <dgm:prSet presAssocID="{BCED972A-98E9-467C-B486-E7C348E50241}" presName="circleB" presStyleLbl="node1" presStyleIdx="1" presStyleCnt="3"/>
      <dgm:spPr/>
    </dgm:pt>
    <dgm:pt modelId="{C484D847-88D5-4A85-8912-65AEF539288F}" type="pres">
      <dgm:prSet presAssocID="{BCED972A-98E9-467C-B486-E7C348E50241}" presName="spaceB" presStyleCnt="0"/>
      <dgm:spPr/>
    </dgm:pt>
    <dgm:pt modelId="{D802CFA2-34EE-41B8-B7AD-CA6E9AA391A5}" type="pres">
      <dgm:prSet presAssocID="{E96400E4-19DC-4DC0-B3A4-2D5A229FA2C3}" presName="space" presStyleCnt="0"/>
      <dgm:spPr/>
    </dgm:pt>
    <dgm:pt modelId="{DD2BEE2D-9B5A-4BED-A070-BD0683AC3C05}" type="pres">
      <dgm:prSet presAssocID="{94F31F43-5A5A-42AA-97EE-37F3EEA9EB39}" presName="compositeA" presStyleCnt="0"/>
      <dgm:spPr/>
    </dgm:pt>
    <dgm:pt modelId="{0090EC3E-BE90-4AF6-8C1A-677C968139A3}" type="pres">
      <dgm:prSet presAssocID="{94F31F43-5A5A-42AA-97EE-37F3EEA9EB39}" presName="textA" presStyleLbl="revTx" presStyleIdx="2" presStyleCnt="3" custScaleX="129147">
        <dgm:presLayoutVars>
          <dgm:bulletEnabled val="1"/>
        </dgm:presLayoutVars>
      </dgm:prSet>
      <dgm:spPr/>
    </dgm:pt>
    <dgm:pt modelId="{9371058E-BAA4-45B2-BA41-3E03BB463402}" type="pres">
      <dgm:prSet presAssocID="{94F31F43-5A5A-42AA-97EE-37F3EEA9EB39}" presName="circleA" presStyleLbl="node1" presStyleIdx="2" presStyleCnt="3"/>
      <dgm:spPr/>
    </dgm:pt>
    <dgm:pt modelId="{AF62D840-BDB6-4A5A-B765-E8337710202F}" type="pres">
      <dgm:prSet presAssocID="{94F31F43-5A5A-42AA-97EE-37F3EEA9EB39}" presName="spaceA" presStyleCnt="0"/>
      <dgm:spPr/>
    </dgm:pt>
  </dgm:ptLst>
  <dgm:cxnLst>
    <dgm:cxn modelId="{4EAF3947-029E-462F-9516-0D0725CFABCE}" srcId="{7C95257B-1178-47DB-9DDD-D9A58B95F75D}" destId="{94F31F43-5A5A-42AA-97EE-37F3EEA9EB39}" srcOrd="2" destOrd="0" parTransId="{FEEAADFF-12A4-4E1F-9753-BB8FB6C68550}" sibTransId="{D6E2E800-9A85-489A-8640-A6FAE0A03210}"/>
    <dgm:cxn modelId="{F7D1B768-5E60-4224-9106-63BF866186C7}" type="presOf" srcId="{506E86B3-B470-455D-9658-74AE365EB067}" destId="{809EB1F1-8284-4099-88E3-E1E3105450DF}" srcOrd="0" destOrd="0" presId="urn:microsoft.com/office/officeart/2005/8/layout/hProcess11"/>
    <dgm:cxn modelId="{F39C3B6E-1955-49CA-B6AB-1191B42265B5}" type="presOf" srcId="{94F31F43-5A5A-42AA-97EE-37F3EEA9EB39}" destId="{0090EC3E-BE90-4AF6-8C1A-677C968139A3}" srcOrd="0" destOrd="0" presId="urn:microsoft.com/office/officeart/2005/8/layout/hProcess11"/>
    <dgm:cxn modelId="{8EB35E7F-B600-421D-BDF6-995802BBB408}" type="presOf" srcId="{7C95257B-1178-47DB-9DDD-D9A58B95F75D}" destId="{91AC5717-7F20-434C-A0D7-43DFE19EF8DD}" srcOrd="0" destOrd="0" presId="urn:microsoft.com/office/officeart/2005/8/layout/hProcess11"/>
    <dgm:cxn modelId="{6DF5E7C7-DE7C-431B-BD87-018A34E5279F}" type="presOf" srcId="{BCED972A-98E9-467C-B486-E7C348E50241}" destId="{A87CC8B7-05F2-413F-8C2F-473CD03583DB}" srcOrd="0" destOrd="0" presId="urn:microsoft.com/office/officeart/2005/8/layout/hProcess11"/>
    <dgm:cxn modelId="{477592DB-CB84-4886-8CAC-FC7D50C199A1}" srcId="{7C95257B-1178-47DB-9DDD-D9A58B95F75D}" destId="{BCED972A-98E9-467C-B486-E7C348E50241}" srcOrd="1" destOrd="0" parTransId="{F203BCD5-C3C0-4477-8199-6B141B52C006}" sibTransId="{E96400E4-19DC-4DC0-B3A4-2D5A229FA2C3}"/>
    <dgm:cxn modelId="{F32B5EDD-073F-4394-BD7E-FAA52EF83F5E}" srcId="{7C95257B-1178-47DB-9DDD-D9A58B95F75D}" destId="{506E86B3-B470-455D-9658-74AE365EB067}" srcOrd="0" destOrd="0" parTransId="{7F196897-257F-4D10-B5FF-E90944FE80C7}" sibTransId="{24320F22-2741-4A1D-A832-C1793938F34B}"/>
    <dgm:cxn modelId="{1FBE4201-086A-4F88-828C-F7C1256D1724}" type="presParOf" srcId="{91AC5717-7F20-434C-A0D7-43DFE19EF8DD}" destId="{DAA9073C-70A0-483D-AA61-441E3DA68E9B}" srcOrd="0" destOrd="0" presId="urn:microsoft.com/office/officeart/2005/8/layout/hProcess11"/>
    <dgm:cxn modelId="{CAB57A1D-AC5E-4654-85A4-9CAC949566D5}" type="presParOf" srcId="{91AC5717-7F20-434C-A0D7-43DFE19EF8DD}" destId="{2E766330-8BC1-4AC2-B2CF-A90A088F0187}" srcOrd="1" destOrd="0" presId="urn:microsoft.com/office/officeart/2005/8/layout/hProcess11"/>
    <dgm:cxn modelId="{6893F0AE-9B0A-4098-ADF9-6F7D4FA1B257}" type="presParOf" srcId="{2E766330-8BC1-4AC2-B2CF-A90A088F0187}" destId="{D349BB21-5459-4F2D-A306-94D6CB29300B}" srcOrd="0" destOrd="0" presId="urn:microsoft.com/office/officeart/2005/8/layout/hProcess11"/>
    <dgm:cxn modelId="{8C19D26B-F04C-4BED-8B78-D1FC382848F9}" type="presParOf" srcId="{D349BB21-5459-4F2D-A306-94D6CB29300B}" destId="{809EB1F1-8284-4099-88E3-E1E3105450DF}" srcOrd="0" destOrd="0" presId="urn:microsoft.com/office/officeart/2005/8/layout/hProcess11"/>
    <dgm:cxn modelId="{D6619762-A421-460D-AB92-26E6FE1A895D}" type="presParOf" srcId="{D349BB21-5459-4F2D-A306-94D6CB29300B}" destId="{5B9DD272-C7F6-4157-8CCB-2862D1C70CA4}" srcOrd="1" destOrd="0" presId="urn:microsoft.com/office/officeart/2005/8/layout/hProcess11"/>
    <dgm:cxn modelId="{F617D226-5F34-425C-A93B-394FF0BA8D8E}" type="presParOf" srcId="{D349BB21-5459-4F2D-A306-94D6CB29300B}" destId="{790680EE-F808-437E-A15E-5A4236139C7B}" srcOrd="2" destOrd="0" presId="urn:microsoft.com/office/officeart/2005/8/layout/hProcess11"/>
    <dgm:cxn modelId="{BAFE5CA8-5F31-4645-81F3-995BB19C3156}" type="presParOf" srcId="{2E766330-8BC1-4AC2-B2CF-A90A088F0187}" destId="{1FA8163F-D419-4136-B758-F97DEEA8ED29}" srcOrd="1" destOrd="0" presId="urn:microsoft.com/office/officeart/2005/8/layout/hProcess11"/>
    <dgm:cxn modelId="{00C29956-CE35-47CE-9266-49E5B4DF11F4}" type="presParOf" srcId="{2E766330-8BC1-4AC2-B2CF-A90A088F0187}" destId="{6CD85AA8-6DF2-4332-933A-A5570FAAA7FA}" srcOrd="2" destOrd="0" presId="urn:microsoft.com/office/officeart/2005/8/layout/hProcess11"/>
    <dgm:cxn modelId="{27EA2A3B-DF8E-4123-8017-F3615F6FC952}" type="presParOf" srcId="{6CD85AA8-6DF2-4332-933A-A5570FAAA7FA}" destId="{A87CC8B7-05F2-413F-8C2F-473CD03583DB}" srcOrd="0" destOrd="0" presId="urn:microsoft.com/office/officeart/2005/8/layout/hProcess11"/>
    <dgm:cxn modelId="{8B0A9320-EC8A-477D-AAD7-90B9F7A4CDB7}" type="presParOf" srcId="{6CD85AA8-6DF2-4332-933A-A5570FAAA7FA}" destId="{80C0819E-0AB5-485C-8A76-311A43853A16}" srcOrd="1" destOrd="0" presId="urn:microsoft.com/office/officeart/2005/8/layout/hProcess11"/>
    <dgm:cxn modelId="{A71C0C60-4333-496A-BEBD-79A92AC1580C}" type="presParOf" srcId="{6CD85AA8-6DF2-4332-933A-A5570FAAA7FA}" destId="{C484D847-88D5-4A85-8912-65AEF539288F}" srcOrd="2" destOrd="0" presId="urn:microsoft.com/office/officeart/2005/8/layout/hProcess11"/>
    <dgm:cxn modelId="{822FC49D-DBFC-40A6-8F1E-23F5A877DD09}" type="presParOf" srcId="{2E766330-8BC1-4AC2-B2CF-A90A088F0187}" destId="{D802CFA2-34EE-41B8-B7AD-CA6E9AA391A5}" srcOrd="3" destOrd="0" presId="urn:microsoft.com/office/officeart/2005/8/layout/hProcess11"/>
    <dgm:cxn modelId="{4A585725-B5C0-4BAA-9518-2751DD2A531F}" type="presParOf" srcId="{2E766330-8BC1-4AC2-B2CF-A90A088F0187}" destId="{DD2BEE2D-9B5A-4BED-A070-BD0683AC3C05}" srcOrd="4" destOrd="0" presId="urn:microsoft.com/office/officeart/2005/8/layout/hProcess11"/>
    <dgm:cxn modelId="{0AD08594-032E-4316-A7C8-70EBFA8C72D6}" type="presParOf" srcId="{DD2BEE2D-9B5A-4BED-A070-BD0683AC3C05}" destId="{0090EC3E-BE90-4AF6-8C1A-677C968139A3}" srcOrd="0" destOrd="0" presId="urn:microsoft.com/office/officeart/2005/8/layout/hProcess11"/>
    <dgm:cxn modelId="{185EA775-08A2-4C3F-A411-BC9C8DF13C16}" type="presParOf" srcId="{DD2BEE2D-9B5A-4BED-A070-BD0683AC3C05}" destId="{9371058E-BAA4-45B2-BA41-3E03BB463402}" srcOrd="1" destOrd="0" presId="urn:microsoft.com/office/officeart/2005/8/layout/hProcess11"/>
    <dgm:cxn modelId="{1A412B57-6C88-4A86-B92E-632A8DFC5FDB}" type="presParOf" srcId="{DD2BEE2D-9B5A-4BED-A070-BD0683AC3C05}" destId="{AF62D840-BDB6-4A5A-B765-E8337710202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95257B-1178-47DB-9DDD-D9A58B95F75D}" type="doc">
      <dgm:prSet loTypeId="urn:microsoft.com/office/officeart/2005/8/layout/hProcess11" loCatId="process" qsTypeId="urn:microsoft.com/office/officeart/2005/8/quickstyle/simple5" qsCatId="simple" csTypeId="urn:microsoft.com/office/officeart/2005/8/colors/accent1_4" csCatId="accent1" phldr="1"/>
      <dgm:spPr/>
    </dgm:pt>
    <dgm:pt modelId="{506E86B3-B470-455D-9658-74AE365EB067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nadzorcę sądowego dokumentów, o których mowa w art. 261 Pr. Rest., i złożenie ich sędziemu-komisarzowi</a:t>
          </a:r>
        </a:p>
      </dgm:t>
    </dgm:pt>
    <dgm:pt modelId="{7F196897-257F-4D10-B5FF-E90944FE80C7}" type="parTrans" cxnId="{F32B5EDD-073F-4394-BD7E-FAA52EF83F5E}">
      <dgm:prSet/>
      <dgm:spPr/>
      <dgm:t>
        <a:bodyPr/>
        <a:lstStyle/>
        <a:p>
          <a:endParaRPr lang="pl-PL"/>
        </a:p>
      </dgm:t>
    </dgm:pt>
    <dgm:pt modelId="{24320F22-2741-4A1D-A832-C1793938F34B}" type="sibTrans" cxnId="{F32B5EDD-073F-4394-BD7E-FAA52EF83F5E}">
      <dgm:prSet/>
      <dgm:spPr/>
      <dgm:t>
        <a:bodyPr/>
        <a:lstStyle/>
        <a:p>
          <a:endParaRPr lang="pl-PL"/>
        </a:p>
      </dgm:t>
    </dgm:pt>
    <dgm:pt modelId="{BCED972A-98E9-467C-B486-E7C348E50241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wyznaczenie przez sędziego-komisarza terminu zgromadzenia wierzycieli </a:t>
          </a:r>
        </a:p>
      </dgm:t>
    </dgm:pt>
    <dgm:pt modelId="{F203BCD5-C3C0-4477-8199-6B141B52C006}" type="parTrans" cxnId="{477592DB-CB84-4886-8CAC-FC7D50C199A1}">
      <dgm:prSet/>
      <dgm:spPr/>
      <dgm:t>
        <a:bodyPr/>
        <a:lstStyle/>
        <a:p>
          <a:endParaRPr lang="pl-PL"/>
        </a:p>
      </dgm:t>
    </dgm:pt>
    <dgm:pt modelId="{E96400E4-19DC-4DC0-B3A4-2D5A229FA2C3}" type="sibTrans" cxnId="{477592DB-CB84-4886-8CAC-FC7D50C199A1}">
      <dgm:prSet/>
      <dgm:spPr/>
      <dgm:t>
        <a:bodyPr/>
        <a:lstStyle/>
        <a:p>
          <a:endParaRPr lang="pl-PL"/>
        </a:p>
      </dgm:t>
    </dgm:pt>
    <dgm:pt modelId="{94F31F43-5A5A-42AA-97EE-37F3EEA9EB39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zgromadzenie wierzycieli</a:t>
          </a:r>
        </a:p>
      </dgm:t>
    </dgm:pt>
    <dgm:pt modelId="{FEEAADFF-12A4-4E1F-9753-BB8FB6C68550}" type="parTrans" cxnId="{4EAF3947-029E-462F-9516-0D0725CFABCE}">
      <dgm:prSet/>
      <dgm:spPr/>
      <dgm:t>
        <a:bodyPr/>
        <a:lstStyle/>
        <a:p>
          <a:endParaRPr lang="pl-PL"/>
        </a:p>
      </dgm:t>
    </dgm:pt>
    <dgm:pt modelId="{D6E2E800-9A85-489A-8640-A6FAE0A03210}" type="sibTrans" cxnId="{4EAF3947-029E-462F-9516-0D0725CFABCE}">
      <dgm:prSet/>
      <dgm:spPr/>
      <dgm:t>
        <a:bodyPr/>
        <a:lstStyle/>
        <a:p>
          <a:endParaRPr lang="pl-PL"/>
        </a:p>
      </dgm:t>
    </dgm:pt>
    <dgm:pt modelId="{91AC5717-7F20-434C-A0D7-43DFE19EF8DD}" type="pres">
      <dgm:prSet presAssocID="{7C95257B-1178-47DB-9DDD-D9A58B95F75D}" presName="Name0" presStyleCnt="0">
        <dgm:presLayoutVars>
          <dgm:dir val="rev"/>
          <dgm:resizeHandles val="exact"/>
        </dgm:presLayoutVars>
      </dgm:prSet>
      <dgm:spPr/>
    </dgm:pt>
    <dgm:pt modelId="{DAA9073C-70A0-483D-AA61-441E3DA68E9B}" type="pres">
      <dgm:prSet presAssocID="{7C95257B-1178-47DB-9DDD-D9A58B95F75D}" presName="arrow" presStyleLbl="bgShp" presStyleIdx="0" presStyleCnt="1"/>
      <dgm:spPr/>
    </dgm:pt>
    <dgm:pt modelId="{2E766330-8BC1-4AC2-B2CF-A90A088F0187}" type="pres">
      <dgm:prSet presAssocID="{7C95257B-1178-47DB-9DDD-D9A58B95F75D}" presName="points" presStyleCnt="0"/>
      <dgm:spPr/>
    </dgm:pt>
    <dgm:pt modelId="{D349BB21-5459-4F2D-A306-94D6CB29300B}" type="pres">
      <dgm:prSet presAssocID="{506E86B3-B470-455D-9658-74AE365EB067}" presName="compositeA" presStyleCnt="0"/>
      <dgm:spPr/>
    </dgm:pt>
    <dgm:pt modelId="{809EB1F1-8284-4099-88E3-E1E3105450DF}" type="pres">
      <dgm:prSet presAssocID="{506E86B3-B470-455D-9658-74AE365EB067}" presName="textA" presStyleLbl="revTx" presStyleIdx="0" presStyleCnt="3" custScaleX="177560">
        <dgm:presLayoutVars>
          <dgm:bulletEnabled val="1"/>
        </dgm:presLayoutVars>
      </dgm:prSet>
      <dgm:spPr/>
    </dgm:pt>
    <dgm:pt modelId="{5B9DD272-C7F6-4157-8CCB-2862D1C70CA4}" type="pres">
      <dgm:prSet presAssocID="{506E86B3-B470-455D-9658-74AE365EB067}" presName="circleA" presStyleLbl="node1" presStyleIdx="0" presStyleCnt="3"/>
      <dgm:spPr/>
    </dgm:pt>
    <dgm:pt modelId="{790680EE-F808-437E-A15E-5A4236139C7B}" type="pres">
      <dgm:prSet presAssocID="{506E86B3-B470-455D-9658-74AE365EB067}" presName="spaceA" presStyleCnt="0"/>
      <dgm:spPr/>
    </dgm:pt>
    <dgm:pt modelId="{1FA8163F-D419-4136-B758-F97DEEA8ED29}" type="pres">
      <dgm:prSet presAssocID="{24320F22-2741-4A1D-A832-C1793938F34B}" presName="space" presStyleCnt="0"/>
      <dgm:spPr/>
    </dgm:pt>
    <dgm:pt modelId="{6CD85AA8-6DF2-4332-933A-A5570FAAA7FA}" type="pres">
      <dgm:prSet presAssocID="{BCED972A-98E9-467C-B486-E7C348E50241}" presName="compositeB" presStyleCnt="0"/>
      <dgm:spPr/>
    </dgm:pt>
    <dgm:pt modelId="{A87CC8B7-05F2-413F-8C2F-473CD03583DB}" type="pres">
      <dgm:prSet presAssocID="{BCED972A-98E9-467C-B486-E7C348E50241}" presName="textB" presStyleLbl="revTx" presStyleIdx="1" presStyleCnt="3" custScaleX="135995">
        <dgm:presLayoutVars>
          <dgm:bulletEnabled val="1"/>
        </dgm:presLayoutVars>
      </dgm:prSet>
      <dgm:spPr/>
    </dgm:pt>
    <dgm:pt modelId="{80C0819E-0AB5-485C-8A76-311A43853A16}" type="pres">
      <dgm:prSet presAssocID="{BCED972A-98E9-467C-B486-E7C348E50241}" presName="circleB" presStyleLbl="node1" presStyleIdx="1" presStyleCnt="3"/>
      <dgm:spPr/>
    </dgm:pt>
    <dgm:pt modelId="{C484D847-88D5-4A85-8912-65AEF539288F}" type="pres">
      <dgm:prSet presAssocID="{BCED972A-98E9-467C-B486-E7C348E50241}" presName="spaceB" presStyleCnt="0"/>
      <dgm:spPr/>
    </dgm:pt>
    <dgm:pt modelId="{D802CFA2-34EE-41B8-B7AD-CA6E9AA391A5}" type="pres">
      <dgm:prSet presAssocID="{E96400E4-19DC-4DC0-B3A4-2D5A229FA2C3}" presName="space" presStyleCnt="0"/>
      <dgm:spPr/>
    </dgm:pt>
    <dgm:pt modelId="{DD2BEE2D-9B5A-4BED-A070-BD0683AC3C05}" type="pres">
      <dgm:prSet presAssocID="{94F31F43-5A5A-42AA-97EE-37F3EEA9EB39}" presName="compositeA" presStyleCnt="0"/>
      <dgm:spPr/>
    </dgm:pt>
    <dgm:pt modelId="{0090EC3E-BE90-4AF6-8C1A-677C968139A3}" type="pres">
      <dgm:prSet presAssocID="{94F31F43-5A5A-42AA-97EE-37F3EEA9EB39}" presName="textA" presStyleLbl="revTx" presStyleIdx="2" presStyleCnt="3">
        <dgm:presLayoutVars>
          <dgm:bulletEnabled val="1"/>
        </dgm:presLayoutVars>
      </dgm:prSet>
      <dgm:spPr/>
    </dgm:pt>
    <dgm:pt modelId="{9371058E-BAA4-45B2-BA41-3E03BB463402}" type="pres">
      <dgm:prSet presAssocID="{94F31F43-5A5A-42AA-97EE-37F3EEA9EB39}" presName="circleA" presStyleLbl="node1" presStyleIdx="2" presStyleCnt="3"/>
      <dgm:spPr/>
    </dgm:pt>
    <dgm:pt modelId="{AF62D840-BDB6-4A5A-B765-E8337710202F}" type="pres">
      <dgm:prSet presAssocID="{94F31F43-5A5A-42AA-97EE-37F3EEA9EB39}" presName="spaceA" presStyleCnt="0"/>
      <dgm:spPr/>
    </dgm:pt>
  </dgm:ptLst>
  <dgm:cxnLst>
    <dgm:cxn modelId="{6AB3D616-11A2-45D2-BA79-856E15922F85}" type="presOf" srcId="{7C95257B-1178-47DB-9DDD-D9A58B95F75D}" destId="{91AC5717-7F20-434C-A0D7-43DFE19EF8DD}" srcOrd="0" destOrd="0" presId="urn:microsoft.com/office/officeart/2005/8/layout/hProcess11"/>
    <dgm:cxn modelId="{4EAF3947-029E-462F-9516-0D0725CFABCE}" srcId="{7C95257B-1178-47DB-9DDD-D9A58B95F75D}" destId="{94F31F43-5A5A-42AA-97EE-37F3EEA9EB39}" srcOrd="2" destOrd="0" parTransId="{FEEAADFF-12A4-4E1F-9753-BB8FB6C68550}" sibTransId="{D6E2E800-9A85-489A-8640-A6FAE0A03210}"/>
    <dgm:cxn modelId="{51CD114C-B0CC-46FC-ADF8-927FC6D2BB76}" type="presOf" srcId="{BCED972A-98E9-467C-B486-E7C348E50241}" destId="{A87CC8B7-05F2-413F-8C2F-473CD03583DB}" srcOrd="0" destOrd="0" presId="urn:microsoft.com/office/officeart/2005/8/layout/hProcess11"/>
    <dgm:cxn modelId="{B20D014E-5067-43B5-8D7B-0768194DD802}" type="presOf" srcId="{506E86B3-B470-455D-9658-74AE365EB067}" destId="{809EB1F1-8284-4099-88E3-E1E3105450DF}" srcOrd="0" destOrd="0" presId="urn:microsoft.com/office/officeart/2005/8/layout/hProcess11"/>
    <dgm:cxn modelId="{062CACC4-D872-4926-B7EF-2888A4CB4D9C}" type="presOf" srcId="{94F31F43-5A5A-42AA-97EE-37F3EEA9EB39}" destId="{0090EC3E-BE90-4AF6-8C1A-677C968139A3}" srcOrd="0" destOrd="0" presId="urn:microsoft.com/office/officeart/2005/8/layout/hProcess11"/>
    <dgm:cxn modelId="{477592DB-CB84-4886-8CAC-FC7D50C199A1}" srcId="{7C95257B-1178-47DB-9DDD-D9A58B95F75D}" destId="{BCED972A-98E9-467C-B486-E7C348E50241}" srcOrd="1" destOrd="0" parTransId="{F203BCD5-C3C0-4477-8199-6B141B52C006}" sibTransId="{E96400E4-19DC-4DC0-B3A4-2D5A229FA2C3}"/>
    <dgm:cxn modelId="{F32B5EDD-073F-4394-BD7E-FAA52EF83F5E}" srcId="{7C95257B-1178-47DB-9DDD-D9A58B95F75D}" destId="{506E86B3-B470-455D-9658-74AE365EB067}" srcOrd="0" destOrd="0" parTransId="{7F196897-257F-4D10-B5FF-E90944FE80C7}" sibTransId="{24320F22-2741-4A1D-A832-C1793938F34B}"/>
    <dgm:cxn modelId="{A78DD4B5-5572-4D13-9C7D-A4777D0916C7}" type="presParOf" srcId="{91AC5717-7F20-434C-A0D7-43DFE19EF8DD}" destId="{DAA9073C-70A0-483D-AA61-441E3DA68E9B}" srcOrd="0" destOrd="0" presId="urn:microsoft.com/office/officeart/2005/8/layout/hProcess11"/>
    <dgm:cxn modelId="{2D7B4355-5C0C-4374-9FA2-E77693C39FCE}" type="presParOf" srcId="{91AC5717-7F20-434C-A0D7-43DFE19EF8DD}" destId="{2E766330-8BC1-4AC2-B2CF-A90A088F0187}" srcOrd="1" destOrd="0" presId="urn:microsoft.com/office/officeart/2005/8/layout/hProcess11"/>
    <dgm:cxn modelId="{0309A0A5-5E72-4E6A-BE4F-EE00BA6B7C24}" type="presParOf" srcId="{2E766330-8BC1-4AC2-B2CF-A90A088F0187}" destId="{D349BB21-5459-4F2D-A306-94D6CB29300B}" srcOrd="0" destOrd="0" presId="urn:microsoft.com/office/officeart/2005/8/layout/hProcess11"/>
    <dgm:cxn modelId="{BE0053E7-949D-46A0-9FF6-B1E982DD20D4}" type="presParOf" srcId="{D349BB21-5459-4F2D-A306-94D6CB29300B}" destId="{809EB1F1-8284-4099-88E3-E1E3105450DF}" srcOrd="0" destOrd="0" presId="urn:microsoft.com/office/officeart/2005/8/layout/hProcess11"/>
    <dgm:cxn modelId="{4751529E-1981-4848-A6CD-755D782929F9}" type="presParOf" srcId="{D349BB21-5459-4F2D-A306-94D6CB29300B}" destId="{5B9DD272-C7F6-4157-8CCB-2862D1C70CA4}" srcOrd="1" destOrd="0" presId="urn:microsoft.com/office/officeart/2005/8/layout/hProcess11"/>
    <dgm:cxn modelId="{7630F029-CD54-4639-B38F-0F121CC9D74B}" type="presParOf" srcId="{D349BB21-5459-4F2D-A306-94D6CB29300B}" destId="{790680EE-F808-437E-A15E-5A4236139C7B}" srcOrd="2" destOrd="0" presId="urn:microsoft.com/office/officeart/2005/8/layout/hProcess11"/>
    <dgm:cxn modelId="{80474148-D228-4D34-94D0-96461C85739B}" type="presParOf" srcId="{2E766330-8BC1-4AC2-B2CF-A90A088F0187}" destId="{1FA8163F-D419-4136-B758-F97DEEA8ED29}" srcOrd="1" destOrd="0" presId="urn:microsoft.com/office/officeart/2005/8/layout/hProcess11"/>
    <dgm:cxn modelId="{7B507A4D-F1B9-4191-81B9-EB755280A6CD}" type="presParOf" srcId="{2E766330-8BC1-4AC2-B2CF-A90A088F0187}" destId="{6CD85AA8-6DF2-4332-933A-A5570FAAA7FA}" srcOrd="2" destOrd="0" presId="urn:microsoft.com/office/officeart/2005/8/layout/hProcess11"/>
    <dgm:cxn modelId="{E671187C-FDB3-4592-BEFD-7B12962F70A9}" type="presParOf" srcId="{6CD85AA8-6DF2-4332-933A-A5570FAAA7FA}" destId="{A87CC8B7-05F2-413F-8C2F-473CD03583DB}" srcOrd="0" destOrd="0" presId="urn:microsoft.com/office/officeart/2005/8/layout/hProcess11"/>
    <dgm:cxn modelId="{2267472C-917E-46B7-A04A-4A09EDE3A465}" type="presParOf" srcId="{6CD85AA8-6DF2-4332-933A-A5570FAAA7FA}" destId="{80C0819E-0AB5-485C-8A76-311A43853A16}" srcOrd="1" destOrd="0" presId="urn:microsoft.com/office/officeart/2005/8/layout/hProcess11"/>
    <dgm:cxn modelId="{B39B1795-07F3-40FD-B3F7-306BA1E1A6CD}" type="presParOf" srcId="{6CD85AA8-6DF2-4332-933A-A5570FAAA7FA}" destId="{C484D847-88D5-4A85-8912-65AEF539288F}" srcOrd="2" destOrd="0" presId="urn:microsoft.com/office/officeart/2005/8/layout/hProcess11"/>
    <dgm:cxn modelId="{BE662A14-B0E5-4642-9FC0-8600357BA180}" type="presParOf" srcId="{2E766330-8BC1-4AC2-B2CF-A90A088F0187}" destId="{D802CFA2-34EE-41B8-B7AD-CA6E9AA391A5}" srcOrd="3" destOrd="0" presId="urn:microsoft.com/office/officeart/2005/8/layout/hProcess11"/>
    <dgm:cxn modelId="{36BCD331-23A0-4391-ABA6-BCA4FFBDC0F7}" type="presParOf" srcId="{2E766330-8BC1-4AC2-B2CF-A90A088F0187}" destId="{DD2BEE2D-9B5A-4BED-A070-BD0683AC3C05}" srcOrd="4" destOrd="0" presId="urn:microsoft.com/office/officeart/2005/8/layout/hProcess11"/>
    <dgm:cxn modelId="{8537C525-E8AD-4E53-BD21-2430727EAC5B}" type="presParOf" srcId="{DD2BEE2D-9B5A-4BED-A070-BD0683AC3C05}" destId="{0090EC3E-BE90-4AF6-8C1A-677C968139A3}" srcOrd="0" destOrd="0" presId="urn:microsoft.com/office/officeart/2005/8/layout/hProcess11"/>
    <dgm:cxn modelId="{368A8A15-A56B-4CEA-AE7A-78177D91156E}" type="presParOf" srcId="{DD2BEE2D-9B5A-4BED-A070-BD0683AC3C05}" destId="{9371058E-BAA4-45B2-BA41-3E03BB463402}" srcOrd="1" destOrd="0" presId="urn:microsoft.com/office/officeart/2005/8/layout/hProcess11"/>
    <dgm:cxn modelId="{080AD055-6695-4A01-8CD4-12E2385A7332}" type="presParOf" srcId="{DD2BEE2D-9B5A-4BED-A070-BD0683AC3C05}" destId="{AF62D840-BDB6-4A5A-B765-E8337710202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FE60DF-7DC2-4B1A-940E-8D973ACCFE98}" type="doc">
      <dgm:prSet loTypeId="urn:microsoft.com/office/officeart/2005/8/layout/process5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0E9D05CA-A1F4-4DCD-9621-B09E2A4544F3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sprzeciwu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91 Pr. Rest.)</a:t>
          </a:r>
        </a:p>
      </dgm:t>
    </dgm:pt>
    <dgm:pt modelId="{EAC9FA31-632F-4B99-8A6A-5D7ABB5B78C8}" type="parTrans" cxnId="{5D6DA0EB-DED9-4B2A-868B-17AB274E7BCF}">
      <dgm:prSet/>
      <dgm:spPr/>
      <dgm:t>
        <a:bodyPr/>
        <a:lstStyle/>
        <a:p>
          <a:endParaRPr lang="pl-PL"/>
        </a:p>
      </dgm:t>
    </dgm:pt>
    <dgm:pt modelId="{4775CDA9-6656-4BF8-B298-CD16FC8616D3}" type="sibTrans" cxnId="{5D6DA0EB-DED9-4B2A-868B-17AB274E7BCF}">
      <dgm:prSet/>
      <dgm:spPr/>
      <dgm:t>
        <a:bodyPr/>
        <a:lstStyle/>
        <a:p>
          <a:endParaRPr lang="pl-PL"/>
        </a:p>
      </dgm:t>
    </dgm:pt>
    <dgm:pt modelId="{3641B99F-70A9-492B-A6E2-4E661D56C6FB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doręczenie odpisu sprzeciwu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94 ust. 1-3 Pr. Rest.)</a:t>
          </a:r>
        </a:p>
      </dgm:t>
    </dgm:pt>
    <dgm:pt modelId="{BF50DA00-41C4-4AF0-87C5-F03A73C5C000}" type="parTrans" cxnId="{C3AB75A7-AB7F-4C5E-ABB5-E9DCE51B060D}">
      <dgm:prSet/>
      <dgm:spPr/>
      <dgm:t>
        <a:bodyPr/>
        <a:lstStyle/>
        <a:p>
          <a:endParaRPr lang="pl-PL"/>
        </a:p>
      </dgm:t>
    </dgm:pt>
    <dgm:pt modelId="{6A0B0157-1A22-4565-AA0F-2676A379C11D}" type="sibTrans" cxnId="{C3AB75A7-AB7F-4C5E-ABB5-E9DCE51B060D}">
      <dgm:prSet/>
      <dgm:spPr/>
      <dgm:t>
        <a:bodyPr/>
        <a:lstStyle/>
        <a:p>
          <a:endParaRPr lang="pl-PL"/>
        </a:p>
      </dgm:t>
    </dgm:pt>
    <dgm:pt modelId="{477457BB-84B1-4F65-8E34-87CEC1B5E8F0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wniesienie odpowiedzi na sprzeciw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94 ust. 4 Pr. Rest.)</a:t>
          </a:r>
        </a:p>
      </dgm:t>
    </dgm:pt>
    <dgm:pt modelId="{FB17C22C-2851-4A59-B2E3-23FB8A7C5C9C}" type="parTrans" cxnId="{E85C3845-06E8-473D-821D-B37BE0E4FA33}">
      <dgm:prSet/>
      <dgm:spPr/>
      <dgm:t>
        <a:bodyPr/>
        <a:lstStyle/>
        <a:p>
          <a:endParaRPr lang="pl-PL"/>
        </a:p>
      </dgm:t>
    </dgm:pt>
    <dgm:pt modelId="{34DE217C-15A7-4077-802F-8F7D29F53AC1}" type="sibTrans" cxnId="{E85C3845-06E8-473D-821D-B37BE0E4FA33}">
      <dgm:prSet/>
      <dgm:spPr/>
      <dgm:t>
        <a:bodyPr/>
        <a:lstStyle/>
        <a:p>
          <a:endParaRPr lang="pl-PL"/>
        </a:p>
      </dgm:t>
    </dgm:pt>
    <dgm:pt modelId="{200CB399-ABD8-4C59-893C-1CFB480859FF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rozpoznanie sprzeciwu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95 ust. 1-2 Pr. Rest.)</a:t>
          </a:r>
        </a:p>
      </dgm:t>
    </dgm:pt>
    <dgm:pt modelId="{C5C2D77C-6308-4C8F-8DFF-5840745DA921}" type="parTrans" cxnId="{28F2831E-FBED-445F-88C8-6C6E9EBB7EB9}">
      <dgm:prSet/>
      <dgm:spPr/>
      <dgm:t>
        <a:bodyPr/>
        <a:lstStyle/>
        <a:p>
          <a:endParaRPr lang="pl-PL"/>
        </a:p>
      </dgm:t>
    </dgm:pt>
    <dgm:pt modelId="{7AC5DE51-6182-45E2-97A7-A15663ABD753}" type="sibTrans" cxnId="{28F2831E-FBED-445F-88C8-6C6E9EBB7EB9}">
      <dgm:prSet/>
      <dgm:spPr/>
      <dgm:t>
        <a:bodyPr/>
        <a:lstStyle/>
        <a:p>
          <a:endParaRPr lang="pl-PL"/>
        </a:p>
      </dgm:t>
    </dgm:pt>
    <dgm:pt modelId="{2E160A32-D3AE-4DE2-BAFE-2540BA372520}">
      <dgm:prSet phldrT="[Tekst]"/>
      <dgm:spPr/>
      <dgm:t>
        <a:bodyPr/>
        <a:lstStyle/>
        <a:p>
          <a:r>
            <a:rPr lang="pl-PL" b="1" dirty="0">
              <a:latin typeface="Times New Roman" panose="02020603050405020304" pitchFamily="18" charset="0"/>
              <a:cs typeface="Times New Roman" panose="02020603050405020304" pitchFamily="18" charset="0"/>
            </a:rPr>
            <a:t>wniesienie zażalenia</a:t>
          </a:r>
        </a:p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(art. 95 ust. 5 Pr. Rest.)</a:t>
          </a:r>
        </a:p>
      </dgm:t>
    </dgm:pt>
    <dgm:pt modelId="{5C1306E0-384B-4BF0-9761-0F04A13AD9DB}" type="parTrans" cxnId="{3419C586-0D7F-4410-8DD6-B2E80986B68E}">
      <dgm:prSet/>
      <dgm:spPr/>
      <dgm:t>
        <a:bodyPr/>
        <a:lstStyle/>
        <a:p>
          <a:endParaRPr lang="pl-PL"/>
        </a:p>
      </dgm:t>
    </dgm:pt>
    <dgm:pt modelId="{AE408232-3DED-45E8-87F2-E48AF5CFA0B2}" type="sibTrans" cxnId="{3419C586-0D7F-4410-8DD6-B2E80986B68E}">
      <dgm:prSet/>
      <dgm:spPr/>
      <dgm:t>
        <a:bodyPr/>
        <a:lstStyle/>
        <a:p>
          <a:endParaRPr lang="pl-PL"/>
        </a:p>
      </dgm:t>
    </dgm:pt>
    <dgm:pt modelId="{1EFA2763-58AF-4D5B-A814-3ADA3BA157C7}" type="pres">
      <dgm:prSet presAssocID="{E1FE60DF-7DC2-4B1A-940E-8D973ACCFE98}" presName="diagram" presStyleCnt="0">
        <dgm:presLayoutVars>
          <dgm:dir/>
          <dgm:resizeHandles val="exact"/>
        </dgm:presLayoutVars>
      </dgm:prSet>
      <dgm:spPr/>
    </dgm:pt>
    <dgm:pt modelId="{91515BB6-AC94-4BF1-8F08-C4D2698FECEE}" type="pres">
      <dgm:prSet presAssocID="{0E9D05CA-A1F4-4DCD-9621-B09E2A4544F3}" presName="node" presStyleLbl="node1" presStyleIdx="0" presStyleCnt="5">
        <dgm:presLayoutVars>
          <dgm:bulletEnabled val="1"/>
        </dgm:presLayoutVars>
      </dgm:prSet>
      <dgm:spPr/>
    </dgm:pt>
    <dgm:pt modelId="{0D55D63C-5B1C-4890-A566-46162429A335}" type="pres">
      <dgm:prSet presAssocID="{4775CDA9-6656-4BF8-B298-CD16FC8616D3}" presName="sibTrans" presStyleLbl="sibTrans2D1" presStyleIdx="0" presStyleCnt="4"/>
      <dgm:spPr/>
    </dgm:pt>
    <dgm:pt modelId="{72C662CF-7744-4A41-9545-FA5CB28EBC58}" type="pres">
      <dgm:prSet presAssocID="{4775CDA9-6656-4BF8-B298-CD16FC8616D3}" presName="connectorText" presStyleLbl="sibTrans2D1" presStyleIdx="0" presStyleCnt="4"/>
      <dgm:spPr/>
    </dgm:pt>
    <dgm:pt modelId="{DF42A97E-180B-41CD-91E4-226BD751BC60}" type="pres">
      <dgm:prSet presAssocID="{3641B99F-70A9-492B-A6E2-4E661D56C6FB}" presName="node" presStyleLbl="node1" presStyleIdx="1" presStyleCnt="5">
        <dgm:presLayoutVars>
          <dgm:bulletEnabled val="1"/>
        </dgm:presLayoutVars>
      </dgm:prSet>
      <dgm:spPr/>
    </dgm:pt>
    <dgm:pt modelId="{1A60BF17-0DB1-4D22-ACDB-8C4CAD9569D5}" type="pres">
      <dgm:prSet presAssocID="{6A0B0157-1A22-4565-AA0F-2676A379C11D}" presName="sibTrans" presStyleLbl="sibTrans2D1" presStyleIdx="1" presStyleCnt="4"/>
      <dgm:spPr/>
    </dgm:pt>
    <dgm:pt modelId="{53538ED7-5F4C-4A97-9160-163E63780032}" type="pres">
      <dgm:prSet presAssocID="{6A0B0157-1A22-4565-AA0F-2676A379C11D}" presName="connectorText" presStyleLbl="sibTrans2D1" presStyleIdx="1" presStyleCnt="4"/>
      <dgm:spPr/>
    </dgm:pt>
    <dgm:pt modelId="{AAD7D47A-21D5-44DE-AA75-D424BD3B8111}" type="pres">
      <dgm:prSet presAssocID="{477457BB-84B1-4F65-8E34-87CEC1B5E8F0}" presName="node" presStyleLbl="node1" presStyleIdx="2" presStyleCnt="5">
        <dgm:presLayoutVars>
          <dgm:bulletEnabled val="1"/>
        </dgm:presLayoutVars>
      </dgm:prSet>
      <dgm:spPr/>
    </dgm:pt>
    <dgm:pt modelId="{5E9CFCB0-27CE-431B-B15D-17FBCEDF861B}" type="pres">
      <dgm:prSet presAssocID="{34DE217C-15A7-4077-802F-8F7D29F53AC1}" presName="sibTrans" presStyleLbl="sibTrans2D1" presStyleIdx="2" presStyleCnt="4"/>
      <dgm:spPr/>
    </dgm:pt>
    <dgm:pt modelId="{92EF122F-8E1F-4AEF-A3F2-BA74C40ABC26}" type="pres">
      <dgm:prSet presAssocID="{34DE217C-15A7-4077-802F-8F7D29F53AC1}" presName="connectorText" presStyleLbl="sibTrans2D1" presStyleIdx="2" presStyleCnt="4"/>
      <dgm:spPr/>
    </dgm:pt>
    <dgm:pt modelId="{30194B99-A3B0-44DE-9690-9DF56C985289}" type="pres">
      <dgm:prSet presAssocID="{200CB399-ABD8-4C59-893C-1CFB480859FF}" presName="node" presStyleLbl="node1" presStyleIdx="3" presStyleCnt="5">
        <dgm:presLayoutVars>
          <dgm:bulletEnabled val="1"/>
        </dgm:presLayoutVars>
      </dgm:prSet>
      <dgm:spPr/>
    </dgm:pt>
    <dgm:pt modelId="{D56CDDFE-B9AC-48B6-8E0F-4FC1CCC4E924}" type="pres">
      <dgm:prSet presAssocID="{7AC5DE51-6182-45E2-97A7-A15663ABD753}" presName="sibTrans" presStyleLbl="sibTrans2D1" presStyleIdx="3" presStyleCnt="4"/>
      <dgm:spPr/>
    </dgm:pt>
    <dgm:pt modelId="{9A1CD429-67B7-4B98-AE2B-97F8DEE58F78}" type="pres">
      <dgm:prSet presAssocID="{7AC5DE51-6182-45E2-97A7-A15663ABD753}" presName="connectorText" presStyleLbl="sibTrans2D1" presStyleIdx="3" presStyleCnt="4"/>
      <dgm:spPr/>
    </dgm:pt>
    <dgm:pt modelId="{B8F88955-8E30-4842-A629-8C8C4966F877}" type="pres">
      <dgm:prSet presAssocID="{2E160A32-D3AE-4DE2-BAFE-2540BA372520}" presName="node" presStyleLbl="node1" presStyleIdx="4" presStyleCnt="5">
        <dgm:presLayoutVars>
          <dgm:bulletEnabled val="1"/>
        </dgm:presLayoutVars>
      </dgm:prSet>
      <dgm:spPr/>
    </dgm:pt>
  </dgm:ptLst>
  <dgm:cxnLst>
    <dgm:cxn modelId="{B3D31816-8817-4B19-BD62-7274C9A98842}" type="presOf" srcId="{34DE217C-15A7-4077-802F-8F7D29F53AC1}" destId="{92EF122F-8E1F-4AEF-A3F2-BA74C40ABC26}" srcOrd="1" destOrd="0" presId="urn:microsoft.com/office/officeart/2005/8/layout/process5"/>
    <dgm:cxn modelId="{28F2831E-FBED-445F-88C8-6C6E9EBB7EB9}" srcId="{E1FE60DF-7DC2-4B1A-940E-8D973ACCFE98}" destId="{200CB399-ABD8-4C59-893C-1CFB480859FF}" srcOrd="3" destOrd="0" parTransId="{C5C2D77C-6308-4C8F-8DFF-5840745DA921}" sibTransId="{7AC5DE51-6182-45E2-97A7-A15663ABD753}"/>
    <dgm:cxn modelId="{2C0BCB3D-FD6B-45DD-ACC5-AF29F49C712E}" type="presOf" srcId="{6A0B0157-1A22-4565-AA0F-2676A379C11D}" destId="{53538ED7-5F4C-4A97-9160-163E63780032}" srcOrd="1" destOrd="0" presId="urn:microsoft.com/office/officeart/2005/8/layout/process5"/>
    <dgm:cxn modelId="{E85C3845-06E8-473D-821D-B37BE0E4FA33}" srcId="{E1FE60DF-7DC2-4B1A-940E-8D973ACCFE98}" destId="{477457BB-84B1-4F65-8E34-87CEC1B5E8F0}" srcOrd="2" destOrd="0" parTransId="{FB17C22C-2851-4A59-B2E3-23FB8A7C5C9C}" sibTransId="{34DE217C-15A7-4077-802F-8F7D29F53AC1}"/>
    <dgm:cxn modelId="{E30CA565-7D57-4F61-80F4-C23D59D20510}" type="presOf" srcId="{477457BB-84B1-4F65-8E34-87CEC1B5E8F0}" destId="{AAD7D47A-21D5-44DE-AA75-D424BD3B8111}" srcOrd="0" destOrd="0" presId="urn:microsoft.com/office/officeart/2005/8/layout/process5"/>
    <dgm:cxn modelId="{8A099A6A-04AC-43CC-990F-4CD9EFDC70E1}" type="presOf" srcId="{200CB399-ABD8-4C59-893C-1CFB480859FF}" destId="{30194B99-A3B0-44DE-9690-9DF56C985289}" srcOrd="0" destOrd="0" presId="urn:microsoft.com/office/officeart/2005/8/layout/process5"/>
    <dgm:cxn modelId="{CEE5DF57-91A8-469D-B92F-56E6F23F721C}" type="presOf" srcId="{0E9D05CA-A1F4-4DCD-9621-B09E2A4544F3}" destId="{91515BB6-AC94-4BF1-8F08-C4D2698FECEE}" srcOrd="0" destOrd="0" presId="urn:microsoft.com/office/officeart/2005/8/layout/process5"/>
    <dgm:cxn modelId="{5E80425A-44BC-4552-9087-1911F1E73778}" type="presOf" srcId="{3641B99F-70A9-492B-A6E2-4E661D56C6FB}" destId="{DF42A97E-180B-41CD-91E4-226BD751BC60}" srcOrd="0" destOrd="0" presId="urn:microsoft.com/office/officeart/2005/8/layout/process5"/>
    <dgm:cxn modelId="{1C125A86-40D9-4B76-A9AE-C1BB6BE8FBCF}" type="presOf" srcId="{2E160A32-D3AE-4DE2-BAFE-2540BA372520}" destId="{B8F88955-8E30-4842-A629-8C8C4966F877}" srcOrd="0" destOrd="0" presId="urn:microsoft.com/office/officeart/2005/8/layout/process5"/>
    <dgm:cxn modelId="{3419C586-0D7F-4410-8DD6-B2E80986B68E}" srcId="{E1FE60DF-7DC2-4B1A-940E-8D973ACCFE98}" destId="{2E160A32-D3AE-4DE2-BAFE-2540BA372520}" srcOrd="4" destOrd="0" parTransId="{5C1306E0-384B-4BF0-9761-0F04A13AD9DB}" sibTransId="{AE408232-3DED-45E8-87F2-E48AF5CFA0B2}"/>
    <dgm:cxn modelId="{A141938D-4CB2-44FB-9858-AE9B4C0DDAF4}" type="presOf" srcId="{4775CDA9-6656-4BF8-B298-CD16FC8616D3}" destId="{0D55D63C-5B1C-4890-A566-46162429A335}" srcOrd="0" destOrd="0" presId="urn:microsoft.com/office/officeart/2005/8/layout/process5"/>
    <dgm:cxn modelId="{C3AB75A7-AB7F-4C5E-ABB5-E9DCE51B060D}" srcId="{E1FE60DF-7DC2-4B1A-940E-8D973ACCFE98}" destId="{3641B99F-70A9-492B-A6E2-4E661D56C6FB}" srcOrd="1" destOrd="0" parTransId="{BF50DA00-41C4-4AF0-87C5-F03A73C5C000}" sibTransId="{6A0B0157-1A22-4565-AA0F-2676A379C11D}"/>
    <dgm:cxn modelId="{9D1633A9-7E32-4D6C-967A-4F5E64098FCD}" type="presOf" srcId="{6A0B0157-1A22-4565-AA0F-2676A379C11D}" destId="{1A60BF17-0DB1-4D22-ACDB-8C4CAD9569D5}" srcOrd="0" destOrd="0" presId="urn:microsoft.com/office/officeart/2005/8/layout/process5"/>
    <dgm:cxn modelId="{1D6F99D7-63E4-4C46-B19E-B26E2CCB6378}" type="presOf" srcId="{7AC5DE51-6182-45E2-97A7-A15663ABD753}" destId="{9A1CD429-67B7-4B98-AE2B-97F8DEE58F78}" srcOrd="1" destOrd="0" presId="urn:microsoft.com/office/officeart/2005/8/layout/process5"/>
    <dgm:cxn modelId="{D4E2E5E8-FFE0-4A14-9A71-DA346BF531D3}" type="presOf" srcId="{34DE217C-15A7-4077-802F-8F7D29F53AC1}" destId="{5E9CFCB0-27CE-431B-B15D-17FBCEDF861B}" srcOrd="0" destOrd="0" presId="urn:microsoft.com/office/officeart/2005/8/layout/process5"/>
    <dgm:cxn modelId="{5D6DA0EB-DED9-4B2A-868B-17AB274E7BCF}" srcId="{E1FE60DF-7DC2-4B1A-940E-8D973ACCFE98}" destId="{0E9D05CA-A1F4-4DCD-9621-B09E2A4544F3}" srcOrd="0" destOrd="0" parTransId="{EAC9FA31-632F-4B99-8A6A-5D7ABB5B78C8}" sibTransId="{4775CDA9-6656-4BF8-B298-CD16FC8616D3}"/>
    <dgm:cxn modelId="{8E4964F3-EAAF-4E1E-B5DF-F100419A3A65}" type="presOf" srcId="{E1FE60DF-7DC2-4B1A-940E-8D973ACCFE98}" destId="{1EFA2763-58AF-4D5B-A814-3ADA3BA157C7}" srcOrd="0" destOrd="0" presId="urn:microsoft.com/office/officeart/2005/8/layout/process5"/>
    <dgm:cxn modelId="{E21A3DF9-E8DA-4FA4-A861-65A516337890}" type="presOf" srcId="{4775CDA9-6656-4BF8-B298-CD16FC8616D3}" destId="{72C662CF-7744-4A41-9545-FA5CB28EBC58}" srcOrd="1" destOrd="0" presId="urn:microsoft.com/office/officeart/2005/8/layout/process5"/>
    <dgm:cxn modelId="{AD6A23FE-CC5E-4C5E-AB6A-BA9FD3323FBC}" type="presOf" srcId="{7AC5DE51-6182-45E2-97A7-A15663ABD753}" destId="{D56CDDFE-B9AC-48B6-8E0F-4FC1CCC4E924}" srcOrd="0" destOrd="0" presId="urn:microsoft.com/office/officeart/2005/8/layout/process5"/>
    <dgm:cxn modelId="{3A646056-F795-476F-A4C0-BD9B8631CD9B}" type="presParOf" srcId="{1EFA2763-58AF-4D5B-A814-3ADA3BA157C7}" destId="{91515BB6-AC94-4BF1-8F08-C4D2698FECEE}" srcOrd="0" destOrd="0" presId="urn:microsoft.com/office/officeart/2005/8/layout/process5"/>
    <dgm:cxn modelId="{245CFEF7-4806-4AD2-A00F-DC4F5D241B35}" type="presParOf" srcId="{1EFA2763-58AF-4D5B-A814-3ADA3BA157C7}" destId="{0D55D63C-5B1C-4890-A566-46162429A335}" srcOrd="1" destOrd="0" presId="urn:microsoft.com/office/officeart/2005/8/layout/process5"/>
    <dgm:cxn modelId="{25DDE054-7799-4569-9A32-A54832947EBA}" type="presParOf" srcId="{0D55D63C-5B1C-4890-A566-46162429A335}" destId="{72C662CF-7744-4A41-9545-FA5CB28EBC58}" srcOrd="0" destOrd="0" presId="urn:microsoft.com/office/officeart/2005/8/layout/process5"/>
    <dgm:cxn modelId="{EC376985-C680-4E23-A0E3-A105150F8485}" type="presParOf" srcId="{1EFA2763-58AF-4D5B-A814-3ADA3BA157C7}" destId="{DF42A97E-180B-41CD-91E4-226BD751BC60}" srcOrd="2" destOrd="0" presId="urn:microsoft.com/office/officeart/2005/8/layout/process5"/>
    <dgm:cxn modelId="{D01D214A-968B-4A9C-B302-36D0F54FA0E7}" type="presParOf" srcId="{1EFA2763-58AF-4D5B-A814-3ADA3BA157C7}" destId="{1A60BF17-0DB1-4D22-ACDB-8C4CAD9569D5}" srcOrd="3" destOrd="0" presId="urn:microsoft.com/office/officeart/2005/8/layout/process5"/>
    <dgm:cxn modelId="{F01CCA9A-E508-4F25-9826-02976AEA12BA}" type="presParOf" srcId="{1A60BF17-0DB1-4D22-ACDB-8C4CAD9569D5}" destId="{53538ED7-5F4C-4A97-9160-163E63780032}" srcOrd="0" destOrd="0" presId="urn:microsoft.com/office/officeart/2005/8/layout/process5"/>
    <dgm:cxn modelId="{B2B16F8B-2ED1-4CE8-82D4-98E7A197D727}" type="presParOf" srcId="{1EFA2763-58AF-4D5B-A814-3ADA3BA157C7}" destId="{AAD7D47A-21D5-44DE-AA75-D424BD3B8111}" srcOrd="4" destOrd="0" presId="urn:microsoft.com/office/officeart/2005/8/layout/process5"/>
    <dgm:cxn modelId="{4EDF3169-996F-434E-81A9-F058E73BADB3}" type="presParOf" srcId="{1EFA2763-58AF-4D5B-A814-3ADA3BA157C7}" destId="{5E9CFCB0-27CE-431B-B15D-17FBCEDF861B}" srcOrd="5" destOrd="0" presId="urn:microsoft.com/office/officeart/2005/8/layout/process5"/>
    <dgm:cxn modelId="{6B8B469B-77EB-4AC8-82CD-FCAC2AA0C8D9}" type="presParOf" srcId="{5E9CFCB0-27CE-431B-B15D-17FBCEDF861B}" destId="{92EF122F-8E1F-4AEF-A3F2-BA74C40ABC26}" srcOrd="0" destOrd="0" presId="urn:microsoft.com/office/officeart/2005/8/layout/process5"/>
    <dgm:cxn modelId="{4096887A-A726-4C65-A0DB-5DA8BC631273}" type="presParOf" srcId="{1EFA2763-58AF-4D5B-A814-3ADA3BA157C7}" destId="{30194B99-A3B0-44DE-9690-9DF56C985289}" srcOrd="6" destOrd="0" presId="urn:microsoft.com/office/officeart/2005/8/layout/process5"/>
    <dgm:cxn modelId="{7B96B423-434A-4AF7-81D2-34AB9FA62823}" type="presParOf" srcId="{1EFA2763-58AF-4D5B-A814-3ADA3BA157C7}" destId="{D56CDDFE-B9AC-48B6-8E0F-4FC1CCC4E924}" srcOrd="7" destOrd="0" presId="urn:microsoft.com/office/officeart/2005/8/layout/process5"/>
    <dgm:cxn modelId="{24FE9254-59CE-4582-B19A-3D08946B04FF}" type="presParOf" srcId="{D56CDDFE-B9AC-48B6-8E0F-4FC1CCC4E924}" destId="{9A1CD429-67B7-4B98-AE2B-97F8DEE58F78}" srcOrd="0" destOrd="0" presId="urn:microsoft.com/office/officeart/2005/8/layout/process5"/>
    <dgm:cxn modelId="{677006FC-76C1-40E4-81A0-4D1E4FA2569B}" type="presParOf" srcId="{1EFA2763-58AF-4D5B-A814-3ADA3BA157C7}" destId="{B8F88955-8E30-4842-A629-8C8C4966F877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95257B-1178-47DB-9DDD-D9A58B95F75D}" type="doc">
      <dgm:prSet loTypeId="urn:microsoft.com/office/officeart/2005/8/layout/hProcess11" loCatId="process" qsTypeId="urn:microsoft.com/office/officeart/2005/8/quickstyle/simple1" qsCatId="simple" csTypeId="urn:microsoft.com/office/officeart/2005/8/colors/accent1_4" csCatId="accent1" phldr="1"/>
      <dgm:spPr/>
    </dgm:pt>
    <dgm:pt modelId="{BCED972A-98E9-467C-B486-E7C348E50241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przez dłużnika wniosku o otwarcie postępowania</a:t>
          </a:r>
        </a:p>
      </dgm:t>
    </dgm:pt>
    <dgm:pt modelId="{F203BCD5-C3C0-4477-8199-6B141B52C006}" type="parTrans" cxnId="{477592DB-CB84-4886-8CAC-FC7D50C199A1}">
      <dgm:prSet/>
      <dgm:spPr/>
      <dgm:t>
        <a:bodyPr/>
        <a:lstStyle/>
        <a:p>
          <a:endParaRPr lang="pl-PL"/>
        </a:p>
      </dgm:t>
    </dgm:pt>
    <dgm:pt modelId="{E96400E4-19DC-4DC0-B3A4-2D5A229FA2C3}" type="sibTrans" cxnId="{477592DB-CB84-4886-8CAC-FC7D50C199A1}">
      <dgm:prSet/>
      <dgm:spPr/>
      <dgm:t>
        <a:bodyPr/>
        <a:lstStyle/>
        <a:p>
          <a:endParaRPr lang="pl-PL"/>
        </a:p>
      </dgm:t>
    </dgm:pt>
    <dgm:pt modelId="{94F31F43-5A5A-42AA-97EE-37F3EEA9EB39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wydanie postanowienia przez sąd              o otwarciu postępowania</a:t>
          </a:r>
        </a:p>
      </dgm:t>
    </dgm:pt>
    <dgm:pt modelId="{FEEAADFF-12A4-4E1F-9753-BB8FB6C68550}" type="parTrans" cxnId="{4EAF3947-029E-462F-9516-0D0725CFABCE}">
      <dgm:prSet/>
      <dgm:spPr/>
      <dgm:t>
        <a:bodyPr/>
        <a:lstStyle/>
        <a:p>
          <a:endParaRPr lang="pl-PL"/>
        </a:p>
      </dgm:t>
    </dgm:pt>
    <dgm:pt modelId="{D6E2E800-9A85-489A-8640-A6FAE0A03210}" type="sibTrans" cxnId="{4EAF3947-029E-462F-9516-0D0725CFABCE}">
      <dgm:prSet/>
      <dgm:spPr/>
      <dgm:t>
        <a:bodyPr/>
        <a:lstStyle/>
        <a:p>
          <a:endParaRPr lang="pl-PL"/>
        </a:p>
      </dgm:t>
    </dgm:pt>
    <dgm:pt modelId="{74B1B57F-0E4D-4DB9-9A37-317C63991E6A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nadzorcę sądowego dokumentów, o których mowa w art. 280 Pr. Rest., i złożenie ich sędziemu-komisarzowi oraz sporządzenie dokumentów, o których mowa w art. 275 Pr. Rest.</a:t>
          </a:r>
        </a:p>
      </dgm:t>
    </dgm:pt>
    <dgm:pt modelId="{288BE418-8373-4C29-B330-F6E7D254B5FC}" type="parTrans" cxnId="{6EC8A962-20AD-49E0-ABD4-B03CA9E9685D}">
      <dgm:prSet/>
      <dgm:spPr/>
      <dgm:t>
        <a:bodyPr/>
        <a:lstStyle/>
        <a:p>
          <a:endParaRPr lang="pl-PL"/>
        </a:p>
      </dgm:t>
    </dgm:pt>
    <dgm:pt modelId="{160AE9C5-F6F3-435C-85AD-E739494E6A5C}" type="sibTrans" cxnId="{6EC8A962-20AD-49E0-ABD4-B03CA9E9685D}">
      <dgm:prSet/>
      <dgm:spPr/>
      <dgm:t>
        <a:bodyPr/>
        <a:lstStyle/>
        <a:p>
          <a:endParaRPr lang="pl-PL"/>
        </a:p>
      </dgm:t>
    </dgm:pt>
    <dgm:pt modelId="{91AC5717-7F20-434C-A0D7-43DFE19EF8DD}" type="pres">
      <dgm:prSet presAssocID="{7C95257B-1178-47DB-9DDD-D9A58B95F75D}" presName="Name0" presStyleCnt="0">
        <dgm:presLayoutVars>
          <dgm:dir/>
          <dgm:resizeHandles val="exact"/>
        </dgm:presLayoutVars>
      </dgm:prSet>
      <dgm:spPr/>
    </dgm:pt>
    <dgm:pt modelId="{DAA9073C-70A0-483D-AA61-441E3DA68E9B}" type="pres">
      <dgm:prSet presAssocID="{7C95257B-1178-47DB-9DDD-D9A58B95F75D}" presName="arrow" presStyleLbl="bgShp" presStyleIdx="0" presStyleCnt="1"/>
      <dgm:spPr/>
    </dgm:pt>
    <dgm:pt modelId="{2E766330-8BC1-4AC2-B2CF-A90A088F0187}" type="pres">
      <dgm:prSet presAssocID="{7C95257B-1178-47DB-9DDD-D9A58B95F75D}" presName="points" presStyleCnt="0"/>
      <dgm:spPr/>
    </dgm:pt>
    <dgm:pt modelId="{DCC8980F-A137-4C3D-9324-9A5CF3B4ADE0}" type="pres">
      <dgm:prSet presAssocID="{BCED972A-98E9-467C-B486-E7C348E50241}" presName="compositeA" presStyleCnt="0"/>
      <dgm:spPr/>
    </dgm:pt>
    <dgm:pt modelId="{F46ED078-1864-49AC-91DD-117F5B98DF93}" type="pres">
      <dgm:prSet presAssocID="{BCED972A-98E9-467C-B486-E7C348E50241}" presName="textA" presStyleLbl="revTx" presStyleIdx="0" presStyleCnt="3">
        <dgm:presLayoutVars>
          <dgm:bulletEnabled val="1"/>
        </dgm:presLayoutVars>
      </dgm:prSet>
      <dgm:spPr/>
    </dgm:pt>
    <dgm:pt modelId="{05A11924-34D3-4DBD-96F9-091072A6392C}" type="pres">
      <dgm:prSet presAssocID="{BCED972A-98E9-467C-B486-E7C348E50241}" presName="circleA" presStyleLbl="node1" presStyleIdx="0" presStyleCnt="3"/>
      <dgm:spPr/>
    </dgm:pt>
    <dgm:pt modelId="{8AC654A2-4034-4552-8A81-2A6A9FD425EF}" type="pres">
      <dgm:prSet presAssocID="{BCED972A-98E9-467C-B486-E7C348E50241}" presName="spaceA" presStyleCnt="0"/>
      <dgm:spPr/>
    </dgm:pt>
    <dgm:pt modelId="{D802CFA2-34EE-41B8-B7AD-CA6E9AA391A5}" type="pres">
      <dgm:prSet presAssocID="{E96400E4-19DC-4DC0-B3A4-2D5A229FA2C3}" presName="space" presStyleCnt="0"/>
      <dgm:spPr/>
    </dgm:pt>
    <dgm:pt modelId="{B52ADDF8-CAD6-4453-9DCD-4DADF6D9ADAA}" type="pres">
      <dgm:prSet presAssocID="{94F31F43-5A5A-42AA-97EE-37F3EEA9EB39}" presName="compositeB" presStyleCnt="0"/>
      <dgm:spPr/>
    </dgm:pt>
    <dgm:pt modelId="{2D9FBDE2-47B2-4647-872C-94C63832D07E}" type="pres">
      <dgm:prSet presAssocID="{94F31F43-5A5A-42AA-97EE-37F3EEA9EB39}" presName="textB" presStyleLbl="revTx" presStyleIdx="1" presStyleCnt="3">
        <dgm:presLayoutVars>
          <dgm:bulletEnabled val="1"/>
        </dgm:presLayoutVars>
      </dgm:prSet>
      <dgm:spPr/>
    </dgm:pt>
    <dgm:pt modelId="{1DF5FAD5-F9B1-4CA4-9491-3547CFF72AA2}" type="pres">
      <dgm:prSet presAssocID="{94F31F43-5A5A-42AA-97EE-37F3EEA9EB39}" presName="circleB" presStyleLbl="node1" presStyleIdx="1" presStyleCnt="3"/>
      <dgm:spPr/>
    </dgm:pt>
    <dgm:pt modelId="{F1341DDF-FDCE-46FC-AC83-2F3A1D5CE0A3}" type="pres">
      <dgm:prSet presAssocID="{94F31F43-5A5A-42AA-97EE-37F3EEA9EB39}" presName="spaceB" presStyleCnt="0"/>
      <dgm:spPr/>
    </dgm:pt>
    <dgm:pt modelId="{0CF3C904-E34E-432A-8B0E-C461DC5983F0}" type="pres">
      <dgm:prSet presAssocID="{D6E2E800-9A85-489A-8640-A6FAE0A03210}" presName="space" presStyleCnt="0"/>
      <dgm:spPr/>
    </dgm:pt>
    <dgm:pt modelId="{B75AF982-A809-4847-8250-1965D5426D75}" type="pres">
      <dgm:prSet presAssocID="{74B1B57F-0E4D-4DB9-9A37-317C63991E6A}" presName="compositeA" presStyleCnt="0"/>
      <dgm:spPr/>
    </dgm:pt>
    <dgm:pt modelId="{EF27B016-BAF6-4EB4-AAFC-E3C8EEE1EAFE}" type="pres">
      <dgm:prSet presAssocID="{74B1B57F-0E4D-4DB9-9A37-317C63991E6A}" presName="textA" presStyleLbl="revTx" presStyleIdx="2" presStyleCnt="3" custScaleX="225222">
        <dgm:presLayoutVars>
          <dgm:bulletEnabled val="1"/>
        </dgm:presLayoutVars>
      </dgm:prSet>
      <dgm:spPr/>
    </dgm:pt>
    <dgm:pt modelId="{53BF3ED7-526A-4E57-B8EC-E5DE3C1FEFE0}" type="pres">
      <dgm:prSet presAssocID="{74B1B57F-0E4D-4DB9-9A37-317C63991E6A}" presName="circleA" presStyleLbl="node1" presStyleIdx="2" presStyleCnt="3"/>
      <dgm:spPr/>
    </dgm:pt>
    <dgm:pt modelId="{C8025F70-4D77-40F4-8ADC-30C2AC7522E4}" type="pres">
      <dgm:prSet presAssocID="{74B1B57F-0E4D-4DB9-9A37-317C63991E6A}" presName="spaceA" presStyleCnt="0"/>
      <dgm:spPr/>
    </dgm:pt>
  </dgm:ptLst>
  <dgm:cxnLst>
    <dgm:cxn modelId="{40C7890D-8492-409B-8D11-CA8BE7C21278}" type="presOf" srcId="{BCED972A-98E9-467C-B486-E7C348E50241}" destId="{F46ED078-1864-49AC-91DD-117F5B98DF93}" srcOrd="0" destOrd="0" presId="urn:microsoft.com/office/officeart/2005/8/layout/hProcess11"/>
    <dgm:cxn modelId="{A836F229-7C76-449D-8386-52B3765CA910}" type="presOf" srcId="{74B1B57F-0E4D-4DB9-9A37-317C63991E6A}" destId="{EF27B016-BAF6-4EB4-AAFC-E3C8EEE1EAFE}" srcOrd="0" destOrd="0" presId="urn:microsoft.com/office/officeart/2005/8/layout/hProcess11"/>
    <dgm:cxn modelId="{099CA83F-B138-4771-9889-901A74EEFFD7}" type="presOf" srcId="{94F31F43-5A5A-42AA-97EE-37F3EEA9EB39}" destId="{2D9FBDE2-47B2-4647-872C-94C63832D07E}" srcOrd="0" destOrd="0" presId="urn:microsoft.com/office/officeart/2005/8/layout/hProcess11"/>
    <dgm:cxn modelId="{6EC8A962-20AD-49E0-ABD4-B03CA9E9685D}" srcId="{7C95257B-1178-47DB-9DDD-D9A58B95F75D}" destId="{74B1B57F-0E4D-4DB9-9A37-317C63991E6A}" srcOrd="2" destOrd="0" parTransId="{288BE418-8373-4C29-B330-F6E7D254B5FC}" sibTransId="{160AE9C5-F6F3-435C-85AD-E739494E6A5C}"/>
    <dgm:cxn modelId="{4EAF3947-029E-462F-9516-0D0725CFABCE}" srcId="{7C95257B-1178-47DB-9DDD-D9A58B95F75D}" destId="{94F31F43-5A5A-42AA-97EE-37F3EEA9EB39}" srcOrd="1" destOrd="0" parTransId="{FEEAADFF-12A4-4E1F-9753-BB8FB6C68550}" sibTransId="{D6E2E800-9A85-489A-8640-A6FAE0A03210}"/>
    <dgm:cxn modelId="{477592DB-CB84-4886-8CAC-FC7D50C199A1}" srcId="{7C95257B-1178-47DB-9DDD-D9A58B95F75D}" destId="{BCED972A-98E9-467C-B486-E7C348E50241}" srcOrd="0" destOrd="0" parTransId="{F203BCD5-C3C0-4477-8199-6B141B52C006}" sibTransId="{E96400E4-19DC-4DC0-B3A4-2D5A229FA2C3}"/>
    <dgm:cxn modelId="{5F32B7E8-F749-4E59-9334-E27F24934A2A}" type="presOf" srcId="{7C95257B-1178-47DB-9DDD-D9A58B95F75D}" destId="{91AC5717-7F20-434C-A0D7-43DFE19EF8DD}" srcOrd="0" destOrd="0" presId="urn:microsoft.com/office/officeart/2005/8/layout/hProcess11"/>
    <dgm:cxn modelId="{4D2C6979-63B3-4AE9-97F8-C82D721773DE}" type="presParOf" srcId="{91AC5717-7F20-434C-A0D7-43DFE19EF8DD}" destId="{DAA9073C-70A0-483D-AA61-441E3DA68E9B}" srcOrd="0" destOrd="0" presId="urn:microsoft.com/office/officeart/2005/8/layout/hProcess11"/>
    <dgm:cxn modelId="{8E750E9D-D923-41FC-8D4F-48A43426A967}" type="presParOf" srcId="{91AC5717-7F20-434C-A0D7-43DFE19EF8DD}" destId="{2E766330-8BC1-4AC2-B2CF-A90A088F0187}" srcOrd="1" destOrd="0" presId="urn:microsoft.com/office/officeart/2005/8/layout/hProcess11"/>
    <dgm:cxn modelId="{DABD0AEC-54B7-49BC-9559-C9115AFF2829}" type="presParOf" srcId="{2E766330-8BC1-4AC2-B2CF-A90A088F0187}" destId="{DCC8980F-A137-4C3D-9324-9A5CF3B4ADE0}" srcOrd="0" destOrd="0" presId="urn:microsoft.com/office/officeart/2005/8/layout/hProcess11"/>
    <dgm:cxn modelId="{CC62B524-9064-47E4-8956-AF07D30EC3F6}" type="presParOf" srcId="{DCC8980F-A137-4C3D-9324-9A5CF3B4ADE0}" destId="{F46ED078-1864-49AC-91DD-117F5B98DF93}" srcOrd="0" destOrd="0" presId="urn:microsoft.com/office/officeart/2005/8/layout/hProcess11"/>
    <dgm:cxn modelId="{7D902802-F7D4-4D47-803B-35A6D74C4E10}" type="presParOf" srcId="{DCC8980F-A137-4C3D-9324-9A5CF3B4ADE0}" destId="{05A11924-34D3-4DBD-96F9-091072A6392C}" srcOrd="1" destOrd="0" presId="urn:microsoft.com/office/officeart/2005/8/layout/hProcess11"/>
    <dgm:cxn modelId="{941FD790-83F8-41C2-AAA3-F194A0DE5B48}" type="presParOf" srcId="{DCC8980F-A137-4C3D-9324-9A5CF3B4ADE0}" destId="{8AC654A2-4034-4552-8A81-2A6A9FD425EF}" srcOrd="2" destOrd="0" presId="urn:microsoft.com/office/officeart/2005/8/layout/hProcess11"/>
    <dgm:cxn modelId="{C2E8E89E-17B4-446F-81B4-25D535F9D7A4}" type="presParOf" srcId="{2E766330-8BC1-4AC2-B2CF-A90A088F0187}" destId="{D802CFA2-34EE-41B8-B7AD-CA6E9AA391A5}" srcOrd="1" destOrd="0" presId="urn:microsoft.com/office/officeart/2005/8/layout/hProcess11"/>
    <dgm:cxn modelId="{D5D7D9E3-D225-4362-9A30-40C6EFC1459C}" type="presParOf" srcId="{2E766330-8BC1-4AC2-B2CF-A90A088F0187}" destId="{B52ADDF8-CAD6-4453-9DCD-4DADF6D9ADAA}" srcOrd="2" destOrd="0" presId="urn:microsoft.com/office/officeart/2005/8/layout/hProcess11"/>
    <dgm:cxn modelId="{31375D5B-4BE6-41BE-B876-3541F09A53A4}" type="presParOf" srcId="{B52ADDF8-CAD6-4453-9DCD-4DADF6D9ADAA}" destId="{2D9FBDE2-47B2-4647-872C-94C63832D07E}" srcOrd="0" destOrd="0" presId="urn:microsoft.com/office/officeart/2005/8/layout/hProcess11"/>
    <dgm:cxn modelId="{FA21E173-E46B-4D0C-8B82-1C0D1FD9C08B}" type="presParOf" srcId="{B52ADDF8-CAD6-4453-9DCD-4DADF6D9ADAA}" destId="{1DF5FAD5-F9B1-4CA4-9491-3547CFF72AA2}" srcOrd="1" destOrd="0" presId="urn:microsoft.com/office/officeart/2005/8/layout/hProcess11"/>
    <dgm:cxn modelId="{D261EFDF-5E6F-4E0C-AE09-BB0458BD33D5}" type="presParOf" srcId="{B52ADDF8-CAD6-4453-9DCD-4DADF6D9ADAA}" destId="{F1341DDF-FDCE-46FC-AC83-2F3A1D5CE0A3}" srcOrd="2" destOrd="0" presId="urn:microsoft.com/office/officeart/2005/8/layout/hProcess11"/>
    <dgm:cxn modelId="{45064EC1-E41D-4AF8-AB08-6D428212F916}" type="presParOf" srcId="{2E766330-8BC1-4AC2-B2CF-A90A088F0187}" destId="{0CF3C904-E34E-432A-8B0E-C461DC5983F0}" srcOrd="3" destOrd="0" presId="urn:microsoft.com/office/officeart/2005/8/layout/hProcess11"/>
    <dgm:cxn modelId="{E8F7695F-CD3A-47F4-84F2-2BD93BEF20BA}" type="presParOf" srcId="{2E766330-8BC1-4AC2-B2CF-A90A088F0187}" destId="{B75AF982-A809-4847-8250-1965D5426D75}" srcOrd="4" destOrd="0" presId="urn:microsoft.com/office/officeart/2005/8/layout/hProcess11"/>
    <dgm:cxn modelId="{74656958-855C-4E19-9867-37367C67C64C}" type="presParOf" srcId="{B75AF982-A809-4847-8250-1965D5426D75}" destId="{EF27B016-BAF6-4EB4-AAFC-E3C8EEE1EAFE}" srcOrd="0" destOrd="0" presId="urn:microsoft.com/office/officeart/2005/8/layout/hProcess11"/>
    <dgm:cxn modelId="{48747568-29A5-4EDD-91EB-E31EF21BDE44}" type="presParOf" srcId="{B75AF982-A809-4847-8250-1965D5426D75}" destId="{53BF3ED7-526A-4E57-B8EC-E5DE3C1FEFE0}" srcOrd="1" destOrd="0" presId="urn:microsoft.com/office/officeart/2005/8/layout/hProcess11"/>
    <dgm:cxn modelId="{A6A3C439-D675-4F72-95D5-3DC7F9B5CA95}" type="presParOf" srcId="{B75AF982-A809-4847-8250-1965D5426D75}" destId="{C8025F70-4D77-40F4-8ADC-30C2AC7522E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95257B-1178-47DB-9DDD-D9A58B95F75D}" type="doc">
      <dgm:prSet loTypeId="urn:microsoft.com/office/officeart/2005/8/layout/hProcess11" loCatId="process" qsTypeId="urn:microsoft.com/office/officeart/2005/8/quickstyle/simple5" qsCatId="simple" csTypeId="urn:microsoft.com/office/officeart/2005/8/colors/accent1_4" csCatId="accent1" phldr="1"/>
      <dgm:spPr/>
    </dgm:pt>
    <dgm:pt modelId="{BCED972A-98E9-467C-B486-E7C348E50241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wyznaczenie przez sędziego-komisarza terminu zgromadzenia wierzycieli </a:t>
          </a:r>
        </a:p>
      </dgm:t>
    </dgm:pt>
    <dgm:pt modelId="{F203BCD5-C3C0-4477-8199-6B141B52C006}" type="parTrans" cxnId="{477592DB-CB84-4886-8CAC-FC7D50C199A1}">
      <dgm:prSet/>
      <dgm:spPr/>
      <dgm:t>
        <a:bodyPr/>
        <a:lstStyle/>
        <a:p>
          <a:endParaRPr lang="pl-PL"/>
        </a:p>
      </dgm:t>
    </dgm:pt>
    <dgm:pt modelId="{E96400E4-19DC-4DC0-B3A4-2D5A229FA2C3}" type="sibTrans" cxnId="{477592DB-CB84-4886-8CAC-FC7D50C199A1}">
      <dgm:prSet/>
      <dgm:spPr/>
      <dgm:t>
        <a:bodyPr/>
        <a:lstStyle/>
        <a:p>
          <a:endParaRPr lang="pl-PL"/>
        </a:p>
      </dgm:t>
    </dgm:pt>
    <dgm:pt modelId="{94F31F43-5A5A-42AA-97EE-37F3EEA9EB39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zgromadzenie wierzycieli</a:t>
          </a:r>
        </a:p>
      </dgm:t>
    </dgm:pt>
    <dgm:pt modelId="{FEEAADFF-12A4-4E1F-9753-BB8FB6C68550}" type="parTrans" cxnId="{4EAF3947-029E-462F-9516-0D0725CFABCE}">
      <dgm:prSet/>
      <dgm:spPr/>
      <dgm:t>
        <a:bodyPr/>
        <a:lstStyle/>
        <a:p>
          <a:endParaRPr lang="pl-PL"/>
        </a:p>
      </dgm:t>
    </dgm:pt>
    <dgm:pt modelId="{D6E2E800-9A85-489A-8640-A6FAE0A03210}" type="sibTrans" cxnId="{4EAF3947-029E-462F-9516-0D0725CFABCE}">
      <dgm:prSet/>
      <dgm:spPr/>
      <dgm:t>
        <a:bodyPr/>
        <a:lstStyle/>
        <a:p>
          <a:endParaRPr lang="pl-PL"/>
        </a:p>
      </dgm:t>
    </dgm:pt>
    <dgm:pt modelId="{9E8C842E-4A67-4E3B-9EA8-131E1205C367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zatwierdzenie przez sędziego-komisarza spisu wierzytelności</a:t>
          </a:r>
        </a:p>
      </dgm:t>
    </dgm:pt>
    <dgm:pt modelId="{2BD1B4B1-1A83-4435-BA31-5283384D1B60}" type="parTrans" cxnId="{989F6E35-31E6-4CA5-8686-28026E1CA26B}">
      <dgm:prSet/>
      <dgm:spPr/>
      <dgm:t>
        <a:bodyPr/>
        <a:lstStyle/>
        <a:p>
          <a:endParaRPr lang="pl-PL"/>
        </a:p>
      </dgm:t>
    </dgm:pt>
    <dgm:pt modelId="{47BC9B12-B9A4-44C3-B8AD-E88AB642FF2C}" type="sibTrans" cxnId="{989F6E35-31E6-4CA5-8686-28026E1CA26B}">
      <dgm:prSet/>
      <dgm:spPr/>
      <dgm:t>
        <a:bodyPr/>
        <a:lstStyle/>
        <a:p>
          <a:endParaRPr lang="pl-PL"/>
        </a:p>
      </dgm:t>
    </dgm:pt>
    <dgm:pt modelId="{91AC5717-7F20-434C-A0D7-43DFE19EF8DD}" type="pres">
      <dgm:prSet presAssocID="{7C95257B-1178-47DB-9DDD-D9A58B95F75D}" presName="Name0" presStyleCnt="0">
        <dgm:presLayoutVars>
          <dgm:dir val="rev"/>
          <dgm:resizeHandles val="exact"/>
        </dgm:presLayoutVars>
      </dgm:prSet>
      <dgm:spPr/>
    </dgm:pt>
    <dgm:pt modelId="{DAA9073C-70A0-483D-AA61-441E3DA68E9B}" type="pres">
      <dgm:prSet presAssocID="{7C95257B-1178-47DB-9DDD-D9A58B95F75D}" presName="arrow" presStyleLbl="bgShp" presStyleIdx="0" presStyleCnt="1"/>
      <dgm:spPr/>
    </dgm:pt>
    <dgm:pt modelId="{2E766330-8BC1-4AC2-B2CF-A90A088F0187}" type="pres">
      <dgm:prSet presAssocID="{7C95257B-1178-47DB-9DDD-D9A58B95F75D}" presName="points" presStyleCnt="0"/>
      <dgm:spPr/>
    </dgm:pt>
    <dgm:pt modelId="{68B97030-9435-4BF0-A19F-FED798E98E5D}" type="pres">
      <dgm:prSet presAssocID="{9E8C842E-4A67-4E3B-9EA8-131E1205C367}" presName="compositeA" presStyleCnt="0"/>
      <dgm:spPr/>
    </dgm:pt>
    <dgm:pt modelId="{1D6D0CCA-75B2-42B8-90E2-D05407FBAB9D}" type="pres">
      <dgm:prSet presAssocID="{9E8C842E-4A67-4E3B-9EA8-131E1205C367}" presName="textA" presStyleLbl="revTx" presStyleIdx="0" presStyleCnt="3" custScaleX="91287">
        <dgm:presLayoutVars>
          <dgm:bulletEnabled val="1"/>
        </dgm:presLayoutVars>
      </dgm:prSet>
      <dgm:spPr/>
    </dgm:pt>
    <dgm:pt modelId="{19EB971B-51FF-49F6-B914-3F8B065086C4}" type="pres">
      <dgm:prSet presAssocID="{9E8C842E-4A67-4E3B-9EA8-131E1205C367}" presName="circleA" presStyleLbl="node1" presStyleIdx="0" presStyleCnt="3"/>
      <dgm:spPr/>
    </dgm:pt>
    <dgm:pt modelId="{1534CE0A-83A6-4B23-93D5-0254E36B78C9}" type="pres">
      <dgm:prSet presAssocID="{9E8C842E-4A67-4E3B-9EA8-131E1205C367}" presName="spaceA" presStyleCnt="0"/>
      <dgm:spPr/>
    </dgm:pt>
    <dgm:pt modelId="{A2BDDC11-2449-4B4E-BFC1-59E97D9240DD}" type="pres">
      <dgm:prSet presAssocID="{47BC9B12-B9A4-44C3-B8AD-E88AB642FF2C}" presName="space" presStyleCnt="0"/>
      <dgm:spPr/>
    </dgm:pt>
    <dgm:pt modelId="{C5C0B640-32CB-45ED-97AA-9B81EB0AE80A}" type="pres">
      <dgm:prSet presAssocID="{BCED972A-98E9-467C-B486-E7C348E50241}" presName="compositeB" presStyleCnt="0"/>
      <dgm:spPr/>
    </dgm:pt>
    <dgm:pt modelId="{67A4556A-DAD1-4DDA-94C1-8A8F69F513CE}" type="pres">
      <dgm:prSet presAssocID="{BCED972A-98E9-467C-B486-E7C348E50241}" presName="textB" presStyleLbl="revTx" presStyleIdx="1" presStyleCnt="3">
        <dgm:presLayoutVars>
          <dgm:bulletEnabled val="1"/>
        </dgm:presLayoutVars>
      </dgm:prSet>
      <dgm:spPr/>
    </dgm:pt>
    <dgm:pt modelId="{4992C7FF-649B-49EF-8D4F-4D1C57BA3A2A}" type="pres">
      <dgm:prSet presAssocID="{BCED972A-98E9-467C-B486-E7C348E50241}" presName="circleB" presStyleLbl="node1" presStyleIdx="1" presStyleCnt="3"/>
      <dgm:spPr/>
    </dgm:pt>
    <dgm:pt modelId="{8B4B850F-1161-466A-B3FC-15F7A7C3DACE}" type="pres">
      <dgm:prSet presAssocID="{BCED972A-98E9-467C-B486-E7C348E50241}" presName="spaceB" presStyleCnt="0"/>
      <dgm:spPr/>
    </dgm:pt>
    <dgm:pt modelId="{D802CFA2-34EE-41B8-B7AD-CA6E9AA391A5}" type="pres">
      <dgm:prSet presAssocID="{E96400E4-19DC-4DC0-B3A4-2D5A229FA2C3}" presName="space" presStyleCnt="0"/>
      <dgm:spPr/>
    </dgm:pt>
    <dgm:pt modelId="{04B6D722-B375-435E-9213-201C9B8CDE26}" type="pres">
      <dgm:prSet presAssocID="{94F31F43-5A5A-42AA-97EE-37F3EEA9EB39}" presName="compositeA" presStyleCnt="0"/>
      <dgm:spPr/>
    </dgm:pt>
    <dgm:pt modelId="{4AD6D298-683D-4338-95CB-7BA44EE7F721}" type="pres">
      <dgm:prSet presAssocID="{94F31F43-5A5A-42AA-97EE-37F3EEA9EB39}" presName="textA" presStyleLbl="revTx" presStyleIdx="2" presStyleCnt="3">
        <dgm:presLayoutVars>
          <dgm:bulletEnabled val="1"/>
        </dgm:presLayoutVars>
      </dgm:prSet>
      <dgm:spPr/>
    </dgm:pt>
    <dgm:pt modelId="{FFEEA4C9-580F-4A38-9637-B152DBEC7FE8}" type="pres">
      <dgm:prSet presAssocID="{94F31F43-5A5A-42AA-97EE-37F3EEA9EB39}" presName="circleA" presStyleLbl="node1" presStyleIdx="2" presStyleCnt="3"/>
      <dgm:spPr/>
    </dgm:pt>
    <dgm:pt modelId="{2DB2F986-0FE3-4641-9C17-F1E6FADB5022}" type="pres">
      <dgm:prSet presAssocID="{94F31F43-5A5A-42AA-97EE-37F3EEA9EB39}" presName="spaceA" presStyleCnt="0"/>
      <dgm:spPr/>
    </dgm:pt>
  </dgm:ptLst>
  <dgm:cxnLst>
    <dgm:cxn modelId="{9A003F12-D1BA-4BB8-A6FA-246669E991AD}" type="presOf" srcId="{BCED972A-98E9-467C-B486-E7C348E50241}" destId="{67A4556A-DAD1-4DDA-94C1-8A8F69F513CE}" srcOrd="0" destOrd="0" presId="urn:microsoft.com/office/officeart/2005/8/layout/hProcess11"/>
    <dgm:cxn modelId="{989F6E35-31E6-4CA5-8686-28026E1CA26B}" srcId="{7C95257B-1178-47DB-9DDD-D9A58B95F75D}" destId="{9E8C842E-4A67-4E3B-9EA8-131E1205C367}" srcOrd="0" destOrd="0" parTransId="{2BD1B4B1-1A83-4435-BA31-5283384D1B60}" sibTransId="{47BC9B12-B9A4-44C3-B8AD-E88AB642FF2C}"/>
    <dgm:cxn modelId="{4EAF3947-029E-462F-9516-0D0725CFABCE}" srcId="{7C95257B-1178-47DB-9DDD-D9A58B95F75D}" destId="{94F31F43-5A5A-42AA-97EE-37F3EEA9EB39}" srcOrd="2" destOrd="0" parTransId="{FEEAADFF-12A4-4E1F-9753-BB8FB6C68550}" sibTransId="{D6E2E800-9A85-489A-8640-A6FAE0A03210}"/>
    <dgm:cxn modelId="{21472D7A-136F-426E-9D05-A7F3F84ED04C}" type="presOf" srcId="{9E8C842E-4A67-4E3B-9EA8-131E1205C367}" destId="{1D6D0CCA-75B2-42B8-90E2-D05407FBAB9D}" srcOrd="0" destOrd="0" presId="urn:microsoft.com/office/officeart/2005/8/layout/hProcess11"/>
    <dgm:cxn modelId="{E5660B88-CFD5-4681-BAF4-02FD7DA325CE}" type="presOf" srcId="{94F31F43-5A5A-42AA-97EE-37F3EEA9EB39}" destId="{4AD6D298-683D-4338-95CB-7BA44EE7F721}" srcOrd="0" destOrd="0" presId="urn:microsoft.com/office/officeart/2005/8/layout/hProcess11"/>
    <dgm:cxn modelId="{050EA5A9-4C6C-429E-86BB-9A84A01F5677}" type="presOf" srcId="{7C95257B-1178-47DB-9DDD-D9A58B95F75D}" destId="{91AC5717-7F20-434C-A0D7-43DFE19EF8DD}" srcOrd="0" destOrd="0" presId="urn:microsoft.com/office/officeart/2005/8/layout/hProcess11"/>
    <dgm:cxn modelId="{477592DB-CB84-4886-8CAC-FC7D50C199A1}" srcId="{7C95257B-1178-47DB-9DDD-D9A58B95F75D}" destId="{BCED972A-98E9-467C-B486-E7C348E50241}" srcOrd="1" destOrd="0" parTransId="{F203BCD5-C3C0-4477-8199-6B141B52C006}" sibTransId="{E96400E4-19DC-4DC0-B3A4-2D5A229FA2C3}"/>
    <dgm:cxn modelId="{F2003FEE-85E0-4D85-B038-6E102DDCCEFC}" type="presParOf" srcId="{91AC5717-7F20-434C-A0D7-43DFE19EF8DD}" destId="{DAA9073C-70A0-483D-AA61-441E3DA68E9B}" srcOrd="0" destOrd="0" presId="urn:microsoft.com/office/officeart/2005/8/layout/hProcess11"/>
    <dgm:cxn modelId="{CAAB3735-213C-4B66-9608-60A9B43DB82F}" type="presParOf" srcId="{91AC5717-7F20-434C-A0D7-43DFE19EF8DD}" destId="{2E766330-8BC1-4AC2-B2CF-A90A088F0187}" srcOrd="1" destOrd="0" presId="urn:microsoft.com/office/officeart/2005/8/layout/hProcess11"/>
    <dgm:cxn modelId="{03B2281B-CFC7-4080-A1AF-1F005F50CA1A}" type="presParOf" srcId="{2E766330-8BC1-4AC2-B2CF-A90A088F0187}" destId="{68B97030-9435-4BF0-A19F-FED798E98E5D}" srcOrd="0" destOrd="0" presId="urn:microsoft.com/office/officeart/2005/8/layout/hProcess11"/>
    <dgm:cxn modelId="{B104B83E-6CD8-4935-B917-5AD4E2774B78}" type="presParOf" srcId="{68B97030-9435-4BF0-A19F-FED798E98E5D}" destId="{1D6D0CCA-75B2-42B8-90E2-D05407FBAB9D}" srcOrd="0" destOrd="0" presId="urn:microsoft.com/office/officeart/2005/8/layout/hProcess11"/>
    <dgm:cxn modelId="{C2EE698D-D295-41E9-AAFE-4AE2A3E350DC}" type="presParOf" srcId="{68B97030-9435-4BF0-A19F-FED798E98E5D}" destId="{19EB971B-51FF-49F6-B914-3F8B065086C4}" srcOrd="1" destOrd="0" presId="urn:microsoft.com/office/officeart/2005/8/layout/hProcess11"/>
    <dgm:cxn modelId="{3580C098-3114-438E-9DDE-C5E0B5B0FEF9}" type="presParOf" srcId="{68B97030-9435-4BF0-A19F-FED798E98E5D}" destId="{1534CE0A-83A6-4B23-93D5-0254E36B78C9}" srcOrd="2" destOrd="0" presId="urn:microsoft.com/office/officeart/2005/8/layout/hProcess11"/>
    <dgm:cxn modelId="{5CDDBC82-081B-4ADD-AD70-04C155525CCE}" type="presParOf" srcId="{2E766330-8BC1-4AC2-B2CF-A90A088F0187}" destId="{A2BDDC11-2449-4B4E-BFC1-59E97D9240DD}" srcOrd="1" destOrd="0" presId="urn:microsoft.com/office/officeart/2005/8/layout/hProcess11"/>
    <dgm:cxn modelId="{9FF06E9C-4665-4AD1-B977-318A809B114D}" type="presParOf" srcId="{2E766330-8BC1-4AC2-B2CF-A90A088F0187}" destId="{C5C0B640-32CB-45ED-97AA-9B81EB0AE80A}" srcOrd="2" destOrd="0" presId="urn:microsoft.com/office/officeart/2005/8/layout/hProcess11"/>
    <dgm:cxn modelId="{7A5B76C5-E025-4F03-BDAD-A8A0E0749A9E}" type="presParOf" srcId="{C5C0B640-32CB-45ED-97AA-9B81EB0AE80A}" destId="{67A4556A-DAD1-4DDA-94C1-8A8F69F513CE}" srcOrd="0" destOrd="0" presId="urn:microsoft.com/office/officeart/2005/8/layout/hProcess11"/>
    <dgm:cxn modelId="{2F185CD1-1886-4221-A682-3CA93F3CF21A}" type="presParOf" srcId="{C5C0B640-32CB-45ED-97AA-9B81EB0AE80A}" destId="{4992C7FF-649B-49EF-8D4F-4D1C57BA3A2A}" srcOrd="1" destOrd="0" presId="urn:microsoft.com/office/officeart/2005/8/layout/hProcess11"/>
    <dgm:cxn modelId="{F17C3FEB-6F23-42BA-9C03-8569DA93519F}" type="presParOf" srcId="{C5C0B640-32CB-45ED-97AA-9B81EB0AE80A}" destId="{8B4B850F-1161-466A-B3FC-15F7A7C3DACE}" srcOrd="2" destOrd="0" presId="urn:microsoft.com/office/officeart/2005/8/layout/hProcess11"/>
    <dgm:cxn modelId="{7B3DB881-F38F-4683-A0B9-F20C22A430E9}" type="presParOf" srcId="{2E766330-8BC1-4AC2-B2CF-A90A088F0187}" destId="{D802CFA2-34EE-41B8-B7AD-CA6E9AA391A5}" srcOrd="3" destOrd="0" presId="urn:microsoft.com/office/officeart/2005/8/layout/hProcess11"/>
    <dgm:cxn modelId="{8D20AABE-4861-4F4F-A0A7-368992F8A891}" type="presParOf" srcId="{2E766330-8BC1-4AC2-B2CF-A90A088F0187}" destId="{04B6D722-B375-435E-9213-201C9B8CDE26}" srcOrd="4" destOrd="0" presId="urn:microsoft.com/office/officeart/2005/8/layout/hProcess11"/>
    <dgm:cxn modelId="{D4D339B6-636D-4ED9-968E-1396593E16BF}" type="presParOf" srcId="{04B6D722-B375-435E-9213-201C9B8CDE26}" destId="{4AD6D298-683D-4338-95CB-7BA44EE7F721}" srcOrd="0" destOrd="0" presId="urn:microsoft.com/office/officeart/2005/8/layout/hProcess11"/>
    <dgm:cxn modelId="{1CA2A7EE-F796-4C17-88B2-45CD20E386F9}" type="presParOf" srcId="{04B6D722-B375-435E-9213-201C9B8CDE26}" destId="{FFEEA4C9-580F-4A38-9637-B152DBEC7FE8}" srcOrd="1" destOrd="0" presId="urn:microsoft.com/office/officeart/2005/8/layout/hProcess11"/>
    <dgm:cxn modelId="{05CB04B0-0214-480B-BCE4-E6C279B23927}" type="presParOf" srcId="{04B6D722-B375-435E-9213-201C9B8CDE26}" destId="{2DB2F986-0FE3-4641-9C17-F1E6FADB502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9073C-70A0-483D-AA61-441E3DA68E9B}">
      <dsp:nvSpPr>
        <dsp:cNvPr id="0" name=""/>
        <dsp:cNvSpPr/>
      </dsp:nvSpPr>
      <dsp:spPr>
        <a:xfrm>
          <a:off x="0" y="840948"/>
          <a:ext cx="11068986" cy="1121264"/>
        </a:xfrm>
        <a:prstGeom prst="notched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EB1F1-8284-4099-88E3-E1E3105450DF}">
      <dsp:nvSpPr>
        <dsp:cNvPr id="0" name=""/>
        <dsp:cNvSpPr/>
      </dsp:nvSpPr>
      <dsp:spPr>
        <a:xfrm>
          <a:off x="1949" y="0"/>
          <a:ext cx="3909117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dłużnika bilansu na dzień nie wcześniejszy niż 30 dni przed dniem złożenia wniosku o otwarcie postępowania</a:t>
          </a:r>
        </a:p>
      </dsp:txBody>
      <dsp:txXfrm>
        <a:off x="1949" y="0"/>
        <a:ext cx="3909117" cy="1121264"/>
      </dsp:txXfrm>
    </dsp:sp>
    <dsp:sp modelId="{5B9DD272-C7F6-4157-8CCB-2862D1C70CA4}">
      <dsp:nvSpPr>
        <dsp:cNvPr id="0" name=""/>
        <dsp:cNvSpPr/>
      </dsp:nvSpPr>
      <dsp:spPr>
        <a:xfrm>
          <a:off x="1816350" y="1261422"/>
          <a:ext cx="280316" cy="280316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7CC8B7-05F2-413F-8C2F-473CD03583DB}">
      <dsp:nvSpPr>
        <dsp:cNvPr id="0" name=""/>
        <dsp:cNvSpPr/>
      </dsp:nvSpPr>
      <dsp:spPr>
        <a:xfrm>
          <a:off x="4037538" y="1681896"/>
          <a:ext cx="2529436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przez dłużnika wniosku    o otwarcie postępowania</a:t>
          </a:r>
        </a:p>
      </dsp:txBody>
      <dsp:txXfrm>
        <a:off x="4037538" y="1681896"/>
        <a:ext cx="2529436" cy="1121264"/>
      </dsp:txXfrm>
    </dsp:sp>
    <dsp:sp modelId="{80C0819E-0AB5-485C-8A76-311A43853A16}">
      <dsp:nvSpPr>
        <dsp:cNvPr id="0" name=""/>
        <dsp:cNvSpPr/>
      </dsp:nvSpPr>
      <dsp:spPr>
        <a:xfrm>
          <a:off x="5162098" y="1261422"/>
          <a:ext cx="280316" cy="280316"/>
        </a:xfrm>
        <a:prstGeom prst="ellipse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90EC3E-BE90-4AF6-8C1A-677C968139A3}">
      <dsp:nvSpPr>
        <dsp:cNvPr id="0" name=""/>
        <dsp:cNvSpPr/>
      </dsp:nvSpPr>
      <dsp:spPr>
        <a:xfrm>
          <a:off x="6693446" y="0"/>
          <a:ext cx="3266691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wydanie postanowienia przez sąd o otwarciu postępowania</a:t>
          </a:r>
        </a:p>
      </dsp:txBody>
      <dsp:txXfrm>
        <a:off x="6693446" y="0"/>
        <a:ext cx="3266691" cy="1121264"/>
      </dsp:txXfrm>
    </dsp:sp>
    <dsp:sp modelId="{9371058E-BAA4-45B2-BA41-3E03BB463402}">
      <dsp:nvSpPr>
        <dsp:cNvPr id="0" name=""/>
        <dsp:cNvSpPr/>
      </dsp:nvSpPr>
      <dsp:spPr>
        <a:xfrm>
          <a:off x="8186634" y="1261422"/>
          <a:ext cx="280316" cy="280316"/>
        </a:xfrm>
        <a:prstGeom prst="ellipse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9073C-70A0-483D-AA61-441E3DA68E9B}">
      <dsp:nvSpPr>
        <dsp:cNvPr id="0" name=""/>
        <dsp:cNvSpPr/>
      </dsp:nvSpPr>
      <dsp:spPr>
        <a:xfrm rot="10800000">
          <a:off x="0" y="840948"/>
          <a:ext cx="11068986" cy="1121264"/>
        </a:xfrm>
        <a:prstGeom prst="notched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9EB1F1-8284-4099-88E3-E1E3105450DF}">
      <dsp:nvSpPr>
        <dsp:cNvPr id="0" name=""/>
        <dsp:cNvSpPr/>
      </dsp:nvSpPr>
      <dsp:spPr>
        <a:xfrm>
          <a:off x="6892700" y="0"/>
          <a:ext cx="4176014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nadzorcę sądowego dokumentów, o których mowa w art. 261 Pr. Rest., i złożenie ich sędziemu-komisarzowi</a:t>
          </a:r>
        </a:p>
      </dsp:txBody>
      <dsp:txXfrm>
        <a:off x="6892700" y="0"/>
        <a:ext cx="4176014" cy="1121264"/>
      </dsp:txXfrm>
    </dsp:sp>
    <dsp:sp modelId="{5B9DD272-C7F6-4157-8CCB-2862D1C70CA4}">
      <dsp:nvSpPr>
        <dsp:cNvPr id="0" name=""/>
        <dsp:cNvSpPr/>
      </dsp:nvSpPr>
      <dsp:spPr>
        <a:xfrm>
          <a:off x="8840549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7CC8B7-05F2-413F-8C2F-473CD03583DB}">
      <dsp:nvSpPr>
        <dsp:cNvPr id="0" name=""/>
        <dsp:cNvSpPr/>
      </dsp:nvSpPr>
      <dsp:spPr>
        <a:xfrm>
          <a:off x="3576653" y="1681896"/>
          <a:ext cx="3198451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wyznaczenie przez sędziego-komisarza terminu zgromadzenia wierzycieli </a:t>
          </a:r>
        </a:p>
      </dsp:txBody>
      <dsp:txXfrm>
        <a:off x="3576653" y="1681896"/>
        <a:ext cx="3198451" cy="1121264"/>
      </dsp:txXfrm>
    </dsp:sp>
    <dsp:sp modelId="{80C0819E-0AB5-485C-8A76-311A43853A16}">
      <dsp:nvSpPr>
        <dsp:cNvPr id="0" name=""/>
        <dsp:cNvSpPr/>
      </dsp:nvSpPr>
      <dsp:spPr>
        <a:xfrm>
          <a:off x="5035721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90EC3E-BE90-4AF6-8C1A-677C968139A3}">
      <dsp:nvSpPr>
        <dsp:cNvPr id="0" name=""/>
        <dsp:cNvSpPr/>
      </dsp:nvSpPr>
      <dsp:spPr>
        <a:xfrm>
          <a:off x="1107169" y="0"/>
          <a:ext cx="2351889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zgromadzenie wierzycieli</a:t>
          </a:r>
        </a:p>
      </dsp:txBody>
      <dsp:txXfrm>
        <a:off x="1107169" y="0"/>
        <a:ext cx="2351889" cy="1121264"/>
      </dsp:txXfrm>
    </dsp:sp>
    <dsp:sp modelId="{9371058E-BAA4-45B2-BA41-3E03BB463402}">
      <dsp:nvSpPr>
        <dsp:cNvPr id="0" name=""/>
        <dsp:cNvSpPr/>
      </dsp:nvSpPr>
      <dsp:spPr>
        <a:xfrm>
          <a:off x="2142956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515BB6-AC94-4BF1-8F08-C4D2698FECEE}">
      <dsp:nvSpPr>
        <dsp:cNvPr id="0" name=""/>
        <dsp:cNvSpPr/>
      </dsp:nvSpPr>
      <dsp:spPr>
        <a:xfrm>
          <a:off x="10282" y="64434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sprzeciwu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91 Pr. Rest.)</a:t>
          </a:r>
        </a:p>
      </dsp:txBody>
      <dsp:txXfrm>
        <a:off x="64290" y="698355"/>
        <a:ext cx="2965253" cy="1735945"/>
      </dsp:txXfrm>
    </dsp:sp>
    <dsp:sp modelId="{0D55D63C-5B1C-4890-A566-46162429A335}">
      <dsp:nvSpPr>
        <dsp:cNvPr id="0" name=""/>
        <dsp:cNvSpPr/>
      </dsp:nvSpPr>
      <dsp:spPr>
        <a:xfrm>
          <a:off x="3353999" y="1185243"/>
          <a:ext cx="651533" cy="762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/>
        </a:p>
      </dsp:txBody>
      <dsp:txXfrm>
        <a:off x="3353999" y="1337677"/>
        <a:ext cx="456073" cy="457302"/>
      </dsp:txXfrm>
    </dsp:sp>
    <dsp:sp modelId="{DF42A97E-180B-41CD-91E4-226BD751BC60}">
      <dsp:nvSpPr>
        <dsp:cNvPr id="0" name=""/>
        <dsp:cNvSpPr/>
      </dsp:nvSpPr>
      <dsp:spPr>
        <a:xfrm>
          <a:off x="4312860" y="64434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677650"/>
                <a:satOff val="25000"/>
                <a:lumOff val="-367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677650"/>
                <a:satOff val="25000"/>
                <a:lumOff val="-367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doręczenie odpisu sprzeciwu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94 ust. 1-3 Pr. Rest.)</a:t>
          </a:r>
        </a:p>
      </dsp:txBody>
      <dsp:txXfrm>
        <a:off x="4366868" y="698355"/>
        <a:ext cx="2965253" cy="1735945"/>
      </dsp:txXfrm>
    </dsp:sp>
    <dsp:sp modelId="{1A60BF17-0DB1-4D22-ACDB-8C4CAD9569D5}">
      <dsp:nvSpPr>
        <dsp:cNvPr id="0" name=""/>
        <dsp:cNvSpPr/>
      </dsp:nvSpPr>
      <dsp:spPr>
        <a:xfrm>
          <a:off x="7656577" y="1185243"/>
          <a:ext cx="651533" cy="762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/>
        </a:p>
      </dsp:txBody>
      <dsp:txXfrm>
        <a:off x="7656577" y="1337677"/>
        <a:ext cx="456073" cy="457302"/>
      </dsp:txXfrm>
    </dsp:sp>
    <dsp:sp modelId="{AAD7D47A-21D5-44DE-AA75-D424BD3B8111}">
      <dsp:nvSpPr>
        <dsp:cNvPr id="0" name=""/>
        <dsp:cNvSpPr/>
      </dsp:nvSpPr>
      <dsp:spPr>
        <a:xfrm>
          <a:off x="8615437" y="64434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wniesienie odpowiedzi na sprzeciw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94 ust. 4 Pr. Rest.)</a:t>
          </a:r>
        </a:p>
      </dsp:txBody>
      <dsp:txXfrm>
        <a:off x="8669445" y="698355"/>
        <a:ext cx="2965253" cy="1735945"/>
      </dsp:txXfrm>
    </dsp:sp>
    <dsp:sp modelId="{5E9CFCB0-27CE-431B-B15D-17FBCEDF861B}">
      <dsp:nvSpPr>
        <dsp:cNvPr id="0" name=""/>
        <dsp:cNvSpPr/>
      </dsp:nvSpPr>
      <dsp:spPr>
        <a:xfrm rot="5400000">
          <a:off x="9826306" y="2703438"/>
          <a:ext cx="651533" cy="762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/>
        </a:p>
      </dsp:txBody>
      <dsp:txXfrm rot="-5400000">
        <a:off x="9923422" y="2758756"/>
        <a:ext cx="457302" cy="456073"/>
      </dsp:txXfrm>
    </dsp:sp>
    <dsp:sp modelId="{30194B99-A3B0-44DE-9690-9DF56C985289}">
      <dsp:nvSpPr>
        <dsp:cNvPr id="0" name=""/>
        <dsp:cNvSpPr/>
      </dsp:nvSpPr>
      <dsp:spPr>
        <a:xfrm>
          <a:off x="8615437" y="371761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032949"/>
                <a:satOff val="75000"/>
                <a:lumOff val="-1102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032949"/>
                <a:satOff val="75000"/>
                <a:lumOff val="-1102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rozpoznanie sprzeciwu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95 ust. 1-2 Pr. Rest.)</a:t>
          </a:r>
        </a:p>
      </dsp:txBody>
      <dsp:txXfrm>
        <a:off x="8669445" y="3771625"/>
        <a:ext cx="2965253" cy="1735945"/>
      </dsp:txXfrm>
    </dsp:sp>
    <dsp:sp modelId="{D56CDDFE-B9AC-48B6-8E0F-4FC1CCC4E924}">
      <dsp:nvSpPr>
        <dsp:cNvPr id="0" name=""/>
        <dsp:cNvSpPr/>
      </dsp:nvSpPr>
      <dsp:spPr>
        <a:xfrm rot="10800000">
          <a:off x="7693456" y="4258512"/>
          <a:ext cx="651533" cy="76217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kern="1200"/>
        </a:p>
      </dsp:txBody>
      <dsp:txXfrm rot="10800000">
        <a:off x="7888916" y="4410946"/>
        <a:ext cx="456073" cy="457302"/>
      </dsp:txXfrm>
    </dsp:sp>
    <dsp:sp modelId="{B8F88955-8E30-4842-A629-8C8C4966F877}">
      <dsp:nvSpPr>
        <dsp:cNvPr id="0" name=""/>
        <dsp:cNvSpPr/>
      </dsp:nvSpPr>
      <dsp:spPr>
        <a:xfrm>
          <a:off x="4312860" y="3717617"/>
          <a:ext cx="3073269" cy="18439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wniesienie zażalenia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(art. 95 ust. 5 Pr. Rest.)</a:t>
          </a:r>
        </a:p>
      </dsp:txBody>
      <dsp:txXfrm>
        <a:off x="4366868" y="3771625"/>
        <a:ext cx="2965253" cy="17359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9073C-70A0-483D-AA61-441E3DA68E9B}">
      <dsp:nvSpPr>
        <dsp:cNvPr id="0" name=""/>
        <dsp:cNvSpPr/>
      </dsp:nvSpPr>
      <dsp:spPr>
        <a:xfrm>
          <a:off x="0" y="840948"/>
          <a:ext cx="11068986" cy="1121264"/>
        </a:xfrm>
        <a:prstGeom prst="notched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ED078-1864-49AC-91DD-117F5B98DF93}">
      <dsp:nvSpPr>
        <dsp:cNvPr id="0" name=""/>
        <dsp:cNvSpPr/>
      </dsp:nvSpPr>
      <dsp:spPr>
        <a:xfrm>
          <a:off x="682" y="0"/>
          <a:ext cx="2288653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przez dłużnika wniosku o otwarcie postępowania</a:t>
          </a:r>
        </a:p>
      </dsp:txBody>
      <dsp:txXfrm>
        <a:off x="682" y="0"/>
        <a:ext cx="2288653" cy="1121264"/>
      </dsp:txXfrm>
    </dsp:sp>
    <dsp:sp modelId="{05A11924-34D3-4DBD-96F9-091072A6392C}">
      <dsp:nvSpPr>
        <dsp:cNvPr id="0" name=""/>
        <dsp:cNvSpPr/>
      </dsp:nvSpPr>
      <dsp:spPr>
        <a:xfrm>
          <a:off x="1004850" y="1261422"/>
          <a:ext cx="280316" cy="280316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FBDE2-47B2-4647-872C-94C63832D07E}">
      <dsp:nvSpPr>
        <dsp:cNvPr id="0" name=""/>
        <dsp:cNvSpPr/>
      </dsp:nvSpPr>
      <dsp:spPr>
        <a:xfrm>
          <a:off x="2403768" y="1681896"/>
          <a:ext cx="2288653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wydanie postanowienia przez sąd              o otwarciu postępowania</a:t>
          </a:r>
        </a:p>
      </dsp:txBody>
      <dsp:txXfrm>
        <a:off x="2403768" y="1681896"/>
        <a:ext cx="2288653" cy="1121264"/>
      </dsp:txXfrm>
    </dsp:sp>
    <dsp:sp modelId="{1DF5FAD5-F9B1-4CA4-9491-3547CFF72AA2}">
      <dsp:nvSpPr>
        <dsp:cNvPr id="0" name=""/>
        <dsp:cNvSpPr/>
      </dsp:nvSpPr>
      <dsp:spPr>
        <a:xfrm>
          <a:off x="3407936" y="1261422"/>
          <a:ext cx="280316" cy="280316"/>
        </a:xfrm>
        <a:prstGeom prst="ellipse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7B016-BAF6-4EB4-AAFC-E3C8EEE1EAFE}">
      <dsp:nvSpPr>
        <dsp:cNvPr id="0" name=""/>
        <dsp:cNvSpPr/>
      </dsp:nvSpPr>
      <dsp:spPr>
        <a:xfrm>
          <a:off x="4806854" y="0"/>
          <a:ext cx="5154550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nadzorcę sądowego dokumentów, o których mowa w art. 280 Pr. Rest., i złożenie ich sędziemu-komisarzowi oraz sporządzenie dokumentów, o których mowa w art. 275 Pr. Rest.</a:t>
          </a:r>
        </a:p>
      </dsp:txBody>
      <dsp:txXfrm>
        <a:off x="4806854" y="0"/>
        <a:ext cx="5154550" cy="1121264"/>
      </dsp:txXfrm>
    </dsp:sp>
    <dsp:sp modelId="{53BF3ED7-526A-4E57-B8EC-E5DE3C1FEFE0}">
      <dsp:nvSpPr>
        <dsp:cNvPr id="0" name=""/>
        <dsp:cNvSpPr/>
      </dsp:nvSpPr>
      <dsp:spPr>
        <a:xfrm>
          <a:off x="7243971" y="1261422"/>
          <a:ext cx="280316" cy="280316"/>
        </a:xfrm>
        <a:prstGeom prst="ellipse">
          <a:avLst/>
        </a:prstGeom>
        <a:solidFill>
          <a:schemeClr val="accent1">
            <a:shade val="50000"/>
            <a:hueOff val="222839"/>
            <a:satOff val="5970"/>
            <a:lumOff val="263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9073C-70A0-483D-AA61-441E3DA68E9B}">
      <dsp:nvSpPr>
        <dsp:cNvPr id="0" name=""/>
        <dsp:cNvSpPr/>
      </dsp:nvSpPr>
      <dsp:spPr>
        <a:xfrm rot="10800000">
          <a:off x="0" y="840948"/>
          <a:ext cx="11068986" cy="1121264"/>
        </a:xfrm>
        <a:prstGeom prst="notched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6D0CCA-75B2-42B8-90E2-D05407FBAB9D}">
      <dsp:nvSpPr>
        <dsp:cNvPr id="0" name=""/>
        <dsp:cNvSpPr/>
      </dsp:nvSpPr>
      <dsp:spPr>
        <a:xfrm>
          <a:off x="7993546" y="0"/>
          <a:ext cx="2930712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zatwierdzenie przez sędziego-komisarza spisu wierzytelności</a:t>
          </a:r>
        </a:p>
      </dsp:txBody>
      <dsp:txXfrm>
        <a:off x="7993546" y="0"/>
        <a:ext cx="2930712" cy="1121264"/>
      </dsp:txXfrm>
    </dsp:sp>
    <dsp:sp modelId="{19EB971B-51FF-49F6-B914-3F8B065086C4}">
      <dsp:nvSpPr>
        <dsp:cNvPr id="0" name=""/>
        <dsp:cNvSpPr/>
      </dsp:nvSpPr>
      <dsp:spPr>
        <a:xfrm>
          <a:off x="9318744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A4556A-DAD1-4DDA-94C1-8A8F69F513CE}">
      <dsp:nvSpPr>
        <dsp:cNvPr id="0" name=""/>
        <dsp:cNvSpPr/>
      </dsp:nvSpPr>
      <dsp:spPr>
        <a:xfrm>
          <a:off x="4482723" y="1681896"/>
          <a:ext cx="3210438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wyznaczenie przez sędziego-komisarza terminu zgromadzenia wierzycieli </a:t>
          </a:r>
        </a:p>
      </dsp:txBody>
      <dsp:txXfrm>
        <a:off x="4482723" y="1681896"/>
        <a:ext cx="3210438" cy="1121264"/>
      </dsp:txXfrm>
    </dsp:sp>
    <dsp:sp modelId="{4992C7FF-649B-49EF-8D4F-4D1C57BA3A2A}">
      <dsp:nvSpPr>
        <dsp:cNvPr id="0" name=""/>
        <dsp:cNvSpPr/>
      </dsp:nvSpPr>
      <dsp:spPr>
        <a:xfrm>
          <a:off x="5947784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D6D298-683D-4338-95CB-7BA44EE7F721}">
      <dsp:nvSpPr>
        <dsp:cNvPr id="0" name=""/>
        <dsp:cNvSpPr/>
      </dsp:nvSpPr>
      <dsp:spPr>
        <a:xfrm>
          <a:off x="1111762" y="0"/>
          <a:ext cx="3210438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zgromadzenie wierzycieli</a:t>
          </a:r>
        </a:p>
      </dsp:txBody>
      <dsp:txXfrm>
        <a:off x="1111762" y="0"/>
        <a:ext cx="3210438" cy="1121264"/>
      </dsp:txXfrm>
    </dsp:sp>
    <dsp:sp modelId="{FFEEA4C9-580F-4A38-9637-B152DBEC7FE8}">
      <dsp:nvSpPr>
        <dsp:cNvPr id="0" name=""/>
        <dsp:cNvSpPr/>
      </dsp:nvSpPr>
      <dsp:spPr>
        <a:xfrm>
          <a:off x="2576824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45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065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37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585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090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08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351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905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202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08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21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0E701-2B50-4E28-8636-25F127B46C64}" type="datetimeFigureOut">
              <a:rPr lang="pl-PL" smtClean="0"/>
              <a:t>09.04.2022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792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Przyśpieszone postępowanie układowe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umożliwia dłużnikowi zawarcie układu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sporządzeniu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zatwierdzeniu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uproszczonym trybie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może być prowadzone, jeżeli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 wierzytelności spornych uprawniających do głosowania nad układem nie przekracza 15% sumy wierzytelności uprawniających do głosowania nad układem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646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drugiej instancji nie może orzec o otwarciu postępowania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236 ust. 2 Pr. Rest.). Orzeczenie o otwarciu postępowania musi bowiem podlegać kontroli instancyjnej.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Ponadto zgodnie z art. 202 Pr. Rest. od postanowienia sądu drugiej instancji skarga kasacyjna nie przysługuje.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05368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94458909"/>
              </p:ext>
            </p:extLst>
          </p:nvPr>
        </p:nvGraphicFramePr>
        <p:xfrm>
          <a:off x="246505" y="326037"/>
          <a:ext cx="11698990" cy="6205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agon 2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09765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uprawomocnieniu się postanowienia uwzględniającego sprzeciw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spisie wierzytelności dokonuje się zmian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zakresie określonym w postanowieniu (art. 96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007735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układowym oraz sanacyjnym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upływie terminu do złożenia sprzeciwu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w przypadku jego złożenia –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uprawomocnieniu się postanowienia w przedmiocie sprzeciwu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zatwierdza spis wierzytelności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98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05668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przyspieszonym postępowaniu układowym oraz w postępowaniu układowym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przedstawia na zgromadzeniu wierzycieli główne założenia planu restrukturyzacyjnego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114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albo zarządca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 na zgromadzeniu wierzycieli opinię o możliwości wykonania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115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5785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załka zakrzywiona w lewo 9"/>
          <p:cNvSpPr/>
          <p:nvPr/>
        </p:nvSpPr>
        <p:spPr>
          <a:xfrm>
            <a:off x="11002780" y="1828799"/>
            <a:ext cx="1055558" cy="3522690"/>
          </a:xfrm>
          <a:prstGeom prst="curvedLeftArrow">
            <a:avLst>
              <a:gd name="adj1" fmla="val 30860"/>
              <a:gd name="adj2" fmla="val 50000"/>
              <a:gd name="adj3" fmla="val 207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15" name="Łącznik prosty 14"/>
          <p:cNvCxnSpPr/>
          <p:nvPr/>
        </p:nvCxnSpPr>
        <p:spPr>
          <a:xfrm>
            <a:off x="8094214" y="1727852"/>
            <a:ext cx="0" cy="90000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75006148"/>
              </p:ext>
            </p:extLst>
          </p:nvPr>
        </p:nvGraphicFramePr>
        <p:xfrm>
          <a:off x="269822" y="554637"/>
          <a:ext cx="11068986" cy="280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8" name="Łącznik prosty 17"/>
          <p:cNvCxnSpPr/>
          <p:nvPr/>
        </p:nvCxnSpPr>
        <p:spPr>
          <a:xfrm>
            <a:off x="10015928" y="5061679"/>
            <a:ext cx="0" cy="818597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99561432"/>
              </p:ext>
            </p:extLst>
          </p:nvPr>
        </p:nvGraphicFramePr>
        <p:xfrm>
          <a:off x="269822" y="3660099"/>
          <a:ext cx="11068986" cy="280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17" name="Łącznik prosty 16"/>
          <p:cNvCxnSpPr/>
          <p:nvPr/>
        </p:nvCxnSpPr>
        <p:spPr>
          <a:xfrm flipV="1">
            <a:off x="1414697" y="1546484"/>
            <a:ext cx="0" cy="100800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flipH="1" flipV="1">
            <a:off x="3821255" y="1546484"/>
            <a:ext cx="0" cy="864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7534805" y="2792770"/>
            <a:ext cx="4743137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wywołane sprzeciwem</a:t>
            </a:r>
          </a:p>
        </p:txBody>
      </p:sp>
      <p:cxnSp>
        <p:nvCxnSpPr>
          <p:cNvPr id="20" name="Łącznik prosty ze strzałką 19"/>
          <p:cNvCxnSpPr/>
          <p:nvPr/>
        </p:nvCxnSpPr>
        <p:spPr>
          <a:xfrm flipV="1">
            <a:off x="8094214" y="2627852"/>
            <a:ext cx="3168000" cy="0"/>
          </a:xfrm>
          <a:prstGeom prst="straightConnector1">
            <a:avLst/>
          </a:prstGeom>
          <a:ln w="762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 flipH="1">
            <a:off x="10018559" y="5880276"/>
            <a:ext cx="1224000" cy="0"/>
          </a:xfrm>
          <a:prstGeom prst="straightConnector1">
            <a:avLst/>
          </a:prstGeom>
          <a:ln w="762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21612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otwarciu postępowania układowego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238-256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273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37610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240 Pr. Rest. wynika, że z dniem otwarcia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mienie służące prowadzeniu przedsiębiorstwa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mienie należące do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staje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masą układową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87649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252 ust. 1 Pr. Rest. wynika, że od dnia otwarcia postępowania układowego do dnia jego zakończenia albo uprawomocnienia się postanowienia o umorzeniu postępowania układowego,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spełnianie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przez dłużnika albo zarządcę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świadczeń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wynikających z wierzytelności, które z mocy prawa są objęte układem,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niedopuszczalne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07870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trzydziestu (30) dni od dnia otwarcia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ustala skład masy układowej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podstawie wpisów w księgach dłużnika oraz dokumentów bezspornych (art. 274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32953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Ustalenie składu masy układowej na dzień otwarcia postępowania układowego następuje przez </a:t>
            </a:r>
            <a:r>
              <a:rPr lang="pl-PL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sporządzenie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 systemie teleinformatycznym według wzorca udostępnionego w tym systemie </a:t>
            </a:r>
            <a:r>
              <a:rPr lang="pl-PL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spisu ruchomości, nieruchomości, środków pieniężnych oraz przysługujących dłużnikowi praw majątkowych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także przez </a:t>
            </a:r>
            <a:r>
              <a:rPr lang="pl-PL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sporządzenie spisu należności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(art. 275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sporządza spisy, o których mowa w art. 275 ust. 1 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Pr. Rest.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bieżąco, w miarę ustalania składu masy układowej. Podczas sporządzania spisu nadzorca sądowy usuwa błędnie wpisane pozycje 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(art. 275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150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Zwój pionowy 1"/>
          <p:cNvSpPr/>
          <p:nvPr/>
        </p:nvSpPr>
        <p:spPr>
          <a:xfrm>
            <a:off x="4116000" y="1307970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Zwój pionowy 5"/>
          <p:cNvSpPr/>
          <p:nvPr/>
        </p:nvSpPr>
        <p:spPr>
          <a:xfrm>
            <a:off x="4116000" y="4314458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4484557" y="1628585"/>
            <a:ext cx="3222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otwarciu przyspieszonego postępowania układowego 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1748852" y="3190592"/>
            <a:ext cx="1169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</a:t>
            </a:r>
          </a:p>
        </p:txBody>
      </p:sp>
      <p:sp>
        <p:nvSpPr>
          <p:cNvPr id="12" name="Zwój pionowy 11"/>
          <p:cNvSpPr/>
          <p:nvPr/>
        </p:nvSpPr>
        <p:spPr>
          <a:xfrm>
            <a:off x="42472" y="4314459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Zwój pionowy 12"/>
          <p:cNvSpPr/>
          <p:nvPr/>
        </p:nvSpPr>
        <p:spPr>
          <a:xfrm>
            <a:off x="8189528" y="4314457"/>
            <a:ext cx="3960000" cy="1558800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411029" y="4844933"/>
            <a:ext cx="322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oddaleniu zażalenia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073626" y="4537156"/>
            <a:ext cx="40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uchyleniu postanowienia sądu I instancji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przekazaniu sprawy do ponownego rozpoznania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8423173" y="4848201"/>
            <a:ext cx="349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zmianie postanowienia sądu I instancji</a:t>
            </a:r>
          </a:p>
        </p:txBody>
      </p:sp>
      <p:cxnSp>
        <p:nvCxnSpPr>
          <p:cNvPr id="8" name="Łącznik prosty ze strzałką 7"/>
          <p:cNvCxnSpPr>
            <a:stCxn id="2" idx="2"/>
            <a:endCxn id="12" idx="0"/>
          </p:cNvCxnSpPr>
          <p:nvPr/>
        </p:nvCxnSpPr>
        <p:spPr>
          <a:xfrm flipH="1">
            <a:off x="2022472" y="2866947"/>
            <a:ext cx="4073528" cy="1447512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>
            <a:stCxn id="2" idx="2"/>
            <a:endCxn id="6" idx="0"/>
          </p:cNvCxnSpPr>
          <p:nvPr/>
        </p:nvCxnSpPr>
        <p:spPr>
          <a:xfrm>
            <a:off x="6096000" y="2866947"/>
            <a:ext cx="0" cy="1447511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2" idx="2"/>
            <a:endCxn id="13" idx="0"/>
          </p:cNvCxnSpPr>
          <p:nvPr/>
        </p:nvCxnSpPr>
        <p:spPr>
          <a:xfrm>
            <a:off x="6096000" y="2866947"/>
            <a:ext cx="4073528" cy="1447510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87749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275 ust. 3 Pr. Rest. po zakończeniu ustalania składu masy układowej nadzorca sądowy </a:t>
            </a:r>
            <a:r>
              <a:rPr lang="pl-PL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składa spis inwentarza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który obejmuje raporty ze sporządzonych według stanu na dzień otwarcia postępowania układowego spisów: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ruchomości, nieruchomości, środków pieniężnych oraz przysługujących dłużnikowi praw majątkowych,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należności.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288698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Ustalenie składu masy układowej następuje 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sporządzenie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spisu inwentarza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275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Wraz ze spisem inwentarza dokonuje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oszacowania mienia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wchodzącego do masy układowej 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(art. 275 ust. 2 Pr. Rest.).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7AC5716-E62F-4E9E-9682-C8225D7A47CB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3578962337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Otwarcie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wyłącza możliwości wszczęcia przez wierzyciela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postępowań sądowych, administracyjnych,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sądowoadministracyjnych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przed sądami polubownymi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celu dochodzenia wierzytelności podlegających umieszczeniu w spisie wierzytelności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276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38269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wstępuje z mocy prawa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postępowań sądowych, administracyjnych,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sądowoadministracyjnych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przed sądami polubownymi,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dotyczących masy układowej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277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28503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„Wstąpienie nadzorcy sądowego do postępowań sądowych i administracyjnych dotyczących masy układowej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następuje »z mocy prawa«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to po stronie dłużnika (</a:t>
            </a: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 </a:t>
            </a:r>
            <a:r>
              <a:rPr lang="pl-PL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ipsa</a:t>
            </a: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loquitur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nie wymaga więc ani wydania postanowienia o dopuszczeniu nadzorcy do udziału w sprawie, ani wniesienia pisma procesowego w rozumieniu przepisu art. 77 KPC, lecz tylko stosownego »zawiadomienia« organu prowadzącego postępowanie, w którym nadzorca sądowy ma wziąć udział obok dłużnika. Wstąpienie to mogłoby nastąpić także przez dokonanie przez nadzorcę czynności procesowej wymaganej według stanu sprawy albo przez stawienie się na rozprawę”.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Gurgul, Prawo upadłościowe. Prawo restrukturyzacyjne. Komentarz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53652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sprawach cywilnych nadzorca sądowy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uprawnienia interwenienta ubocznego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albo uczestnika postępowania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którego przepisy o współuczestnictwie jednolitym stosuje się odpowiednio (art. 277 ust. 2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postępowaniach administracyjnych, sądowo-administracyjnych oraz przed sądami polubownymi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ma prawa strony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277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23878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„Zarówno do nadzorcy sądowego, który ma uprawnienia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interwenienta ubocznego w postępowaniu procesowym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 i nadzorcy sądowego, który ma uprawnienia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uczestnika postępowania w postępowaniu nieprocesowym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stosuje się odpowiednio przepisy o współuczestnictwie jednolitym”.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Geromin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[w:] Prawo restrukturyzacyjne i upadłościowe. System Prawa Handlowego. Tom 6,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Jakubecki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6701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postępowaniach, o których mowa w art. 277 ust. 1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uznanie roszczenia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zrzeczenie się roszczenia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zawarcie ugody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lub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przyznanie okoliczności istotnych dla sprawy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dłużnika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zgody nadzorcy sądowego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wywiera skutków prawnych (art. 277 ust. 4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31985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dotyczące wierzytelności objętej z mocy prawa układem, wszczęte przed dniem otwarcia postępowania układowego,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ulega zawieszeniu z mocy prawa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dniem otwarcia postępowania (art. 278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Przepisy art.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259 ust. 2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278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872264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259 ust. 2-4 Pr. Rest. wynika, że: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uchylić zajęcie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dokonane przed dniem otwarcia postępowania układowego w postępowaniu egzekucyjnym lub zabezpieczającym dotyczącym wierzytelności objętej z mocy prawa układem, jeżeli jest to konieczne dla dalszego prowadzenia przedsiębiorstwa,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wszczęcie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egzekucyjnego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wykonanie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postanowienia o zabezpieczeniu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roszczenia lub zarządzenia zabezpieczenia roszczenia wynikającego z wierzytelności objętej z mocy prawa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niedopuszczalne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dniu otwarcia postępowania układowego,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24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Zwój pionowy 1"/>
          <p:cNvSpPr/>
          <p:nvPr/>
        </p:nvSpPr>
        <p:spPr>
          <a:xfrm>
            <a:off x="4116000" y="1307970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Zwój pionowy 5"/>
          <p:cNvSpPr/>
          <p:nvPr/>
        </p:nvSpPr>
        <p:spPr>
          <a:xfrm>
            <a:off x="4116000" y="4314458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1748852" y="3190592"/>
            <a:ext cx="1169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</a:t>
            </a:r>
          </a:p>
        </p:txBody>
      </p:sp>
      <p:sp>
        <p:nvSpPr>
          <p:cNvPr id="12" name="Zwój pionowy 11"/>
          <p:cNvSpPr/>
          <p:nvPr/>
        </p:nvSpPr>
        <p:spPr>
          <a:xfrm>
            <a:off x="42472" y="4314459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Zwój pionowy 12"/>
          <p:cNvSpPr/>
          <p:nvPr/>
        </p:nvSpPr>
        <p:spPr>
          <a:xfrm>
            <a:off x="8189528" y="4314457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411029" y="4844933"/>
            <a:ext cx="322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oddaleniu zażalenia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073626" y="4537156"/>
            <a:ext cx="40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uchyleniu postanowienia sądu I instancji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przekazaniu sprawy do ponownego rozpoznania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8168341" y="4549995"/>
            <a:ext cx="40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zmianie postanowienia sądu I instancji poprzez otwarcie przyśpieszonego postępowania układowego</a:t>
            </a:r>
          </a:p>
        </p:txBody>
      </p:sp>
      <p:cxnSp>
        <p:nvCxnSpPr>
          <p:cNvPr id="8" name="Łącznik prosty ze strzałką 7"/>
          <p:cNvCxnSpPr>
            <a:stCxn id="2" idx="2"/>
            <a:endCxn id="12" idx="0"/>
          </p:cNvCxnSpPr>
          <p:nvPr/>
        </p:nvCxnSpPr>
        <p:spPr>
          <a:xfrm flipH="1">
            <a:off x="2022472" y="2866947"/>
            <a:ext cx="4073528" cy="1447512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>
            <a:stCxn id="2" idx="2"/>
            <a:endCxn id="6" idx="0"/>
          </p:cNvCxnSpPr>
          <p:nvPr/>
        </p:nvCxnSpPr>
        <p:spPr>
          <a:xfrm>
            <a:off x="6096000" y="2866947"/>
            <a:ext cx="0" cy="1447511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2" idx="2"/>
            <a:endCxn id="13" idx="0"/>
          </p:cNvCxnSpPr>
          <p:nvPr/>
        </p:nvCxnSpPr>
        <p:spPr>
          <a:xfrm>
            <a:off x="6096000" y="2866947"/>
            <a:ext cx="4073528" cy="1447510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4484557" y="1628585"/>
            <a:ext cx="3222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odmowie otwarcia przyspieszonego postępowania układowego </a:t>
            </a:r>
          </a:p>
        </p:txBody>
      </p:sp>
      <p:sp>
        <p:nvSpPr>
          <p:cNvPr id="3" name="Mnożenie 2"/>
          <p:cNvSpPr/>
          <p:nvPr/>
        </p:nvSpPr>
        <p:spPr>
          <a:xfrm>
            <a:off x="8076001" y="3590702"/>
            <a:ext cx="4073528" cy="3049941"/>
          </a:xfrm>
          <a:prstGeom prst="mathMultiply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922211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 odniesieniu do roszczeń, co do których jest niedopuszczalne wszczęcie postępowania egzekucyjnego oraz wykonanie postanowienia o zabezpieczeniu roszczenia lub zarządzenia zabezpieczenia roszczenia, z dniem otwarcia postępowania układowego bieg przedawnienia roszczenia nie rozpoczyna się, a rozpoczęty ulega zawieszeniu przez czas trwania postępowania układowego.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10777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układowym przepis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260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279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3497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260 Pr. Rest. wynika, że: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wierzyciel posiadający wierzytelność zabezpieczoną na mieniu dłużnika hipoteką, zastawem, zastawem rejestrowym, zastawem skarbowym lub hipoteką morską może w toku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prowadzić egzekucję wyłącznie z przedmiotu zabezpieczenia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zawiesić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do wierzytelności nieobjętych z mocy prawa układem, jeżeli egzekucję skierowano do przedmiotu zabezpieczenia niezbędnego do prowadzenia przedsiębiorstwa.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897512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 regulacji art. 260 ust. 2 Pr. Rest. wynika, że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zawieszenia postępowania egzekucyjnego dotyczy wyłącznie postępowań dotyczących wierzytelności zabezpieczonych rzeczowo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(przepis mówi bowiem jako o przesłance zawieszenia o skierowaniu egzekucji do przedmiotu zabezpieczenia niezbędnego do prowadzenia przedsiębiorstwa). Oznacza to, że postępowania egzekucyjne dotyczące wierzytelności, które nie są z mocy prawa objęte układem i jednocześnie nie są zabezpieczone na mieniu dłużnika hipoteką, zastawem, zastawem rejestrowym zastawem skarbowym lub hipoteką morską, nie mogą zostać zawieszone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Geromin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 i upadłościowe. System Prawa Handlowego. Tom 6,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Jakubecki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38960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170 Pr. Rest.: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 dniem uprawomocnienia się postanowienia zatwierdzającego układ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zabezpieczające i egzekucyjne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prowadzone przeciwko dłużnikowi w celu zaspokojenia wierzytelności objętych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ulegają umorzeniu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zawieszone postępowania zabezpieczające i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prowadzone przeciwko dłużnikowi w celu zaspokojenia wierzytelności nieobjętych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mogą zostać podjęte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wierzyciela,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7652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tytuły wykonawcze lub egzekucyjne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obejmujące wierzytelności objęte układem,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tracą wykonalność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stronom przysługuje prawo wytoczenia powództwa o ustalenie, że tytuły wykonawcze lub egzekucyjne utraciły wykonalność.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859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233 Pr. Rest. w postanowieniu o otwarciu przyspieszonego postępowania układowego sąd m. in. wyznacza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nadzorcę sądowego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187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233 Pr. Rest. w postanowieniu o otwarciu przyspieszonego postępowania układowego sąd m. in. wyznacza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sędziego-komisarza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nadzorcę sądowego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23 marca 2020 r.</a:t>
            </a:r>
          </a:p>
        </p:txBody>
      </p:sp>
    </p:spTree>
    <p:extLst>
      <p:ext uri="{BB962C8B-B14F-4D97-AF65-F5344CB8AC3E}">
        <p14:creationId xmlns:p14="http://schemas.microsoft.com/office/powerpoint/2010/main" val="2430977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wniosku o otwarcie postępowania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może wskazać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osobę lub spółkę do pełnienia funkcji nadzorcy sądowego na zasadach określonych w art. 38 ust. 2 Pr. Rest.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02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przyśpieszonym postępowaniu układowym (także w postępowaniu układowym i postępowaniu sanacyjnym) może zostać ustanowiony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fakultatywny organ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restrukturyzacyjnego, jakim jest rada wierzycieli.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Radę wierzycieli ustanawia oraz powołuje i odwołuje jej członków sędzia-komisarz z urzędu, o ile uzna to za potrzebne, albo na wniosek (art. 121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rada wierzycieli nie została ustanowiona, czynności zastrzeżone dla rady wierzycieli wykonuje sędzia-komisarz (art. 139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41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 własny, w zakresie określonym w art. 39 ust. 1 Pr. Rest., dłużnik sprawuje pod nadzorem nadzorcy sądowego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67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powołaniu nadzorcy sądowego dłużnik może dokonywać czynności zwykłego zarządu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dokonanie czynności przekraczających zakres zwykłego zarządu wymagana jest zgoda nadzorcy sądowego, chyba że ustawa przewiduje zezwolenie rady wierzycieli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i 2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Czynność przekraczająca zakres zwykłego zarządu dokonana bez wymaganej zgody jest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nieważna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39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319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zarządca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składają sędziemu-komisarzowi sprawozdania ze swoich czynności za każdy miesiąc (1) kalendarzowy pełnienia funkcji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31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30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czynności nadzorcy sądowego należy, zgodnie z art. 40 Pr. Rest., w szczególności: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zawiadomienie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wierzycieli o otwarciu postępowania restrukturyzacyjnego,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ocena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propozycji układowych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tym, w razie potrzeby, doradztwo w zakresie ich zmiany w celu zapewnienia zgodności z prawem i możliwości ich wykonania,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podejmowanie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działań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celu złożenia przez wierzycieli możliwie największej liczby ważnych głosów,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1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Zwrot 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 wierzytelności spornych uprawniających do głosowania nad układem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może sugerować, że wierzytelności te uprawniają do głosowania nad układem. Niemniej jednak są to takie wierzytelności, które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gdyby nie były sporne, to uprawniałyby do głosowania nad układem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Wierzyciele mieliby wówczas prawo głosu w głosowaniu nad układem.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Wierzytelności sporne trzeba odróżnić od wierzytelności nieuprawniających do głosowania nad układem (np. art. 116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891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„Wspieranie procedury głosowania, w tym procesu pozyskiwania głosów wierzycieli, może polegać na udziale w negocjacjach z wierzycielami w celu potwierdzenia, że procedura jest prowadzona zgodnie z prawem oraz że jej celem nie jest pokrzywdzenie wierzycieli. Nadzorca powinien tłumaczyć, jakie są prawne warunki oddania ważnego głosu. Nadzorca może wspomóc dłużnika w ocenie, czy oddane na piśmie głosy spełniają wymogi prawa”.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[w:] Prawo restrukturyzacyjne. Komentarz, red.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773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udział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zgromadzeniu wierzycieli,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złożenie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możliwości wykonania układu,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sporządzenie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 restrukturyzacyjnego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sporządzenie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spisu wierzytelności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spisu wierzytelności spornych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728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261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tygodni od dnia otwarcia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przyspieszonego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sporządza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 sędziemu-komisarzowi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restrukturyzacyjny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uwzględniający propozycje restrukturyzacji przedstawione przez dłużnika,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 wierzytelności spornych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59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„Nadzorca sądowy powinien sporządzić plan restrukturyzacji oraz spis wierzytelności i spis wierzytelności spornych w terminie 2 tygodni od otwarcia przyspieszonego postępowania układowego.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Terminu tego nie przedłuża się ani o czas potrzebny na uprawomocnienie się postanowienia o otwarciu postępowania, ani o czas potrzebny na powiadomienie nadzorcy sądowego o fakcie powołania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Zimmerman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Prawo upadłościowe. Prawo restrukturyzacyjne. Komentarz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799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Niezwłocznie po złożeniu przez nadzorcę sądowego dokumentów, o których mowa w art. 261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wyznacza termin zgromadzenia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celu głosowania nad układem (art. 263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38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terminie zgromadzenia wierzycieli zwołanego w celu przyjęcia układu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zawiadamia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umieszczonych w spisie wierzytelności, jednocześnie doręczając im propozycje układowe, informację o podziale wierzycieli umieszczonych w spisie wierzytelności ze względu na kategorie interesów, informację o sposobie głosowania na zgromadzeniu wierzycieli oraz pouczenie o treści przepisów art. 107-110, art. 113 i art. 115-119 Pr. Rest. (art. 264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9311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urzędu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wykreślić wierzytelność ze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przypadku stwierdzenia, że w spisie umieszczono wierzytelność, która w całości lub części nie istnieje albo przysługuje innej osobie niż wskazana w spisie jako wierzyciel (art. 99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92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sprostowania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niedokładności, błędów pisarskich albo rachunkowych lub innych oczywistych omyłek w zatwierdzonym spisie wierzytelności oraz spisie wierzytelności spornych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350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art. 353 KPC. Sprostowania dokonuje sędzia-komisarz. Sprostowania może dokonać również referendarz sądowy (art. 101 ust. 3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1-3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51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po złożeniu spisu wierzytelności zostanie ujawniona wierzytelność, która nie została umieszczona w spisie,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albo zarządca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sporządza uzupełnienie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84-91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100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zmienia spis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stosownie do przedstawionych mu prawomocnych orzeczeń. Przepisy art. 89 ust. 2,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90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art. 91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101 ust. 2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i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46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„Zważywszy na systematykę ustawy oraz regułę utrzymania rozsądnego brzmienia przepisów, trzeba przyjąć, że ustawodawca dopuścił następujące [...] metody zmiany treści spisu wierzytelności: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ustalenie uzupełniającego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ta droga właściwa jest dla umieszczenia w spisie wierzytelności ujawnionych po złożeniu spisu wierzytelności (zmiany dokonuje nadzorca sądowy albo zarządca);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sędziego-komisarza – ta droga właściwa jest dla uwzględnienia na liście wierzytelności zapadłych po złożeniu spisu prawomocnych orzeczeń […] (art. 101 ust. 2 Pr. Rest.);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620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„Dla określenia sumy wierzytelności uprawniających do głosowania nad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bierze się pod uwagę wierzytelności nieuprawniających do głosowania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nad układem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59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sędziego-komisarza wydanym z urzędu – ta droga jest właściwa w razie ujawnienia w spisie wierzytelności, które nie powinny być na niej uznane (art. 99 Pr. Rest.) […];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sędziego-komisarza w przedmiocie sprostowania oczywistych omyłek pisarskich i błędów rachunkowych”.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Zimmerman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Prawo upadłościowe. Prawo restrukturyzacyjne.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0312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przyspieszonym postępowaniu układowym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 może zgłosić zastrzeżenia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 do umieszczenia wierzytelności w spisie wierzytelności (art. 90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Wierzytelność, co do której dłużnik zgłosił zastrzeżenia,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stanowi wierzytelność sporną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 takim przypadku sędzia-komisarz dokonuje odpowiednich zmian spisu wierzytelności oraz spisu wierzytelności spornych (art. 90 ust. 2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i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8105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„[…] zastrzeżenia mogą być skutecznie zgłoszone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chwili wydania przez sędziego-komisarza postanowienia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trybie art. 97 ust. 1 Pr. Rest. […]”.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Ł. Lipowicz, [w:] Prawo restrukturyzacyjne. Komentarz, red.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528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przyspieszonym postępowaniu układowym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zatwierdza spis wierzytelności na zgromadzeniu wierzycieli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97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od dnia sporządzenia spisu wierzytelności i spisu wierzytelności spornych zaszły zmiany lub jeżeli dłużnik zgłosił zastrzeżenia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składa na zgromadzeniu wierzycieli aktualny spis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 wierzytelności spornych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262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4069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przyspieszonym postępowaniu układowym oraz w postępowaniu układowym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przedstawia na zgromadzeniu wierzycieli główne założenia planu restrukturyzacyjnego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114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albo zarządca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 na zgromadzeniu wierzycieli opinię o możliwości wykonania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115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6569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załka zakrzywiona w lewo 9"/>
          <p:cNvSpPr/>
          <p:nvPr/>
        </p:nvSpPr>
        <p:spPr>
          <a:xfrm>
            <a:off x="11002780" y="1828799"/>
            <a:ext cx="1055558" cy="3522690"/>
          </a:xfrm>
          <a:prstGeom prst="curvedLeftArrow">
            <a:avLst>
              <a:gd name="adj1" fmla="val 30860"/>
              <a:gd name="adj2" fmla="val 50000"/>
              <a:gd name="adj3" fmla="val 207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28403809"/>
              </p:ext>
            </p:extLst>
          </p:nvPr>
        </p:nvGraphicFramePr>
        <p:xfrm>
          <a:off x="269822" y="554637"/>
          <a:ext cx="11068986" cy="280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32322327"/>
              </p:ext>
            </p:extLst>
          </p:nvPr>
        </p:nvGraphicFramePr>
        <p:xfrm>
          <a:off x="269822" y="3660099"/>
          <a:ext cx="11068986" cy="280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7" name="Łącznik prosty 16"/>
          <p:cNvCxnSpPr/>
          <p:nvPr/>
        </p:nvCxnSpPr>
        <p:spPr>
          <a:xfrm flipH="1" flipV="1">
            <a:off x="5578145" y="1407866"/>
            <a:ext cx="0" cy="98935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flipH="1" flipV="1">
            <a:off x="8595360" y="1582310"/>
            <a:ext cx="0" cy="814906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9590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dniem otwarcia przyspieszonego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mienie służące prowadzeniu przedsiębiorstwa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mienie należące do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staje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masą układową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240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023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 przyspieszonym postępowaniu układowym nie spienięża się majątku dłużnika.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 układowa pełni zatem zupełnie odmienne funkcje niż masa upadłości w postępowaniu upadłościowym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Adamus, Prawo restrukturyzacyjne.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76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przyspieszonym postępowaniu układowym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spisu inwentarza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sporządza się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241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4339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„Ze względu na bardzo krótki czas trwania postępowania oraz, co do zasady, brak czynności władczych w toku postępowania nie ma potrzeby sporządzania w tym postępowaniu spisu inwentarza.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Orientację w majątku dłużnika ma wierzycielom i sądowi dać wykaz majątku wraz z oszacowaniem przedłożony wraz z wnioskiem przez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Zimmerman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Prawo upadłościowe. Prawo restrukturyzacyjne.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6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„Użyty w treści art. 3 Pr. Rest. zwrot: »suma wierzytelności spornych uprawniających do głosowania nad układem nie przekracza 15% sumy wierzytelności uprawniających do głosowania nad układem« ma odmienną treść niż zwrot, który był użyty w treści art. 44 ust. 2 Pr. Upadł. i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»suma spornych wierzytelności przekracza 15% ogólnej sumy wierzytelności«.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 nowelizacją próg 15% spornych wierzytelności odnosił się do »ogólnej sumy«, a więc sumy wierzytelności spornych i bezspornych, w ramach której wartość wierzytelności spornych nie mogła przekraczać 15%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5896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dnia otwarcia przyspieszonego postępowania układowego do dnia jego zakończenia albo uprawomocnienia się postanowienia o umorzeniu przyspieszonego postępowania układowego,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spełnianie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przez dłużnika albo zarządcę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świadczeń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wynikających z wierzytelności, które z mocy prawa są objęte układem,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niedopuszczalne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252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9024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Otwarcie przyspieszonego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wyłącza możliwości wszczęcia przez wierzyciela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postępowań sądowych, administracyjnych,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sądowoadministracyjnych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przed sądami polubownymi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celu dochodzenia wierzytelności podlegających umieszczeniu w spisie wierzytelności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257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6216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 niezwłocznie informuje nadzorcę sądowego o postępowaniach sądowych, administracyjnych,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sądowoadministracyjnych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przed sądami polubownymi,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dotyczących masy układowej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prowadzonych na rzecz lub przeciwko dłużnikowi (art. 258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sprawach tych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uznanie roszczenia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zrzeczenie się roszczenia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zawarcie ugody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lub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przyznanie okoliczności istotnych dla sprawy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dłużnika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zgody nadzorcy sądowego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wywiera skutków prawnych (art. 258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710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„Artykuł 258 Pr. Rest. kontynuuje myśl wyrażoną w art. 257 Pr. Rest., że otwarcie przyspieszonego postępowania układowego nie wpływa na tok postępowań z udziałem dłużnika. Stosowanie tego przepisu ma jednak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szerszą płaszczyznę zastosowania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odnosi się do wszystkich postępowań dotyczących masy układowej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 także postępowań dotyczących wierzytelności podlegających umieszczeniu w spisie wierzytelności”.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Chrapoński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Torbus, A. Witosz, A.J.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790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„Niewątpliwie do postępowań, które dotyczą masy układowej lub masy sanacyjnej, należy zaliczyć wszystkie postępowania,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których wynik może oddziaływać na skład lub stan masy albo prawa i obowiązki nadzorcy sądowego lub zarządcy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wynikające z nadzoru lub zarządu masą układową albo sanacyjną i związane z wykonywaniem tego nadzoru lub zarządu”.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Geromin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 i upadłościowe. System Prawa Handlowego. Tom 6, red.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Jakubecki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Witosz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1161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259 Pr. Rest.: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dotyczące wierzytelności objętej z mocy prawa układem, wszczęte przed dniem otwarcia przyspieszonego postępowania układowego,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ulega zawieszeniu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dniem otwarcia postępowania,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uchylić zajęcie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dokonane przed dniem otwarcia przyspieszonego postępowania układowego w postępowaniu egzekucyjnym lub zabezpieczającym dotyczącym wierzytelności objętej z mocy prawa układem, jeżeli jest to konieczne dla dalszego prowadzenia przedsiębiorstwa,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982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wszczęcie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egzekucyjnego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wykonanie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postanowienia o zabezpieczeniu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roszczenia lub zarządzenia zabezpieczenia roszczenia wynikającego z wierzytelności objętej z mocy prawa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niedopuszczalne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dniu otwarcia przyspieszonego postępowania układowego,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 odniesieniu do roszczeń, co do których jest niedopuszczalne wszczęcie postępowania egzekucyjnego oraz wykonanie postanowienia o zabezpieczeniu roszczenia lub zarządzenia zabezpieczenia roszczenia, z dniem otwarcia przyspieszonego postępowania układowego bieg przedawnienia roszczenia nie rozpoczyna się, a rozpoczęty ulega zawieszeniu przez czas trwania przyspieszonego postępowania układowego.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3694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260 Pr. Rest.: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wierzyciel posiadający wierzytelność zabezpieczoną na mieniu dłużnika hipoteką, zastawem, zastawem rejestrowym, zastawem skarbowym lub hipoteką morską może w toku przyspieszonego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prowadzić egzekucję wyłącznie z przedmiotu zabezpieczenia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zawiesić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do wierzytelności nieobjętych z mocy prawa układem, jeżeli egzekucję skierowano do przedmiotu zabezpieczenia niezbędnego do prowadzenia przedsiębiorstwa.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5994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 regulacji art. 260 ust. 2 Pr. Rest. wynika, że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zawieszenia postępowania egzekucyjnego dotyczy wyłącznie postępowań dotyczących wierzytelności zabezpieczonych rzeczowo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(przepis mówi bowiem jako o przesłance zawieszenia o skierowaniu egzekucji do przedmiotu zabezpieczenia niezbędnego do prowadzenia przedsiębiorstwa). Oznacza to, że postępowania egzekucyjne dotyczące wierzytelności, które nie są z mocy prawa objęte układem i jednocześnie nie są zabezpieczone na mieniu dłużnika hipoteką, zastawem, zastawem rejestrowym zastawem skarbowym lub hipoteką morską, nie mogą zostać zawieszone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Geromin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 i upadłościowe. System Prawa Handlowego. Tom 6,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Jakubecki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5372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umarza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przyspieszone postępowanie układowe w przypadku stwierdzenia, że suma wierzytelności spornych uprawniających do głosowania nad układem przekracza 15% sumy wierzytelności uprawniających do głosowania nad układem, z uwzględnieniem art. 165 ust. 3 i 4 Pr. Rest.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326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88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Spółka X ma 4 wierzycieli. Pan Y posiada w stosunku do niej wierzytelność w wysokości 120 tys. zł., Pani Z w wysokości 80 tys. zł., Pan H w wysokości 15 tys. zł., a Pan Q w wysokości 50 tys. zł, przy czym wierzytelność Pana Q ma charakter sporny (Spółka jej nie uznaje).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Spółka X może zawrzeć z wierzycielami układ w przyśpieszonym postępowaniu układowym?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3772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165 Pr. Rest.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odmawia zatwierdzenia układu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o zatwierdzenie układu albo przyspieszonym postępowaniu układowym, jeżeli suma spornych wierzytelności uprawniających do głosowania nad układem przekracza 15% sumy wierzytelności uprawniających do głosowania nad układem.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Jeżeli w przyspieszonym postępowaniu układowym okoliczność, o której mowa w ust. 3, ujawni się po przyjęciu układu,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może zatwierdzić układ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ile zostanie wykazane, że dłużnik nie wiedział o istnieniu wierzytelności spornych, a ich zaspokojenie w wyniku wykonania układu nie będzie mniejsze niż w przypadku ogłoszenia upadłości dłużnika.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9714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170 Pr. Rest.: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 dniem uprawomocnienia się postanowienia zatwierdzającego układ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zabezpieczające i egzekucyjne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prowadzone przeciwko dłużnikowi w celu zaspokojenia wierzytelności objętych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ulegają umorzeniu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zawieszone postępowania zabezpieczające i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prowadzone przeciwko dłużnikowi w celu zaspokojenia wierzytelności nieobjętych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mogą zostać podjęte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wierzyciela,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33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tytuły wykonawcze lub egzekucyjne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obejmujące wierzytelności objęte układem,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tracą wykonalność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stronom przysługuje prawo wytoczenia powództwa o ustalenie, że tytuły wykonawcze lub egzekucyjne utraciły wykonalność.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7511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układowe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umożliwia dłużnikowi zawarcie układu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sporządzeniu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zatwierdzeniu spisu wierzytelności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może być prowadzone, jeżeli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 wierzytelności spornych uprawniających do głosowania nad układem przekracza 15% sumy wierzytelności uprawniających do głosowania nad układem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7468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Zwrot 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 wierzytelności spornych uprawniających do głosowania nad układem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może sugerować, że wierzytelności te uprawniają do głosowania nad układem. Niemniej jednak są to takie wierzytelności, które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gdyby nie były sporne, to uprawniałyby do głosowania nad układem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Wierzyciele mieliby wówczas prawo głosu w głosowaniu nad układem.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Wierzytelności sporne trzeba odróżnić od wierzytelności nieuprawniających do głosowania nad układem (np. art. 116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2802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„Dla określenia sumy wierzytelności uprawniających do głosowania nad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bierze się pod uwagę wierzytelności nieuprawniających do głosowania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nad układem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701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Spółka X ma 4 wierzycieli. Pan Y posiada w stosunku do niej wierzytelność w wysokości 120 tys. zł., Pani Z w wysokości 80 tys. zł., Pan H w wysokości 50 tys. zł., a Pan Q w wysokości 35 tys. zł, przy czym wierzytelność Pana Q ma charakter sporny (Spółka jej nie uznaje).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Spółka X może zawrzeć z wierzycielami układ w postępowaniu układowym?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569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o otwarcie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zabezpieczyć majątek dłużnika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ustanowienie tymczasowego nadzorcy sądowego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268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tymczasowego nadzorcy sądowego przepisy o nadzorcy sądowym, z wyłączeniem przepisów art. 42-46 Pr. Rest., stosuje się odpowiednio (art. 268 ust. 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111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569626" y="2128603"/>
            <a:ext cx="2218544" cy="1440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3515193" y="2128603"/>
            <a:ext cx="2218544" cy="1440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9406327" y="2128603"/>
            <a:ext cx="2218544" cy="14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6460760" y="2131101"/>
            <a:ext cx="221854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>
            <a:spLocks noChangeAspect="1"/>
          </p:cNvSpPr>
          <p:nvPr/>
        </p:nvSpPr>
        <p:spPr>
          <a:xfrm>
            <a:off x="9389198" y="4016714"/>
            <a:ext cx="2252800" cy="19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>
            <a:spLocks noChangeAspect="1"/>
          </p:cNvSpPr>
          <p:nvPr/>
        </p:nvSpPr>
        <p:spPr>
          <a:xfrm>
            <a:off x="6437156" y="4016714"/>
            <a:ext cx="2254999" cy="19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2" name="Łącznik prosty 31"/>
          <p:cNvCxnSpPr>
            <a:stCxn id="6" idx="2"/>
            <a:endCxn id="9" idx="0"/>
          </p:cNvCxnSpPr>
          <p:nvPr/>
        </p:nvCxnSpPr>
        <p:spPr>
          <a:xfrm flipH="1">
            <a:off x="10515598" y="3568603"/>
            <a:ext cx="1" cy="4481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pole tekstowe 37"/>
          <p:cNvSpPr txBox="1"/>
          <p:nvPr/>
        </p:nvSpPr>
        <p:spPr>
          <a:xfrm>
            <a:off x="127417" y="2340771"/>
            <a:ext cx="3102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zatwierdzenie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układu</a:t>
            </a:r>
          </a:p>
        </p:txBody>
      </p:sp>
      <p:sp>
        <p:nvSpPr>
          <p:cNvPr id="39" name="pole tekstowe 38"/>
          <p:cNvSpPr txBox="1"/>
          <p:nvPr/>
        </p:nvSpPr>
        <p:spPr>
          <a:xfrm>
            <a:off x="3072983" y="2032994"/>
            <a:ext cx="31029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otwarcie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przyśpieszonego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układowego</a:t>
            </a:r>
          </a:p>
        </p:txBody>
      </p:sp>
      <p:sp>
        <p:nvSpPr>
          <p:cNvPr id="40" name="pole tekstowe 39"/>
          <p:cNvSpPr txBox="1"/>
          <p:nvPr/>
        </p:nvSpPr>
        <p:spPr>
          <a:xfrm>
            <a:off x="6018550" y="2186882"/>
            <a:ext cx="3102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otwarcie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układowego</a:t>
            </a:r>
          </a:p>
        </p:txBody>
      </p:sp>
      <p:sp>
        <p:nvSpPr>
          <p:cNvPr id="41" name="pole tekstowe 40"/>
          <p:cNvSpPr txBox="1"/>
          <p:nvPr/>
        </p:nvSpPr>
        <p:spPr>
          <a:xfrm>
            <a:off x="8964118" y="2186882"/>
            <a:ext cx="31029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otwarcie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sanacyjnego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6807408" y="4498883"/>
            <a:ext cx="1525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tymczasowy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9752975" y="4191107"/>
            <a:ext cx="15252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tymczasowy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/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tymczasowy zarządca</a:t>
            </a:r>
          </a:p>
        </p:txBody>
      </p:sp>
      <p:cxnSp>
        <p:nvCxnSpPr>
          <p:cNvPr id="11" name="Łącznik prosty 10"/>
          <p:cNvCxnSpPr>
            <a:stCxn id="7" idx="2"/>
            <a:endCxn id="10" idx="0"/>
          </p:cNvCxnSpPr>
          <p:nvPr/>
        </p:nvCxnSpPr>
        <p:spPr>
          <a:xfrm flipH="1">
            <a:off x="7564656" y="3571101"/>
            <a:ext cx="5376" cy="4456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Pagon 15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4724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wniosek dłużnika lub tymczasowego nadzorcy sądowego,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zawiesić postępowania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prowadzone w celu dochodzenia należności objętych z mocy prawa układem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uchylić zajęcie rachunku bankowego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jeżeli jest to niezbędne do osiągnięcia celów postępowania układowego. Uchylając zajęcie rachunku bankowego, sąd ustanawia tymczasowego nadzorcę sądowego, jeżeli wcześniej nie został ustanowiony (art. 268 ust. 2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Dyspozycje dłużnika dotyczące środków na rachunku bankowym, którego zajęcie uchylono, wymagają zgody tymczasowego nadzorcy sądowego (art. 268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024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Wniosek o otwarcie przyspieszonego postępowania układowego powinien spełniać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wymogi formalne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wskazane w art. 227 ust. 1-2 i 4 Pr. Rest.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Wraz z wnioskiem o otwarcie przyspieszonego postępowania układowego dłużnik składa na piśmie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że informacje zawarte we wniosku i załącznikach są prawdziwe i zupełne (art. 228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285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Wniosek o otwarcie postępowania układowego powinien spełniać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wymogi formalne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wskazane w art. 227 ust. 1 </a:t>
            </a:r>
            <a:r>
              <a:rPr lang="nn-NO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pkt 1-3 i pkt 6-10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ust. 2 Pr. Rest. (art. 265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3269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wniosku o otwarcie postępowania układowego nie załącza się wykazu majątku ani bilansu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Wynika to z tego, że w toku postępowania układowego nadzorca sądowy ustala skład masy układowej, sporządzając spis inwentarza (art. 274 ust. 1 Pr. Rest.). Ponadto postępowanie układowe z założenia trwa dłużej niż przyspieszone postępowanie układowe, a więc zarówno nadzorca sądowy, jak i wierzyciele będą mieli odpowiednią ilość czasu, aby zapoznać się z sytuacją finansową i majątkową dłużnika”.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2064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wniosku o otwarcie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dołącza się odpisów propozycji układowych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266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6688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 przeciwieństwie do wniosku o otwarcie przyspieszonego postępowania układowego do wniosku o otwarcie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załącza się odpisów propozycji układowych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Wynika to z faktu, że postępowanie układowe z założenia może trwać dłużej niż przyspieszone postępowanie układowe, a więc złożenie propozycji układowych już po otwarciu postępowania nie spowoduje jego przedłużenia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6137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228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art. 229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266 ust. 3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228 ust. 1 Pr. Rest. wynika, że wraz z wnioskiem o otwarcie postępowania układowego dłużnik składa na piśmie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że informacje zawarte we wniosku i załącznikach są prawdziwe i zupełne.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6821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rozpoznaje wniosek o otwarcie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posiedzeniu niejawnym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270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Wniosek o otwarcie postępowania układowego rozpoznaje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tygodni od dnia złożenia wniosku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chyba że istnieje konieczność wyznaczenia rozprawy. W takim przypadku wniosek rozpoznaje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sześciu (6) tygodni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270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067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zażalenia na postanowienie w przedmiocie otwarcia postępowania układowego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236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237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272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9040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stosowanych odpowiednio art. 236 ust. 1 oraz art. 237 ust. 1 Pr. Rest. wynika, że: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odmowie otwarcia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 przysługuje wyłącznie dłużnikowi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wierzycielowi przysługuje zażalenie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otwarciu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postępowania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wyłącznie w części dotyczącej jurysdykcji sądów polskich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85301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Dłużnik, co do zasady, nie miałby </a:t>
            </a:r>
            <a:r>
              <a:rPr lang="pl-PL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gravamen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zaskarżeniu postanowienia sądu w przedmiocie otwarcia postępowania zainicjowanego na wniosek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Dlatego ustawodawca nie przewidział możliwości zaskarżenia przez dłużnika postanowienia uwzględniającego jego wniosek”.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Adamus, Prawo restrukturyzacyjne.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26709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236 ust. 2 Pr. Rest. wynika, że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sąd drugiej instancji nie może orzec o otwarciu postępowania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Orzeczenie o otwarciu postępowania musi bowiem podlegać kontroli instancyjnej.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Ponadto zgodnie z art. 202 Pr. Rest. od postanowienia sądu drugiej instancji skarga kasacyjna nie przysługuje.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45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rozpoznaje wniosek o otwarcie przyspieszonego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posiedzeniu niejawnym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wyłącznie na podstawie dokumentów dołączonych do wniosku (art. 232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Wniosek rozpoznaje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tygodnia (1) od dnia jego złożenia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232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4346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Zwój pionowy 1"/>
          <p:cNvSpPr/>
          <p:nvPr/>
        </p:nvSpPr>
        <p:spPr>
          <a:xfrm>
            <a:off x="4116000" y="1307970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Zwój pionowy 5"/>
          <p:cNvSpPr/>
          <p:nvPr/>
        </p:nvSpPr>
        <p:spPr>
          <a:xfrm>
            <a:off x="4116000" y="4314458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ole tekstowe 15"/>
          <p:cNvSpPr txBox="1"/>
          <p:nvPr/>
        </p:nvSpPr>
        <p:spPr>
          <a:xfrm>
            <a:off x="4484557" y="1628585"/>
            <a:ext cx="322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otwarciu postępowania układowego </a:t>
            </a:r>
          </a:p>
        </p:txBody>
      </p:sp>
      <p:sp>
        <p:nvSpPr>
          <p:cNvPr id="22" name="pole tekstowe 21"/>
          <p:cNvSpPr txBox="1"/>
          <p:nvPr/>
        </p:nvSpPr>
        <p:spPr>
          <a:xfrm>
            <a:off x="1748852" y="3190592"/>
            <a:ext cx="1169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</a:t>
            </a:r>
          </a:p>
        </p:txBody>
      </p:sp>
      <p:sp>
        <p:nvSpPr>
          <p:cNvPr id="12" name="Zwój pionowy 11"/>
          <p:cNvSpPr/>
          <p:nvPr/>
        </p:nvSpPr>
        <p:spPr>
          <a:xfrm>
            <a:off x="42472" y="4314459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Zwój pionowy 12"/>
          <p:cNvSpPr/>
          <p:nvPr/>
        </p:nvSpPr>
        <p:spPr>
          <a:xfrm>
            <a:off x="8189528" y="4314457"/>
            <a:ext cx="3960000" cy="1558800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411029" y="4844933"/>
            <a:ext cx="322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oddaleniu zażalenia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073626" y="4537156"/>
            <a:ext cx="40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uchyleniu postanowienia sądu I instancji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przekazaniu sprawy do ponownego rozpoznania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8423173" y="4848201"/>
            <a:ext cx="349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zmianie postanowienia sądu I instancji</a:t>
            </a:r>
          </a:p>
        </p:txBody>
      </p:sp>
      <p:cxnSp>
        <p:nvCxnSpPr>
          <p:cNvPr id="8" name="Łącznik prosty ze strzałką 7"/>
          <p:cNvCxnSpPr>
            <a:stCxn id="2" idx="2"/>
            <a:endCxn id="12" idx="0"/>
          </p:cNvCxnSpPr>
          <p:nvPr/>
        </p:nvCxnSpPr>
        <p:spPr>
          <a:xfrm flipH="1">
            <a:off x="2022472" y="2866947"/>
            <a:ext cx="4073528" cy="1447512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>
            <a:stCxn id="2" idx="2"/>
            <a:endCxn id="6" idx="0"/>
          </p:cNvCxnSpPr>
          <p:nvPr/>
        </p:nvCxnSpPr>
        <p:spPr>
          <a:xfrm>
            <a:off x="6096000" y="2866947"/>
            <a:ext cx="0" cy="1447511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2" idx="2"/>
            <a:endCxn id="13" idx="0"/>
          </p:cNvCxnSpPr>
          <p:nvPr/>
        </p:nvCxnSpPr>
        <p:spPr>
          <a:xfrm>
            <a:off x="6096000" y="2866947"/>
            <a:ext cx="4073528" cy="1447510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6050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" name="Zwój pionowy 1"/>
          <p:cNvSpPr/>
          <p:nvPr/>
        </p:nvSpPr>
        <p:spPr>
          <a:xfrm>
            <a:off x="4116000" y="1307970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Zwój pionowy 5"/>
          <p:cNvSpPr/>
          <p:nvPr/>
        </p:nvSpPr>
        <p:spPr>
          <a:xfrm>
            <a:off x="4116000" y="4314458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1748852" y="3190592"/>
            <a:ext cx="11692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</a:t>
            </a:r>
          </a:p>
        </p:txBody>
      </p:sp>
      <p:sp>
        <p:nvSpPr>
          <p:cNvPr id="12" name="Zwój pionowy 11"/>
          <p:cNvSpPr/>
          <p:nvPr/>
        </p:nvSpPr>
        <p:spPr>
          <a:xfrm>
            <a:off x="42472" y="4314459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Zwój pionowy 12"/>
          <p:cNvSpPr/>
          <p:nvPr/>
        </p:nvSpPr>
        <p:spPr>
          <a:xfrm>
            <a:off x="8189528" y="4314457"/>
            <a:ext cx="3960000" cy="1558977"/>
          </a:xfrm>
          <a:prstGeom prst="vertic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411029" y="4844933"/>
            <a:ext cx="3222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oddaleniu zażalenia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073626" y="4537156"/>
            <a:ext cx="40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uchyleniu postanowienia sądu I instancji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przekazaniu sprawy do ponownego rozpoznania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8168341" y="4549995"/>
            <a:ext cx="4002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zmianie postanowienia sądu I instancji poprzez otwarcie postępowania układowego</a:t>
            </a:r>
          </a:p>
        </p:txBody>
      </p:sp>
      <p:cxnSp>
        <p:nvCxnSpPr>
          <p:cNvPr id="8" name="Łącznik prosty ze strzałką 7"/>
          <p:cNvCxnSpPr>
            <a:stCxn id="2" idx="2"/>
            <a:endCxn id="12" idx="0"/>
          </p:cNvCxnSpPr>
          <p:nvPr/>
        </p:nvCxnSpPr>
        <p:spPr>
          <a:xfrm flipH="1">
            <a:off x="2022472" y="2866947"/>
            <a:ext cx="4073528" cy="1447512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>
            <a:stCxn id="2" idx="2"/>
            <a:endCxn id="6" idx="0"/>
          </p:cNvCxnSpPr>
          <p:nvPr/>
        </p:nvCxnSpPr>
        <p:spPr>
          <a:xfrm>
            <a:off x="6096000" y="2866947"/>
            <a:ext cx="0" cy="1447511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>
            <a:stCxn id="2" idx="2"/>
            <a:endCxn id="13" idx="0"/>
          </p:cNvCxnSpPr>
          <p:nvPr/>
        </p:nvCxnSpPr>
        <p:spPr>
          <a:xfrm>
            <a:off x="6096000" y="2866947"/>
            <a:ext cx="4073528" cy="1447510"/>
          </a:xfrm>
          <a:prstGeom prst="straightConnector1">
            <a:avLst/>
          </a:prstGeom>
          <a:ln w="38100">
            <a:prstDash val="lgDashDot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4484557" y="1628585"/>
            <a:ext cx="3222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odmowie otwarcia postępowania układowego </a:t>
            </a:r>
          </a:p>
        </p:txBody>
      </p:sp>
      <p:sp>
        <p:nvSpPr>
          <p:cNvPr id="3" name="Mnożenie 2"/>
          <p:cNvSpPr/>
          <p:nvPr/>
        </p:nvSpPr>
        <p:spPr>
          <a:xfrm>
            <a:off x="8076001" y="3590702"/>
            <a:ext cx="4073528" cy="3049941"/>
          </a:xfrm>
          <a:prstGeom prst="mathMultiply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250739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postanowienia o otwarciu postępowania układowego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233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271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086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233 Pr. Rest. wynika, że w postanowieniu o otwarciu postępowania układowego sąd m. in. wyznacza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nadzorcę sądowego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3078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233 Pr. Rest. wynika, że w postanowieniu o otwarciu postępowania układowego sąd m. in. wyznacza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sędziego-komisarza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nadzorcę sądowego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23 marca 2020 r.</a:t>
            </a:r>
          </a:p>
        </p:txBody>
      </p:sp>
    </p:spTree>
    <p:extLst>
      <p:ext uri="{BB962C8B-B14F-4D97-AF65-F5344CB8AC3E}">
        <p14:creationId xmlns:p14="http://schemas.microsoft.com/office/powerpoint/2010/main" val="26210430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wniosku o otwarcie postępowania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może wskazać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osobę lub spółkę do pełnienia funkcji nadzorcy sądowego na zasadach określonych w art. 38 ust. 2 Pr. Rest.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55001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układowym (także w przyśpieszonym postępowaniu układowym i postępowaniu sanacyjnym) może zostać ustanowiony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fakultatywny organ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restrukturyzacyjnego, jakim jest rada wierzycieli.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Radę wierzycieli ustanawia oraz powołuje i odwołuje jej członków sędzia-komisarz z urzędu, o ile uzna to za potrzebne, albo na wniosek (art. 121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rada wierzycieli nie została ustanowiona, czynności zastrzeżone dla rady wierzycieli wykonuje sędzia-komisarz (art. 139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398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 własny, w zakresie określonym w art. 39 ust. 1 Pr. Rest., dłużnik sprawuje pod nadzorem nadzorcy sądowego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67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powołaniu nadzorcy sądowego dłużnik może dokonywać czynności zwykłego zarządu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dokonanie czynności przekraczających zakres zwykłego zarządu wymagana jest zgoda nadzorcy sądowego, chyba że ustawa przewiduje zezwolenie rady wierzycieli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i 2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Czynność przekraczająca zakres zwykłego zarządu dokonana bez wymaganej zgody jest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nieważna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39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73921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zarządca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składają sędziemu-komisarzowi sprawozdania ze swoich czynności za każdy </a:t>
            </a:r>
            <a:r>
              <a:rPr lang="pl-PL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miesiąc (1) kalendarzowy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pełnienia funkcji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31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8844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czynności nadzorcy sądowego należy, zgodnie z art. 40 Pr. Rest., w szczególności: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zawiadomienie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wierzycieli o otwarciu postępowania restrukturyzacyjnego,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ocena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propozycji układowych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tym, w razie potrzeby, doradztwo w zakresie ich zmiany w celu zapewnienia zgodności z prawem i możliwości ich wykonania,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podejmowanie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działań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celu złożenia przez wierzycieli możliwie największej liczby ważnych głosów,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234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odmowie otwarcia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przyspieszonego 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 przysługuje wyłącznie dłużnikowi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236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237 ust. 1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wierzycielowi przysługuje zażalenie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o otwarciu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postępowania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wyłącznie w części dotyczącej jurysdykcji sądów polskich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10449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„Wspieranie procedury głosowania, w tym procesu pozyskiwania głosów wierzycieli, może polegać na udziale w negocjacjach z wierzycielami w celu potwierdzenia, że procedura jest prowadzona zgodnie z prawem oraz że jej celem nie jest pokrzywdzenie wierzycieli. Nadzorca powinien tłumaczyć, jakie są prawne warunki oddania ważnego głosu. Nadzorca może wspomóc dłużnika w ocenie, czy oddane na piśmie głosy spełniają wymogi prawa”.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[w:] Prawo restrukturyzacyjne. Komentarz, red.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81318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udział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zgromadzeniu wierzycieli,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złożenie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możliwości wykonania układu,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sporządzenie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 restrukturyzacyjnego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sporządzenie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7746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280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trzydziestu (30) dni od dnia otwarcia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sporządza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składa sędziemu-komisarzowi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restrukturyzacyjny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uwzględniający propozycje restrukturyzacji przedstawione przez dłużnika,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57099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Niezwłocznie po złożeniu planu restrukturyzacyjnego oraz zatwierdzeniu spisu wierzytelności,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wyznacza termin zgromadzenia wierzycieli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celu głosowania nad układem (art. 281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6299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zawiadamiania wierzycieli o terminie zgromadzenia wierzycieli przepis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264 ust. 1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282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86628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264 ust. 1 Pr. Rest. wynika, że o terminie zgromadzenia wierzycieli zwołanego w celu przyjęcia układu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 zawiadamia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umieszczonych w spisie wierzytelności, jednocześnie doręczając im propozycje układowe, informację o podziale wierzycieli umieszczonych w spisie wierzytelności ze względu na kategorie interesów, informację o sposobie głosowania na zgromadzeniu wierzycieli oraz pouczenie o treści przepisów art. 107-110, art. 113 i art. 115-119 Pr. Rest.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3208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urzędu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wykreślić wierzytelność ze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przypadku stwierdzenia, że w spisie umieszczono wierzytelność, która w całości lub części nie istnieje albo przysługuje innej osobie niż wskazana w spisie jako wierzyciel (art. 99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49039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sprostowania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niedokładności, błędów pisarskich albo rachunkowych lub innych oczywistych omyłek w zatwierdzonym spisie wierzytelności oraz spisie wierzytelności spornych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350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art. 353 KPC. Sprostowania dokonuje sędzia-komisarz. Sprostowania może dokonać również referendarz sądowy (art. 101 ust. 3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1-3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91196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po złożeniu spisu wierzytelności zostanie ujawniona wierzytelność, która nie została umieszczona w spisie,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albo zarządca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sporządza uzupełnienie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84-91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100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 zmienia spis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stosownie do przedstawionych mu prawomocnych orzeczeń. Przepisy art. 89 ust. 2, art. 90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91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101 ust. 2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i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57865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„Zważywszy na systematykę ustawy oraz regułę utrzymania rozsądnego brzmienia przepisów, trzeba przyjąć, że ustawodawca dopuścił następujące [...] metody zmiany treści spisu wierzytelności: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ustalenie uzupełniającego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ta droga właściwa jest dla umieszczenia w spisie wierzytelności ujawnionych po złożeniu spisu wierzytelności (zmiany dokonuje nadzorca sądowy albo zarządca);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sędziego-komisarza – ta droga właściwa jest dla uwzględnienia na liście wierzytelności zapadłych po złożeniu spisu prawomocnych orzeczeń […] (art. 101 ust. 2 Pr. Rest.);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12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Dłużnik, co do zasady, nie miałby </a:t>
            </a:r>
            <a:r>
              <a:rPr lang="pl-PL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gravamen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zaskarżeniu postanowienia sądu w przedmiocie otwarcia postępowania zainicjowanego na wniosek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Dlatego ustawodawca nie przewidział możliwości zaskarżenia przez dłużnika postanowienia uwzględniającego jego wniosek”.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Adamus, Prawo restrukturyzacyjne.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96408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sędziego-komisarza wydanym z urzędu – ta droga jest właściwa w razie ujawnienia w spisie wierzytelności, które nie powinny być na niej uznane (art. 99 Pr. Rest.) […];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sędziego-komisarza w przedmiocie sprostowania oczywistych omyłek pisarskich i błędów rachunkowych”.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Zimmerman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Prawo upadłościowe. Prawo restrukturyzacyjne.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07505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układowym oraz postępowaniu sanacyjnym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tygodni od dnia obwieszczenia o dacie złożenia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uczestnicy postępowania mogą złożyć do sędziego-komisarza sprzeciw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 do umieszczenia wierzytelności w spisie wierzytelności. Dłużnik może złożyć sprzeciw, o ile spis wierzytelności nie jest zgodny z jego oświadczeniem, o którym mowa w art. 86 ust. 5 Pr. Rest. Jeżeli dłużnik nie złożył oświadczenia, może złożyć sprzeciw tylko w przypadku, gdy wykaże, że nie złożył oświadczenia z przyczyn od niego niezależnych (art. 91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7020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terminie, o którym mowa w art. 91 ust. 1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lub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który nie został umieszczony w spisie wierzytelności,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może złożyć sprzeciw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 do pominięcia wierzytelności w spisie wierzytelności (art. 91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5417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Sprzeciw powinien odpowiadać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wymogom formalnym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pisma procesowego, a ponadto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wskazywać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pominiętą lub zaskarżoną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wierzytelność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zawierać wniosek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do pominięcia lub umieszczenia wierzytelności w spisie wierzytelności wraz z uzasadnieniem i wskazaniem dowodów na jego poparcie (art. 92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Sprzeciw co do pominięcia wierzytelności w spisie wierzytelności powinien ponadto spełniać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wymogi formalne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których mowa w art. 92 ust. 2 i 2a Pr. Rest.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63817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Sędzia-komisarz, zastępca sędziego-komisarza lub wyznaczony sędzia rozpoznaje sprzeciw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posiedzeniu niejawnym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miesięcy od dnia jego wniesienia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95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sędzia-komisarz, zastępca sędziego-komisarza lub wyznaczony sędzia uzna za potrzebne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wyznaczenie rozprawy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zawiadamia o niej nadzorcę sądowego albo zarządcę, dłużnika oraz wierzyciela, który złożył sprzeciw, i wierzyciela, którego wierzytelności sprzeciw dotyczy. Niestawiennictwo tych osób, nawet usprawiedliwione, nie wstrzymuje wydania postanowienia (art. 95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7426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 tym kontekście pojawia się problem,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jaki organ powołuje sędziego wyznaczonego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gdyż prawo restrukturyzacyjne nie podaje w tym zakresie żadnych rozwiązań, jak to ma miejsce w przypadku zastępcy sędziego-komisarza. Możliwe są tutaj dwa wyjścia. Pierwsze polega na zastosowaniu </a:t>
            </a: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analogiam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21 ust. 1 Pr. Rest. i w tej koncepcji sędziego wyznaczonego powoływałby sąd restrukturyzacyjny. Drugie rozwiązanie opiera się na odpowiednim zastosowaniu konstrukcji wyznaczonego sędziego, o której mowa w art. 235 § 1 KPC i którą można zaadaptować do niniejszego przypadku za pośrednictwem odesłania wynikającego z art. 209 Pr. Rest. Wedle tej koncepcji sędzia wyznaczony byłby ustanawiany przez sędziego-komisarza”. 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Chrapoński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Torbus, A. Witosz, A.J.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82269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 wniósł sprzeciw co do umieszczenia wierzytelności w spisie wierzytelności. Sprzeciw został rozpoznany przez sędziego-komisarza dopiero po upływie czterech (4) miesięcy.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rozpoznanie sprzeciwu z naruszeniem terminu wskazanego w art. 95 ust. 1 Pr. Rest. wywołuje skutki prawne?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1469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postanowienie w przedmiocie sprzeciwu zażalenie przysługuje dłużnikowi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nadzorcy sądowemu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albo zarządcy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wierzycielom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95 ust. 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43890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Zażalenie może wnieść każdy z wierzycieli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danego dłużnika. Nie tylko ten, który uprzednio wniósł sprzeciw, czy ten, którego wierzytelności sprzeciw dotyczył. Na powyższe wskazuje redakcja art. 95 ust. 5 Pr. Rest., który odmiennie niż art. 95 ust. 2 i 3 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posługuje się ogólnie pojęciem wierzyciela, bez rozróżnienia już na wierzyciela, który złożył sprzeciw, i wierzyciela, którego wierzytelności sprzeciw dotyczy”.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Ł. Lipowicz,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65964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„Umieszczenie wierzytelności w spisie na skutek sprzeciwu ma wpływ na prawa i obowiązki innych wierzycieli, albowiem oddziałuje na zdolność zaspokojenia wierzycieli w ramach postępowania restrukturyzacyjnego, w szczególności na propozycje układowe”.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Chrapoński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Torbus, A. Witosz, A.J. Witosz</a:t>
            </a:r>
            <a:endParaRPr lang="pl-PL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5091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2266</TotalTime>
  <Words>7435</Words>
  <Application>Microsoft Office PowerPoint</Application>
  <PresentationFormat>Panoramiczny</PresentationFormat>
  <Paragraphs>334</Paragraphs>
  <Slides>125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125</vt:i4>
      </vt:variant>
    </vt:vector>
  </HeadingPairs>
  <TitlesOfParts>
    <vt:vector size="130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Paweł B</dc:creator>
  <cp:lastModifiedBy>Paweł Bury</cp:lastModifiedBy>
  <cp:revision>334</cp:revision>
  <dcterms:created xsi:type="dcterms:W3CDTF">2019-02-22T23:25:36Z</dcterms:created>
  <dcterms:modified xsi:type="dcterms:W3CDTF">2022-04-09T11:08:30Z</dcterms:modified>
</cp:coreProperties>
</file>