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1" r:id="rId2"/>
    <p:sldId id="391" r:id="rId3"/>
    <p:sldId id="479" r:id="rId4"/>
    <p:sldId id="443" r:id="rId5"/>
    <p:sldId id="392" r:id="rId6"/>
    <p:sldId id="275" r:id="rId7"/>
    <p:sldId id="393" r:id="rId8"/>
    <p:sldId id="444" r:id="rId9"/>
    <p:sldId id="469" r:id="rId10"/>
    <p:sldId id="471" r:id="rId11"/>
    <p:sldId id="473" r:id="rId12"/>
    <p:sldId id="484" r:id="rId13"/>
    <p:sldId id="395" r:id="rId14"/>
    <p:sldId id="445" r:id="rId15"/>
    <p:sldId id="394" r:id="rId16"/>
    <p:sldId id="505" r:id="rId17"/>
    <p:sldId id="396" r:id="rId18"/>
    <p:sldId id="429" r:id="rId19"/>
    <p:sldId id="504" r:id="rId20"/>
    <p:sldId id="503" r:id="rId21"/>
    <p:sldId id="397" r:id="rId22"/>
    <p:sldId id="493" r:id="rId23"/>
    <p:sldId id="430" r:id="rId24"/>
    <p:sldId id="431" r:id="rId25"/>
    <p:sldId id="441" r:id="rId26"/>
    <p:sldId id="446" r:id="rId27"/>
    <p:sldId id="486" r:id="rId28"/>
    <p:sldId id="442" r:id="rId29"/>
    <p:sldId id="447" r:id="rId30"/>
    <p:sldId id="455" r:id="rId31"/>
    <p:sldId id="461" r:id="rId32"/>
    <p:sldId id="462" r:id="rId33"/>
    <p:sldId id="400" r:id="rId34"/>
    <p:sldId id="451" r:id="rId35"/>
    <p:sldId id="512" r:id="rId36"/>
    <p:sldId id="510" r:id="rId37"/>
    <p:sldId id="511" r:id="rId38"/>
    <p:sldId id="449" r:id="rId39"/>
    <p:sldId id="450" r:id="rId40"/>
    <p:sldId id="452" r:id="rId41"/>
    <p:sldId id="506" r:id="rId42"/>
    <p:sldId id="453" r:id="rId43"/>
    <p:sldId id="448" r:id="rId44"/>
    <p:sldId id="401" r:id="rId45"/>
    <p:sldId id="454" r:id="rId46"/>
    <p:sldId id="403" r:id="rId47"/>
    <p:sldId id="404" r:id="rId48"/>
    <p:sldId id="478" r:id="rId49"/>
    <p:sldId id="480" r:id="rId50"/>
    <p:sldId id="460" r:id="rId51"/>
    <p:sldId id="405" r:id="rId52"/>
    <p:sldId id="459" r:id="rId53"/>
    <p:sldId id="501" r:id="rId54"/>
    <p:sldId id="502" r:id="rId55"/>
    <p:sldId id="497" r:id="rId56"/>
    <p:sldId id="498" r:id="rId57"/>
    <p:sldId id="489" r:id="rId58"/>
    <p:sldId id="499" r:id="rId59"/>
    <p:sldId id="500" r:id="rId60"/>
    <p:sldId id="406" r:id="rId61"/>
    <p:sldId id="407" r:id="rId62"/>
    <p:sldId id="408" r:id="rId63"/>
    <p:sldId id="416" r:id="rId64"/>
    <p:sldId id="492" r:id="rId65"/>
    <p:sldId id="409" r:id="rId66"/>
    <p:sldId id="490" r:id="rId67"/>
    <p:sldId id="491" r:id="rId68"/>
    <p:sldId id="415" r:id="rId69"/>
    <p:sldId id="411" r:id="rId70"/>
    <p:sldId id="413" r:id="rId71"/>
    <p:sldId id="457" r:id="rId72"/>
    <p:sldId id="412" r:id="rId73"/>
    <p:sldId id="398" r:id="rId74"/>
    <p:sldId id="422" r:id="rId75"/>
    <p:sldId id="456" r:id="rId76"/>
    <p:sldId id="439" r:id="rId77"/>
    <p:sldId id="507" r:id="rId78"/>
    <p:sldId id="509" r:id="rId79"/>
    <p:sldId id="508" r:id="rId80"/>
    <p:sldId id="418" r:id="rId81"/>
    <p:sldId id="496" r:id="rId82"/>
    <p:sldId id="495" r:id="rId83"/>
    <p:sldId id="424" r:id="rId84"/>
    <p:sldId id="474" r:id="rId85"/>
    <p:sldId id="475" r:id="rId86"/>
    <p:sldId id="464" r:id="rId87"/>
    <p:sldId id="465" r:id="rId88"/>
    <p:sldId id="472" r:id="rId89"/>
    <p:sldId id="494" r:id="rId90"/>
    <p:sldId id="421" r:id="rId91"/>
    <p:sldId id="467" r:id="rId92"/>
    <p:sldId id="463" r:id="rId93"/>
    <p:sldId id="468" r:id="rId94"/>
    <p:sldId id="476" r:id="rId95"/>
    <p:sldId id="477" r:id="rId96"/>
    <p:sldId id="482" r:id="rId97"/>
    <p:sldId id="483" r:id="rId98"/>
    <p:sldId id="487" r:id="rId99"/>
    <p:sldId id="488" r:id="rId10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FE60DF-7DC2-4B1A-940E-8D973ACCFE98}" type="doc">
      <dgm:prSet loTypeId="urn:microsoft.com/office/officeart/2005/8/layout/process5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0E9D05CA-A1F4-4DCD-9621-B09E2A4544F3}">
      <dgm:prSet phldrT="[Tekst]"/>
      <dgm:spPr/>
      <dgm:t>
        <a:bodyPr/>
        <a:lstStyle/>
        <a:p>
          <a:r>
            <a:rPr lang="pl-PL" b="1" dirty="0">
              <a:latin typeface="Times New Roman" panose="02020603050405020304" pitchFamily="18" charset="0"/>
              <a:cs typeface="Times New Roman" panose="02020603050405020304" pitchFamily="18" charset="0"/>
            </a:rPr>
            <a:t>złożenie sprzeciwu</a:t>
          </a:r>
        </a:p>
        <a:p>
          <a:r>
            <a:rPr lang="pl-PL" dirty="0">
              <a:latin typeface="Times New Roman" panose="02020603050405020304" pitchFamily="18" charset="0"/>
              <a:cs typeface="Times New Roman" panose="02020603050405020304" pitchFamily="18" charset="0"/>
            </a:rPr>
            <a:t>(art. 91 Pr. Rest.)</a:t>
          </a:r>
        </a:p>
      </dgm:t>
    </dgm:pt>
    <dgm:pt modelId="{EAC9FA31-632F-4B99-8A6A-5D7ABB5B78C8}" type="parTrans" cxnId="{5D6DA0EB-DED9-4B2A-868B-17AB274E7BCF}">
      <dgm:prSet/>
      <dgm:spPr/>
      <dgm:t>
        <a:bodyPr/>
        <a:lstStyle/>
        <a:p>
          <a:endParaRPr lang="pl-PL"/>
        </a:p>
      </dgm:t>
    </dgm:pt>
    <dgm:pt modelId="{4775CDA9-6656-4BF8-B298-CD16FC8616D3}" type="sibTrans" cxnId="{5D6DA0EB-DED9-4B2A-868B-17AB274E7BCF}">
      <dgm:prSet/>
      <dgm:spPr/>
      <dgm:t>
        <a:bodyPr/>
        <a:lstStyle/>
        <a:p>
          <a:endParaRPr lang="pl-PL"/>
        </a:p>
      </dgm:t>
    </dgm:pt>
    <dgm:pt modelId="{3641B99F-70A9-492B-A6E2-4E661D56C6FB}">
      <dgm:prSet phldrT="[Tekst]"/>
      <dgm:spPr/>
      <dgm:t>
        <a:bodyPr/>
        <a:lstStyle/>
        <a:p>
          <a:r>
            <a:rPr lang="pl-PL" b="1" dirty="0">
              <a:latin typeface="Times New Roman" panose="02020603050405020304" pitchFamily="18" charset="0"/>
              <a:cs typeface="Times New Roman" panose="02020603050405020304" pitchFamily="18" charset="0"/>
            </a:rPr>
            <a:t>doręczenie odpisu sprzeciwu</a:t>
          </a:r>
        </a:p>
        <a:p>
          <a:r>
            <a:rPr lang="pl-PL" dirty="0">
              <a:latin typeface="Times New Roman" panose="02020603050405020304" pitchFamily="18" charset="0"/>
              <a:cs typeface="Times New Roman" panose="02020603050405020304" pitchFamily="18" charset="0"/>
            </a:rPr>
            <a:t>(art. 94 ust. 1-3 Pr. Rest.)</a:t>
          </a:r>
        </a:p>
      </dgm:t>
    </dgm:pt>
    <dgm:pt modelId="{BF50DA00-41C4-4AF0-87C5-F03A73C5C000}" type="parTrans" cxnId="{C3AB75A7-AB7F-4C5E-ABB5-E9DCE51B060D}">
      <dgm:prSet/>
      <dgm:spPr/>
      <dgm:t>
        <a:bodyPr/>
        <a:lstStyle/>
        <a:p>
          <a:endParaRPr lang="pl-PL"/>
        </a:p>
      </dgm:t>
    </dgm:pt>
    <dgm:pt modelId="{6A0B0157-1A22-4565-AA0F-2676A379C11D}" type="sibTrans" cxnId="{C3AB75A7-AB7F-4C5E-ABB5-E9DCE51B060D}">
      <dgm:prSet/>
      <dgm:spPr/>
      <dgm:t>
        <a:bodyPr/>
        <a:lstStyle/>
        <a:p>
          <a:endParaRPr lang="pl-PL"/>
        </a:p>
      </dgm:t>
    </dgm:pt>
    <dgm:pt modelId="{477457BB-84B1-4F65-8E34-87CEC1B5E8F0}">
      <dgm:prSet phldrT="[Tekst]"/>
      <dgm:spPr/>
      <dgm:t>
        <a:bodyPr/>
        <a:lstStyle/>
        <a:p>
          <a:r>
            <a:rPr lang="pl-PL" b="1" dirty="0">
              <a:latin typeface="Times New Roman" panose="02020603050405020304" pitchFamily="18" charset="0"/>
              <a:cs typeface="Times New Roman" panose="02020603050405020304" pitchFamily="18" charset="0"/>
            </a:rPr>
            <a:t>wniesienie odpowiedzi na sprzeciw</a:t>
          </a:r>
        </a:p>
        <a:p>
          <a:r>
            <a:rPr lang="pl-PL" dirty="0">
              <a:latin typeface="Times New Roman" panose="02020603050405020304" pitchFamily="18" charset="0"/>
              <a:cs typeface="Times New Roman" panose="02020603050405020304" pitchFamily="18" charset="0"/>
            </a:rPr>
            <a:t>(art. 94 ust. 4 Pr. Rest.)</a:t>
          </a:r>
        </a:p>
      </dgm:t>
    </dgm:pt>
    <dgm:pt modelId="{FB17C22C-2851-4A59-B2E3-23FB8A7C5C9C}" type="parTrans" cxnId="{E85C3845-06E8-473D-821D-B37BE0E4FA33}">
      <dgm:prSet/>
      <dgm:spPr/>
      <dgm:t>
        <a:bodyPr/>
        <a:lstStyle/>
        <a:p>
          <a:endParaRPr lang="pl-PL"/>
        </a:p>
      </dgm:t>
    </dgm:pt>
    <dgm:pt modelId="{34DE217C-15A7-4077-802F-8F7D29F53AC1}" type="sibTrans" cxnId="{E85C3845-06E8-473D-821D-B37BE0E4FA33}">
      <dgm:prSet/>
      <dgm:spPr/>
      <dgm:t>
        <a:bodyPr/>
        <a:lstStyle/>
        <a:p>
          <a:endParaRPr lang="pl-PL"/>
        </a:p>
      </dgm:t>
    </dgm:pt>
    <dgm:pt modelId="{200CB399-ABD8-4C59-893C-1CFB480859FF}">
      <dgm:prSet phldrT="[Tekst]"/>
      <dgm:spPr/>
      <dgm:t>
        <a:bodyPr/>
        <a:lstStyle/>
        <a:p>
          <a:r>
            <a:rPr lang="pl-PL" b="1" dirty="0">
              <a:latin typeface="Times New Roman" panose="02020603050405020304" pitchFamily="18" charset="0"/>
              <a:cs typeface="Times New Roman" panose="02020603050405020304" pitchFamily="18" charset="0"/>
            </a:rPr>
            <a:t>rozpoznanie sprzeciwu</a:t>
          </a:r>
        </a:p>
        <a:p>
          <a:r>
            <a:rPr lang="pl-PL" dirty="0">
              <a:latin typeface="Times New Roman" panose="02020603050405020304" pitchFamily="18" charset="0"/>
              <a:cs typeface="Times New Roman" panose="02020603050405020304" pitchFamily="18" charset="0"/>
            </a:rPr>
            <a:t>(art. 95 ust. 1-2 Pr. Rest.)</a:t>
          </a:r>
        </a:p>
      </dgm:t>
    </dgm:pt>
    <dgm:pt modelId="{C5C2D77C-6308-4C8F-8DFF-5840745DA921}" type="parTrans" cxnId="{28F2831E-FBED-445F-88C8-6C6E9EBB7EB9}">
      <dgm:prSet/>
      <dgm:spPr/>
      <dgm:t>
        <a:bodyPr/>
        <a:lstStyle/>
        <a:p>
          <a:endParaRPr lang="pl-PL"/>
        </a:p>
      </dgm:t>
    </dgm:pt>
    <dgm:pt modelId="{7AC5DE51-6182-45E2-97A7-A15663ABD753}" type="sibTrans" cxnId="{28F2831E-FBED-445F-88C8-6C6E9EBB7EB9}">
      <dgm:prSet/>
      <dgm:spPr/>
      <dgm:t>
        <a:bodyPr/>
        <a:lstStyle/>
        <a:p>
          <a:endParaRPr lang="pl-PL"/>
        </a:p>
      </dgm:t>
    </dgm:pt>
    <dgm:pt modelId="{2E160A32-D3AE-4DE2-BAFE-2540BA372520}">
      <dgm:prSet phldrT="[Tekst]"/>
      <dgm:spPr/>
      <dgm:t>
        <a:bodyPr/>
        <a:lstStyle/>
        <a:p>
          <a:r>
            <a:rPr lang="pl-PL" b="1" dirty="0">
              <a:latin typeface="Times New Roman" panose="02020603050405020304" pitchFamily="18" charset="0"/>
              <a:cs typeface="Times New Roman" panose="02020603050405020304" pitchFamily="18" charset="0"/>
            </a:rPr>
            <a:t>wniesienie zażalenia</a:t>
          </a:r>
        </a:p>
        <a:p>
          <a:r>
            <a:rPr lang="pl-PL" dirty="0">
              <a:latin typeface="Times New Roman" panose="02020603050405020304" pitchFamily="18" charset="0"/>
              <a:cs typeface="Times New Roman" panose="02020603050405020304" pitchFamily="18" charset="0"/>
            </a:rPr>
            <a:t>(art. 95 ust. 5 Pr. Rest.)</a:t>
          </a:r>
        </a:p>
      </dgm:t>
    </dgm:pt>
    <dgm:pt modelId="{5C1306E0-384B-4BF0-9761-0F04A13AD9DB}" type="parTrans" cxnId="{3419C586-0D7F-4410-8DD6-B2E80986B68E}">
      <dgm:prSet/>
      <dgm:spPr/>
      <dgm:t>
        <a:bodyPr/>
        <a:lstStyle/>
        <a:p>
          <a:endParaRPr lang="pl-PL"/>
        </a:p>
      </dgm:t>
    </dgm:pt>
    <dgm:pt modelId="{AE408232-3DED-45E8-87F2-E48AF5CFA0B2}" type="sibTrans" cxnId="{3419C586-0D7F-4410-8DD6-B2E80986B68E}">
      <dgm:prSet/>
      <dgm:spPr/>
      <dgm:t>
        <a:bodyPr/>
        <a:lstStyle/>
        <a:p>
          <a:endParaRPr lang="pl-PL"/>
        </a:p>
      </dgm:t>
    </dgm:pt>
    <dgm:pt modelId="{1EFA2763-58AF-4D5B-A814-3ADA3BA157C7}" type="pres">
      <dgm:prSet presAssocID="{E1FE60DF-7DC2-4B1A-940E-8D973ACCFE98}" presName="diagram" presStyleCnt="0">
        <dgm:presLayoutVars>
          <dgm:dir/>
          <dgm:resizeHandles val="exact"/>
        </dgm:presLayoutVars>
      </dgm:prSet>
      <dgm:spPr/>
    </dgm:pt>
    <dgm:pt modelId="{91515BB6-AC94-4BF1-8F08-C4D2698FECEE}" type="pres">
      <dgm:prSet presAssocID="{0E9D05CA-A1F4-4DCD-9621-B09E2A4544F3}" presName="node" presStyleLbl="node1" presStyleIdx="0" presStyleCnt="5">
        <dgm:presLayoutVars>
          <dgm:bulletEnabled val="1"/>
        </dgm:presLayoutVars>
      </dgm:prSet>
      <dgm:spPr/>
    </dgm:pt>
    <dgm:pt modelId="{0D55D63C-5B1C-4890-A566-46162429A335}" type="pres">
      <dgm:prSet presAssocID="{4775CDA9-6656-4BF8-B298-CD16FC8616D3}" presName="sibTrans" presStyleLbl="sibTrans2D1" presStyleIdx="0" presStyleCnt="4"/>
      <dgm:spPr/>
    </dgm:pt>
    <dgm:pt modelId="{72C662CF-7744-4A41-9545-FA5CB28EBC58}" type="pres">
      <dgm:prSet presAssocID="{4775CDA9-6656-4BF8-B298-CD16FC8616D3}" presName="connectorText" presStyleLbl="sibTrans2D1" presStyleIdx="0" presStyleCnt="4"/>
      <dgm:spPr/>
    </dgm:pt>
    <dgm:pt modelId="{DF42A97E-180B-41CD-91E4-226BD751BC60}" type="pres">
      <dgm:prSet presAssocID="{3641B99F-70A9-492B-A6E2-4E661D56C6FB}" presName="node" presStyleLbl="node1" presStyleIdx="1" presStyleCnt="5">
        <dgm:presLayoutVars>
          <dgm:bulletEnabled val="1"/>
        </dgm:presLayoutVars>
      </dgm:prSet>
      <dgm:spPr/>
    </dgm:pt>
    <dgm:pt modelId="{1A60BF17-0DB1-4D22-ACDB-8C4CAD9569D5}" type="pres">
      <dgm:prSet presAssocID="{6A0B0157-1A22-4565-AA0F-2676A379C11D}" presName="sibTrans" presStyleLbl="sibTrans2D1" presStyleIdx="1" presStyleCnt="4"/>
      <dgm:spPr/>
    </dgm:pt>
    <dgm:pt modelId="{53538ED7-5F4C-4A97-9160-163E63780032}" type="pres">
      <dgm:prSet presAssocID="{6A0B0157-1A22-4565-AA0F-2676A379C11D}" presName="connectorText" presStyleLbl="sibTrans2D1" presStyleIdx="1" presStyleCnt="4"/>
      <dgm:spPr/>
    </dgm:pt>
    <dgm:pt modelId="{AAD7D47A-21D5-44DE-AA75-D424BD3B8111}" type="pres">
      <dgm:prSet presAssocID="{477457BB-84B1-4F65-8E34-87CEC1B5E8F0}" presName="node" presStyleLbl="node1" presStyleIdx="2" presStyleCnt="5">
        <dgm:presLayoutVars>
          <dgm:bulletEnabled val="1"/>
        </dgm:presLayoutVars>
      </dgm:prSet>
      <dgm:spPr/>
    </dgm:pt>
    <dgm:pt modelId="{5E9CFCB0-27CE-431B-B15D-17FBCEDF861B}" type="pres">
      <dgm:prSet presAssocID="{34DE217C-15A7-4077-802F-8F7D29F53AC1}" presName="sibTrans" presStyleLbl="sibTrans2D1" presStyleIdx="2" presStyleCnt="4"/>
      <dgm:spPr/>
    </dgm:pt>
    <dgm:pt modelId="{92EF122F-8E1F-4AEF-A3F2-BA74C40ABC26}" type="pres">
      <dgm:prSet presAssocID="{34DE217C-15A7-4077-802F-8F7D29F53AC1}" presName="connectorText" presStyleLbl="sibTrans2D1" presStyleIdx="2" presStyleCnt="4"/>
      <dgm:spPr/>
    </dgm:pt>
    <dgm:pt modelId="{30194B99-A3B0-44DE-9690-9DF56C985289}" type="pres">
      <dgm:prSet presAssocID="{200CB399-ABD8-4C59-893C-1CFB480859FF}" presName="node" presStyleLbl="node1" presStyleIdx="3" presStyleCnt="5">
        <dgm:presLayoutVars>
          <dgm:bulletEnabled val="1"/>
        </dgm:presLayoutVars>
      </dgm:prSet>
      <dgm:spPr/>
    </dgm:pt>
    <dgm:pt modelId="{D56CDDFE-B9AC-48B6-8E0F-4FC1CCC4E924}" type="pres">
      <dgm:prSet presAssocID="{7AC5DE51-6182-45E2-97A7-A15663ABD753}" presName="sibTrans" presStyleLbl="sibTrans2D1" presStyleIdx="3" presStyleCnt="4"/>
      <dgm:spPr/>
    </dgm:pt>
    <dgm:pt modelId="{9A1CD429-67B7-4B98-AE2B-97F8DEE58F78}" type="pres">
      <dgm:prSet presAssocID="{7AC5DE51-6182-45E2-97A7-A15663ABD753}" presName="connectorText" presStyleLbl="sibTrans2D1" presStyleIdx="3" presStyleCnt="4"/>
      <dgm:spPr/>
    </dgm:pt>
    <dgm:pt modelId="{B8F88955-8E30-4842-A629-8C8C4966F877}" type="pres">
      <dgm:prSet presAssocID="{2E160A32-D3AE-4DE2-BAFE-2540BA372520}" presName="node" presStyleLbl="node1" presStyleIdx="4" presStyleCnt="5">
        <dgm:presLayoutVars>
          <dgm:bulletEnabled val="1"/>
        </dgm:presLayoutVars>
      </dgm:prSet>
      <dgm:spPr/>
    </dgm:pt>
  </dgm:ptLst>
  <dgm:cxnLst>
    <dgm:cxn modelId="{B3D31816-8817-4B19-BD62-7274C9A98842}" type="presOf" srcId="{34DE217C-15A7-4077-802F-8F7D29F53AC1}" destId="{92EF122F-8E1F-4AEF-A3F2-BA74C40ABC26}" srcOrd="1" destOrd="0" presId="urn:microsoft.com/office/officeart/2005/8/layout/process5"/>
    <dgm:cxn modelId="{28F2831E-FBED-445F-88C8-6C6E9EBB7EB9}" srcId="{E1FE60DF-7DC2-4B1A-940E-8D973ACCFE98}" destId="{200CB399-ABD8-4C59-893C-1CFB480859FF}" srcOrd="3" destOrd="0" parTransId="{C5C2D77C-6308-4C8F-8DFF-5840745DA921}" sibTransId="{7AC5DE51-6182-45E2-97A7-A15663ABD753}"/>
    <dgm:cxn modelId="{2C0BCB3D-FD6B-45DD-ACC5-AF29F49C712E}" type="presOf" srcId="{6A0B0157-1A22-4565-AA0F-2676A379C11D}" destId="{53538ED7-5F4C-4A97-9160-163E63780032}" srcOrd="1" destOrd="0" presId="urn:microsoft.com/office/officeart/2005/8/layout/process5"/>
    <dgm:cxn modelId="{E85C3845-06E8-473D-821D-B37BE0E4FA33}" srcId="{E1FE60DF-7DC2-4B1A-940E-8D973ACCFE98}" destId="{477457BB-84B1-4F65-8E34-87CEC1B5E8F0}" srcOrd="2" destOrd="0" parTransId="{FB17C22C-2851-4A59-B2E3-23FB8A7C5C9C}" sibTransId="{34DE217C-15A7-4077-802F-8F7D29F53AC1}"/>
    <dgm:cxn modelId="{E30CA565-7D57-4F61-80F4-C23D59D20510}" type="presOf" srcId="{477457BB-84B1-4F65-8E34-87CEC1B5E8F0}" destId="{AAD7D47A-21D5-44DE-AA75-D424BD3B8111}" srcOrd="0" destOrd="0" presId="urn:microsoft.com/office/officeart/2005/8/layout/process5"/>
    <dgm:cxn modelId="{8A099A6A-04AC-43CC-990F-4CD9EFDC70E1}" type="presOf" srcId="{200CB399-ABD8-4C59-893C-1CFB480859FF}" destId="{30194B99-A3B0-44DE-9690-9DF56C985289}" srcOrd="0" destOrd="0" presId="urn:microsoft.com/office/officeart/2005/8/layout/process5"/>
    <dgm:cxn modelId="{CEE5DF57-91A8-469D-B92F-56E6F23F721C}" type="presOf" srcId="{0E9D05CA-A1F4-4DCD-9621-B09E2A4544F3}" destId="{91515BB6-AC94-4BF1-8F08-C4D2698FECEE}" srcOrd="0" destOrd="0" presId="urn:microsoft.com/office/officeart/2005/8/layout/process5"/>
    <dgm:cxn modelId="{5E80425A-44BC-4552-9087-1911F1E73778}" type="presOf" srcId="{3641B99F-70A9-492B-A6E2-4E661D56C6FB}" destId="{DF42A97E-180B-41CD-91E4-226BD751BC60}" srcOrd="0" destOrd="0" presId="urn:microsoft.com/office/officeart/2005/8/layout/process5"/>
    <dgm:cxn modelId="{1C125A86-40D9-4B76-A9AE-C1BB6BE8FBCF}" type="presOf" srcId="{2E160A32-D3AE-4DE2-BAFE-2540BA372520}" destId="{B8F88955-8E30-4842-A629-8C8C4966F877}" srcOrd="0" destOrd="0" presId="urn:microsoft.com/office/officeart/2005/8/layout/process5"/>
    <dgm:cxn modelId="{3419C586-0D7F-4410-8DD6-B2E80986B68E}" srcId="{E1FE60DF-7DC2-4B1A-940E-8D973ACCFE98}" destId="{2E160A32-D3AE-4DE2-BAFE-2540BA372520}" srcOrd="4" destOrd="0" parTransId="{5C1306E0-384B-4BF0-9761-0F04A13AD9DB}" sibTransId="{AE408232-3DED-45E8-87F2-E48AF5CFA0B2}"/>
    <dgm:cxn modelId="{A141938D-4CB2-44FB-9858-AE9B4C0DDAF4}" type="presOf" srcId="{4775CDA9-6656-4BF8-B298-CD16FC8616D3}" destId="{0D55D63C-5B1C-4890-A566-46162429A335}" srcOrd="0" destOrd="0" presId="urn:microsoft.com/office/officeart/2005/8/layout/process5"/>
    <dgm:cxn modelId="{C3AB75A7-AB7F-4C5E-ABB5-E9DCE51B060D}" srcId="{E1FE60DF-7DC2-4B1A-940E-8D973ACCFE98}" destId="{3641B99F-70A9-492B-A6E2-4E661D56C6FB}" srcOrd="1" destOrd="0" parTransId="{BF50DA00-41C4-4AF0-87C5-F03A73C5C000}" sibTransId="{6A0B0157-1A22-4565-AA0F-2676A379C11D}"/>
    <dgm:cxn modelId="{9D1633A9-7E32-4D6C-967A-4F5E64098FCD}" type="presOf" srcId="{6A0B0157-1A22-4565-AA0F-2676A379C11D}" destId="{1A60BF17-0DB1-4D22-ACDB-8C4CAD9569D5}" srcOrd="0" destOrd="0" presId="urn:microsoft.com/office/officeart/2005/8/layout/process5"/>
    <dgm:cxn modelId="{1D6F99D7-63E4-4C46-B19E-B26E2CCB6378}" type="presOf" srcId="{7AC5DE51-6182-45E2-97A7-A15663ABD753}" destId="{9A1CD429-67B7-4B98-AE2B-97F8DEE58F78}" srcOrd="1" destOrd="0" presId="urn:microsoft.com/office/officeart/2005/8/layout/process5"/>
    <dgm:cxn modelId="{D4E2E5E8-FFE0-4A14-9A71-DA346BF531D3}" type="presOf" srcId="{34DE217C-15A7-4077-802F-8F7D29F53AC1}" destId="{5E9CFCB0-27CE-431B-B15D-17FBCEDF861B}" srcOrd="0" destOrd="0" presId="urn:microsoft.com/office/officeart/2005/8/layout/process5"/>
    <dgm:cxn modelId="{5D6DA0EB-DED9-4B2A-868B-17AB274E7BCF}" srcId="{E1FE60DF-7DC2-4B1A-940E-8D973ACCFE98}" destId="{0E9D05CA-A1F4-4DCD-9621-B09E2A4544F3}" srcOrd="0" destOrd="0" parTransId="{EAC9FA31-632F-4B99-8A6A-5D7ABB5B78C8}" sibTransId="{4775CDA9-6656-4BF8-B298-CD16FC8616D3}"/>
    <dgm:cxn modelId="{8E4964F3-EAAF-4E1E-B5DF-F100419A3A65}" type="presOf" srcId="{E1FE60DF-7DC2-4B1A-940E-8D973ACCFE98}" destId="{1EFA2763-58AF-4D5B-A814-3ADA3BA157C7}" srcOrd="0" destOrd="0" presId="urn:microsoft.com/office/officeart/2005/8/layout/process5"/>
    <dgm:cxn modelId="{E21A3DF9-E8DA-4FA4-A861-65A516337890}" type="presOf" srcId="{4775CDA9-6656-4BF8-B298-CD16FC8616D3}" destId="{72C662CF-7744-4A41-9545-FA5CB28EBC58}" srcOrd="1" destOrd="0" presId="urn:microsoft.com/office/officeart/2005/8/layout/process5"/>
    <dgm:cxn modelId="{AD6A23FE-CC5E-4C5E-AB6A-BA9FD3323FBC}" type="presOf" srcId="{7AC5DE51-6182-45E2-97A7-A15663ABD753}" destId="{D56CDDFE-B9AC-48B6-8E0F-4FC1CCC4E924}" srcOrd="0" destOrd="0" presId="urn:microsoft.com/office/officeart/2005/8/layout/process5"/>
    <dgm:cxn modelId="{3A646056-F795-476F-A4C0-BD9B8631CD9B}" type="presParOf" srcId="{1EFA2763-58AF-4D5B-A814-3ADA3BA157C7}" destId="{91515BB6-AC94-4BF1-8F08-C4D2698FECEE}" srcOrd="0" destOrd="0" presId="urn:microsoft.com/office/officeart/2005/8/layout/process5"/>
    <dgm:cxn modelId="{245CFEF7-4806-4AD2-A00F-DC4F5D241B35}" type="presParOf" srcId="{1EFA2763-58AF-4D5B-A814-3ADA3BA157C7}" destId="{0D55D63C-5B1C-4890-A566-46162429A335}" srcOrd="1" destOrd="0" presId="urn:microsoft.com/office/officeart/2005/8/layout/process5"/>
    <dgm:cxn modelId="{25DDE054-7799-4569-9A32-A54832947EBA}" type="presParOf" srcId="{0D55D63C-5B1C-4890-A566-46162429A335}" destId="{72C662CF-7744-4A41-9545-FA5CB28EBC58}" srcOrd="0" destOrd="0" presId="urn:microsoft.com/office/officeart/2005/8/layout/process5"/>
    <dgm:cxn modelId="{EC376985-C680-4E23-A0E3-A105150F8485}" type="presParOf" srcId="{1EFA2763-58AF-4D5B-A814-3ADA3BA157C7}" destId="{DF42A97E-180B-41CD-91E4-226BD751BC60}" srcOrd="2" destOrd="0" presId="urn:microsoft.com/office/officeart/2005/8/layout/process5"/>
    <dgm:cxn modelId="{D01D214A-968B-4A9C-B302-36D0F54FA0E7}" type="presParOf" srcId="{1EFA2763-58AF-4D5B-A814-3ADA3BA157C7}" destId="{1A60BF17-0DB1-4D22-ACDB-8C4CAD9569D5}" srcOrd="3" destOrd="0" presId="urn:microsoft.com/office/officeart/2005/8/layout/process5"/>
    <dgm:cxn modelId="{F01CCA9A-E508-4F25-9826-02976AEA12BA}" type="presParOf" srcId="{1A60BF17-0DB1-4D22-ACDB-8C4CAD9569D5}" destId="{53538ED7-5F4C-4A97-9160-163E63780032}" srcOrd="0" destOrd="0" presId="urn:microsoft.com/office/officeart/2005/8/layout/process5"/>
    <dgm:cxn modelId="{B2B16F8B-2ED1-4CE8-82D4-98E7A197D727}" type="presParOf" srcId="{1EFA2763-58AF-4D5B-A814-3ADA3BA157C7}" destId="{AAD7D47A-21D5-44DE-AA75-D424BD3B8111}" srcOrd="4" destOrd="0" presId="urn:microsoft.com/office/officeart/2005/8/layout/process5"/>
    <dgm:cxn modelId="{4EDF3169-996F-434E-81A9-F058E73BADB3}" type="presParOf" srcId="{1EFA2763-58AF-4D5B-A814-3ADA3BA157C7}" destId="{5E9CFCB0-27CE-431B-B15D-17FBCEDF861B}" srcOrd="5" destOrd="0" presId="urn:microsoft.com/office/officeart/2005/8/layout/process5"/>
    <dgm:cxn modelId="{6B8B469B-77EB-4AC8-82CD-FCAC2AA0C8D9}" type="presParOf" srcId="{5E9CFCB0-27CE-431B-B15D-17FBCEDF861B}" destId="{92EF122F-8E1F-4AEF-A3F2-BA74C40ABC26}" srcOrd="0" destOrd="0" presId="urn:microsoft.com/office/officeart/2005/8/layout/process5"/>
    <dgm:cxn modelId="{4096887A-A726-4C65-A0DB-5DA8BC631273}" type="presParOf" srcId="{1EFA2763-58AF-4D5B-A814-3ADA3BA157C7}" destId="{30194B99-A3B0-44DE-9690-9DF56C985289}" srcOrd="6" destOrd="0" presId="urn:microsoft.com/office/officeart/2005/8/layout/process5"/>
    <dgm:cxn modelId="{7B96B423-434A-4AF7-81D2-34AB9FA62823}" type="presParOf" srcId="{1EFA2763-58AF-4D5B-A814-3ADA3BA157C7}" destId="{D56CDDFE-B9AC-48B6-8E0F-4FC1CCC4E924}" srcOrd="7" destOrd="0" presId="urn:microsoft.com/office/officeart/2005/8/layout/process5"/>
    <dgm:cxn modelId="{24FE9254-59CE-4582-B19A-3D08946B04FF}" type="presParOf" srcId="{D56CDDFE-B9AC-48B6-8E0F-4FC1CCC4E924}" destId="{9A1CD429-67B7-4B98-AE2B-97F8DEE58F78}" srcOrd="0" destOrd="0" presId="urn:microsoft.com/office/officeart/2005/8/layout/process5"/>
    <dgm:cxn modelId="{677006FC-76C1-40E4-81A0-4D1E4FA2569B}" type="presParOf" srcId="{1EFA2763-58AF-4D5B-A814-3ADA3BA157C7}" destId="{B8F88955-8E30-4842-A629-8C8C4966F877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95257B-1178-47DB-9DDD-D9A58B95F75D}" type="doc">
      <dgm:prSet loTypeId="urn:microsoft.com/office/officeart/2005/8/layout/hProcess11" loCatId="process" qsTypeId="urn:microsoft.com/office/officeart/2005/8/quickstyle/simple1" qsCatId="simple" csTypeId="urn:microsoft.com/office/officeart/2005/8/colors/accent1_4" csCatId="accent1" phldr="1"/>
      <dgm:spPr/>
    </dgm:pt>
    <dgm:pt modelId="{BCED972A-98E9-467C-B486-E7C348E50241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złożenie wniosku o otwarcie postępowania</a:t>
          </a:r>
        </a:p>
      </dgm:t>
    </dgm:pt>
    <dgm:pt modelId="{F203BCD5-C3C0-4477-8199-6B141B52C006}" type="parTrans" cxnId="{477592DB-CB84-4886-8CAC-FC7D50C199A1}">
      <dgm:prSet/>
      <dgm:spPr/>
      <dgm:t>
        <a:bodyPr/>
        <a:lstStyle/>
        <a:p>
          <a:endParaRPr lang="pl-PL"/>
        </a:p>
      </dgm:t>
    </dgm:pt>
    <dgm:pt modelId="{E96400E4-19DC-4DC0-B3A4-2D5A229FA2C3}" type="sibTrans" cxnId="{477592DB-CB84-4886-8CAC-FC7D50C199A1}">
      <dgm:prSet/>
      <dgm:spPr/>
      <dgm:t>
        <a:bodyPr/>
        <a:lstStyle/>
        <a:p>
          <a:endParaRPr lang="pl-PL"/>
        </a:p>
      </dgm:t>
    </dgm:pt>
    <dgm:pt modelId="{94F31F43-5A5A-42AA-97EE-37F3EEA9EB39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wydanie postanowienia przez sąd              o otwarciu postępowania</a:t>
          </a:r>
        </a:p>
      </dgm:t>
    </dgm:pt>
    <dgm:pt modelId="{FEEAADFF-12A4-4E1F-9753-BB8FB6C68550}" type="parTrans" cxnId="{4EAF3947-029E-462F-9516-0D0725CFABCE}">
      <dgm:prSet/>
      <dgm:spPr/>
      <dgm:t>
        <a:bodyPr/>
        <a:lstStyle/>
        <a:p>
          <a:endParaRPr lang="pl-PL"/>
        </a:p>
      </dgm:t>
    </dgm:pt>
    <dgm:pt modelId="{D6E2E800-9A85-489A-8640-A6FAE0A03210}" type="sibTrans" cxnId="{4EAF3947-029E-462F-9516-0D0725CFABCE}">
      <dgm:prSet/>
      <dgm:spPr/>
      <dgm:t>
        <a:bodyPr/>
        <a:lstStyle/>
        <a:p>
          <a:endParaRPr lang="pl-PL"/>
        </a:p>
      </dgm:t>
    </dgm:pt>
    <dgm:pt modelId="{74B1B57F-0E4D-4DB9-9A37-317C63991E6A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sporządzenie przez zarządcę dokumentów, o których mowa w art. 313 ust. 1 i art. 320 Pr. Rest. i złożenie ich sędziemu-komisarzowi oraz sporządzenie dokumentów, o których mowa w art. 275 Pr. Rest.</a:t>
          </a:r>
        </a:p>
      </dgm:t>
    </dgm:pt>
    <dgm:pt modelId="{288BE418-8373-4C29-B330-F6E7D254B5FC}" type="parTrans" cxnId="{6EC8A962-20AD-49E0-ABD4-B03CA9E9685D}">
      <dgm:prSet/>
      <dgm:spPr/>
      <dgm:t>
        <a:bodyPr/>
        <a:lstStyle/>
        <a:p>
          <a:endParaRPr lang="pl-PL"/>
        </a:p>
      </dgm:t>
    </dgm:pt>
    <dgm:pt modelId="{160AE9C5-F6F3-435C-85AD-E739494E6A5C}" type="sibTrans" cxnId="{6EC8A962-20AD-49E0-ABD4-B03CA9E9685D}">
      <dgm:prSet/>
      <dgm:spPr/>
      <dgm:t>
        <a:bodyPr/>
        <a:lstStyle/>
        <a:p>
          <a:endParaRPr lang="pl-PL"/>
        </a:p>
      </dgm:t>
    </dgm:pt>
    <dgm:pt modelId="{91AC5717-7F20-434C-A0D7-43DFE19EF8DD}" type="pres">
      <dgm:prSet presAssocID="{7C95257B-1178-47DB-9DDD-D9A58B95F75D}" presName="Name0" presStyleCnt="0">
        <dgm:presLayoutVars>
          <dgm:dir/>
          <dgm:resizeHandles val="exact"/>
        </dgm:presLayoutVars>
      </dgm:prSet>
      <dgm:spPr/>
    </dgm:pt>
    <dgm:pt modelId="{DAA9073C-70A0-483D-AA61-441E3DA68E9B}" type="pres">
      <dgm:prSet presAssocID="{7C95257B-1178-47DB-9DDD-D9A58B95F75D}" presName="arrow" presStyleLbl="bgShp" presStyleIdx="0" presStyleCnt="1"/>
      <dgm:spPr/>
    </dgm:pt>
    <dgm:pt modelId="{2E766330-8BC1-4AC2-B2CF-A90A088F0187}" type="pres">
      <dgm:prSet presAssocID="{7C95257B-1178-47DB-9DDD-D9A58B95F75D}" presName="points" presStyleCnt="0"/>
      <dgm:spPr/>
    </dgm:pt>
    <dgm:pt modelId="{DCC8980F-A137-4C3D-9324-9A5CF3B4ADE0}" type="pres">
      <dgm:prSet presAssocID="{BCED972A-98E9-467C-B486-E7C348E50241}" presName="compositeA" presStyleCnt="0"/>
      <dgm:spPr/>
    </dgm:pt>
    <dgm:pt modelId="{F46ED078-1864-49AC-91DD-117F5B98DF93}" type="pres">
      <dgm:prSet presAssocID="{BCED972A-98E9-467C-B486-E7C348E50241}" presName="textA" presStyleLbl="revTx" presStyleIdx="0" presStyleCnt="3">
        <dgm:presLayoutVars>
          <dgm:bulletEnabled val="1"/>
        </dgm:presLayoutVars>
      </dgm:prSet>
      <dgm:spPr/>
    </dgm:pt>
    <dgm:pt modelId="{05A11924-34D3-4DBD-96F9-091072A6392C}" type="pres">
      <dgm:prSet presAssocID="{BCED972A-98E9-467C-B486-E7C348E50241}" presName="circleA" presStyleLbl="node1" presStyleIdx="0" presStyleCnt="3"/>
      <dgm:spPr/>
    </dgm:pt>
    <dgm:pt modelId="{8AC654A2-4034-4552-8A81-2A6A9FD425EF}" type="pres">
      <dgm:prSet presAssocID="{BCED972A-98E9-467C-B486-E7C348E50241}" presName="spaceA" presStyleCnt="0"/>
      <dgm:spPr/>
    </dgm:pt>
    <dgm:pt modelId="{D802CFA2-34EE-41B8-B7AD-CA6E9AA391A5}" type="pres">
      <dgm:prSet presAssocID="{E96400E4-19DC-4DC0-B3A4-2D5A229FA2C3}" presName="space" presStyleCnt="0"/>
      <dgm:spPr/>
    </dgm:pt>
    <dgm:pt modelId="{B52ADDF8-CAD6-4453-9DCD-4DADF6D9ADAA}" type="pres">
      <dgm:prSet presAssocID="{94F31F43-5A5A-42AA-97EE-37F3EEA9EB39}" presName="compositeB" presStyleCnt="0"/>
      <dgm:spPr/>
    </dgm:pt>
    <dgm:pt modelId="{2D9FBDE2-47B2-4647-872C-94C63832D07E}" type="pres">
      <dgm:prSet presAssocID="{94F31F43-5A5A-42AA-97EE-37F3EEA9EB39}" presName="textB" presStyleLbl="revTx" presStyleIdx="1" presStyleCnt="3">
        <dgm:presLayoutVars>
          <dgm:bulletEnabled val="1"/>
        </dgm:presLayoutVars>
      </dgm:prSet>
      <dgm:spPr/>
    </dgm:pt>
    <dgm:pt modelId="{1DF5FAD5-F9B1-4CA4-9491-3547CFF72AA2}" type="pres">
      <dgm:prSet presAssocID="{94F31F43-5A5A-42AA-97EE-37F3EEA9EB39}" presName="circleB" presStyleLbl="node1" presStyleIdx="1" presStyleCnt="3"/>
      <dgm:spPr/>
    </dgm:pt>
    <dgm:pt modelId="{F1341DDF-FDCE-46FC-AC83-2F3A1D5CE0A3}" type="pres">
      <dgm:prSet presAssocID="{94F31F43-5A5A-42AA-97EE-37F3EEA9EB39}" presName="spaceB" presStyleCnt="0"/>
      <dgm:spPr/>
    </dgm:pt>
    <dgm:pt modelId="{0CF3C904-E34E-432A-8B0E-C461DC5983F0}" type="pres">
      <dgm:prSet presAssocID="{D6E2E800-9A85-489A-8640-A6FAE0A03210}" presName="space" presStyleCnt="0"/>
      <dgm:spPr/>
    </dgm:pt>
    <dgm:pt modelId="{B75AF982-A809-4847-8250-1965D5426D75}" type="pres">
      <dgm:prSet presAssocID="{74B1B57F-0E4D-4DB9-9A37-317C63991E6A}" presName="compositeA" presStyleCnt="0"/>
      <dgm:spPr/>
    </dgm:pt>
    <dgm:pt modelId="{EF27B016-BAF6-4EB4-AAFC-E3C8EEE1EAFE}" type="pres">
      <dgm:prSet presAssocID="{74B1B57F-0E4D-4DB9-9A37-317C63991E6A}" presName="textA" presStyleLbl="revTx" presStyleIdx="2" presStyleCnt="3" custScaleX="225222">
        <dgm:presLayoutVars>
          <dgm:bulletEnabled val="1"/>
        </dgm:presLayoutVars>
      </dgm:prSet>
      <dgm:spPr/>
    </dgm:pt>
    <dgm:pt modelId="{53BF3ED7-526A-4E57-B8EC-E5DE3C1FEFE0}" type="pres">
      <dgm:prSet presAssocID="{74B1B57F-0E4D-4DB9-9A37-317C63991E6A}" presName="circleA" presStyleLbl="node1" presStyleIdx="2" presStyleCnt="3"/>
      <dgm:spPr/>
    </dgm:pt>
    <dgm:pt modelId="{C8025F70-4D77-40F4-8ADC-30C2AC7522E4}" type="pres">
      <dgm:prSet presAssocID="{74B1B57F-0E4D-4DB9-9A37-317C63991E6A}" presName="spaceA" presStyleCnt="0"/>
      <dgm:spPr/>
    </dgm:pt>
  </dgm:ptLst>
  <dgm:cxnLst>
    <dgm:cxn modelId="{40C7890D-8492-409B-8D11-CA8BE7C21278}" type="presOf" srcId="{BCED972A-98E9-467C-B486-E7C348E50241}" destId="{F46ED078-1864-49AC-91DD-117F5B98DF93}" srcOrd="0" destOrd="0" presId="urn:microsoft.com/office/officeart/2005/8/layout/hProcess11"/>
    <dgm:cxn modelId="{A836F229-7C76-449D-8386-52B3765CA910}" type="presOf" srcId="{74B1B57F-0E4D-4DB9-9A37-317C63991E6A}" destId="{EF27B016-BAF6-4EB4-AAFC-E3C8EEE1EAFE}" srcOrd="0" destOrd="0" presId="urn:microsoft.com/office/officeart/2005/8/layout/hProcess11"/>
    <dgm:cxn modelId="{099CA83F-B138-4771-9889-901A74EEFFD7}" type="presOf" srcId="{94F31F43-5A5A-42AA-97EE-37F3EEA9EB39}" destId="{2D9FBDE2-47B2-4647-872C-94C63832D07E}" srcOrd="0" destOrd="0" presId="urn:microsoft.com/office/officeart/2005/8/layout/hProcess11"/>
    <dgm:cxn modelId="{6EC8A962-20AD-49E0-ABD4-B03CA9E9685D}" srcId="{7C95257B-1178-47DB-9DDD-D9A58B95F75D}" destId="{74B1B57F-0E4D-4DB9-9A37-317C63991E6A}" srcOrd="2" destOrd="0" parTransId="{288BE418-8373-4C29-B330-F6E7D254B5FC}" sibTransId="{160AE9C5-F6F3-435C-85AD-E739494E6A5C}"/>
    <dgm:cxn modelId="{4EAF3947-029E-462F-9516-0D0725CFABCE}" srcId="{7C95257B-1178-47DB-9DDD-D9A58B95F75D}" destId="{94F31F43-5A5A-42AA-97EE-37F3EEA9EB39}" srcOrd="1" destOrd="0" parTransId="{FEEAADFF-12A4-4E1F-9753-BB8FB6C68550}" sibTransId="{D6E2E800-9A85-489A-8640-A6FAE0A03210}"/>
    <dgm:cxn modelId="{477592DB-CB84-4886-8CAC-FC7D50C199A1}" srcId="{7C95257B-1178-47DB-9DDD-D9A58B95F75D}" destId="{BCED972A-98E9-467C-B486-E7C348E50241}" srcOrd="0" destOrd="0" parTransId="{F203BCD5-C3C0-4477-8199-6B141B52C006}" sibTransId="{E96400E4-19DC-4DC0-B3A4-2D5A229FA2C3}"/>
    <dgm:cxn modelId="{5F32B7E8-F749-4E59-9334-E27F24934A2A}" type="presOf" srcId="{7C95257B-1178-47DB-9DDD-D9A58B95F75D}" destId="{91AC5717-7F20-434C-A0D7-43DFE19EF8DD}" srcOrd="0" destOrd="0" presId="urn:microsoft.com/office/officeart/2005/8/layout/hProcess11"/>
    <dgm:cxn modelId="{4D2C6979-63B3-4AE9-97F8-C82D721773DE}" type="presParOf" srcId="{91AC5717-7F20-434C-A0D7-43DFE19EF8DD}" destId="{DAA9073C-70A0-483D-AA61-441E3DA68E9B}" srcOrd="0" destOrd="0" presId="urn:microsoft.com/office/officeart/2005/8/layout/hProcess11"/>
    <dgm:cxn modelId="{8E750E9D-D923-41FC-8D4F-48A43426A967}" type="presParOf" srcId="{91AC5717-7F20-434C-A0D7-43DFE19EF8DD}" destId="{2E766330-8BC1-4AC2-B2CF-A90A088F0187}" srcOrd="1" destOrd="0" presId="urn:microsoft.com/office/officeart/2005/8/layout/hProcess11"/>
    <dgm:cxn modelId="{DABD0AEC-54B7-49BC-9559-C9115AFF2829}" type="presParOf" srcId="{2E766330-8BC1-4AC2-B2CF-A90A088F0187}" destId="{DCC8980F-A137-4C3D-9324-9A5CF3B4ADE0}" srcOrd="0" destOrd="0" presId="urn:microsoft.com/office/officeart/2005/8/layout/hProcess11"/>
    <dgm:cxn modelId="{CC62B524-9064-47E4-8956-AF07D30EC3F6}" type="presParOf" srcId="{DCC8980F-A137-4C3D-9324-9A5CF3B4ADE0}" destId="{F46ED078-1864-49AC-91DD-117F5B98DF93}" srcOrd="0" destOrd="0" presId="urn:microsoft.com/office/officeart/2005/8/layout/hProcess11"/>
    <dgm:cxn modelId="{7D902802-F7D4-4D47-803B-35A6D74C4E10}" type="presParOf" srcId="{DCC8980F-A137-4C3D-9324-9A5CF3B4ADE0}" destId="{05A11924-34D3-4DBD-96F9-091072A6392C}" srcOrd="1" destOrd="0" presId="urn:microsoft.com/office/officeart/2005/8/layout/hProcess11"/>
    <dgm:cxn modelId="{941FD790-83F8-41C2-AAA3-F194A0DE5B48}" type="presParOf" srcId="{DCC8980F-A137-4C3D-9324-9A5CF3B4ADE0}" destId="{8AC654A2-4034-4552-8A81-2A6A9FD425EF}" srcOrd="2" destOrd="0" presId="urn:microsoft.com/office/officeart/2005/8/layout/hProcess11"/>
    <dgm:cxn modelId="{C2E8E89E-17B4-446F-81B4-25D535F9D7A4}" type="presParOf" srcId="{2E766330-8BC1-4AC2-B2CF-A90A088F0187}" destId="{D802CFA2-34EE-41B8-B7AD-CA6E9AA391A5}" srcOrd="1" destOrd="0" presId="urn:microsoft.com/office/officeart/2005/8/layout/hProcess11"/>
    <dgm:cxn modelId="{D5D7D9E3-D225-4362-9A30-40C6EFC1459C}" type="presParOf" srcId="{2E766330-8BC1-4AC2-B2CF-A90A088F0187}" destId="{B52ADDF8-CAD6-4453-9DCD-4DADF6D9ADAA}" srcOrd="2" destOrd="0" presId="urn:microsoft.com/office/officeart/2005/8/layout/hProcess11"/>
    <dgm:cxn modelId="{31375D5B-4BE6-41BE-B876-3541F09A53A4}" type="presParOf" srcId="{B52ADDF8-CAD6-4453-9DCD-4DADF6D9ADAA}" destId="{2D9FBDE2-47B2-4647-872C-94C63832D07E}" srcOrd="0" destOrd="0" presId="urn:microsoft.com/office/officeart/2005/8/layout/hProcess11"/>
    <dgm:cxn modelId="{FA21E173-E46B-4D0C-8B82-1C0D1FD9C08B}" type="presParOf" srcId="{B52ADDF8-CAD6-4453-9DCD-4DADF6D9ADAA}" destId="{1DF5FAD5-F9B1-4CA4-9491-3547CFF72AA2}" srcOrd="1" destOrd="0" presId="urn:microsoft.com/office/officeart/2005/8/layout/hProcess11"/>
    <dgm:cxn modelId="{D261EFDF-5E6F-4E0C-AE09-BB0458BD33D5}" type="presParOf" srcId="{B52ADDF8-CAD6-4453-9DCD-4DADF6D9ADAA}" destId="{F1341DDF-FDCE-46FC-AC83-2F3A1D5CE0A3}" srcOrd="2" destOrd="0" presId="urn:microsoft.com/office/officeart/2005/8/layout/hProcess11"/>
    <dgm:cxn modelId="{45064EC1-E41D-4AF8-AB08-6D428212F916}" type="presParOf" srcId="{2E766330-8BC1-4AC2-B2CF-A90A088F0187}" destId="{0CF3C904-E34E-432A-8B0E-C461DC5983F0}" srcOrd="3" destOrd="0" presId="urn:microsoft.com/office/officeart/2005/8/layout/hProcess11"/>
    <dgm:cxn modelId="{E8F7695F-CD3A-47F4-84F2-2BD93BEF20BA}" type="presParOf" srcId="{2E766330-8BC1-4AC2-B2CF-A90A088F0187}" destId="{B75AF982-A809-4847-8250-1965D5426D75}" srcOrd="4" destOrd="0" presId="urn:microsoft.com/office/officeart/2005/8/layout/hProcess11"/>
    <dgm:cxn modelId="{74656958-855C-4E19-9867-37367C67C64C}" type="presParOf" srcId="{B75AF982-A809-4847-8250-1965D5426D75}" destId="{EF27B016-BAF6-4EB4-AAFC-E3C8EEE1EAFE}" srcOrd="0" destOrd="0" presId="urn:microsoft.com/office/officeart/2005/8/layout/hProcess11"/>
    <dgm:cxn modelId="{48747568-29A5-4EDD-91EB-E31EF21BDE44}" type="presParOf" srcId="{B75AF982-A809-4847-8250-1965D5426D75}" destId="{53BF3ED7-526A-4E57-B8EC-E5DE3C1FEFE0}" srcOrd="1" destOrd="0" presId="urn:microsoft.com/office/officeart/2005/8/layout/hProcess11"/>
    <dgm:cxn modelId="{A6A3C439-D675-4F72-95D5-3DC7F9B5CA95}" type="presParOf" srcId="{B75AF982-A809-4847-8250-1965D5426D75}" destId="{C8025F70-4D77-40F4-8ADC-30C2AC7522E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95257B-1178-47DB-9DDD-D9A58B95F75D}" type="doc">
      <dgm:prSet loTypeId="urn:microsoft.com/office/officeart/2005/8/layout/hProcess11" loCatId="process" qsTypeId="urn:microsoft.com/office/officeart/2005/8/quickstyle/simple5" qsCatId="simple" csTypeId="urn:microsoft.com/office/officeart/2005/8/colors/accent1_4" csCatId="accent1" phldr="1"/>
      <dgm:spPr/>
    </dgm:pt>
    <dgm:pt modelId="{BCED972A-98E9-467C-B486-E7C348E50241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wyznaczenie przez sędziego-komisarza terminu zgromadzenia wierzycieli </a:t>
          </a:r>
        </a:p>
      </dgm:t>
    </dgm:pt>
    <dgm:pt modelId="{F203BCD5-C3C0-4477-8199-6B141B52C006}" type="parTrans" cxnId="{477592DB-CB84-4886-8CAC-FC7D50C199A1}">
      <dgm:prSet/>
      <dgm:spPr/>
      <dgm:t>
        <a:bodyPr/>
        <a:lstStyle/>
        <a:p>
          <a:endParaRPr lang="pl-PL"/>
        </a:p>
      </dgm:t>
    </dgm:pt>
    <dgm:pt modelId="{E96400E4-19DC-4DC0-B3A4-2D5A229FA2C3}" type="sibTrans" cxnId="{477592DB-CB84-4886-8CAC-FC7D50C199A1}">
      <dgm:prSet/>
      <dgm:spPr/>
      <dgm:t>
        <a:bodyPr/>
        <a:lstStyle/>
        <a:p>
          <a:endParaRPr lang="pl-PL"/>
        </a:p>
      </dgm:t>
    </dgm:pt>
    <dgm:pt modelId="{94F31F43-5A5A-42AA-97EE-37F3EEA9EB39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zgromadzenie wierzycieli</a:t>
          </a:r>
        </a:p>
      </dgm:t>
    </dgm:pt>
    <dgm:pt modelId="{FEEAADFF-12A4-4E1F-9753-BB8FB6C68550}" type="parTrans" cxnId="{4EAF3947-029E-462F-9516-0D0725CFABCE}">
      <dgm:prSet/>
      <dgm:spPr/>
      <dgm:t>
        <a:bodyPr/>
        <a:lstStyle/>
        <a:p>
          <a:endParaRPr lang="pl-PL"/>
        </a:p>
      </dgm:t>
    </dgm:pt>
    <dgm:pt modelId="{D6E2E800-9A85-489A-8640-A6FAE0A03210}" type="sibTrans" cxnId="{4EAF3947-029E-462F-9516-0D0725CFABCE}">
      <dgm:prSet/>
      <dgm:spPr/>
      <dgm:t>
        <a:bodyPr/>
        <a:lstStyle/>
        <a:p>
          <a:endParaRPr lang="pl-PL"/>
        </a:p>
      </dgm:t>
    </dgm:pt>
    <dgm:pt modelId="{9E8C842E-4A67-4E3B-9EA8-131E1205C367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zatwierdzenie przez sędziego-komisarza spisu wierzytelności</a:t>
          </a:r>
        </a:p>
      </dgm:t>
    </dgm:pt>
    <dgm:pt modelId="{2BD1B4B1-1A83-4435-BA31-5283384D1B60}" type="parTrans" cxnId="{989F6E35-31E6-4CA5-8686-28026E1CA26B}">
      <dgm:prSet/>
      <dgm:spPr/>
      <dgm:t>
        <a:bodyPr/>
        <a:lstStyle/>
        <a:p>
          <a:endParaRPr lang="pl-PL"/>
        </a:p>
      </dgm:t>
    </dgm:pt>
    <dgm:pt modelId="{47BC9B12-B9A4-44C3-B8AD-E88AB642FF2C}" type="sibTrans" cxnId="{989F6E35-31E6-4CA5-8686-28026E1CA26B}">
      <dgm:prSet/>
      <dgm:spPr/>
      <dgm:t>
        <a:bodyPr/>
        <a:lstStyle/>
        <a:p>
          <a:endParaRPr lang="pl-PL"/>
        </a:p>
      </dgm:t>
    </dgm:pt>
    <dgm:pt modelId="{91AC5717-7F20-434C-A0D7-43DFE19EF8DD}" type="pres">
      <dgm:prSet presAssocID="{7C95257B-1178-47DB-9DDD-D9A58B95F75D}" presName="Name0" presStyleCnt="0">
        <dgm:presLayoutVars>
          <dgm:dir val="rev"/>
          <dgm:resizeHandles val="exact"/>
        </dgm:presLayoutVars>
      </dgm:prSet>
      <dgm:spPr/>
    </dgm:pt>
    <dgm:pt modelId="{DAA9073C-70A0-483D-AA61-441E3DA68E9B}" type="pres">
      <dgm:prSet presAssocID="{7C95257B-1178-47DB-9DDD-D9A58B95F75D}" presName="arrow" presStyleLbl="bgShp" presStyleIdx="0" presStyleCnt="1"/>
      <dgm:spPr/>
    </dgm:pt>
    <dgm:pt modelId="{2E766330-8BC1-4AC2-B2CF-A90A088F0187}" type="pres">
      <dgm:prSet presAssocID="{7C95257B-1178-47DB-9DDD-D9A58B95F75D}" presName="points" presStyleCnt="0"/>
      <dgm:spPr/>
    </dgm:pt>
    <dgm:pt modelId="{68B97030-9435-4BF0-A19F-FED798E98E5D}" type="pres">
      <dgm:prSet presAssocID="{9E8C842E-4A67-4E3B-9EA8-131E1205C367}" presName="compositeA" presStyleCnt="0"/>
      <dgm:spPr/>
    </dgm:pt>
    <dgm:pt modelId="{1D6D0CCA-75B2-42B8-90E2-D05407FBAB9D}" type="pres">
      <dgm:prSet presAssocID="{9E8C842E-4A67-4E3B-9EA8-131E1205C367}" presName="textA" presStyleLbl="revTx" presStyleIdx="0" presStyleCnt="3" custScaleX="91287">
        <dgm:presLayoutVars>
          <dgm:bulletEnabled val="1"/>
        </dgm:presLayoutVars>
      </dgm:prSet>
      <dgm:spPr/>
    </dgm:pt>
    <dgm:pt modelId="{19EB971B-51FF-49F6-B914-3F8B065086C4}" type="pres">
      <dgm:prSet presAssocID="{9E8C842E-4A67-4E3B-9EA8-131E1205C367}" presName="circleA" presStyleLbl="node1" presStyleIdx="0" presStyleCnt="3"/>
      <dgm:spPr/>
    </dgm:pt>
    <dgm:pt modelId="{1534CE0A-83A6-4B23-93D5-0254E36B78C9}" type="pres">
      <dgm:prSet presAssocID="{9E8C842E-4A67-4E3B-9EA8-131E1205C367}" presName="spaceA" presStyleCnt="0"/>
      <dgm:spPr/>
    </dgm:pt>
    <dgm:pt modelId="{A2BDDC11-2449-4B4E-BFC1-59E97D9240DD}" type="pres">
      <dgm:prSet presAssocID="{47BC9B12-B9A4-44C3-B8AD-E88AB642FF2C}" presName="space" presStyleCnt="0"/>
      <dgm:spPr/>
    </dgm:pt>
    <dgm:pt modelId="{C5C0B640-32CB-45ED-97AA-9B81EB0AE80A}" type="pres">
      <dgm:prSet presAssocID="{BCED972A-98E9-467C-B486-E7C348E50241}" presName="compositeB" presStyleCnt="0"/>
      <dgm:spPr/>
    </dgm:pt>
    <dgm:pt modelId="{67A4556A-DAD1-4DDA-94C1-8A8F69F513CE}" type="pres">
      <dgm:prSet presAssocID="{BCED972A-98E9-467C-B486-E7C348E50241}" presName="textB" presStyleLbl="revTx" presStyleIdx="1" presStyleCnt="3">
        <dgm:presLayoutVars>
          <dgm:bulletEnabled val="1"/>
        </dgm:presLayoutVars>
      </dgm:prSet>
      <dgm:spPr/>
    </dgm:pt>
    <dgm:pt modelId="{4992C7FF-649B-49EF-8D4F-4D1C57BA3A2A}" type="pres">
      <dgm:prSet presAssocID="{BCED972A-98E9-467C-B486-E7C348E50241}" presName="circleB" presStyleLbl="node1" presStyleIdx="1" presStyleCnt="3"/>
      <dgm:spPr/>
    </dgm:pt>
    <dgm:pt modelId="{8B4B850F-1161-466A-B3FC-15F7A7C3DACE}" type="pres">
      <dgm:prSet presAssocID="{BCED972A-98E9-467C-B486-E7C348E50241}" presName="spaceB" presStyleCnt="0"/>
      <dgm:spPr/>
    </dgm:pt>
    <dgm:pt modelId="{D802CFA2-34EE-41B8-B7AD-CA6E9AA391A5}" type="pres">
      <dgm:prSet presAssocID="{E96400E4-19DC-4DC0-B3A4-2D5A229FA2C3}" presName="space" presStyleCnt="0"/>
      <dgm:spPr/>
    </dgm:pt>
    <dgm:pt modelId="{04B6D722-B375-435E-9213-201C9B8CDE26}" type="pres">
      <dgm:prSet presAssocID="{94F31F43-5A5A-42AA-97EE-37F3EEA9EB39}" presName="compositeA" presStyleCnt="0"/>
      <dgm:spPr/>
    </dgm:pt>
    <dgm:pt modelId="{4AD6D298-683D-4338-95CB-7BA44EE7F721}" type="pres">
      <dgm:prSet presAssocID="{94F31F43-5A5A-42AA-97EE-37F3EEA9EB39}" presName="textA" presStyleLbl="revTx" presStyleIdx="2" presStyleCnt="3">
        <dgm:presLayoutVars>
          <dgm:bulletEnabled val="1"/>
        </dgm:presLayoutVars>
      </dgm:prSet>
      <dgm:spPr/>
    </dgm:pt>
    <dgm:pt modelId="{FFEEA4C9-580F-4A38-9637-B152DBEC7FE8}" type="pres">
      <dgm:prSet presAssocID="{94F31F43-5A5A-42AA-97EE-37F3EEA9EB39}" presName="circleA" presStyleLbl="node1" presStyleIdx="2" presStyleCnt="3"/>
      <dgm:spPr/>
    </dgm:pt>
    <dgm:pt modelId="{2DB2F986-0FE3-4641-9C17-F1E6FADB5022}" type="pres">
      <dgm:prSet presAssocID="{94F31F43-5A5A-42AA-97EE-37F3EEA9EB39}" presName="spaceA" presStyleCnt="0"/>
      <dgm:spPr/>
    </dgm:pt>
  </dgm:ptLst>
  <dgm:cxnLst>
    <dgm:cxn modelId="{9A003F12-D1BA-4BB8-A6FA-246669E991AD}" type="presOf" srcId="{BCED972A-98E9-467C-B486-E7C348E50241}" destId="{67A4556A-DAD1-4DDA-94C1-8A8F69F513CE}" srcOrd="0" destOrd="0" presId="urn:microsoft.com/office/officeart/2005/8/layout/hProcess11"/>
    <dgm:cxn modelId="{989F6E35-31E6-4CA5-8686-28026E1CA26B}" srcId="{7C95257B-1178-47DB-9DDD-D9A58B95F75D}" destId="{9E8C842E-4A67-4E3B-9EA8-131E1205C367}" srcOrd="0" destOrd="0" parTransId="{2BD1B4B1-1A83-4435-BA31-5283384D1B60}" sibTransId="{47BC9B12-B9A4-44C3-B8AD-E88AB642FF2C}"/>
    <dgm:cxn modelId="{4EAF3947-029E-462F-9516-0D0725CFABCE}" srcId="{7C95257B-1178-47DB-9DDD-D9A58B95F75D}" destId="{94F31F43-5A5A-42AA-97EE-37F3EEA9EB39}" srcOrd="2" destOrd="0" parTransId="{FEEAADFF-12A4-4E1F-9753-BB8FB6C68550}" sibTransId="{D6E2E800-9A85-489A-8640-A6FAE0A03210}"/>
    <dgm:cxn modelId="{21472D7A-136F-426E-9D05-A7F3F84ED04C}" type="presOf" srcId="{9E8C842E-4A67-4E3B-9EA8-131E1205C367}" destId="{1D6D0CCA-75B2-42B8-90E2-D05407FBAB9D}" srcOrd="0" destOrd="0" presId="urn:microsoft.com/office/officeart/2005/8/layout/hProcess11"/>
    <dgm:cxn modelId="{E5660B88-CFD5-4681-BAF4-02FD7DA325CE}" type="presOf" srcId="{94F31F43-5A5A-42AA-97EE-37F3EEA9EB39}" destId="{4AD6D298-683D-4338-95CB-7BA44EE7F721}" srcOrd="0" destOrd="0" presId="urn:microsoft.com/office/officeart/2005/8/layout/hProcess11"/>
    <dgm:cxn modelId="{050EA5A9-4C6C-429E-86BB-9A84A01F5677}" type="presOf" srcId="{7C95257B-1178-47DB-9DDD-D9A58B95F75D}" destId="{91AC5717-7F20-434C-A0D7-43DFE19EF8DD}" srcOrd="0" destOrd="0" presId="urn:microsoft.com/office/officeart/2005/8/layout/hProcess11"/>
    <dgm:cxn modelId="{477592DB-CB84-4886-8CAC-FC7D50C199A1}" srcId="{7C95257B-1178-47DB-9DDD-D9A58B95F75D}" destId="{BCED972A-98E9-467C-B486-E7C348E50241}" srcOrd="1" destOrd="0" parTransId="{F203BCD5-C3C0-4477-8199-6B141B52C006}" sibTransId="{E96400E4-19DC-4DC0-B3A4-2D5A229FA2C3}"/>
    <dgm:cxn modelId="{F2003FEE-85E0-4D85-B038-6E102DDCCEFC}" type="presParOf" srcId="{91AC5717-7F20-434C-A0D7-43DFE19EF8DD}" destId="{DAA9073C-70A0-483D-AA61-441E3DA68E9B}" srcOrd="0" destOrd="0" presId="urn:microsoft.com/office/officeart/2005/8/layout/hProcess11"/>
    <dgm:cxn modelId="{CAAB3735-213C-4B66-9608-60A9B43DB82F}" type="presParOf" srcId="{91AC5717-7F20-434C-A0D7-43DFE19EF8DD}" destId="{2E766330-8BC1-4AC2-B2CF-A90A088F0187}" srcOrd="1" destOrd="0" presId="urn:microsoft.com/office/officeart/2005/8/layout/hProcess11"/>
    <dgm:cxn modelId="{03B2281B-CFC7-4080-A1AF-1F005F50CA1A}" type="presParOf" srcId="{2E766330-8BC1-4AC2-B2CF-A90A088F0187}" destId="{68B97030-9435-4BF0-A19F-FED798E98E5D}" srcOrd="0" destOrd="0" presId="urn:microsoft.com/office/officeart/2005/8/layout/hProcess11"/>
    <dgm:cxn modelId="{B104B83E-6CD8-4935-B917-5AD4E2774B78}" type="presParOf" srcId="{68B97030-9435-4BF0-A19F-FED798E98E5D}" destId="{1D6D0CCA-75B2-42B8-90E2-D05407FBAB9D}" srcOrd="0" destOrd="0" presId="urn:microsoft.com/office/officeart/2005/8/layout/hProcess11"/>
    <dgm:cxn modelId="{C2EE698D-D295-41E9-AAFE-4AE2A3E350DC}" type="presParOf" srcId="{68B97030-9435-4BF0-A19F-FED798E98E5D}" destId="{19EB971B-51FF-49F6-B914-3F8B065086C4}" srcOrd="1" destOrd="0" presId="urn:microsoft.com/office/officeart/2005/8/layout/hProcess11"/>
    <dgm:cxn modelId="{3580C098-3114-438E-9DDE-C5E0B5B0FEF9}" type="presParOf" srcId="{68B97030-9435-4BF0-A19F-FED798E98E5D}" destId="{1534CE0A-83A6-4B23-93D5-0254E36B78C9}" srcOrd="2" destOrd="0" presId="urn:microsoft.com/office/officeart/2005/8/layout/hProcess11"/>
    <dgm:cxn modelId="{5CDDBC82-081B-4ADD-AD70-04C155525CCE}" type="presParOf" srcId="{2E766330-8BC1-4AC2-B2CF-A90A088F0187}" destId="{A2BDDC11-2449-4B4E-BFC1-59E97D9240DD}" srcOrd="1" destOrd="0" presId="urn:microsoft.com/office/officeart/2005/8/layout/hProcess11"/>
    <dgm:cxn modelId="{9FF06E9C-4665-4AD1-B977-318A809B114D}" type="presParOf" srcId="{2E766330-8BC1-4AC2-B2CF-A90A088F0187}" destId="{C5C0B640-32CB-45ED-97AA-9B81EB0AE80A}" srcOrd="2" destOrd="0" presId="urn:microsoft.com/office/officeart/2005/8/layout/hProcess11"/>
    <dgm:cxn modelId="{7A5B76C5-E025-4F03-BDAD-A8A0E0749A9E}" type="presParOf" srcId="{C5C0B640-32CB-45ED-97AA-9B81EB0AE80A}" destId="{67A4556A-DAD1-4DDA-94C1-8A8F69F513CE}" srcOrd="0" destOrd="0" presId="urn:microsoft.com/office/officeart/2005/8/layout/hProcess11"/>
    <dgm:cxn modelId="{2F185CD1-1886-4221-A682-3CA93F3CF21A}" type="presParOf" srcId="{C5C0B640-32CB-45ED-97AA-9B81EB0AE80A}" destId="{4992C7FF-649B-49EF-8D4F-4D1C57BA3A2A}" srcOrd="1" destOrd="0" presId="urn:microsoft.com/office/officeart/2005/8/layout/hProcess11"/>
    <dgm:cxn modelId="{F17C3FEB-6F23-42BA-9C03-8569DA93519F}" type="presParOf" srcId="{C5C0B640-32CB-45ED-97AA-9B81EB0AE80A}" destId="{8B4B850F-1161-466A-B3FC-15F7A7C3DACE}" srcOrd="2" destOrd="0" presId="urn:microsoft.com/office/officeart/2005/8/layout/hProcess11"/>
    <dgm:cxn modelId="{7B3DB881-F38F-4683-A0B9-F20C22A430E9}" type="presParOf" srcId="{2E766330-8BC1-4AC2-B2CF-A90A088F0187}" destId="{D802CFA2-34EE-41B8-B7AD-CA6E9AA391A5}" srcOrd="3" destOrd="0" presId="urn:microsoft.com/office/officeart/2005/8/layout/hProcess11"/>
    <dgm:cxn modelId="{8D20AABE-4861-4F4F-A0A7-368992F8A891}" type="presParOf" srcId="{2E766330-8BC1-4AC2-B2CF-A90A088F0187}" destId="{04B6D722-B375-435E-9213-201C9B8CDE26}" srcOrd="4" destOrd="0" presId="urn:microsoft.com/office/officeart/2005/8/layout/hProcess11"/>
    <dgm:cxn modelId="{D4D339B6-636D-4ED9-968E-1396593E16BF}" type="presParOf" srcId="{04B6D722-B375-435E-9213-201C9B8CDE26}" destId="{4AD6D298-683D-4338-95CB-7BA44EE7F721}" srcOrd="0" destOrd="0" presId="urn:microsoft.com/office/officeart/2005/8/layout/hProcess11"/>
    <dgm:cxn modelId="{1CA2A7EE-F796-4C17-88B2-45CD20E386F9}" type="presParOf" srcId="{04B6D722-B375-435E-9213-201C9B8CDE26}" destId="{FFEEA4C9-580F-4A38-9637-B152DBEC7FE8}" srcOrd="1" destOrd="0" presId="urn:microsoft.com/office/officeart/2005/8/layout/hProcess11"/>
    <dgm:cxn modelId="{05CB04B0-0214-480B-BCE4-E6C279B23927}" type="presParOf" srcId="{04B6D722-B375-435E-9213-201C9B8CDE26}" destId="{2DB2F986-0FE3-4641-9C17-F1E6FADB5022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515BB6-AC94-4BF1-8F08-C4D2698FECEE}">
      <dsp:nvSpPr>
        <dsp:cNvPr id="0" name=""/>
        <dsp:cNvSpPr/>
      </dsp:nvSpPr>
      <dsp:spPr>
        <a:xfrm>
          <a:off x="10282" y="644347"/>
          <a:ext cx="3073269" cy="18439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złożenie sprzeciwu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(art. 91 Pr. Rest.)</a:t>
          </a:r>
        </a:p>
      </dsp:txBody>
      <dsp:txXfrm>
        <a:off x="64290" y="698355"/>
        <a:ext cx="2965253" cy="1735945"/>
      </dsp:txXfrm>
    </dsp:sp>
    <dsp:sp modelId="{0D55D63C-5B1C-4890-A566-46162429A335}">
      <dsp:nvSpPr>
        <dsp:cNvPr id="0" name=""/>
        <dsp:cNvSpPr/>
      </dsp:nvSpPr>
      <dsp:spPr>
        <a:xfrm>
          <a:off x="3353999" y="1185243"/>
          <a:ext cx="651533" cy="7621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/>
        </a:p>
      </dsp:txBody>
      <dsp:txXfrm>
        <a:off x="3353999" y="1337677"/>
        <a:ext cx="456073" cy="457302"/>
      </dsp:txXfrm>
    </dsp:sp>
    <dsp:sp modelId="{DF42A97E-180B-41CD-91E4-226BD751BC60}">
      <dsp:nvSpPr>
        <dsp:cNvPr id="0" name=""/>
        <dsp:cNvSpPr/>
      </dsp:nvSpPr>
      <dsp:spPr>
        <a:xfrm>
          <a:off x="4312860" y="644347"/>
          <a:ext cx="3073269" cy="18439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677650"/>
                <a:satOff val="25000"/>
                <a:lumOff val="-36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677650"/>
                <a:satOff val="25000"/>
                <a:lumOff val="-36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677650"/>
                <a:satOff val="25000"/>
                <a:lumOff val="-36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doręczenie odpisu sprzeciwu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(art. 94 ust. 1-3 Pr. Rest.)</a:t>
          </a:r>
        </a:p>
      </dsp:txBody>
      <dsp:txXfrm>
        <a:off x="4366868" y="698355"/>
        <a:ext cx="2965253" cy="1735945"/>
      </dsp:txXfrm>
    </dsp:sp>
    <dsp:sp modelId="{1A60BF17-0DB1-4D22-ACDB-8C4CAD9569D5}">
      <dsp:nvSpPr>
        <dsp:cNvPr id="0" name=""/>
        <dsp:cNvSpPr/>
      </dsp:nvSpPr>
      <dsp:spPr>
        <a:xfrm>
          <a:off x="7656577" y="1185243"/>
          <a:ext cx="651533" cy="7621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/>
        </a:p>
      </dsp:txBody>
      <dsp:txXfrm>
        <a:off x="7656577" y="1337677"/>
        <a:ext cx="456073" cy="457302"/>
      </dsp:txXfrm>
    </dsp:sp>
    <dsp:sp modelId="{AAD7D47A-21D5-44DE-AA75-D424BD3B8111}">
      <dsp:nvSpPr>
        <dsp:cNvPr id="0" name=""/>
        <dsp:cNvSpPr/>
      </dsp:nvSpPr>
      <dsp:spPr>
        <a:xfrm>
          <a:off x="8615437" y="644347"/>
          <a:ext cx="3073269" cy="18439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wniesienie odpowiedzi na sprzeciw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(art. 94 ust. 4 Pr. Rest.)</a:t>
          </a:r>
        </a:p>
      </dsp:txBody>
      <dsp:txXfrm>
        <a:off x="8669445" y="698355"/>
        <a:ext cx="2965253" cy="1735945"/>
      </dsp:txXfrm>
    </dsp:sp>
    <dsp:sp modelId="{5E9CFCB0-27CE-431B-B15D-17FBCEDF861B}">
      <dsp:nvSpPr>
        <dsp:cNvPr id="0" name=""/>
        <dsp:cNvSpPr/>
      </dsp:nvSpPr>
      <dsp:spPr>
        <a:xfrm rot="5400000">
          <a:off x="9826306" y="2703438"/>
          <a:ext cx="651533" cy="7621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/>
        </a:p>
      </dsp:txBody>
      <dsp:txXfrm rot="-5400000">
        <a:off x="9923422" y="2758756"/>
        <a:ext cx="457302" cy="456073"/>
      </dsp:txXfrm>
    </dsp:sp>
    <dsp:sp modelId="{30194B99-A3B0-44DE-9690-9DF56C985289}">
      <dsp:nvSpPr>
        <dsp:cNvPr id="0" name=""/>
        <dsp:cNvSpPr/>
      </dsp:nvSpPr>
      <dsp:spPr>
        <a:xfrm>
          <a:off x="8615437" y="3717617"/>
          <a:ext cx="3073269" cy="18439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032949"/>
                <a:satOff val="75000"/>
                <a:lumOff val="-1102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032949"/>
                <a:satOff val="75000"/>
                <a:lumOff val="-1102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032949"/>
                <a:satOff val="75000"/>
                <a:lumOff val="-1102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rozpoznanie sprzeciwu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(art. 95 ust. 1-2 Pr. Rest.)</a:t>
          </a:r>
        </a:p>
      </dsp:txBody>
      <dsp:txXfrm>
        <a:off x="8669445" y="3771625"/>
        <a:ext cx="2965253" cy="1735945"/>
      </dsp:txXfrm>
    </dsp:sp>
    <dsp:sp modelId="{D56CDDFE-B9AC-48B6-8E0F-4FC1CCC4E924}">
      <dsp:nvSpPr>
        <dsp:cNvPr id="0" name=""/>
        <dsp:cNvSpPr/>
      </dsp:nvSpPr>
      <dsp:spPr>
        <a:xfrm rot="10800000">
          <a:off x="7693456" y="4258512"/>
          <a:ext cx="651533" cy="7621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/>
        </a:p>
      </dsp:txBody>
      <dsp:txXfrm rot="10800000">
        <a:off x="7888916" y="4410946"/>
        <a:ext cx="456073" cy="457302"/>
      </dsp:txXfrm>
    </dsp:sp>
    <dsp:sp modelId="{B8F88955-8E30-4842-A629-8C8C4966F877}">
      <dsp:nvSpPr>
        <dsp:cNvPr id="0" name=""/>
        <dsp:cNvSpPr/>
      </dsp:nvSpPr>
      <dsp:spPr>
        <a:xfrm>
          <a:off x="4312860" y="3717617"/>
          <a:ext cx="3073269" cy="18439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wniesienie zażalenia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(art. 95 ust. 5 Pr. Rest.)</a:t>
          </a:r>
        </a:p>
      </dsp:txBody>
      <dsp:txXfrm>
        <a:off x="4366868" y="3771625"/>
        <a:ext cx="2965253" cy="17359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9073C-70A0-483D-AA61-441E3DA68E9B}">
      <dsp:nvSpPr>
        <dsp:cNvPr id="0" name=""/>
        <dsp:cNvSpPr/>
      </dsp:nvSpPr>
      <dsp:spPr>
        <a:xfrm>
          <a:off x="0" y="840948"/>
          <a:ext cx="11068986" cy="1121264"/>
        </a:xfrm>
        <a:prstGeom prst="notchedRightArrow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6ED078-1864-49AC-91DD-117F5B98DF93}">
      <dsp:nvSpPr>
        <dsp:cNvPr id="0" name=""/>
        <dsp:cNvSpPr/>
      </dsp:nvSpPr>
      <dsp:spPr>
        <a:xfrm>
          <a:off x="682" y="0"/>
          <a:ext cx="2288653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złożenie wniosku o otwarcie postępowania</a:t>
          </a:r>
        </a:p>
      </dsp:txBody>
      <dsp:txXfrm>
        <a:off x="682" y="0"/>
        <a:ext cx="2288653" cy="1121264"/>
      </dsp:txXfrm>
    </dsp:sp>
    <dsp:sp modelId="{05A11924-34D3-4DBD-96F9-091072A6392C}">
      <dsp:nvSpPr>
        <dsp:cNvPr id="0" name=""/>
        <dsp:cNvSpPr/>
      </dsp:nvSpPr>
      <dsp:spPr>
        <a:xfrm>
          <a:off x="1004850" y="1261422"/>
          <a:ext cx="280316" cy="280316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9FBDE2-47B2-4647-872C-94C63832D07E}">
      <dsp:nvSpPr>
        <dsp:cNvPr id="0" name=""/>
        <dsp:cNvSpPr/>
      </dsp:nvSpPr>
      <dsp:spPr>
        <a:xfrm>
          <a:off x="2403768" y="1681896"/>
          <a:ext cx="2288653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wydanie postanowienia przez sąd              o otwarciu postępowania</a:t>
          </a:r>
        </a:p>
      </dsp:txBody>
      <dsp:txXfrm>
        <a:off x="2403768" y="1681896"/>
        <a:ext cx="2288653" cy="1121264"/>
      </dsp:txXfrm>
    </dsp:sp>
    <dsp:sp modelId="{1DF5FAD5-F9B1-4CA4-9491-3547CFF72AA2}">
      <dsp:nvSpPr>
        <dsp:cNvPr id="0" name=""/>
        <dsp:cNvSpPr/>
      </dsp:nvSpPr>
      <dsp:spPr>
        <a:xfrm>
          <a:off x="3407936" y="1261422"/>
          <a:ext cx="280316" cy="280316"/>
        </a:xfrm>
        <a:prstGeom prst="ellipse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27B016-BAF6-4EB4-AAFC-E3C8EEE1EAFE}">
      <dsp:nvSpPr>
        <dsp:cNvPr id="0" name=""/>
        <dsp:cNvSpPr/>
      </dsp:nvSpPr>
      <dsp:spPr>
        <a:xfrm>
          <a:off x="4806854" y="0"/>
          <a:ext cx="5154550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sporządzenie przez zarządcę dokumentów, o których mowa w art. 313 ust. 1 i art. 320 Pr. Rest. i złożenie ich sędziemu-komisarzowi oraz sporządzenie dokumentów, o których mowa w art. 275 Pr. Rest.</a:t>
          </a:r>
        </a:p>
      </dsp:txBody>
      <dsp:txXfrm>
        <a:off x="4806854" y="0"/>
        <a:ext cx="5154550" cy="1121264"/>
      </dsp:txXfrm>
    </dsp:sp>
    <dsp:sp modelId="{53BF3ED7-526A-4E57-B8EC-E5DE3C1FEFE0}">
      <dsp:nvSpPr>
        <dsp:cNvPr id="0" name=""/>
        <dsp:cNvSpPr/>
      </dsp:nvSpPr>
      <dsp:spPr>
        <a:xfrm>
          <a:off x="7243971" y="1261422"/>
          <a:ext cx="280316" cy="280316"/>
        </a:xfrm>
        <a:prstGeom prst="ellipse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9073C-70A0-483D-AA61-441E3DA68E9B}">
      <dsp:nvSpPr>
        <dsp:cNvPr id="0" name=""/>
        <dsp:cNvSpPr/>
      </dsp:nvSpPr>
      <dsp:spPr>
        <a:xfrm rot="10800000">
          <a:off x="0" y="840948"/>
          <a:ext cx="11068986" cy="1121264"/>
        </a:xfrm>
        <a:prstGeom prst="notchedRightArrow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D6D0CCA-75B2-42B8-90E2-D05407FBAB9D}">
      <dsp:nvSpPr>
        <dsp:cNvPr id="0" name=""/>
        <dsp:cNvSpPr/>
      </dsp:nvSpPr>
      <dsp:spPr>
        <a:xfrm>
          <a:off x="7993546" y="0"/>
          <a:ext cx="2930712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zatwierdzenie przez sędziego-komisarza spisu wierzytelności</a:t>
          </a:r>
        </a:p>
      </dsp:txBody>
      <dsp:txXfrm>
        <a:off x="7993546" y="0"/>
        <a:ext cx="2930712" cy="1121264"/>
      </dsp:txXfrm>
    </dsp:sp>
    <dsp:sp modelId="{19EB971B-51FF-49F6-B914-3F8B065086C4}">
      <dsp:nvSpPr>
        <dsp:cNvPr id="0" name=""/>
        <dsp:cNvSpPr/>
      </dsp:nvSpPr>
      <dsp:spPr>
        <a:xfrm>
          <a:off x="9318744" y="1261422"/>
          <a:ext cx="280316" cy="280316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7A4556A-DAD1-4DDA-94C1-8A8F69F513CE}">
      <dsp:nvSpPr>
        <dsp:cNvPr id="0" name=""/>
        <dsp:cNvSpPr/>
      </dsp:nvSpPr>
      <dsp:spPr>
        <a:xfrm>
          <a:off x="4482723" y="1681896"/>
          <a:ext cx="3210438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wyznaczenie przez sędziego-komisarza terminu zgromadzenia wierzycieli </a:t>
          </a:r>
        </a:p>
      </dsp:txBody>
      <dsp:txXfrm>
        <a:off x="4482723" y="1681896"/>
        <a:ext cx="3210438" cy="1121264"/>
      </dsp:txXfrm>
    </dsp:sp>
    <dsp:sp modelId="{4992C7FF-649B-49EF-8D4F-4D1C57BA3A2A}">
      <dsp:nvSpPr>
        <dsp:cNvPr id="0" name=""/>
        <dsp:cNvSpPr/>
      </dsp:nvSpPr>
      <dsp:spPr>
        <a:xfrm>
          <a:off x="5947784" y="1261422"/>
          <a:ext cx="280316" cy="280316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222839"/>
                <a:satOff val="5970"/>
                <a:lumOff val="26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22839"/>
                <a:satOff val="5970"/>
                <a:lumOff val="26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22839"/>
                <a:satOff val="5970"/>
                <a:lumOff val="26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AD6D298-683D-4338-95CB-7BA44EE7F721}">
      <dsp:nvSpPr>
        <dsp:cNvPr id="0" name=""/>
        <dsp:cNvSpPr/>
      </dsp:nvSpPr>
      <dsp:spPr>
        <a:xfrm>
          <a:off x="1111762" y="0"/>
          <a:ext cx="3210438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zgromadzenie wierzycieli</a:t>
          </a:r>
        </a:p>
      </dsp:txBody>
      <dsp:txXfrm>
        <a:off x="1111762" y="0"/>
        <a:ext cx="3210438" cy="1121264"/>
      </dsp:txXfrm>
    </dsp:sp>
    <dsp:sp modelId="{FFEEA4C9-580F-4A38-9637-B152DBEC7FE8}">
      <dsp:nvSpPr>
        <dsp:cNvPr id="0" name=""/>
        <dsp:cNvSpPr/>
      </dsp:nvSpPr>
      <dsp:spPr>
        <a:xfrm>
          <a:off x="2576824" y="1261422"/>
          <a:ext cx="280316" cy="280316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222839"/>
                <a:satOff val="5970"/>
                <a:lumOff val="26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22839"/>
                <a:satOff val="5970"/>
                <a:lumOff val="26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22839"/>
                <a:satOff val="5970"/>
                <a:lumOff val="26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045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065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37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585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090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08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3510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9051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202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608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821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792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łac. </a:t>
            </a:r>
            <a:r>
              <a:rPr lang="pl-PL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sanatio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uzdrowienie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561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postanowi podjąć postępowanie z urzędu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chwilą ustalenia osoby pełniącej funkcję zarządcy tymczasowego (art. 180 § 1 pkt 5 lit. c KPC).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174 § 3 KPC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wezwie zarządcę tymczasowego do udziału w sprawie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212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„Może to być niesprawdzona wiadomość; sąd nie musi dysponować fizycznie postanowieniem o otwarciu postępowania i ograniczeniu dłużnika w zarządzie lub też ustanowieniu tymczasowego zarządcy w postępowaniu zabezpieczającym, wystarczy, że taki zarzut podniesie jedna ze stron postępowania.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zawiesi postępowanie i zwróci się do właściwego sądu rejonowego – sądu gospodarczego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(wydziału ds. upadłościowych i restrukturyzacyjnych)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przesłanie odpisu postanowienia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którym pozbawiono dłużnika zarządu. Po otrzymaniu takiego postanowienia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podejmie postępowanie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następnie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wezwie zarządcę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(tymczasowego zarządcę), określonego z imienia i nazwiska […],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udziału w sprawie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Malmuk-Cieplak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Torbus, A. Witosz, A.J. Witosz</a:t>
            </a:r>
            <a:endParaRPr lang="pl-PL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87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Wniosek o otwarcie postępowania sanacyjnego powinien spełniać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wymogi formalne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wskazane w art. 284 ust. </a:t>
            </a:r>
            <a:r>
              <a:rPr lang="pl-PL" sz="3200">
                <a:latin typeface="Times New Roman" panose="02020603050405020304" pitchFamily="18" charset="0"/>
                <a:cs typeface="Times New Roman" panose="02020603050405020304" pitchFamily="18" charset="0"/>
              </a:rPr>
              <a:t>1-2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Pr. Rest.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228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art. 229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284 ust. 3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228 ust. 1 Pr. Rest. wynika, że wraz z wnioskiem o otwarcie postępowania układowego dłużnik składa na piśmie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oświadczenie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że informacje zawarte we wniosku i załącznikach są prawdziwe i zupełne.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269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Jeżeli wniosek o otwarcie postępowania sanacyjnego zgłasza wierzyciel przepisów art. 284 ust. 1 pkt 3-8 i ust. 2 Pr. Rest. nie stosuje się. Wniosek wierzyciela powinien wskazywać okoliczności uzasadniające wniosek, a ponadto zawierać uprawdopodobnienie jego wierzytelności (art. 284 ust. 4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i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326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„Do wniosku wierzyciela nie stosuje się art. 284 ust. 3 Pr. Rest., a zatem nie stosuje się odpowiednio art. 228 i 229 Pr. Rest.”.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Filipiak,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29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rozpoznania wniosku o otwarcie postępowania sanacyjnego przepis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270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288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270 Pr. Rest. wynika, że: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sąd rozpoznaje wniosek o otwarcie 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posiedzeniu niejawnym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wniosek o otwarcie postępowania sanacyjnego rozpoznaje się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dwóch (2) tygodni od dnia złożenia wniosku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chyba że istnieje konieczność wyznaczenia rozprawy; w takim przypadku wniosek rozpoznaje się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sześciu (6) tygodni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606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otwarciu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postępowania sanacyjnego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wydane na wniosek wierzyciela zażalenie przysługuje wyłącznie dłużnikowi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290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odmowie otwarcia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postępowania sanacyjnego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zażalenie przysługuje dłużnikowi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wnioskodawcy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290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265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zażalenia na postanowienie w przedmiocie otwarcia postępowania sanacyjnego 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236 ust. 2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237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290 ust. 3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904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236 ust. 2 Pr. Rest. wynika, że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sąd drugiej instancji nie może orzec o otwarciu postępowania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Orzeczenie o otwarciu postępowania musi bowiem podlegać kontroli instancyjnej.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Ponadto zgodnie z art. 202 Pr. Rest. od postanowienia sądu drugiej instancji skarga kasacyjna nie przysługuje.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245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237 ust. 1 Pr. Rest. wynika, że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wierzycielowi przysługuje zażalenie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otwarciu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postępowania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wyłącznie w części dotyczącej jurysdykcji sądów polskich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577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pl-P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 sanacyjne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umożliwia dłużnikowi zawarcie układu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sporządzeniu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zatwierdzeniu spisu wierzytelności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umożliwia dłużnikowi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przeprowadzenie działań sanacyjnych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może być prowadzone bez względu na to, czy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suma wierzytelności spornych uprawniających do głosowania nad układem przekracza czy nie przekracza 15% sumy wierzytelności uprawniających do głosowania nad układem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746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zażalenia na postanowienie w przedmiocie otwarcia postępowania sanacyjnego 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236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237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290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49F1584-FE4A-4EB9-B413-A251CFBF9B82}"/>
              </a:ext>
            </a:extLst>
          </p:cNvPr>
          <p:cNvSpPr txBox="1"/>
          <p:nvPr/>
        </p:nvSpPr>
        <p:spPr>
          <a:xfrm>
            <a:off x="3330315" y="554637"/>
            <a:ext cx="5531371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prawny obowiązujący do dnia 30 listopada 2021 r.</a:t>
            </a:r>
          </a:p>
        </p:txBody>
      </p:sp>
    </p:spTree>
    <p:extLst>
      <p:ext uri="{BB962C8B-B14F-4D97-AF65-F5344CB8AC3E}">
        <p14:creationId xmlns:p14="http://schemas.microsoft.com/office/powerpoint/2010/main" val="1833285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stosowanych odpowiednio art. 236 ust. 1 oraz art. 237 ust. 1 Pr. Rest. wynika, że: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odmowie otwarcia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sanacyjnego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zażalenie przysługuje dłużnikowi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wnioskodawcy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wierzycielowi przysługuje zażalenie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otwarciu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postępowania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wyłącznie w części dotyczącej jurysdykcji sądów polskich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A0D1262-39D8-4B7F-9EAF-AA9E5590AE21}"/>
              </a:ext>
            </a:extLst>
          </p:cNvPr>
          <p:cNvSpPr txBox="1"/>
          <p:nvPr/>
        </p:nvSpPr>
        <p:spPr>
          <a:xfrm>
            <a:off x="3330315" y="554637"/>
            <a:ext cx="5531371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prawny obowiązujący do dnia 30 listopada 2021 r.</a:t>
            </a:r>
          </a:p>
        </p:txBody>
      </p:sp>
    </p:spTree>
    <p:extLst>
      <p:ext uri="{BB962C8B-B14F-4D97-AF65-F5344CB8AC3E}">
        <p14:creationId xmlns:p14="http://schemas.microsoft.com/office/powerpoint/2010/main" val="1145853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 literalnego brzmienia przepisów art. 236 w zw. z art. 290 Pr. Rest. wynika, że bez względu na to, czy wniosek o otwarcie postępowania sanacyjnego złożył dłużnik, kurator czy też wierzyciel osobisty dłużnika […] w przypadku negatywnego rozpoznania wniosku o otwarcie postępowania sanacyjnego […] zażalenie przysługuje wyłącznie dłużnikowi. […]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wykładnia celowościowa przepisu art. 290 Pr. Rest. prowadzi do wniosku, że uprawnienie do zaskarżenia postanowienia o odmowie otwarcia postępowania sanacyjnego przysługuje nie tylko dłużnikowi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[…]”.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Malmuk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-Cieplak, [w:] Prawo restrukturyzacyjne. Komentarz, red. A. Torbus, A. Witosz, A.J. Witosz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5516A00-5A70-4E9C-9F90-28248A928BAE}"/>
              </a:ext>
            </a:extLst>
          </p:cNvPr>
          <p:cNvSpPr txBox="1"/>
          <p:nvPr/>
        </p:nvSpPr>
        <p:spPr>
          <a:xfrm>
            <a:off x="3330314" y="202614"/>
            <a:ext cx="5531371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prawny obowiązujący do dnia 30 listopada 2021 r.</a:t>
            </a:r>
          </a:p>
        </p:txBody>
      </p:sp>
    </p:spTree>
    <p:extLst>
      <p:ext uri="{BB962C8B-B14F-4D97-AF65-F5344CB8AC3E}">
        <p14:creationId xmlns:p14="http://schemas.microsoft.com/office/powerpoint/2010/main" val="2116983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" name="Zwój pionowy 1"/>
          <p:cNvSpPr/>
          <p:nvPr/>
        </p:nvSpPr>
        <p:spPr>
          <a:xfrm>
            <a:off x="4116000" y="1307970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Zwój pionowy 5"/>
          <p:cNvSpPr/>
          <p:nvPr/>
        </p:nvSpPr>
        <p:spPr>
          <a:xfrm>
            <a:off x="4116000" y="4314458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ole tekstowe 15"/>
          <p:cNvSpPr txBox="1"/>
          <p:nvPr/>
        </p:nvSpPr>
        <p:spPr>
          <a:xfrm>
            <a:off x="4484557" y="1628585"/>
            <a:ext cx="3222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otwarciu postępowania sanacyjnego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1748852" y="3190592"/>
            <a:ext cx="1169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zażalenie</a:t>
            </a:r>
          </a:p>
        </p:txBody>
      </p:sp>
      <p:sp>
        <p:nvSpPr>
          <p:cNvPr id="12" name="Zwój pionowy 11"/>
          <p:cNvSpPr/>
          <p:nvPr/>
        </p:nvSpPr>
        <p:spPr>
          <a:xfrm>
            <a:off x="42472" y="4314459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Zwój pionowy 12"/>
          <p:cNvSpPr/>
          <p:nvPr/>
        </p:nvSpPr>
        <p:spPr>
          <a:xfrm>
            <a:off x="8189528" y="4314457"/>
            <a:ext cx="3960000" cy="1558800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411029" y="4844933"/>
            <a:ext cx="3222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oddaleniu zażalenia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4073626" y="4537156"/>
            <a:ext cx="4002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uchyleniu postanowienia sądu I instancji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przekazaniu sprawy do ponownego rozpoznania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8423173" y="4878181"/>
            <a:ext cx="3492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zmianie postanowienia sądu I instancji</a:t>
            </a:r>
          </a:p>
        </p:txBody>
      </p:sp>
      <p:cxnSp>
        <p:nvCxnSpPr>
          <p:cNvPr id="8" name="Łącznik prosty ze strzałką 7"/>
          <p:cNvCxnSpPr>
            <a:stCxn id="2" idx="2"/>
            <a:endCxn id="12" idx="0"/>
          </p:cNvCxnSpPr>
          <p:nvPr/>
        </p:nvCxnSpPr>
        <p:spPr>
          <a:xfrm flipH="1">
            <a:off x="2022472" y="2866947"/>
            <a:ext cx="4073528" cy="1447512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>
            <a:stCxn id="2" idx="2"/>
            <a:endCxn id="6" idx="0"/>
          </p:cNvCxnSpPr>
          <p:nvPr/>
        </p:nvCxnSpPr>
        <p:spPr>
          <a:xfrm>
            <a:off x="6096000" y="2866947"/>
            <a:ext cx="0" cy="1447511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>
            <a:stCxn id="2" idx="2"/>
            <a:endCxn id="13" idx="0"/>
          </p:cNvCxnSpPr>
          <p:nvPr/>
        </p:nvCxnSpPr>
        <p:spPr>
          <a:xfrm>
            <a:off x="6096000" y="2866947"/>
            <a:ext cx="4073528" cy="1447510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605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" name="Zwój pionowy 1"/>
          <p:cNvSpPr/>
          <p:nvPr/>
        </p:nvSpPr>
        <p:spPr>
          <a:xfrm>
            <a:off x="4116000" y="1307970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Zwój pionowy 5"/>
          <p:cNvSpPr/>
          <p:nvPr/>
        </p:nvSpPr>
        <p:spPr>
          <a:xfrm>
            <a:off x="4116000" y="4314458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/>
          <p:cNvSpPr txBox="1"/>
          <p:nvPr/>
        </p:nvSpPr>
        <p:spPr>
          <a:xfrm>
            <a:off x="1748852" y="3190592"/>
            <a:ext cx="1169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zażalenie</a:t>
            </a:r>
          </a:p>
        </p:txBody>
      </p:sp>
      <p:sp>
        <p:nvSpPr>
          <p:cNvPr id="12" name="Zwój pionowy 11"/>
          <p:cNvSpPr/>
          <p:nvPr/>
        </p:nvSpPr>
        <p:spPr>
          <a:xfrm>
            <a:off x="42472" y="4314459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Zwój pionowy 12"/>
          <p:cNvSpPr/>
          <p:nvPr/>
        </p:nvSpPr>
        <p:spPr>
          <a:xfrm>
            <a:off x="8189528" y="4314457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411029" y="4844933"/>
            <a:ext cx="3222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oddaleniu zażalenia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4073626" y="4537156"/>
            <a:ext cx="4002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uchyleniu postanowienia sądu I instancji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przekazaniu sprawy do ponownego rozpoznania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8168341" y="4549995"/>
            <a:ext cx="4002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zmianie postanowienia sądu I instancji poprzez otwarcie postępowania sanacyjnego</a:t>
            </a:r>
          </a:p>
        </p:txBody>
      </p:sp>
      <p:cxnSp>
        <p:nvCxnSpPr>
          <p:cNvPr id="8" name="Łącznik prosty ze strzałką 7"/>
          <p:cNvCxnSpPr>
            <a:stCxn id="2" idx="2"/>
            <a:endCxn id="12" idx="0"/>
          </p:cNvCxnSpPr>
          <p:nvPr/>
        </p:nvCxnSpPr>
        <p:spPr>
          <a:xfrm flipH="1">
            <a:off x="2022472" y="2866947"/>
            <a:ext cx="4073528" cy="1447512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>
            <a:stCxn id="2" idx="2"/>
            <a:endCxn id="6" idx="0"/>
          </p:cNvCxnSpPr>
          <p:nvPr/>
        </p:nvCxnSpPr>
        <p:spPr>
          <a:xfrm>
            <a:off x="6096000" y="2866947"/>
            <a:ext cx="0" cy="1447511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>
            <a:stCxn id="2" idx="2"/>
            <a:endCxn id="13" idx="0"/>
          </p:cNvCxnSpPr>
          <p:nvPr/>
        </p:nvCxnSpPr>
        <p:spPr>
          <a:xfrm>
            <a:off x="6096000" y="2866947"/>
            <a:ext cx="4073528" cy="1447510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pole tekstowe 18"/>
          <p:cNvSpPr txBox="1"/>
          <p:nvPr/>
        </p:nvSpPr>
        <p:spPr>
          <a:xfrm>
            <a:off x="4484557" y="1628585"/>
            <a:ext cx="32228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odmowie otwarcia postępowania sanacyjnego </a:t>
            </a:r>
          </a:p>
        </p:txBody>
      </p:sp>
      <p:sp>
        <p:nvSpPr>
          <p:cNvPr id="3" name="Mnożenie 2"/>
          <p:cNvSpPr/>
          <p:nvPr/>
        </p:nvSpPr>
        <p:spPr>
          <a:xfrm>
            <a:off x="8076001" y="3590702"/>
            <a:ext cx="4073528" cy="3049941"/>
          </a:xfrm>
          <a:prstGeom prst="mathMultiply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2507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Uwzględniając wniosek o otwarcie postępowania sanacyjnego, sąd wydaje postanowienie o otwarciu postępowania sanacyjnego, do którego 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233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art.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234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przy czym sąd odbiera zarząd własny dłużnikowi i wyznacza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zarządcę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288 ust. 2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postanowienia w przedmiocie otwarcia postępowania sanacyjnego przepis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235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289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108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233 Pr. Rest. wynika, że w postanowieniu o otwarciu postępowania sanacyjnego sąd m. in. wyznacza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sędziego-komisarza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330315" y="554637"/>
            <a:ext cx="5531371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prawny obowiązujący do dnia 23 marca 2020 r.</a:t>
            </a:r>
          </a:p>
        </p:txBody>
      </p:sp>
    </p:spTree>
    <p:extLst>
      <p:ext uri="{BB962C8B-B14F-4D97-AF65-F5344CB8AC3E}">
        <p14:creationId xmlns:p14="http://schemas.microsoft.com/office/powerpoint/2010/main" val="10672619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wniosku o otwarcie sanacyjnego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może wskazać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osobę lub spółkę do pełnienia funkcji zarządcy na zasadach określonych w art. 51 ust. 2 Pr. Rest.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3134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postępowaniu sanacyjnym (także w przyśpieszonym postępowaniu układowym i postępowaniu układowym) może zostać ustanowiony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fakultatywny organ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restrukturyzacyjnego, jakim jest rada wierzycieli.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Radę wierzycieli ustanawia oraz powołuje i odwołuje jej członków sędzia-komisarz z urzędu, o ile uzna to za potrzebne, albo na wniosek (art. 121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Jeżeli rada wierzycieli nie została ustanowiona, czynności zastrzeżone dla rady wierzycieli wykonuje sędzia-komisarz (art. 139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139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postępowaniu restrukturyzacyjnym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 sprawuje zarząd własny swoim majątkiem, chyba że został ustanowiony zarządca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67 ust. 1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Czynności prawne dokonane przez dłużnika dotyczące mienia, wobec którego dłużnik utracił prawo zarządu, są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nieważne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67 ust. 2 Pr. Rest.).</a:t>
            </a: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912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Działaniami sanacyjnymi są czynności prawne i faktyczne, które zmierzają do poprawy sytuacji ekonomicznej dłużnika i mają na celu przywrócenie dłużnikowi zdolności do wykonywania zobowiązań, przy jednoczesnej ochronie przed egzekucją (art. 3 ust. 6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3095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sprawach dotyczących masy sanacyjnej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 dokonuje czynności w imieniu własnym na rachunek dłużnika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53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 nie odpowiada za zobowiązania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zaciągnięte w sprawach dotyczących masy sanacyjnej (art. 53 ust. 2 Pr. Rest.).</a:t>
            </a: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3568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„Zarządca przymusowy [także zarządca – przyp. P.B.], podobnie jak syndyk, występuje w roli tzw. strony zastępczej, gdyż wprawdzie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występuje we własnym imieniu, lecz nie na własny rachunek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 kontekście przedstawionych praw i obowiązków można uznać, iż zarządca działa jako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zastępca pośredni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Gil, [w:] Prawo restrukturyzacyjne i upadłościowe. System Prawa Handlowego. Tom 6,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Jakubecki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 Witosz</a:t>
            </a: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636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„W wyniku działania zarządcy na rachunek dłużnika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ma potrzeby przenoszenia – w drodze osobnej czynności – tego, co uzyskał zarządca, gdyż skutki działania zarządcy od razu (z mocy samego prawa) odnoszą się do majątku dłużnika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Adamus, Prawo restrukturyzacyjne. Komentarz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2647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 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 składają sędziemu-komisarzowi sprawozdania ze swoich czynności za każdy miesiąc (1) kalendarzowy pełnienia funkcji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31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8884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 składa sędziemu-komisarzowi co miesiąc (1) kalendarzowy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sprawozdanie rachunkowe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32 ust. 1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0142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trzydziestu (30) dni od dnia złożenia sprawozdania dłużnik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wierzyciele mogą wnosić zarzuty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dotyczące wydatków poniesionych przez zarządcę wskazanych w sprawozdaniu, o którym mowa w art. 32 ust. 1 Pr. Rest. (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32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Pr. Rest.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8885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wyniku rozpoznania zarzutów lub z urzędu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dwóch (2) miesięcy od dnia złożenia sprawozdania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którym mowa w 32 ust. 1 Pr. Rest.,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odmawia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postanowieniem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uznania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całości albo części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określonego wydatku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poniesionego przez zarządcę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orzeka o zwrocie do masy sanacyjnej kwoty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poniesionej z tytułu wydatku, którego uznania odmówiono (art. 32 ust. 3a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951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zatwierdza sprawozdanie rachunkowe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odmawia uznania określonego wydatku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lub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dokonuje odpowiedniego sprostowania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orzeka o zwrocie do masy sanacyjnej kwoty niezatwierdzonej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32 ust. 3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768CD2A-DB4D-40FC-AE8A-DEE19FFDAB1E}"/>
              </a:ext>
            </a:extLst>
          </p:cNvPr>
          <p:cNvSpPr txBox="1"/>
          <p:nvPr/>
        </p:nvSpPr>
        <p:spPr>
          <a:xfrm>
            <a:off x="3330315" y="554637"/>
            <a:ext cx="5531371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prawny obowiązujący do dnia 30 listopada 2021 r.</a:t>
            </a:r>
          </a:p>
        </p:txBody>
      </p:sp>
    </p:spTree>
    <p:extLst>
      <p:ext uri="{BB962C8B-B14F-4D97-AF65-F5344CB8AC3E}">
        <p14:creationId xmlns:p14="http://schemas.microsoft.com/office/powerpoint/2010/main" val="5828136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„Odmowa zatwierdzenia danego wydatku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rodzi konsekwencji w sferze prawa cywilnego materialnego w relacji pomiędzy dłużnikiem a osobą trzecią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Postanowienie sędziego-komisarza nie ma wpływu na skuteczność danej czynności prawnej, w szczególności nie stanowi warunku rozwiązującego dla tej czynności ani nie rodzi skutków odstąpienia od umowy. Odmowa zatwierdzenia dotyczy wyłącznie stosunku między dłużnikiem a zarządcą. Pośrednio dotyczy ona oczywiście interesu wierzycieli w postępowaniu”.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Filipiak,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2743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„Wydaje się przy tym, że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nie powinien ingerować i podważać zasadności wydatków związanych z prowadzoną przez zarządcę działalnością operacyjną dłużnika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Trudno sobie wyobrazić sytuację, w której zarządca zostaje zobowiązany do zwrotu kwoty wydatkowanej na zakup energii elektrycznej potrzebnej do produkcji wyrobów dłużnika. Odmowa zatwierdzenia określonych wydatków będzie z reguły dotyczyła wydatków związanych z działalnością administracyjną zarządcy w postępowaniu restrukturyzacyjnym albo w przypadku niegospodarności zarządcy przejawiających się przez zawyżone w niczym nieuzasadniony sposób koszty działalności gospodarczej”.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Filipiak,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216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„Warto przy tym zaznaczyć, że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 sanacyjne posługuje się konstrukcjami charakterystycznymi dla upadłości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(legitymacja czynna wierzyciela – art. 283 Pr. Rest., następujące zasadniczo odebranie zarządu własnego – art. 288 Pr. Rest., prawo do odstępowania od umów – art. 298 Pr. Rest., bezskuteczność czynności – art. 304 i n. Pr. Rest., sprzedaż majątku ze skutkiem sprzedaży egzekucyjnej – art. 323 ust. 3 Pr. Rest.), tworząc pomost pomiędzy restrukturyzacją a klasyczną postacią upadłości”.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A.J. Witosz, [w:] Prawo restrukturyzacyjne. Komentarz, red. A. Torbus, A. Witosz, A.J. Witosz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9636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Prawomocne postanowienie zobowiązujące zarządcę do zwrotu do masy sanacyjnej kwoty poniesionej z tytułu wydatku, którego uznania odmówiono,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stanowi tytuł egzekucyjny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przeciwko zarządcy (art. 32 ust. 5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7681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Prawomocne postanowienie zobowiązujące zarządcę do zwrotu do masy sanacyjnej kwoty niezatwierdzonej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stanowi tytuł egzekucyjny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przeciwko zarządcy (art. 32 ust. 5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AEA7D47-8B34-49BE-A165-55723CCDC4AE}"/>
              </a:ext>
            </a:extLst>
          </p:cNvPr>
          <p:cNvSpPr txBox="1"/>
          <p:nvPr/>
        </p:nvSpPr>
        <p:spPr>
          <a:xfrm>
            <a:off x="3330315" y="554637"/>
            <a:ext cx="5531371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prawny obowiązujący do dnia 30 listopada 2021 r.</a:t>
            </a:r>
          </a:p>
        </p:txBody>
      </p:sp>
    </p:spTree>
    <p:extLst>
      <p:ext uri="{BB962C8B-B14F-4D97-AF65-F5344CB8AC3E}">
        <p14:creationId xmlns:p14="http://schemas.microsoft.com/office/powerpoint/2010/main" val="42550063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jaki sposób wykonać przymusowo tytuł wykonawczy przeciwko zarządcy, gdy ten dobrowolnie nie zwraca kwoty do masy sanacyjnej?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6895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wykonaniu wszystkich obowiązków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 składa sprawozdanie końcowe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które obejmuje co najmniej wskazanie, w jakim stopniu został zrealizowany plan restrukturyzacyjny oraz czy zarządca wydał dłużnikowi cały majątek i dokumenty (art. 33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Sprawozdanie końcowe zatwierdza sąd.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odmawia zatwierdzenia sprawozdania końcowego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całości lub części, jeżeli zarządca dokonał czynności niezgodnych z prawem lub skutkujących pokrzywdzeniem wierzycieli lub dłużnika albo mimo wezwania nie wykonał w zakreślonym terminie wszystkich obowiązków (art. 33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0819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niezwłocznie obejmuje zarząd masą sanacyjną, zarządza nią,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sporządza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spis inwentarza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wraz 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oszacowaniem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sporządza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realizuje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restrukturyzacyjny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52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Przepisy art. 36 ust. 2 i 3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40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52 ust. 3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2349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40 Pr. Rest. wynika, że do czynności zarządcy należy w szczególności: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zawiadomienie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wierzycieli o otwarciu postępowania restrukturyzacyjnego,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ocena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propozycji układowych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tym, w razie potrzeby, doradztwo w zakresie ich zmiany w celu zapewnienia zgodności z prawem i możliwości ich wykonania,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podejmowanie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działań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celu złożenia przez wierzycieli możliwie największej liczby ważnych głosów,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879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udział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zgromadzeniu wierzycieli,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złożenie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opinii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możliwości wykonania układu,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sporządzenie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planu restrukturyzacyjnego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sporządzenie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spisu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7746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porozumieniu z dłużnikiem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składa sędziemu-komisarzowi plan restrukturyzacyjny w terminie trzydziestu (30) dni od dnia otwarcia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sanacyjnego. Jeżeli zarządca nie porozumie się z dłużnikiem co do treści planu, składa plan, dołączając zastrzeżenia dłużnika i uzasadnienie przyczyn, dla których tych zastrzeżeń nie uwzględnił (art. 313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uzasadnionych przypadkach termin do złożenia planu restrukturyzacyjnego może zostać przedłużony przez sędziego-komisarza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trzech (3) miesięcy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313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5709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 realizuje plan restrukturyzacyjny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zatwierdzeniu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przez sędziego-komisarza (art. 316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9918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„W odróżnieniu od pozostałych postępowań, plan restrukturyzacyjny w postępowaniu sanacyjnym podlega zatwierdzeniu przez sędziego-komisarza”. 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Filipiak,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88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postępowaniu o otwarcie postępowania sanacyjnego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może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zabezpieczyć majątek dłużnika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ustanowienie tymczasowego nadzorcy sądowego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 którego stosuje się odpowiednio przepisy o nadzorcy sądowym, z wyłączeniem przepisów art. 42-46 Pr. Rest., albo przez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ustanowienie tymczasowego zarządcy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 którego stosuje się odpowiednio przepisy o zarządcy, z wyłączeniem przepisów art. 55-59 Pr. Rest. oraz art. 61 i art. 62 Pr. Rest. (art. 286 ust. 1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111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 sporządza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składa sędziemu-komisarzowi spis wierzytelności w terminie trzydziestu (30) dni od dnia otwarcia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sanacyjnego (art. 320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55591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zwołuje zgromadzenie wierzycieli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celu głosowania nad układem niezwłocznie po zrealizowaniu całości lub części planu restrukturyzacyjnego przewidzianej do wykonania w toku postępowania sanacyjnego,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później jednak niż przed upływem dwunastu (12) miesięcy od dnia otwarcia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sanacyjnego (art. 321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76299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Jeżeli w terminie, o którym mowa w art. 321 ust. 1 Pr. Rest., nie został zatwierdzony spis wierzytelności lub nie została zakończona procedura uzyskiwania zgody na udzielenie pomocy publicznej,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zwołuje zgromadzenie wierzycieli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celu głosowania nad układem niezwłocznie po zatwierdzeniu spisu wierzytelności lub zakończeniu procedury uzyskiwania zgody na udzielenie pomocy publicznej (art. 321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084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zawiadamiania wierzycieli o terminie zgromadzenia wierzycieli przepis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264 ust. 1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322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8662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264 ust. 1 Pr. Rest. wynika, że o terminie zgromadzenia wierzycieli zwołanego w celu przyjęcia układu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 zawiadamia wierzycieli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umieszczonych w spisie wierzytelności, jednocześnie doręczając im propozycje układowe, informację o podziale wierzycieli umieszczonych w spisie wierzytelności ze względu na kategorie interesów, informację o sposobie głosowania na zgromadzeniu wierzycieli oraz pouczenie o treści przepisów art. 107-110, art. 113 i art. 115-119 Pr. Rest.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83208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może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urzędu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wykreślić wierzytelność ze spisu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przypadku stwierdzenia, że w spisie umieszczono wierzytelność, która w całości lub części nie istnieje albo przysługuje innej osobie niż wskazana w spisie jako wierzyciel (art. 99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89296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sprostowania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niedokładności, błędów pisarskich albo rachunkowych lub innych oczywistych omyłek w zatwierdzonym spisie wierzytelności oraz spisie wierzytelności spornych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350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art. 353 KPC. Sprostowania dokonuje sędzia-komisarz. Sprostowania może dokonać również referendarz sądowy (art. 101 ust. 3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1-3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251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Jeżeli po złożeniu spisu wierzytelności zostanie ujawniona wierzytelność, która nie została umieszczona w spisie, nadzorca albo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 sporządza uzupełnienie spisu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84-91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100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zmienia spis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stosownie do przedstawionych mu prawomocnych orzeczeń. Przepisy art. 89 ust. 2, art. 90 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91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101 ust. 2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i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75482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„Zważywszy na systematykę ustawy oraz regułę utrzymania rozsądnego brzmienia przepisów, trzeba przyjąć, że ustawodawca dopuścił następujące [...] metody zmiany treści spisu wierzytelności: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przez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ustalenie uzupełniającego spisu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ta droga właściwa jest dla umieszczenia w spisie wierzytelności ujawnionych po złożeniu spisu wierzytelności (zmiany dokonuje nadzorca sądowy albo zarządca);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sędziego-komisarza – ta droga właściwa jest dla uwzględnienia na liście wierzytelności zapadłych po złożeniu spisu prawomocnych orzeczeń […] (art. 101 ust. 2 Pr. Rest.);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62070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sędziego-komisarza wydanym z urzędu – ta droga jest właściwa w razie ujawnienia w spisie wierzytelności, które nie powinny być na niej uznane (art. 99 Pr. Rest.) […];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sędziego-komisarza w przedmiocie sprostowania oczywistych omyłek pisarskich i błędów rachunkowych”.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Zimmerman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Prawo upadłościowe. Prawo restrukturyzacyjne. Komentarz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031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569626" y="2128603"/>
            <a:ext cx="2218544" cy="1440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3515193" y="2128603"/>
            <a:ext cx="2218544" cy="1440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9406327" y="2128603"/>
            <a:ext cx="2218544" cy="14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zaokrąglony 6"/>
          <p:cNvSpPr/>
          <p:nvPr/>
        </p:nvSpPr>
        <p:spPr>
          <a:xfrm>
            <a:off x="6460760" y="2131101"/>
            <a:ext cx="2218544" cy="14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9389198" y="4016714"/>
            <a:ext cx="2252800" cy="19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6437156" y="4016714"/>
            <a:ext cx="2254999" cy="19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2" name="Łącznik prosty 31"/>
          <p:cNvCxnSpPr>
            <a:stCxn id="6" idx="2"/>
            <a:endCxn id="9" idx="0"/>
          </p:cNvCxnSpPr>
          <p:nvPr/>
        </p:nvCxnSpPr>
        <p:spPr>
          <a:xfrm flipH="1">
            <a:off x="10515598" y="3568603"/>
            <a:ext cx="1" cy="4481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pole tekstowe 37"/>
          <p:cNvSpPr txBox="1"/>
          <p:nvPr/>
        </p:nvSpPr>
        <p:spPr>
          <a:xfrm>
            <a:off x="127417" y="2340771"/>
            <a:ext cx="3102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zatwierdzenie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układu</a:t>
            </a:r>
          </a:p>
        </p:txBody>
      </p:sp>
      <p:sp>
        <p:nvSpPr>
          <p:cNvPr id="39" name="pole tekstowe 38"/>
          <p:cNvSpPr txBox="1"/>
          <p:nvPr/>
        </p:nvSpPr>
        <p:spPr>
          <a:xfrm>
            <a:off x="3072983" y="2032994"/>
            <a:ext cx="31029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otwarcie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przyśpieszonego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układowego</a:t>
            </a:r>
          </a:p>
        </p:txBody>
      </p:sp>
      <p:sp>
        <p:nvSpPr>
          <p:cNvPr id="40" name="pole tekstowe 39"/>
          <p:cNvSpPr txBox="1"/>
          <p:nvPr/>
        </p:nvSpPr>
        <p:spPr>
          <a:xfrm>
            <a:off x="6018550" y="2186882"/>
            <a:ext cx="3102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otwarcie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układowego</a:t>
            </a:r>
          </a:p>
        </p:txBody>
      </p:sp>
      <p:sp>
        <p:nvSpPr>
          <p:cNvPr id="41" name="pole tekstowe 40"/>
          <p:cNvSpPr txBox="1"/>
          <p:nvPr/>
        </p:nvSpPr>
        <p:spPr>
          <a:xfrm>
            <a:off x="8964118" y="2186882"/>
            <a:ext cx="3102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otwarcie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sanacyjnego</a:t>
            </a:r>
          </a:p>
        </p:txBody>
      </p:sp>
      <p:sp>
        <p:nvSpPr>
          <p:cNvPr id="43" name="pole tekstowe 42"/>
          <p:cNvSpPr txBox="1"/>
          <p:nvPr/>
        </p:nvSpPr>
        <p:spPr>
          <a:xfrm>
            <a:off x="6807408" y="4498883"/>
            <a:ext cx="15252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tymczasowy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</a:t>
            </a:r>
          </a:p>
        </p:txBody>
      </p:sp>
      <p:sp>
        <p:nvSpPr>
          <p:cNvPr id="44" name="pole tekstowe 43"/>
          <p:cNvSpPr txBox="1"/>
          <p:nvPr/>
        </p:nvSpPr>
        <p:spPr>
          <a:xfrm>
            <a:off x="9752975" y="4191107"/>
            <a:ext cx="152524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tymczasowy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 /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tymczasowy zarządca</a:t>
            </a:r>
          </a:p>
        </p:txBody>
      </p:sp>
      <p:cxnSp>
        <p:nvCxnSpPr>
          <p:cNvPr id="11" name="Łącznik prosty 10"/>
          <p:cNvCxnSpPr>
            <a:stCxn id="7" idx="2"/>
            <a:endCxn id="10" idx="0"/>
          </p:cNvCxnSpPr>
          <p:nvPr/>
        </p:nvCxnSpPr>
        <p:spPr>
          <a:xfrm flipH="1">
            <a:off x="7564656" y="3571101"/>
            <a:ext cx="5376" cy="4456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Pagon 15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47240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postępowaniu układowym oraz postępowaniu sanacyjnym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dwóch (2) tygodni od dnia obwieszczenia o dacie złożenia spisu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uczestnicy postępowania mogą złożyć do sędziego-komisarza sprzeciw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 do umieszczenia wierzytelności w spisie wierzytelności. Dłużnik może złożyć sprzeciw, o ile spis wierzytelności nie jest zgodny z jego oświadczeniem, o którym mowa w art. 86 ust. 5 Pr. Rest. Jeżeli dłużnik nie złożył oświadczenia, może złożyć sprzeciw tylko w przypadku, gdy wykaże, że nie złożył oświadczenia z przyczyn od niego niezależnych (art. 91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87020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terminie, o którym mowa w art. 91 ust. 1 Pr. Rest.,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lub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który nie został umieszczony w spisie wierzytelności,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może złożyć sprzeciw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 do pominięcia wierzytelności w spisie wierzytelności (art. 91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05417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Sprzeciw powinien odpowiadać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wymogom formalnym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pisma procesowego, a ponadto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wskazywać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pominiętą lub zaskarżoną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wierzytelność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zawierać wniosek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do pominięcia lub umieszczenia wierzytelności w spisie wierzytelności wraz z uzasadnieniem i wskazaniem dowodów na jego poparcie (art. 92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Sprzeciw co do pominięcia wierzytelności w spisie wierzytelności powinien ponadto spełniać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wymogi formalne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których mowa w art. 92 ust. </a:t>
            </a:r>
            <a:r>
              <a:rPr lang="pl-PL" sz="3200">
                <a:latin typeface="Times New Roman" panose="02020603050405020304" pitchFamily="18" charset="0"/>
                <a:cs typeface="Times New Roman" panose="02020603050405020304" pitchFamily="18" charset="0"/>
              </a:rPr>
              <a:t>2 i 2a Pr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Rest.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6381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Sędzia-komisarz, zastępca sędziego-komisarza lub wyznaczony sędzia rozpoznaje sprzeciw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posiedzeniu niejawnym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dwóch (2) miesięcy od dnia jego wniesienia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95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Jeżeli sędzia-komisarz, zastępca sędziego-komisarza lub wyznaczony sędzia uzna za potrzebne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wyznaczenie rozprawy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zawiadamia o niej nadzorcę sądowego albo zarządcę, dłużnika oraz wierzyciela, który złożył sprzeciw, i wierzyciela, którego wierzytelności sprzeciw dotyczy. Niestawiennictwo tych osób, nawet usprawiedliwione, nie wstrzymuje wydania postanowienia (art. 95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2742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„W tym kontekście pojawia się problem,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jaki organ powołuje sędziego wyznaczonego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gdyż prawo restrukturyzacyjne nie podaje w tym zakresie żadnych rozwiązań, jak to ma miejsce w przypadku zastępcy sędziego-komisarza. Możliwe są tutaj dwa wyjścia. Pierwsze polega na zastosowaniu </a:t>
            </a:r>
            <a:r>
              <a:rPr lang="pl-PL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analogiam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21 ust. 1 Pr. Rest. i w tej koncepcji sędziego wyznaczonego powoływałby sąd restrukturyzacyjny. Drugie rozwiązanie opiera się na odpowiednim zastosowaniu konstrukcji wyznaczonego sędziego, o której mowa w art. 235 § 1 KPC i którą można zaadaptować do niniejszego przypadku za pośrednictwem odesłania wynikającego z art. 209 Pr. Rest. Wedle tej koncepcji sędzia wyznaczony byłby ustanawiany przez sędziego-komisarza”. 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Chrapoński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Torbus, A. Witosz, A.J. Witosz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84318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w przedmiocie sprzeciwu zażalenie przysługuje dłużnikowi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nadzorcy sądowemu albo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wierzycielom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95 ust. 5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43890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Zażalenie może wnieść każdy z wierzycieli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danego dłużnika. Nie tylko ten, który uprzednio wniósł sprzeciw, czy ten, którego wierzytelności sprzeciw dotyczył. Na powyższe wskazuje redakcja art. 95 ust. 5 Pr. Rest., który odmiennie niż art. 95 ust. 2 i 3 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Pr. Rest.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posługuje się ogólnie pojęciem wierzyciela, bez rozróżnienia już na wierzyciela, który złożył sprzeciw, i wierzyciela, którego wierzytelności sprzeciw dotyczy”.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Ł. Lipowicz,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58745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„Umieszczenie wierzytelności w spisie na skutek sprzeciwu ma wpływ na prawa i obowiązki innych wierzycieli, albowiem oddziałuje na zdolność zaspokojenia wierzycieli w ramach postępowania restrukturyzacyjnego, w szczególności na propozycje układowe”.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Chrapoński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Torbus, A. Witosz, A.J. Witosz</a:t>
            </a:r>
            <a:endParaRPr lang="pl-PL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02105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94458909"/>
              </p:ext>
            </p:extLst>
          </p:nvPr>
        </p:nvGraphicFramePr>
        <p:xfrm>
          <a:off x="246505" y="326037"/>
          <a:ext cx="11698990" cy="6205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agon 2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09765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uprawomocnieniu się postanowienia uwzględniającego sprzeciw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spisie wierzytelności dokonuje się zmian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zakresie określonym w postanowieniu (art. 96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00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zawieszenia postępowania egzekucyjnego oraz wynagrodzenia tymczasowego nadzorcy sądowego oraz tymczasowego zarządcy 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268 ust. 2-4 i 6-9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286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02405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postępowaniu układowym oraz sanacyjnym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upływie terminu do złożenia sprzeciwu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w przypadku jego złożenia –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uprawomocnieniu się postanowienia w przedmiocie sprzeciwu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zatwierdza spis wierzytelności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98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05668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postępowaniu sanacyjnym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 przedstawia na zgromadzeniu wierzycieli sprawozdanie z wykonania planu restrukturyzacyjnego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toku postępowania sanacyjnego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efekty podjętych działań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także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główne działania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które zgodnie z planem restrukturyzacyjnym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zostaną podjęte po przyjęciu układu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114 ust. 2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 albo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 składa na zgromadzeniu wierzycieli opinię o możliwości wykonania układu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115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96303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załka zakrzywiona w lewo 9"/>
          <p:cNvSpPr/>
          <p:nvPr/>
        </p:nvSpPr>
        <p:spPr>
          <a:xfrm>
            <a:off x="11002780" y="1828799"/>
            <a:ext cx="1055558" cy="3522690"/>
          </a:xfrm>
          <a:prstGeom prst="curvedLeftArrow">
            <a:avLst>
              <a:gd name="adj1" fmla="val 30860"/>
              <a:gd name="adj2" fmla="val 50000"/>
              <a:gd name="adj3" fmla="val 207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cxnSp>
        <p:nvCxnSpPr>
          <p:cNvPr id="15" name="Łącznik prosty 14"/>
          <p:cNvCxnSpPr/>
          <p:nvPr/>
        </p:nvCxnSpPr>
        <p:spPr>
          <a:xfrm>
            <a:off x="8094214" y="1727852"/>
            <a:ext cx="0" cy="900000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59553031"/>
              </p:ext>
            </p:extLst>
          </p:nvPr>
        </p:nvGraphicFramePr>
        <p:xfrm>
          <a:off x="269822" y="554637"/>
          <a:ext cx="11068986" cy="2803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8" name="Łącznik prosty 17"/>
          <p:cNvCxnSpPr/>
          <p:nvPr/>
        </p:nvCxnSpPr>
        <p:spPr>
          <a:xfrm>
            <a:off x="10015928" y="5061679"/>
            <a:ext cx="0" cy="818597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99561432"/>
              </p:ext>
            </p:extLst>
          </p:nvPr>
        </p:nvGraphicFramePr>
        <p:xfrm>
          <a:off x="269822" y="3660099"/>
          <a:ext cx="11068986" cy="2803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cxnSp>
        <p:nvCxnSpPr>
          <p:cNvPr id="17" name="Łącznik prosty 16"/>
          <p:cNvCxnSpPr/>
          <p:nvPr/>
        </p:nvCxnSpPr>
        <p:spPr>
          <a:xfrm flipV="1">
            <a:off x="1414697" y="1546484"/>
            <a:ext cx="0" cy="1008000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 flipH="1" flipV="1">
            <a:off x="3821255" y="1546484"/>
            <a:ext cx="0" cy="86400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7534805" y="2792770"/>
            <a:ext cx="4743137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 wywołane sprzeciwem</a:t>
            </a:r>
          </a:p>
        </p:txBody>
      </p:sp>
      <p:cxnSp>
        <p:nvCxnSpPr>
          <p:cNvPr id="20" name="Łącznik prosty ze strzałką 19"/>
          <p:cNvCxnSpPr/>
          <p:nvPr/>
        </p:nvCxnSpPr>
        <p:spPr>
          <a:xfrm flipV="1">
            <a:off x="8094214" y="2627852"/>
            <a:ext cx="3168000" cy="0"/>
          </a:xfrm>
          <a:prstGeom prst="straightConnector1">
            <a:avLst/>
          </a:prstGeom>
          <a:ln w="762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 flipH="1">
            <a:off x="10018559" y="5880276"/>
            <a:ext cx="1224000" cy="0"/>
          </a:xfrm>
          <a:prstGeom prst="straightConnector1">
            <a:avLst/>
          </a:prstGeom>
          <a:ln w="762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21612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Otwarcie postępowania sanacyjnego powoduje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wygaśnięcie prokury oraz innych pełnomocnictw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udzielonych przez dłużnika. Zarządca może w toku postępowania sanacyjnego udzielać pełnomocnictw, w tym prokury (art. 293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37610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dniem otwarcia postępowania sanacyjnego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mienie służące prowadzeniu przedsiębiorstwa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mienie należące do dłużnika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stają się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masą sanacyjną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294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87649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ustalenia składu masy sanacyjnej 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274 ust. 1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275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Pr. Rest.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296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64204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274 ust. 1 Pr. Rest. wynika, że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trzydziestu (30) dni od dnia otwarcia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sanacyjnego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 ustala skład masy sanacyjnej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podstawie wpisów w księgach dłużnika oraz dokumentów bezspornych.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32953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275 Pr. Rest. wynika, że: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ustalenie składu masy sanacyjnej na dzień otwarcia postępowania sanacyjnego następuje przez </a:t>
            </a:r>
            <a:r>
              <a:rPr lang="pl-PL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sporządzenie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 systemie teleinformatycznym według wzorca udostępnionego w tym systemie </a:t>
            </a:r>
            <a:r>
              <a:rPr lang="pl-PL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spisu ruchomości, nieruchomości, środków pieniężnych oraz przysługujących dłużnikowi praw majątkowych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także przez </a:t>
            </a:r>
            <a:r>
              <a:rPr lang="pl-PL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sporządzenie spisu należności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41838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zarządca sporządza spisy, o których mowa w art. 275 ust. 1 Pr. Rest., na bieżąco, w miarę ustalania składu masy sanacyjnej; podczas sporządzania spisu zarządca usuwa błędnie wpisane pozycje,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zakończeniu ustalania składu masy sanacyjnej zarządca </a:t>
            </a:r>
            <a:r>
              <a:rPr lang="pl-PL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składa spis inwentarza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który obejmuje raporty ze sporządzonych według stanu na dzień otwarcia postępowania sanacyjnego spisów: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ruchomości, nieruchomości, środków pieniężnych oraz przysługujących dłużnikowi praw majątkowych,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należności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69136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275 Pr. Rest. wynika, że: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ustalenie składu masy sanacyjnej następuje przez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sporządzenie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spisu inwentarza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wraz ze spisem inwentarza dokonuje się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oszacowania mienia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wchodzącego do masy sanacyjnej.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F5551E6-E8C0-4E08-B126-176770491D02}"/>
              </a:ext>
            </a:extLst>
          </p:cNvPr>
          <p:cNvSpPr txBox="1"/>
          <p:nvPr/>
        </p:nvSpPr>
        <p:spPr>
          <a:xfrm>
            <a:off x="3330315" y="554637"/>
            <a:ext cx="5531371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prawny obowiązujący do dnia 30 listopada 2021 r.</a:t>
            </a:r>
          </a:p>
        </p:txBody>
      </p:sp>
    </p:spTree>
    <p:extLst>
      <p:ext uri="{BB962C8B-B14F-4D97-AF65-F5344CB8AC3E}">
        <p14:creationId xmlns:p14="http://schemas.microsoft.com/office/powerpoint/2010/main" val="1133505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268 ust. 2-4 i 6-9 Pr. Rest. wynika m. in., że: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sąd może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wniosek dłużnika, tymczasowego nadzorcy sądowego albo tymczasowego zarządcy,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zawiesić postępowania egzekucyjne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prowadzone w celu dochodzenia należności objętych z mocy prawa układem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uchylić zajęcie rachunku bankowego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jeżeli jest to niezbędne do osiągnięcia celów postępowania sanacyjnego; uchylając zajęcie rachunku bankowego, sąd ustanawia tymczasowego nadzorcę sądowego, jeżeli wcześniej nie został ustanowiony,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dyspozycje dłużnika dotyczące środków na rachunku bankowym, którego zajęcie uchylono, wymagają zgody tymczasowego nadzorcy sądowego.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1350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postępowaniu sanacyjnym 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247-256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297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38269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252 ust. 1 Pr. Rest. wynika, że od dnia otwarcia postępowania sanacyjnego do dnia jego zakończenia albo uprawomocnienia się postanowienia o umorzeniu postępowania sanacyjnego,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spełnianie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przez dłużnika albo zarządcę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świadczeń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wynikających z wierzytelności, które z mocy prawa są objęte układem,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niedopuszczalne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61700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Otwarcie postępowania sanacyjnego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wyłącza możliwości wszczęcia przez wierzyciela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postępowań sądowych, administracyjnych,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sądowoadministracyjnych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przed sądami polubownymi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celu dochodzenia wierzytelności podlegających umieszczeniu w spisie wierzytelności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310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37984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sądowe, administracyjne, sądowo-administracyjne i przed sądami polubownymi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dotyczące masy sanacyjnej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mogą być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wszczęte i prowadzone wyłącznie przez zarządcę albo przeciwko niemu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Postępowania te zarządca prowadzi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imieniu własnym na rzecz dłużnika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311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28503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„[…] przepisy ust. 1 i 2 art. 311 Pr. Rest. odnoszą się do wszystkich postępowań »dotyczących masy sanacyjnej«, 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tylko do postępowań, których przedmiotem są wierzytelności podlegające umieszczeniu w spisie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[…]”.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 Gurgul, Prawo upadłościowe. Prawo restrukturyzacyjne. Komentarz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1124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„Niewątpliwie do postępowań, które dotyczą masy układowej lub masy sanacyjnej, należy zaliczyć wszystkie postępowania,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których wynik może oddziaływać na skład lub stan masy albo prawa i obowiązki nadzorcy sądowego lub zarządcy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wynikające z nadzoru lub zarządu masą układową albo sanacyjną i związane z wykonywaniem tego nadzoru lub zarządu”.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Geromin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 i upadłościowe. System Prawa Handlowego. Tom 6, red. A.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Jakubecki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Witosz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34356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„[…] to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 wytacza pozew przeciwko pozwanemu w imieniu własnym, tzn. powodem jest on sam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w oznaczeniu pozwu powinien być określony jako: »Zarządca masy sanacyjnej dłużnika ABC sp. z o.o. w restrukturyzacji« […]”.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Filipiak,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39211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zawiesza postępowanie z urzędu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jeżeli postępowanie dotyczy masy sanacyjnej i ustanowiono zarządcę w postępowaniu restrukturyzacyjnym (art. 174 § 1 pkt 4 KPC).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przypadkach wymienionych w art. 174 § 1 pkt 1, 4 i 6 KPC zawieszenie ma skutek od chwili zdarzeń, które je spowodowały. Zawieszając postępowanie, sąd z urzędu uchyla orzeczenia wydane po nastąpieniu tych zdarzeń, chyba że nastąpiły one po zamknięciu rozprawy (art. 174 § 2 KPC).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55839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postanowi podjąć postępowanie z urzędu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chwilą ustalenia osoby pełniącej funkcję zarządcy (art. 180 § 1 pkt 5 lit. d KPC).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174 § 3 KPC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wezwie zarządcę do udziału w sprawie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02628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„Może to być niesprawdzona wiadomość; sąd nie musi dysponować fizycznie postanowieniem o otwarciu postępowania i ograniczeniu dłużnika w zarządzie lub też ustanowieniu tymczasowego zarządcy w postępowaniu zabezpieczającym, wystarczy, że taki zarzut podniesie jedna ze stron postępowania.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zawiesi postępowanie i zwróci się do właściwego sądu rejonowego – sądu gospodarczego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(wydziału ds. upadłościowych i restrukturyzacyjnych)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przesłanie odpisu postanowienia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którym pozbawiono dłużnika zarządu. Po otrzymaniu takiego postanowienia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podejmie postępowanie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następnie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wezwie zarządcę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(tymczasowego zarządcę), określonego z imienia i nazwiska […],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udziału w sprawie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Malmuk-Cieplak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Torbus, A. Witosz, A.J. Witosz</a:t>
            </a:r>
            <a:endParaRPr lang="pl-PL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512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zawiesza postępowanie z urzędu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jeżeli ustanowiono zarządcę tymczasowego w postępowaniu o otwarcie postępowania sanacyjnego, a postępowanie dotyczy majątku objętego zabezpieczeniem (art. 174 § 1 pkt 5 KPC).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74483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312 Pr. Rest.: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 egzekucyjne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skierowane do majątku dłużnika wchodzącego w skład masy sanacyjnej wszczęte przed dniem otwarcia postępowania sanacyjnego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ulega zawieszeniu z mocy prawa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dniem otwarcia postępowania,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może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wniosek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uchylić zajęcie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dokonane przed dniem otwarcia postępowania sanacyjnego w postępowaniu egzekucyjnym lub zabezpieczającym skierowanym do majątku dłużnika wchodzącego w skład masy sanacyjnej, jeżeli jest to konieczne dla dalszego prowadzenia przedsiębiorstwa,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92439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„Zawieszenie postępowań egzekucyjnych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dotyczy zarówno postępowań dotyczących wierzytelności objętych z mocy prawa układem, jak i postępowań, które dotyczą wierzytelności nieobjętych z mocy prawa układem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tym również wierzytelności, które są zabezpieczone na mieniu dłużnika hipoteką, zastawem, zastawem rejestrowym, zastawem skarbowym lub hipoteką morską”.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54457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skierowanie egzekucji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majątku dłużnika wchodzącego w skład masy sanacyjnej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wykonanie postanowienia o zabezpieczeniu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roszczenia lub zarządzenia zabezpieczenia roszczenia na tym majątku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niedopuszczalne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dniu otwarcia postępowania sanacyjnego,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w odniesieniu do roszczeń, co do których jest niedopuszczalne wszczęcie postępowania egzekucyjnego oraz wykonanie postanowienia o zabezpieczeniu roszczenia lub zarządzenia zabezpieczenia roszczenia, z dniem otwarcia postępowania sanacyjnego bieg przedawnienia roszczenia nie rozpoczyna się, a rozpoczęty ulega zawieszeniu przez czas trwania postępowania sanacyjnego.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17671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„Po drugie, po otwarciu postępowania sanacyjnego niedopuszczalne jest skierowanie do majątku dłużnika wchodzącego w skład masy jakiegokolwiek postępowania egzekucyjnego oraz wykonanie postanowienia o zabezpieczeniu roszczenia,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niezależnie od tego, czy postępowania egzekucyjne lub zabezpieczające dotyczy wierzytelności objętej z mocy prawa układem czy też wierzytelności, która układem nie jest objęta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4869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Mienie należące do dłużnika i wchodzące w skład masy sanacyjnej oraz składniki majątkowe, o których mowa w art. 307 ust. 1 Pr. Rest.,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mogą zostać zbyte przez zarządcę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zgodą sędziego-komisarza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który określa warunki zbycia (art. 323 ust. 1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Sprzedaż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której mowa w art. 323 ust. 1 Pr. Rest,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wywołuje skutki jak sprzedaż dokonana przez syndyka w postępowaniu upadłościowym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323 ust. 3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86786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przypadku, gdy zbycie składników mienia odbywa się w ramach prowadzonej działalności gospodarczej i nie przekracza zakresu zwykłego zarządu, przepisów art. 323 ust. 1-4 Pr. Rest. nie stosuje się (art. 323 ust. 5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15943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sprzedaży składników mienia dłużnika w trybie art. 323 Pr. Rest. odróżnić należy sprzedaż dokonywaną w wykonaniu układu.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83282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Propozycje układowe mogą przewidywać również zaspokojenie wierzycieli przez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likwidację majątku dłużnika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159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Sprzedaż dokonana w wykonaniu układu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który przewiduje zaspokojenie wierzycieli przez likwidację majątku dłużnika,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wywołuje skutków sprzedaży egzekucyjnej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159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45807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170 Pr. Rest.: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 dniem uprawomocnienia się postanowienia zatwierdzającego układ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zabezpieczające i egzekucyjne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prowadzone przeciwko dłużnikowi w celu zaspokojenia wierzytelności objętych układem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ulegają umorzeniu z mocy prawa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zawieszone postępowania zabezpieczające i egzekucyjne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prowadzone przeciwko dłużnikowi w celu zaspokojenia wierzytelności nieobjętych układem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mogą zostać podjęte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wniosek wierzyciela,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36191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tytuły wykonawcze lub egzekucyjne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obejmujące wierzytelności objęte układem,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tracą wykonalność z mocy prawa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stronom przysługuje prawo wytoczenia powództwa o ustalenie, że tytuły wykonawcze lub egzekucyjne utraciły wykonalność.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64847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2589</TotalTime>
  <Words>5912</Words>
  <Application>Microsoft Office PowerPoint</Application>
  <PresentationFormat>Panoramiczny</PresentationFormat>
  <Paragraphs>242</Paragraphs>
  <Slides>99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99</vt:i4>
      </vt:variant>
    </vt:vector>
  </HeadingPairs>
  <TitlesOfParts>
    <vt:vector size="104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Paweł B</dc:creator>
  <cp:lastModifiedBy>Paweł Bury</cp:lastModifiedBy>
  <cp:revision>369</cp:revision>
  <dcterms:created xsi:type="dcterms:W3CDTF">2019-02-22T23:25:36Z</dcterms:created>
  <dcterms:modified xsi:type="dcterms:W3CDTF">2022-04-09T11:06:13Z</dcterms:modified>
</cp:coreProperties>
</file>