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3" r:id="rId2"/>
    <p:sldId id="464" r:id="rId3"/>
    <p:sldId id="496" r:id="rId4"/>
    <p:sldId id="481" r:id="rId5"/>
    <p:sldId id="482" r:id="rId6"/>
    <p:sldId id="483" r:id="rId7"/>
    <p:sldId id="461" r:id="rId8"/>
    <p:sldId id="485" r:id="rId9"/>
    <p:sldId id="484" r:id="rId10"/>
    <p:sldId id="462" r:id="rId11"/>
    <p:sldId id="486" r:id="rId12"/>
    <p:sldId id="329" r:id="rId13"/>
    <p:sldId id="518" r:id="rId14"/>
    <p:sldId id="457" r:id="rId15"/>
    <p:sldId id="458" r:id="rId16"/>
    <p:sldId id="487" r:id="rId17"/>
    <p:sldId id="463" r:id="rId18"/>
    <p:sldId id="499" r:id="rId19"/>
    <p:sldId id="514" r:id="rId20"/>
    <p:sldId id="515" r:id="rId21"/>
    <p:sldId id="459" r:id="rId22"/>
    <p:sldId id="489" r:id="rId23"/>
    <p:sldId id="488" r:id="rId24"/>
    <p:sldId id="465" r:id="rId25"/>
    <p:sldId id="497" r:id="rId26"/>
    <p:sldId id="498" r:id="rId27"/>
    <p:sldId id="490" r:id="rId28"/>
    <p:sldId id="467" r:id="rId29"/>
    <p:sldId id="468" r:id="rId30"/>
    <p:sldId id="469" r:id="rId31"/>
    <p:sldId id="491" r:id="rId32"/>
    <p:sldId id="492" r:id="rId33"/>
    <p:sldId id="477" r:id="rId34"/>
    <p:sldId id="470" r:id="rId35"/>
    <p:sldId id="472" r:id="rId36"/>
    <p:sldId id="501" r:id="rId37"/>
    <p:sldId id="500" r:id="rId38"/>
    <p:sldId id="493" r:id="rId39"/>
    <p:sldId id="502" r:id="rId40"/>
    <p:sldId id="474" r:id="rId41"/>
    <p:sldId id="510" r:id="rId42"/>
    <p:sldId id="511" r:id="rId43"/>
    <p:sldId id="517" r:id="rId44"/>
    <p:sldId id="512" r:id="rId45"/>
    <p:sldId id="473" r:id="rId46"/>
    <p:sldId id="505" r:id="rId47"/>
    <p:sldId id="504" r:id="rId48"/>
    <p:sldId id="479" r:id="rId49"/>
    <p:sldId id="513" r:id="rId50"/>
    <p:sldId id="507" r:id="rId51"/>
    <p:sldId id="476" r:id="rId52"/>
    <p:sldId id="516" r:id="rId53"/>
    <p:sldId id="475" r:id="rId54"/>
    <p:sldId id="503" r:id="rId55"/>
    <p:sldId id="478" r:id="rId56"/>
    <p:sldId id="495" r:id="rId57"/>
    <p:sldId id="494" r:id="rId58"/>
    <p:sldId id="508" r:id="rId59"/>
    <p:sldId id="509" r:id="rId6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0CAE9F-CDD8-4AAC-957E-9C3A2CBD46F6}"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pl-PL"/>
        </a:p>
      </dgm:t>
    </dgm:pt>
    <dgm:pt modelId="{9AC2F4C5-BDBA-47BE-B467-C3131B8B8C8C}">
      <dgm:prSet phldrT="[Tekst]"/>
      <dgm:spPr/>
      <dgm:t>
        <a:bodyPr/>
        <a:lstStyle/>
        <a:p>
          <a:r>
            <a:rPr lang="pl-PL" b="1" dirty="0" smtClean="0">
              <a:latin typeface="Times New Roman" panose="02020603050405020304" pitchFamily="18" charset="0"/>
              <a:cs typeface="Times New Roman" panose="02020603050405020304" pitchFamily="18" charset="0"/>
            </a:rPr>
            <a:t>upływ terminu do zgłaszania wierzytelności i przeprowadzenie likwidacji majątku</a:t>
          </a:r>
          <a:endParaRPr lang="pl-PL" b="1" dirty="0">
            <a:latin typeface="Times New Roman" panose="02020603050405020304" pitchFamily="18" charset="0"/>
            <a:cs typeface="Times New Roman" panose="02020603050405020304" pitchFamily="18" charset="0"/>
          </a:endParaRPr>
        </a:p>
      </dgm:t>
    </dgm:pt>
    <dgm:pt modelId="{A7836376-71A3-4505-A016-AEF03F89A7EE}" type="parTrans" cxnId="{DDA5BB9F-2147-45B8-8C9D-529FF9227858}">
      <dgm:prSet/>
      <dgm:spPr/>
      <dgm:t>
        <a:bodyPr/>
        <a:lstStyle/>
        <a:p>
          <a:endParaRPr lang="pl-PL"/>
        </a:p>
      </dgm:t>
    </dgm:pt>
    <dgm:pt modelId="{478D9237-4C29-4273-88C5-D956475B6D15}" type="sibTrans" cxnId="{DDA5BB9F-2147-45B8-8C9D-529FF9227858}">
      <dgm:prSet/>
      <dgm:spPr/>
      <dgm:t>
        <a:bodyPr/>
        <a:lstStyle/>
        <a:p>
          <a:endParaRPr lang="pl-PL"/>
        </a:p>
      </dgm:t>
    </dgm:pt>
    <dgm:pt modelId="{F17BB2FA-3BED-49A9-9675-E20D531237BC}">
      <dgm:prSet phldrT="[Tekst]"/>
      <dgm:spPr/>
      <dgm:t>
        <a:bodyPr/>
        <a:lstStyle/>
        <a:p>
          <a:r>
            <a:rPr lang="pl-PL" b="1" dirty="0" smtClean="0">
              <a:latin typeface="Times New Roman" panose="02020603050405020304" pitchFamily="18" charset="0"/>
              <a:cs typeface="Times New Roman" panose="02020603050405020304" pitchFamily="18" charset="0"/>
            </a:rPr>
            <a:t>ustalenie planu spłaty wierzycieli</a:t>
          </a:r>
          <a:endParaRPr lang="pl-PL" b="1" dirty="0">
            <a:latin typeface="Times New Roman" panose="02020603050405020304" pitchFamily="18" charset="0"/>
            <a:cs typeface="Times New Roman" panose="02020603050405020304" pitchFamily="18" charset="0"/>
          </a:endParaRPr>
        </a:p>
      </dgm:t>
    </dgm:pt>
    <dgm:pt modelId="{85A33D1E-60D7-414A-8F02-FFEECA79EF72}" type="parTrans" cxnId="{4D8DAA8F-9D2C-4EF4-8C33-5E78EA4C601C}">
      <dgm:prSet/>
      <dgm:spPr/>
      <dgm:t>
        <a:bodyPr/>
        <a:lstStyle/>
        <a:p>
          <a:endParaRPr lang="pl-PL"/>
        </a:p>
      </dgm:t>
    </dgm:pt>
    <dgm:pt modelId="{8DD28510-3FF8-45F2-AC19-567438379ECB}" type="sibTrans" cxnId="{4D8DAA8F-9D2C-4EF4-8C33-5E78EA4C601C}">
      <dgm:prSet/>
      <dgm:spPr/>
      <dgm:t>
        <a:bodyPr/>
        <a:lstStyle/>
        <a:p>
          <a:endParaRPr lang="pl-PL"/>
        </a:p>
      </dgm:t>
    </dgm:pt>
    <dgm:pt modelId="{DD33AB2B-ACE1-463B-B1B6-9C7AD1435FB1}">
      <dgm:prSet phldrT="[Tekst]"/>
      <dgm:spPr/>
      <dgm:t>
        <a:bodyPr/>
        <a:lstStyle/>
        <a:p>
          <a:r>
            <a:rPr lang="pl-PL" b="1" dirty="0" smtClean="0">
              <a:latin typeface="Times New Roman" panose="02020603050405020304" pitchFamily="18" charset="0"/>
              <a:cs typeface="Times New Roman" panose="02020603050405020304" pitchFamily="18" charset="0"/>
            </a:rPr>
            <a:t>umorzenie zobowiązań bez ustalenia planu spłaty </a:t>
          </a:r>
          <a:endParaRPr lang="pl-PL" b="1" dirty="0">
            <a:latin typeface="Times New Roman" panose="02020603050405020304" pitchFamily="18" charset="0"/>
            <a:cs typeface="Times New Roman" panose="02020603050405020304" pitchFamily="18" charset="0"/>
          </a:endParaRPr>
        </a:p>
      </dgm:t>
    </dgm:pt>
    <dgm:pt modelId="{029EEF9E-2F42-4814-B914-69F9932169C1}" type="parTrans" cxnId="{06BBE66F-2299-4669-8E13-B005F63E2E6D}">
      <dgm:prSet/>
      <dgm:spPr/>
      <dgm:t>
        <a:bodyPr/>
        <a:lstStyle/>
        <a:p>
          <a:endParaRPr lang="pl-PL"/>
        </a:p>
      </dgm:t>
    </dgm:pt>
    <dgm:pt modelId="{3C4215E8-EB29-4105-8895-77F6E458D9B7}" type="sibTrans" cxnId="{06BBE66F-2299-4669-8E13-B005F63E2E6D}">
      <dgm:prSet/>
      <dgm:spPr/>
      <dgm:t>
        <a:bodyPr/>
        <a:lstStyle/>
        <a:p>
          <a:endParaRPr lang="pl-PL"/>
        </a:p>
      </dgm:t>
    </dgm:pt>
    <dgm:pt modelId="{8C206739-E863-491F-8546-B28FD174D5B4}">
      <dgm:prSet phldrT="[Tekst]"/>
      <dgm:spPr/>
      <dgm:t>
        <a:bodyPr/>
        <a:lstStyle/>
        <a:p>
          <a:r>
            <a:rPr lang="pl-PL" b="1" dirty="0" smtClean="0">
              <a:latin typeface="Times New Roman" panose="02020603050405020304" pitchFamily="18" charset="0"/>
              <a:cs typeface="Times New Roman" panose="02020603050405020304" pitchFamily="18" charset="0"/>
            </a:rPr>
            <a:t>stwierdzenie wykonania planu spłaty i umorzenie zobowiązań</a:t>
          </a:r>
          <a:endParaRPr lang="pl-PL" b="1" dirty="0">
            <a:latin typeface="Times New Roman" panose="02020603050405020304" pitchFamily="18" charset="0"/>
            <a:cs typeface="Times New Roman" panose="02020603050405020304" pitchFamily="18" charset="0"/>
          </a:endParaRPr>
        </a:p>
      </dgm:t>
    </dgm:pt>
    <dgm:pt modelId="{0EA428F1-9022-4883-9866-D9D95FAB4A60}" type="parTrans" cxnId="{7C3A5813-50D2-4075-872C-CA26B003A7A8}">
      <dgm:prSet/>
      <dgm:spPr/>
      <dgm:t>
        <a:bodyPr/>
        <a:lstStyle/>
        <a:p>
          <a:endParaRPr lang="pl-PL"/>
        </a:p>
      </dgm:t>
    </dgm:pt>
    <dgm:pt modelId="{7740D80A-409A-446A-A61F-6E840BD75976}" type="sibTrans" cxnId="{7C3A5813-50D2-4075-872C-CA26B003A7A8}">
      <dgm:prSet/>
      <dgm:spPr/>
      <dgm:t>
        <a:bodyPr/>
        <a:lstStyle/>
        <a:p>
          <a:endParaRPr lang="pl-PL"/>
        </a:p>
      </dgm:t>
    </dgm:pt>
    <dgm:pt modelId="{BE804D23-892B-457E-8948-C0EDBE68698C}">
      <dgm:prSet phldrT="[Tekst]"/>
      <dgm:spPr/>
      <dgm:t>
        <a:bodyPr/>
        <a:lstStyle/>
        <a:p>
          <a:r>
            <a:rPr lang="pl-PL" b="1" dirty="0" smtClean="0">
              <a:latin typeface="Times New Roman" panose="02020603050405020304" pitchFamily="18" charset="0"/>
              <a:cs typeface="Times New Roman" panose="02020603050405020304" pitchFamily="18" charset="0"/>
            </a:rPr>
            <a:t>warunkowe umorzenie zobowiązań upadłego bez ustalenia planu spłaty</a:t>
          </a:r>
          <a:endParaRPr lang="pl-PL" b="1" dirty="0">
            <a:latin typeface="Times New Roman" panose="02020603050405020304" pitchFamily="18" charset="0"/>
            <a:cs typeface="Times New Roman" panose="02020603050405020304" pitchFamily="18" charset="0"/>
          </a:endParaRPr>
        </a:p>
      </dgm:t>
    </dgm:pt>
    <dgm:pt modelId="{7479F440-018D-4C95-971C-46B78443D34E}" type="parTrans" cxnId="{F0E0071A-16A1-44F3-86FA-26008EF1F0FD}">
      <dgm:prSet/>
      <dgm:spPr/>
      <dgm:t>
        <a:bodyPr/>
        <a:lstStyle/>
        <a:p>
          <a:endParaRPr lang="pl-PL"/>
        </a:p>
      </dgm:t>
    </dgm:pt>
    <dgm:pt modelId="{CDAAA81C-8D95-4435-ADA5-DC972E854B57}" type="sibTrans" cxnId="{F0E0071A-16A1-44F3-86FA-26008EF1F0FD}">
      <dgm:prSet/>
      <dgm:spPr/>
      <dgm:t>
        <a:bodyPr/>
        <a:lstStyle/>
        <a:p>
          <a:endParaRPr lang="pl-PL"/>
        </a:p>
      </dgm:t>
    </dgm:pt>
    <dgm:pt modelId="{EC184791-0C65-4AA8-9F94-85476C14E996}" type="pres">
      <dgm:prSet presAssocID="{FA0CAE9F-CDD8-4AAC-957E-9C3A2CBD46F6}" presName="hierChild1" presStyleCnt="0">
        <dgm:presLayoutVars>
          <dgm:orgChart val="1"/>
          <dgm:chPref val="1"/>
          <dgm:dir/>
          <dgm:animOne val="branch"/>
          <dgm:animLvl val="lvl"/>
          <dgm:resizeHandles/>
        </dgm:presLayoutVars>
      </dgm:prSet>
      <dgm:spPr/>
      <dgm:t>
        <a:bodyPr/>
        <a:lstStyle/>
        <a:p>
          <a:endParaRPr lang="pl-PL"/>
        </a:p>
      </dgm:t>
    </dgm:pt>
    <dgm:pt modelId="{DBE75C7B-E1AD-4207-B434-FC5260F41494}" type="pres">
      <dgm:prSet presAssocID="{9AC2F4C5-BDBA-47BE-B467-C3131B8B8C8C}" presName="hierRoot1" presStyleCnt="0">
        <dgm:presLayoutVars>
          <dgm:hierBranch val="init"/>
        </dgm:presLayoutVars>
      </dgm:prSet>
      <dgm:spPr/>
    </dgm:pt>
    <dgm:pt modelId="{DE762D0D-F17D-4D29-9BA2-47C487084F2D}" type="pres">
      <dgm:prSet presAssocID="{9AC2F4C5-BDBA-47BE-B467-C3131B8B8C8C}" presName="rootComposite1" presStyleCnt="0"/>
      <dgm:spPr/>
    </dgm:pt>
    <dgm:pt modelId="{AC66A2A5-CD90-47E9-AFBE-F986FA3DCFEB}" type="pres">
      <dgm:prSet presAssocID="{9AC2F4C5-BDBA-47BE-B467-C3131B8B8C8C}" presName="rootText1" presStyleLbl="node0" presStyleIdx="0" presStyleCnt="1">
        <dgm:presLayoutVars>
          <dgm:chPref val="3"/>
        </dgm:presLayoutVars>
      </dgm:prSet>
      <dgm:spPr/>
      <dgm:t>
        <a:bodyPr/>
        <a:lstStyle/>
        <a:p>
          <a:endParaRPr lang="pl-PL"/>
        </a:p>
      </dgm:t>
    </dgm:pt>
    <dgm:pt modelId="{D7A6F286-003D-406C-9B55-EE74298C5118}" type="pres">
      <dgm:prSet presAssocID="{9AC2F4C5-BDBA-47BE-B467-C3131B8B8C8C}" presName="rootConnector1" presStyleLbl="node1" presStyleIdx="0" presStyleCnt="0"/>
      <dgm:spPr/>
      <dgm:t>
        <a:bodyPr/>
        <a:lstStyle/>
        <a:p>
          <a:endParaRPr lang="pl-PL"/>
        </a:p>
      </dgm:t>
    </dgm:pt>
    <dgm:pt modelId="{B5B81513-9E80-4706-8058-D2B09521E777}" type="pres">
      <dgm:prSet presAssocID="{9AC2F4C5-BDBA-47BE-B467-C3131B8B8C8C}" presName="hierChild2" presStyleCnt="0"/>
      <dgm:spPr/>
    </dgm:pt>
    <dgm:pt modelId="{FEF93F4A-73DD-4970-8CBC-BD75C9B812C2}" type="pres">
      <dgm:prSet presAssocID="{85A33D1E-60D7-414A-8F02-FFEECA79EF72}" presName="Name37" presStyleLbl="parChTrans1D2" presStyleIdx="0" presStyleCnt="3"/>
      <dgm:spPr/>
      <dgm:t>
        <a:bodyPr/>
        <a:lstStyle/>
        <a:p>
          <a:endParaRPr lang="pl-PL"/>
        </a:p>
      </dgm:t>
    </dgm:pt>
    <dgm:pt modelId="{A9579D82-BDD8-4B75-A4CA-FE4D83C9471E}" type="pres">
      <dgm:prSet presAssocID="{F17BB2FA-3BED-49A9-9675-E20D531237BC}" presName="hierRoot2" presStyleCnt="0">
        <dgm:presLayoutVars>
          <dgm:hierBranch val="init"/>
        </dgm:presLayoutVars>
      </dgm:prSet>
      <dgm:spPr/>
    </dgm:pt>
    <dgm:pt modelId="{0B60F152-2F6E-4AAA-9065-AD4C2D7FD429}" type="pres">
      <dgm:prSet presAssocID="{F17BB2FA-3BED-49A9-9675-E20D531237BC}" presName="rootComposite" presStyleCnt="0"/>
      <dgm:spPr/>
    </dgm:pt>
    <dgm:pt modelId="{E0C3ABC0-BDFE-4343-ABE2-0484CB3BF41E}" type="pres">
      <dgm:prSet presAssocID="{F17BB2FA-3BED-49A9-9675-E20D531237BC}" presName="rootText" presStyleLbl="node2" presStyleIdx="0" presStyleCnt="3">
        <dgm:presLayoutVars>
          <dgm:chPref val="3"/>
        </dgm:presLayoutVars>
      </dgm:prSet>
      <dgm:spPr/>
      <dgm:t>
        <a:bodyPr/>
        <a:lstStyle/>
        <a:p>
          <a:endParaRPr lang="pl-PL"/>
        </a:p>
      </dgm:t>
    </dgm:pt>
    <dgm:pt modelId="{552230DF-FC97-4A38-AC76-1457A7AC35F1}" type="pres">
      <dgm:prSet presAssocID="{F17BB2FA-3BED-49A9-9675-E20D531237BC}" presName="rootConnector" presStyleLbl="node2" presStyleIdx="0" presStyleCnt="3"/>
      <dgm:spPr/>
      <dgm:t>
        <a:bodyPr/>
        <a:lstStyle/>
        <a:p>
          <a:endParaRPr lang="pl-PL"/>
        </a:p>
      </dgm:t>
    </dgm:pt>
    <dgm:pt modelId="{9FFDF66B-AFAD-4CB8-BECC-0957F144BBFE}" type="pres">
      <dgm:prSet presAssocID="{F17BB2FA-3BED-49A9-9675-E20D531237BC}" presName="hierChild4" presStyleCnt="0"/>
      <dgm:spPr/>
    </dgm:pt>
    <dgm:pt modelId="{1AFBCEBD-671A-4F1D-AC0B-6F38F650ED2D}" type="pres">
      <dgm:prSet presAssocID="{0EA428F1-9022-4883-9866-D9D95FAB4A60}" presName="Name37" presStyleLbl="parChTrans1D3" presStyleIdx="0" presStyleCnt="1"/>
      <dgm:spPr/>
      <dgm:t>
        <a:bodyPr/>
        <a:lstStyle/>
        <a:p>
          <a:endParaRPr lang="pl-PL"/>
        </a:p>
      </dgm:t>
    </dgm:pt>
    <dgm:pt modelId="{E2F67218-8804-4168-82EF-482572791DF7}" type="pres">
      <dgm:prSet presAssocID="{8C206739-E863-491F-8546-B28FD174D5B4}" presName="hierRoot2" presStyleCnt="0">
        <dgm:presLayoutVars>
          <dgm:hierBranch val="init"/>
        </dgm:presLayoutVars>
      </dgm:prSet>
      <dgm:spPr/>
    </dgm:pt>
    <dgm:pt modelId="{CB4B58AF-B29E-445B-9121-A8CED515C86B}" type="pres">
      <dgm:prSet presAssocID="{8C206739-E863-491F-8546-B28FD174D5B4}" presName="rootComposite" presStyleCnt="0"/>
      <dgm:spPr/>
    </dgm:pt>
    <dgm:pt modelId="{1768D873-DB95-45E4-91E5-73C466BB3565}" type="pres">
      <dgm:prSet presAssocID="{8C206739-E863-491F-8546-B28FD174D5B4}" presName="rootText" presStyleLbl="node3" presStyleIdx="0" presStyleCnt="1">
        <dgm:presLayoutVars>
          <dgm:chPref val="3"/>
        </dgm:presLayoutVars>
      </dgm:prSet>
      <dgm:spPr/>
      <dgm:t>
        <a:bodyPr/>
        <a:lstStyle/>
        <a:p>
          <a:endParaRPr lang="pl-PL"/>
        </a:p>
      </dgm:t>
    </dgm:pt>
    <dgm:pt modelId="{3F84DC91-7BE0-4B94-9C0F-CF560ACAACBE}" type="pres">
      <dgm:prSet presAssocID="{8C206739-E863-491F-8546-B28FD174D5B4}" presName="rootConnector" presStyleLbl="node3" presStyleIdx="0" presStyleCnt="1"/>
      <dgm:spPr/>
      <dgm:t>
        <a:bodyPr/>
        <a:lstStyle/>
        <a:p>
          <a:endParaRPr lang="pl-PL"/>
        </a:p>
      </dgm:t>
    </dgm:pt>
    <dgm:pt modelId="{CF8FB02D-B027-471C-8AC3-3CC0EE24C1F4}" type="pres">
      <dgm:prSet presAssocID="{8C206739-E863-491F-8546-B28FD174D5B4}" presName="hierChild4" presStyleCnt="0"/>
      <dgm:spPr/>
    </dgm:pt>
    <dgm:pt modelId="{4B17DEB6-A44C-4045-AE93-0221A1AE6522}" type="pres">
      <dgm:prSet presAssocID="{8C206739-E863-491F-8546-B28FD174D5B4}" presName="hierChild5" presStyleCnt="0"/>
      <dgm:spPr/>
    </dgm:pt>
    <dgm:pt modelId="{4B5AE5DE-E524-4ACC-B152-1A97900973EB}" type="pres">
      <dgm:prSet presAssocID="{F17BB2FA-3BED-49A9-9675-E20D531237BC}" presName="hierChild5" presStyleCnt="0"/>
      <dgm:spPr/>
    </dgm:pt>
    <dgm:pt modelId="{1F0A9DF7-7BDB-4D2E-869F-2769E39E3E37}" type="pres">
      <dgm:prSet presAssocID="{029EEF9E-2F42-4814-B914-69F9932169C1}" presName="Name37" presStyleLbl="parChTrans1D2" presStyleIdx="1" presStyleCnt="3"/>
      <dgm:spPr/>
      <dgm:t>
        <a:bodyPr/>
        <a:lstStyle/>
        <a:p>
          <a:endParaRPr lang="pl-PL"/>
        </a:p>
      </dgm:t>
    </dgm:pt>
    <dgm:pt modelId="{6CAAFF5C-2EB8-487D-8793-46BCB09369BC}" type="pres">
      <dgm:prSet presAssocID="{DD33AB2B-ACE1-463B-B1B6-9C7AD1435FB1}" presName="hierRoot2" presStyleCnt="0">
        <dgm:presLayoutVars>
          <dgm:hierBranch val="init"/>
        </dgm:presLayoutVars>
      </dgm:prSet>
      <dgm:spPr/>
    </dgm:pt>
    <dgm:pt modelId="{2C98A9A5-6AF0-479A-8A45-F1C424397999}" type="pres">
      <dgm:prSet presAssocID="{DD33AB2B-ACE1-463B-B1B6-9C7AD1435FB1}" presName="rootComposite" presStyleCnt="0"/>
      <dgm:spPr/>
    </dgm:pt>
    <dgm:pt modelId="{A3DE9812-DF7A-440A-B3F0-713713903DA2}" type="pres">
      <dgm:prSet presAssocID="{DD33AB2B-ACE1-463B-B1B6-9C7AD1435FB1}" presName="rootText" presStyleLbl="node2" presStyleIdx="1" presStyleCnt="3">
        <dgm:presLayoutVars>
          <dgm:chPref val="3"/>
        </dgm:presLayoutVars>
      </dgm:prSet>
      <dgm:spPr/>
      <dgm:t>
        <a:bodyPr/>
        <a:lstStyle/>
        <a:p>
          <a:endParaRPr lang="pl-PL"/>
        </a:p>
      </dgm:t>
    </dgm:pt>
    <dgm:pt modelId="{3AE91217-1A23-4BF5-B6F3-21F4E9FAB149}" type="pres">
      <dgm:prSet presAssocID="{DD33AB2B-ACE1-463B-B1B6-9C7AD1435FB1}" presName="rootConnector" presStyleLbl="node2" presStyleIdx="1" presStyleCnt="3"/>
      <dgm:spPr/>
      <dgm:t>
        <a:bodyPr/>
        <a:lstStyle/>
        <a:p>
          <a:endParaRPr lang="pl-PL"/>
        </a:p>
      </dgm:t>
    </dgm:pt>
    <dgm:pt modelId="{6EC54545-2404-48A1-A1BA-07BD51A65F53}" type="pres">
      <dgm:prSet presAssocID="{DD33AB2B-ACE1-463B-B1B6-9C7AD1435FB1}" presName="hierChild4" presStyleCnt="0"/>
      <dgm:spPr/>
    </dgm:pt>
    <dgm:pt modelId="{37A25743-F778-46D8-8482-E99E58DD0E0D}" type="pres">
      <dgm:prSet presAssocID="{DD33AB2B-ACE1-463B-B1B6-9C7AD1435FB1}" presName="hierChild5" presStyleCnt="0"/>
      <dgm:spPr/>
    </dgm:pt>
    <dgm:pt modelId="{2DBD1BA2-A836-4F96-AD8A-7E2C752D8774}" type="pres">
      <dgm:prSet presAssocID="{7479F440-018D-4C95-971C-46B78443D34E}" presName="Name37" presStyleLbl="parChTrans1D2" presStyleIdx="2" presStyleCnt="3"/>
      <dgm:spPr/>
      <dgm:t>
        <a:bodyPr/>
        <a:lstStyle/>
        <a:p>
          <a:endParaRPr lang="pl-PL"/>
        </a:p>
      </dgm:t>
    </dgm:pt>
    <dgm:pt modelId="{F594CAFD-7109-46C5-A761-8C2CDB08A82F}" type="pres">
      <dgm:prSet presAssocID="{BE804D23-892B-457E-8948-C0EDBE68698C}" presName="hierRoot2" presStyleCnt="0">
        <dgm:presLayoutVars>
          <dgm:hierBranch val="init"/>
        </dgm:presLayoutVars>
      </dgm:prSet>
      <dgm:spPr/>
    </dgm:pt>
    <dgm:pt modelId="{A3F197FA-F291-46EC-953A-ED64CCB1BC35}" type="pres">
      <dgm:prSet presAssocID="{BE804D23-892B-457E-8948-C0EDBE68698C}" presName="rootComposite" presStyleCnt="0"/>
      <dgm:spPr/>
    </dgm:pt>
    <dgm:pt modelId="{1723545A-DFBB-46C9-9E05-B63C830EF93C}" type="pres">
      <dgm:prSet presAssocID="{BE804D23-892B-457E-8948-C0EDBE68698C}" presName="rootText" presStyleLbl="node2" presStyleIdx="2" presStyleCnt="3">
        <dgm:presLayoutVars>
          <dgm:chPref val="3"/>
        </dgm:presLayoutVars>
      </dgm:prSet>
      <dgm:spPr/>
      <dgm:t>
        <a:bodyPr/>
        <a:lstStyle/>
        <a:p>
          <a:endParaRPr lang="pl-PL"/>
        </a:p>
      </dgm:t>
    </dgm:pt>
    <dgm:pt modelId="{105922C4-38DC-479F-8F93-0A13A392800E}" type="pres">
      <dgm:prSet presAssocID="{BE804D23-892B-457E-8948-C0EDBE68698C}" presName="rootConnector" presStyleLbl="node2" presStyleIdx="2" presStyleCnt="3"/>
      <dgm:spPr/>
      <dgm:t>
        <a:bodyPr/>
        <a:lstStyle/>
        <a:p>
          <a:endParaRPr lang="pl-PL"/>
        </a:p>
      </dgm:t>
    </dgm:pt>
    <dgm:pt modelId="{7AF15CAF-E519-411A-A373-6690EDE01378}" type="pres">
      <dgm:prSet presAssocID="{BE804D23-892B-457E-8948-C0EDBE68698C}" presName="hierChild4" presStyleCnt="0"/>
      <dgm:spPr/>
    </dgm:pt>
    <dgm:pt modelId="{D519DDE7-D25C-44B2-AB47-15887209BB3B}" type="pres">
      <dgm:prSet presAssocID="{BE804D23-892B-457E-8948-C0EDBE68698C}" presName="hierChild5" presStyleCnt="0"/>
      <dgm:spPr/>
    </dgm:pt>
    <dgm:pt modelId="{D0F4D494-F377-4F30-A75C-067ED6EEBAA9}" type="pres">
      <dgm:prSet presAssocID="{9AC2F4C5-BDBA-47BE-B467-C3131B8B8C8C}" presName="hierChild3" presStyleCnt="0"/>
      <dgm:spPr/>
    </dgm:pt>
  </dgm:ptLst>
  <dgm:cxnLst>
    <dgm:cxn modelId="{DDA5BB9F-2147-45B8-8C9D-529FF9227858}" srcId="{FA0CAE9F-CDD8-4AAC-957E-9C3A2CBD46F6}" destId="{9AC2F4C5-BDBA-47BE-B467-C3131B8B8C8C}" srcOrd="0" destOrd="0" parTransId="{A7836376-71A3-4505-A016-AEF03F89A7EE}" sibTransId="{478D9237-4C29-4273-88C5-D956475B6D15}"/>
    <dgm:cxn modelId="{9023D1ED-DA71-46E1-B7E1-3F4C0DEB14F8}" type="presOf" srcId="{0EA428F1-9022-4883-9866-D9D95FAB4A60}" destId="{1AFBCEBD-671A-4F1D-AC0B-6F38F650ED2D}" srcOrd="0" destOrd="0" presId="urn:microsoft.com/office/officeart/2005/8/layout/orgChart1"/>
    <dgm:cxn modelId="{2DD9CD49-3CDC-4419-A431-A7618D2B8FE0}" type="presOf" srcId="{9AC2F4C5-BDBA-47BE-B467-C3131B8B8C8C}" destId="{D7A6F286-003D-406C-9B55-EE74298C5118}" srcOrd="1" destOrd="0" presId="urn:microsoft.com/office/officeart/2005/8/layout/orgChart1"/>
    <dgm:cxn modelId="{F0E0071A-16A1-44F3-86FA-26008EF1F0FD}" srcId="{9AC2F4C5-BDBA-47BE-B467-C3131B8B8C8C}" destId="{BE804D23-892B-457E-8948-C0EDBE68698C}" srcOrd="2" destOrd="0" parTransId="{7479F440-018D-4C95-971C-46B78443D34E}" sibTransId="{CDAAA81C-8D95-4435-ADA5-DC972E854B57}"/>
    <dgm:cxn modelId="{E62D89B0-F1E9-4C9C-BE4E-39B894864BEE}" type="presOf" srcId="{9AC2F4C5-BDBA-47BE-B467-C3131B8B8C8C}" destId="{AC66A2A5-CD90-47E9-AFBE-F986FA3DCFEB}" srcOrd="0" destOrd="0" presId="urn:microsoft.com/office/officeart/2005/8/layout/orgChart1"/>
    <dgm:cxn modelId="{7C3A5813-50D2-4075-872C-CA26B003A7A8}" srcId="{F17BB2FA-3BED-49A9-9675-E20D531237BC}" destId="{8C206739-E863-491F-8546-B28FD174D5B4}" srcOrd="0" destOrd="0" parTransId="{0EA428F1-9022-4883-9866-D9D95FAB4A60}" sibTransId="{7740D80A-409A-446A-A61F-6E840BD75976}"/>
    <dgm:cxn modelId="{008E90DC-BFC9-4286-B9FA-D38589A58C79}" type="presOf" srcId="{DD33AB2B-ACE1-463B-B1B6-9C7AD1435FB1}" destId="{3AE91217-1A23-4BF5-B6F3-21F4E9FAB149}" srcOrd="1" destOrd="0" presId="urn:microsoft.com/office/officeart/2005/8/layout/orgChart1"/>
    <dgm:cxn modelId="{2DCC09FA-760A-4631-8209-49D4BFA2CAA3}" type="presOf" srcId="{BE804D23-892B-457E-8948-C0EDBE68698C}" destId="{105922C4-38DC-479F-8F93-0A13A392800E}" srcOrd="1" destOrd="0" presId="urn:microsoft.com/office/officeart/2005/8/layout/orgChart1"/>
    <dgm:cxn modelId="{0740F87C-B48A-40BF-B656-E90BEBD25379}" type="presOf" srcId="{85A33D1E-60D7-414A-8F02-FFEECA79EF72}" destId="{FEF93F4A-73DD-4970-8CBC-BD75C9B812C2}" srcOrd="0" destOrd="0" presId="urn:microsoft.com/office/officeart/2005/8/layout/orgChart1"/>
    <dgm:cxn modelId="{0CE11870-B84F-4C70-941D-CD629A143B32}" type="presOf" srcId="{029EEF9E-2F42-4814-B914-69F9932169C1}" destId="{1F0A9DF7-7BDB-4D2E-869F-2769E39E3E37}" srcOrd="0" destOrd="0" presId="urn:microsoft.com/office/officeart/2005/8/layout/orgChart1"/>
    <dgm:cxn modelId="{375D2BFB-2DAC-4FAB-98F3-F641978CB0E5}" type="presOf" srcId="{DD33AB2B-ACE1-463B-B1B6-9C7AD1435FB1}" destId="{A3DE9812-DF7A-440A-B3F0-713713903DA2}" srcOrd="0" destOrd="0" presId="urn:microsoft.com/office/officeart/2005/8/layout/orgChart1"/>
    <dgm:cxn modelId="{F58BC054-7349-4BC1-AFE0-7A912C00CF48}" type="presOf" srcId="{F17BB2FA-3BED-49A9-9675-E20D531237BC}" destId="{552230DF-FC97-4A38-AC76-1457A7AC35F1}" srcOrd="1" destOrd="0" presId="urn:microsoft.com/office/officeart/2005/8/layout/orgChart1"/>
    <dgm:cxn modelId="{7B7CD7BC-F5CD-4315-97AA-81F247292523}" type="presOf" srcId="{BE804D23-892B-457E-8948-C0EDBE68698C}" destId="{1723545A-DFBB-46C9-9E05-B63C830EF93C}" srcOrd="0" destOrd="0" presId="urn:microsoft.com/office/officeart/2005/8/layout/orgChart1"/>
    <dgm:cxn modelId="{3835A032-EBCF-4413-82D2-4EF8C3B8348C}" type="presOf" srcId="{8C206739-E863-491F-8546-B28FD174D5B4}" destId="{3F84DC91-7BE0-4B94-9C0F-CF560ACAACBE}" srcOrd="1" destOrd="0" presId="urn:microsoft.com/office/officeart/2005/8/layout/orgChart1"/>
    <dgm:cxn modelId="{06BBE66F-2299-4669-8E13-B005F63E2E6D}" srcId="{9AC2F4C5-BDBA-47BE-B467-C3131B8B8C8C}" destId="{DD33AB2B-ACE1-463B-B1B6-9C7AD1435FB1}" srcOrd="1" destOrd="0" parTransId="{029EEF9E-2F42-4814-B914-69F9932169C1}" sibTransId="{3C4215E8-EB29-4105-8895-77F6E458D9B7}"/>
    <dgm:cxn modelId="{EC0C4D40-377E-462D-B0E4-D7C1BE543375}" type="presOf" srcId="{FA0CAE9F-CDD8-4AAC-957E-9C3A2CBD46F6}" destId="{EC184791-0C65-4AA8-9F94-85476C14E996}" srcOrd="0" destOrd="0" presId="urn:microsoft.com/office/officeart/2005/8/layout/orgChart1"/>
    <dgm:cxn modelId="{4D8DAA8F-9D2C-4EF4-8C33-5E78EA4C601C}" srcId="{9AC2F4C5-BDBA-47BE-B467-C3131B8B8C8C}" destId="{F17BB2FA-3BED-49A9-9675-E20D531237BC}" srcOrd="0" destOrd="0" parTransId="{85A33D1E-60D7-414A-8F02-FFEECA79EF72}" sibTransId="{8DD28510-3FF8-45F2-AC19-567438379ECB}"/>
    <dgm:cxn modelId="{182FEE4F-A95D-4FF1-B342-0280BC720692}" type="presOf" srcId="{8C206739-E863-491F-8546-B28FD174D5B4}" destId="{1768D873-DB95-45E4-91E5-73C466BB3565}" srcOrd="0" destOrd="0" presId="urn:microsoft.com/office/officeart/2005/8/layout/orgChart1"/>
    <dgm:cxn modelId="{B542798F-79B6-4979-9847-5E8769900180}" type="presOf" srcId="{7479F440-018D-4C95-971C-46B78443D34E}" destId="{2DBD1BA2-A836-4F96-AD8A-7E2C752D8774}" srcOrd="0" destOrd="0" presId="urn:microsoft.com/office/officeart/2005/8/layout/orgChart1"/>
    <dgm:cxn modelId="{82615D1A-6646-4541-9CB2-C66F8EF582C5}" type="presOf" srcId="{F17BB2FA-3BED-49A9-9675-E20D531237BC}" destId="{E0C3ABC0-BDFE-4343-ABE2-0484CB3BF41E}" srcOrd="0" destOrd="0" presId="urn:microsoft.com/office/officeart/2005/8/layout/orgChart1"/>
    <dgm:cxn modelId="{0963C0A4-5D0C-456F-82EA-E7627D6880D8}" type="presParOf" srcId="{EC184791-0C65-4AA8-9F94-85476C14E996}" destId="{DBE75C7B-E1AD-4207-B434-FC5260F41494}" srcOrd="0" destOrd="0" presId="urn:microsoft.com/office/officeart/2005/8/layout/orgChart1"/>
    <dgm:cxn modelId="{1C485497-1BFC-42A8-97AE-8352677B2C27}" type="presParOf" srcId="{DBE75C7B-E1AD-4207-B434-FC5260F41494}" destId="{DE762D0D-F17D-4D29-9BA2-47C487084F2D}" srcOrd="0" destOrd="0" presId="urn:microsoft.com/office/officeart/2005/8/layout/orgChart1"/>
    <dgm:cxn modelId="{A425DDB4-BF78-41DB-A9EC-E64A5758D96C}" type="presParOf" srcId="{DE762D0D-F17D-4D29-9BA2-47C487084F2D}" destId="{AC66A2A5-CD90-47E9-AFBE-F986FA3DCFEB}" srcOrd="0" destOrd="0" presId="urn:microsoft.com/office/officeart/2005/8/layout/orgChart1"/>
    <dgm:cxn modelId="{6DE0CE2E-EFD7-4AE4-9618-F62A4E156A12}" type="presParOf" srcId="{DE762D0D-F17D-4D29-9BA2-47C487084F2D}" destId="{D7A6F286-003D-406C-9B55-EE74298C5118}" srcOrd="1" destOrd="0" presId="urn:microsoft.com/office/officeart/2005/8/layout/orgChart1"/>
    <dgm:cxn modelId="{07B8B679-3823-4A19-88A2-68C633D24CAF}" type="presParOf" srcId="{DBE75C7B-E1AD-4207-B434-FC5260F41494}" destId="{B5B81513-9E80-4706-8058-D2B09521E777}" srcOrd="1" destOrd="0" presId="urn:microsoft.com/office/officeart/2005/8/layout/orgChart1"/>
    <dgm:cxn modelId="{8780FCC2-553C-439C-85F2-CFD2A8E44891}" type="presParOf" srcId="{B5B81513-9E80-4706-8058-D2B09521E777}" destId="{FEF93F4A-73DD-4970-8CBC-BD75C9B812C2}" srcOrd="0" destOrd="0" presId="urn:microsoft.com/office/officeart/2005/8/layout/orgChart1"/>
    <dgm:cxn modelId="{373DD971-1DC5-459C-BD8B-910419048D9C}" type="presParOf" srcId="{B5B81513-9E80-4706-8058-D2B09521E777}" destId="{A9579D82-BDD8-4B75-A4CA-FE4D83C9471E}" srcOrd="1" destOrd="0" presId="urn:microsoft.com/office/officeart/2005/8/layout/orgChart1"/>
    <dgm:cxn modelId="{5950C2A3-FF01-4FE7-AE82-B15AA79B5B25}" type="presParOf" srcId="{A9579D82-BDD8-4B75-A4CA-FE4D83C9471E}" destId="{0B60F152-2F6E-4AAA-9065-AD4C2D7FD429}" srcOrd="0" destOrd="0" presId="urn:microsoft.com/office/officeart/2005/8/layout/orgChart1"/>
    <dgm:cxn modelId="{B2AB62FD-1DEC-4A7E-B491-865BD771CA11}" type="presParOf" srcId="{0B60F152-2F6E-4AAA-9065-AD4C2D7FD429}" destId="{E0C3ABC0-BDFE-4343-ABE2-0484CB3BF41E}" srcOrd="0" destOrd="0" presId="urn:microsoft.com/office/officeart/2005/8/layout/orgChart1"/>
    <dgm:cxn modelId="{C8269C9E-B99D-4757-BFCE-4203935597B3}" type="presParOf" srcId="{0B60F152-2F6E-4AAA-9065-AD4C2D7FD429}" destId="{552230DF-FC97-4A38-AC76-1457A7AC35F1}" srcOrd="1" destOrd="0" presId="urn:microsoft.com/office/officeart/2005/8/layout/orgChart1"/>
    <dgm:cxn modelId="{AFC4A4B4-6CE5-47B7-8BD2-DE13E3294906}" type="presParOf" srcId="{A9579D82-BDD8-4B75-A4CA-FE4D83C9471E}" destId="{9FFDF66B-AFAD-4CB8-BECC-0957F144BBFE}" srcOrd="1" destOrd="0" presId="urn:microsoft.com/office/officeart/2005/8/layout/orgChart1"/>
    <dgm:cxn modelId="{7799D875-75D5-4912-A2AE-EE668472B1FD}" type="presParOf" srcId="{9FFDF66B-AFAD-4CB8-BECC-0957F144BBFE}" destId="{1AFBCEBD-671A-4F1D-AC0B-6F38F650ED2D}" srcOrd="0" destOrd="0" presId="urn:microsoft.com/office/officeart/2005/8/layout/orgChart1"/>
    <dgm:cxn modelId="{709C4F53-8FE4-4244-80AF-558DC95B76A8}" type="presParOf" srcId="{9FFDF66B-AFAD-4CB8-BECC-0957F144BBFE}" destId="{E2F67218-8804-4168-82EF-482572791DF7}" srcOrd="1" destOrd="0" presId="urn:microsoft.com/office/officeart/2005/8/layout/orgChart1"/>
    <dgm:cxn modelId="{D7E89F04-FAF1-4D38-958F-346182C5AB5A}" type="presParOf" srcId="{E2F67218-8804-4168-82EF-482572791DF7}" destId="{CB4B58AF-B29E-445B-9121-A8CED515C86B}" srcOrd="0" destOrd="0" presId="urn:microsoft.com/office/officeart/2005/8/layout/orgChart1"/>
    <dgm:cxn modelId="{C83FD5A1-508D-4D9E-9E65-8BA2DF406209}" type="presParOf" srcId="{CB4B58AF-B29E-445B-9121-A8CED515C86B}" destId="{1768D873-DB95-45E4-91E5-73C466BB3565}" srcOrd="0" destOrd="0" presId="urn:microsoft.com/office/officeart/2005/8/layout/orgChart1"/>
    <dgm:cxn modelId="{AF032CE8-0B19-4A7E-97A3-B6A6260A853C}" type="presParOf" srcId="{CB4B58AF-B29E-445B-9121-A8CED515C86B}" destId="{3F84DC91-7BE0-4B94-9C0F-CF560ACAACBE}" srcOrd="1" destOrd="0" presId="urn:microsoft.com/office/officeart/2005/8/layout/orgChart1"/>
    <dgm:cxn modelId="{A9824188-1C0F-420A-B726-2561EBF27614}" type="presParOf" srcId="{E2F67218-8804-4168-82EF-482572791DF7}" destId="{CF8FB02D-B027-471C-8AC3-3CC0EE24C1F4}" srcOrd="1" destOrd="0" presId="urn:microsoft.com/office/officeart/2005/8/layout/orgChart1"/>
    <dgm:cxn modelId="{1278FA68-C2E6-41D8-8288-AF57B587A6B8}" type="presParOf" srcId="{E2F67218-8804-4168-82EF-482572791DF7}" destId="{4B17DEB6-A44C-4045-AE93-0221A1AE6522}" srcOrd="2" destOrd="0" presId="urn:microsoft.com/office/officeart/2005/8/layout/orgChart1"/>
    <dgm:cxn modelId="{2A9EEB91-4046-4BC7-B17B-A347D25CAB83}" type="presParOf" srcId="{A9579D82-BDD8-4B75-A4CA-FE4D83C9471E}" destId="{4B5AE5DE-E524-4ACC-B152-1A97900973EB}" srcOrd="2" destOrd="0" presId="urn:microsoft.com/office/officeart/2005/8/layout/orgChart1"/>
    <dgm:cxn modelId="{7C9CF91A-2076-4AFF-B029-F221FC00E84C}" type="presParOf" srcId="{B5B81513-9E80-4706-8058-D2B09521E777}" destId="{1F0A9DF7-7BDB-4D2E-869F-2769E39E3E37}" srcOrd="2" destOrd="0" presId="urn:microsoft.com/office/officeart/2005/8/layout/orgChart1"/>
    <dgm:cxn modelId="{A0257058-7988-4A94-A1DD-D9FD38C77A8F}" type="presParOf" srcId="{B5B81513-9E80-4706-8058-D2B09521E777}" destId="{6CAAFF5C-2EB8-487D-8793-46BCB09369BC}" srcOrd="3" destOrd="0" presId="urn:microsoft.com/office/officeart/2005/8/layout/orgChart1"/>
    <dgm:cxn modelId="{8E976F04-F2A9-4021-BA7F-08B5A645A3AB}" type="presParOf" srcId="{6CAAFF5C-2EB8-487D-8793-46BCB09369BC}" destId="{2C98A9A5-6AF0-479A-8A45-F1C424397999}" srcOrd="0" destOrd="0" presId="urn:microsoft.com/office/officeart/2005/8/layout/orgChart1"/>
    <dgm:cxn modelId="{79DCB210-ECA2-486E-B6FB-CC8C7FC528F4}" type="presParOf" srcId="{2C98A9A5-6AF0-479A-8A45-F1C424397999}" destId="{A3DE9812-DF7A-440A-B3F0-713713903DA2}" srcOrd="0" destOrd="0" presId="urn:microsoft.com/office/officeart/2005/8/layout/orgChart1"/>
    <dgm:cxn modelId="{246FB14A-EC06-43B7-8B67-67237D905847}" type="presParOf" srcId="{2C98A9A5-6AF0-479A-8A45-F1C424397999}" destId="{3AE91217-1A23-4BF5-B6F3-21F4E9FAB149}" srcOrd="1" destOrd="0" presId="urn:microsoft.com/office/officeart/2005/8/layout/orgChart1"/>
    <dgm:cxn modelId="{1821E85B-8FB8-4267-B9E4-5F2A8F9A67B9}" type="presParOf" srcId="{6CAAFF5C-2EB8-487D-8793-46BCB09369BC}" destId="{6EC54545-2404-48A1-A1BA-07BD51A65F53}" srcOrd="1" destOrd="0" presId="urn:microsoft.com/office/officeart/2005/8/layout/orgChart1"/>
    <dgm:cxn modelId="{F31A6A9E-40AB-4F2A-B244-7D297E1D8060}" type="presParOf" srcId="{6CAAFF5C-2EB8-487D-8793-46BCB09369BC}" destId="{37A25743-F778-46D8-8482-E99E58DD0E0D}" srcOrd="2" destOrd="0" presId="urn:microsoft.com/office/officeart/2005/8/layout/orgChart1"/>
    <dgm:cxn modelId="{F16878A0-7E38-45D6-A156-E8328FA001FA}" type="presParOf" srcId="{B5B81513-9E80-4706-8058-D2B09521E777}" destId="{2DBD1BA2-A836-4F96-AD8A-7E2C752D8774}" srcOrd="4" destOrd="0" presId="urn:microsoft.com/office/officeart/2005/8/layout/orgChart1"/>
    <dgm:cxn modelId="{D8457F91-9A89-443C-B436-0828CA9E2C73}" type="presParOf" srcId="{B5B81513-9E80-4706-8058-D2B09521E777}" destId="{F594CAFD-7109-46C5-A761-8C2CDB08A82F}" srcOrd="5" destOrd="0" presId="urn:microsoft.com/office/officeart/2005/8/layout/orgChart1"/>
    <dgm:cxn modelId="{FD71DBD8-F3A0-43F7-9517-5B2250ABBB45}" type="presParOf" srcId="{F594CAFD-7109-46C5-A761-8C2CDB08A82F}" destId="{A3F197FA-F291-46EC-953A-ED64CCB1BC35}" srcOrd="0" destOrd="0" presId="urn:microsoft.com/office/officeart/2005/8/layout/orgChart1"/>
    <dgm:cxn modelId="{530EFD63-0FED-476F-8A72-30D414864ED5}" type="presParOf" srcId="{A3F197FA-F291-46EC-953A-ED64CCB1BC35}" destId="{1723545A-DFBB-46C9-9E05-B63C830EF93C}" srcOrd="0" destOrd="0" presId="urn:microsoft.com/office/officeart/2005/8/layout/orgChart1"/>
    <dgm:cxn modelId="{2371E557-6F6C-4A25-A54B-B83479CA4616}" type="presParOf" srcId="{A3F197FA-F291-46EC-953A-ED64CCB1BC35}" destId="{105922C4-38DC-479F-8F93-0A13A392800E}" srcOrd="1" destOrd="0" presId="urn:microsoft.com/office/officeart/2005/8/layout/orgChart1"/>
    <dgm:cxn modelId="{0F28410B-DC82-4FF3-9204-35613BB74A14}" type="presParOf" srcId="{F594CAFD-7109-46C5-A761-8C2CDB08A82F}" destId="{7AF15CAF-E519-411A-A373-6690EDE01378}" srcOrd="1" destOrd="0" presId="urn:microsoft.com/office/officeart/2005/8/layout/orgChart1"/>
    <dgm:cxn modelId="{00650051-9818-416C-BD50-4BB7BFDF42D2}" type="presParOf" srcId="{F594CAFD-7109-46C5-A761-8C2CDB08A82F}" destId="{D519DDE7-D25C-44B2-AB47-15887209BB3B}" srcOrd="2" destOrd="0" presId="urn:microsoft.com/office/officeart/2005/8/layout/orgChart1"/>
    <dgm:cxn modelId="{D0EB9F10-5F7A-402F-B4AD-2608BB1E395C}" type="presParOf" srcId="{DBE75C7B-E1AD-4207-B434-FC5260F41494}" destId="{D0F4D494-F377-4F30-A75C-067ED6EEBAA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0CAE9F-CDD8-4AAC-957E-9C3A2CBD46F6}"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pl-PL"/>
        </a:p>
      </dgm:t>
    </dgm:pt>
    <dgm:pt modelId="{9AC2F4C5-BDBA-47BE-B467-C3131B8B8C8C}">
      <dgm:prSet phldrT="[Tekst]"/>
      <dgm:spPr/>
      <dgm:t>
        <a:bodyPr/>
        <a:lstStyle/>
        <a:p>
          <a:r>
            <a:rPr lang="pl-PL" b="1" dirty="0" smtClean="0">
              <a:latin typeface="Times New Roman" panose="02020603050405020304" pitchFamily="18" charset="0"/>
              <a:cs typeface="Times New Roman" panose="02020603050405020304" pitchFamily="18" charset="0"/>
            </a:rPr>
            <a:t>zatwierdzenie listy wierzytelności / wykonanie ostatecznego planu podziału</a:t>
          </a:r>
          <a:endParaRPr lang="pl-PL" b="1" dirty="0">
            <a:latin typeface="Times New Roman" panose="02020603050405020304" pitchFamily="18" charset="0"/>
            <a:cs typeface="Times New Roman" panose="02020603050405020304" pitchFamily="18" charset="0"/>
          </a:endParaRPr>
        </a:p>
      </dgm:t>
    </dgm:pt>
    <dgm:pt modelId="{A7836376-71A3-4505-A016-AEF03F89A7EE}" type="parTrans" cxnId="{DDA5BB9F-2147-45B8-8C9D-529FF9227858}">
      <dgm:prSet/>
      <dgm:spPr/>
      <dgm:t>
        <a:bodyPr/>
        <a:lstStyle/>
        <a:p>
          <a:endParaRPr lang="pl-PL"/>
        </a:p>
      </dgm:t>
    </dgm:pt>
    <dgm:pt modelId="{478D9237-4C29-4273-88C5-D956475B6D15}" type="sibTrans" cxnId="{DDA5BB9F-2147-45B8-8C9D-529FF9227858}">
      <dgm:prSet/>
      <dgm:spPr/>
      <dgm:t>
        <a:bodyPr/>
        <a:lstStyle/>
        <a:p>
          <a:endParaRPr lang="pl-PL"/>
        </a:p>
      </dgm:t>
    </dgm:pt>
    <dgm:pt modelId="{F17BB2FA-3BED-49A9-9675-E20D531237BC}">
      <dgm:prSet phldrT="[Tekst]"/>
      <dgm:spPr/>
      <dgm:t>
        <a:bodyPr/>
        <a:lstStyle/>
        <a:p>
          <a:r>
            <a:rPr lang="pl-PL" b="1" dirty="0" smtClean="0">
              <a:latin typeface="Times New Roman" panose="02020603050405020304" pitchFamily="18" charset="0"/>
              <a:cs typeface="Times New Roman" panose="02020603050405020304" pitchFamily="18" charset="0"/>
            </a:rPr>
            <a:t>ustalenie planu spłaty wierzycieli</a:t>
          </a:r>
          <a:endParaRPr lang="pl-PL" b="1" dirty="0">
            <a:latin typeface="Times New Roman" panose="02020603050405020304" pitchFamily="18" charset="0"/>
            <a:cs typeface="Times New Roman" panose="02020603050405020304" pitchFamily="18" charset="0"/>
          </a:endParaRPr>
        </a:p>
      </dgm:t>
    </dgm:pt>
    <dgm:pt modelId="{85A33D1E-60D7-414A-8F02-FFEECA79EF72}" type="parTrans" cxnId="{4D8DAA8F-9D2C-4EF4-8C33-5E78EA4C601C}">
      <dgm:prSet/>
      <dgm:spPr/>
      <dgm:t>
        <a:bodyPr/>
        <a:lstStyle/>
        <a:p>
          <a:endParaRPr lang="pl-PL"/>
        </a:p>
      </dgm:t>
    </dgm:pt>
    <dgm:pt modelId="{8DD28510-3FF8-45F2-AC19-567438379ECB}" type="sibTrans" cxnId="{4D8DAA8F-9D2C-4EF4-8C33-5E78EA4C601C}">
      <dgm:prSet/>
      <dgm:spPr/>
      <dgm:t>
        <a:bodyPr/>
        <a:lstStyle/>
        <a:p>
          <a:endParaRPr lang="pl-PL"/>
        </a:p>
      </dgm:t>
    </dgm:pt>
    <dgm:pt modelId="{DD33AB2B-ACE1-463B-B1B6-9C7AD1435FB1}">
      <dgm:prSet phldrT="[Tekst]"/>
      <dgm:spPr/>
      <dgm:t>
        <a:bodyPr/>
        <a:lstStyle/>
        <a:p>
          <a:r>
            <a:rPr lang="pl-PL" b="1" dirty="0" smtClean="0">
              <a:latin typeface="Times New Roman" panose="02020603050405020304" pitchFamily="18" charset="0"/>
              <a:cs typeface="Times New Roman" panose="02020603050405020304" pitchFamily="18" charset="0"/>
            </a:rPr>
            <a:t>umorzenie zobowiązań bez ustalenia planu spłaty </a:t>
          </a:r>
          <a:endParaRPr lang="pl-PL" b="1" dirty="0">
            <a:latin typeface="Times New Roman" panose="02020603050405020304" pitchFamily="18" charset="0"/>
            <a:cs typeface="Times New Roman" panose="02020603050405020304" pitchFamily="18" charset="0"/>
          </a:endParaRPr>
        </a:p>
      </dgm:t>
    </dgm:pt>
    <dgm:pt modelId="{029EEF9E-2F42-4814-B914-69F9932169C1}" type="parTrans" cxnId="{06BBE66F-2299-4669-8E13-B005F63E2E6D}">
      <dgm:prSet/>
      <dgm:spPr/>
      <dgm:t>
        <a:bodyPr/>
        <a:lstStyle/>
        <a:p>
          <a:endParaRPr lang="pl-PL"/>
        </a:p>
      </dgm:t>
    </dgm:pt>
    <dgm:pt modelId="{3C4215E8-EB29-4105-8895-77F6E458D9B7}" type="sibTrans" cxnId="{06BBE66F-2299-4669-8E13-B005F63E2E6D}">
      <dgm:prSet/>
      <dgm:spPr/>
      <dgm:t>
        <a:bodyPr/>
        <a:lstStyle/>
        <a:p>
          <a:endParaRPr lang="pl-PL"/>
        </a:p>
      </dgm:t>
    </dgm:pt>
    <dgm:pt modelId="{8C206739-E863-491F-8546-B28FD174D5B4}">
      <dgm:prSet phldrT="[Tekst]"/>
      <dgm:spPr/>
      <dgm:t>
        <a:bodyPr/>
        <a:lstStyle/>
        <a:p>
          <a:r>
            <a:rPr lang="pl-PL" b="1" dirty="0" smtClean="0">
              <a:latin typeface="Times New Roman" panose="02020603050405020304" pitchFamily="18" charset="0"/>
              <a:cs typeface="Times New Roman" panose="02020603050405020304" pitchFamily="18" charset="0"/>
            </a:rPr>
            <a:t>stwierdzenie wykonania planu spłaty i umorzenie zobowiązań</a:t>
          </a:r>
          <a:endParaRPr lang="pl-PL" b="1" dirty="0">
            <a:latin typeface="Times New Roman" panose="02020603050405020304" pitchFamily="18" charset="0"/>
            <a:cs typeface="Times New Roman" panose="02020603050405020304" pitchFamily="18" charset="0"/>
          </a:endParaRPr>
        </a:p>
      </dgm:t>
    </dgm:pt>
    <dgm:pt modelId="{0EA428F1-9022-4883-9866-D9D95FAB4A60}" type="parTrans" cxnId="{7C3A5813-50D2-4075-872C-CA26B003A7A8}">
      <dgm:prSet/>
      <dgm:spPr/>
      <dgm:t>
        <a:bodyPr/>
        <a:lstStyle/>
        <a:p>
          <a:endParaRPr lang="pl-PL"/>
        </a:p>
      </dgm:t>
    </dgm:pt>
    <dgm:pt modelId="{7740D80A-409A-446A-A61F-6E840BD75976}" type="sibTrans" cxnId="{7C3A5813-50D2-4075-872C-CA26B003A7A8}">
      <dgm:prSet/>
      <dgm:spPr/>
      <dgm:t>
        <a:bodyPr/>
        <a:lstStyle/>
        <a:p>
          <a:endParaRPr lang="pl-PL"/>
        </a:p>
      </dgm:t>
    </dgm:pt>
    <dgm:pt modelId="{EC184791-0C65-4AA8-9F94-85476C14E996}" type="pres">
      <dgm:prSet presAssocID="{FA0CAE9F-CDD8-4AAC-957E-9C3A2CBD46F6}" presName="hierChild1" presStyleCnt="0">
        <dgm:presLayoutVars>
          <dgm:orgChart val="1"/>
          <dgm:chPref val="1"/>
          <dgm:dir/>
          <dgm:animOne val="branch"/>
          <dgm:animLvl val="lvl"/>
          <dgm:resizeHandles/>
        </dgm:presLayoutVars>
      </dgm:prSet>
      <dgm:spPr/>
      <dgm:t>
        <a:bodyPr/>
        <a:lstStyle/>
        <a:p>
          <a:endParaRPr lang="pl-PL"/>
        </a:p>
      </dgm:t>
    </dgm:pt>
    <dgm:pt modelId="{DBE75C7B-E1AD-4207-B434-FC5260F41494}" type="pres">
      <dgm:prSet presAssocID="{9AC2F4C5-BDBA-47BE-B467-C3131B8B8C8C}" presName="hierRoot1" presStyleCnt="0">
        <dgm:presLayoutVars>
          <dgm:hierBranch val="init"/>
        </dgm:presLayoutVars>
      </dgm:prSet>
      <dgm:spPr/>
    </dgm:pt>
    <dgm:pt modelId="{DE762D0D-F17D-4D29-9BA2-47C487084F2D}" type="pres">
      <dgm:prSet presAssocID="{9AC2F4C5-BDBA-47BE-B467-C3131B8B8C8C}" presName="rootComposite1" presStyleCnt="0"/>
      <dgm:spPr/>
    </dgm:pt>
    <dgm:pt modelId="{AC66A2A5-CD90-47E9-AFBE-F986FA3DCFEB}" type="pres">
      <dgm:prSet presAssocID="{9AC2F4C5-BDBA-47BE-B467-C3131B8B8C8C}" presName="rootText1" presStyleLbl="node0" presStyleIdx="0" presStyleCnt="1">
        <dgm:presLayoutVars>
          <dgm:chPref val="3"/>
        </dgm:presLayoutVars>
      </dgm:prSet>
      <dgm:spPr/>
      <dgm:t>
        <a:bodyPr/>
        <a:lstStyle/>
        <a:p>
          <a:endParaRPr lang="pl-PL"/>
        </a:p>
      </dgm:t>
    </dgm:pt>
    <dgm:pt modelId="{D7A6F286-003D-406C-9B55-EE74298C5118}" type="pres">
      <dgm:prSet presAssocID="{9AC2F4C5-BDBA-47BE-B467-C3131B8B8C8C}" presName="rootConnector1" presStyleLbl="node1" presStyleIdx="0" presStyleCnt="0"/>
      <dgm:spPr/>
      <dgm:t>
        <a:bodyPr/>
        <a:lstStyle/>
        <a:p>
          <a:endParaRPr lang="pl-PL"/>
        </a:p>
      </dgm:t>
    </dgm:pt>
    <dgm:pt modelId="{B5B81513-9E80-4706-8058-D2B09521E777}" type="pres">
      <dgm:prSet presAssocID="{9AC2F4C5-BDBA-47BE-B467-C3131B8B8C8C}" presName="hierChild2" presStyleCnt="0"/>
      <dgm:spPr/>
    </dgm:pt>
    <dgm:pt modelId="{FEF93F4A-73DD-4970-8CBC-BD75C9B812C2}" type="pres">
      <dgm:prSet presAssocID="{85A33D1E-60D7-414A-8F02-FFEECA79EF72}" presName="Name37" presStyleLbl="parChTrans1D2" presStyleIdx="0" presStyleCnt="2"/>
      <dgm:spPr/>
      <dgm:t>
        <a:bodyPr/>
        <a:lstStyle/>
        <a:p>
          <a:endParaRPr lang="pl-PL"/>
        </a:p>
      </dgm:t>
    </dgm:pt>
    <dgm:pt modelId="{A9579D82-BDD8-4B75-A4CA-FE4D83C9471E}" type="pres">
      <dgm:prSet presAssocID="{F17BB2FA-3BED-49A9-9675-E20D531237BC}" presName="hierRoot2" presStyleCnt="0">
        <dgm:presLayoutVars>
          <dgm:hierBranch val="init"/>
        </dgm:presLayoutVars>
      </dgm:prSet>
      <dgm:spPr/>
    </dgm:pt>
    <dgm:pt modelId="{0B60F152-2F6E-4AAA-9065-AD4C2D7FD429}" type="pres">
      <dgm:prSet presAssocID="{F17BB2FA-3BED-49A9-9675-E20D531237BC}" presName="rootComposite" presStyleCnt="0"/>
      <dgm:spPr/>
    </dgm:pt>
    <dgm:pt modelId="{E0C3ABC0-BDFE-4343-ABE2-0484CB3BF41E}" type="pres">
      <dgm:prSet presAssocID="{F17BB2FA-3BED-49A9-9675-E20D531237BC}" presName="rootText" presStyleLbl="node2" presStyleIdx="0" presStyleCnt="2">
        <dgm:presLayoutVars>
          <dgm:chPref val="3"/>
        </dgm:presLayoutVars>
      </dgm:prSet>
      <dgm:spPr/>
      <dgm:t>
        <a:bodyPr/>
        <a:lstStyle/>
        <a:p>
          <a:endParaRPr lang="pl-PL"/>
        </a:p>
      </dgm:t>
    </dgm:pt>
    <dgm:pt modelId="{552230DF-FC97-4A38-AC76-1457A7AC35F1}" type="pres">
      <dgm:prSet presAssocID="{F17BB2FA-3BED-49A9-9675-E20D531237BC}" presName="rootConnector" presStyleLbl="node2" presStyleIdx="0" presStyleCnt="2"/>
      <dgm:spPr/>
      <dgm:t>
        <a:bodyPr/>
        <a:lstStyle/>
        <a:p>
          <a:endParaRPr lang="pl-PL"/>
        </a:p>
      </dgm:t>
    </dgm:pt>
    <dgm:pt modelId="{9FFDF66B-AFAD-4CB8-BECC-0957F144BBFE}" type="pres">
      <dgm:prSet presAssocID="{F17BB2FA-3BED-49A9-9675-E20D531237BC}" presName="hierChild4" presStyleCnt="0"/>
      <dgm:spPr/>
    </dgm:pt>
    <dgm:pt modelId="{1AFBCEBD-671A-4F1D-AC0B-6F38F650ED2D}" type="pres">
      <dgm:prSet presAssocID="{0EA428F1-9022-4883-9866-D9D95FAB4A60}" presName="Name37" presStyleLbl="parChTrans1D3" presStyleIdx="0" presStyleCnt="1"/>
      <dgm:spPr/>
      <dgm:t>
        <a:bodyPr/>
        <a:lstStyle/>
        <a:p>
          <a:endParaRPr lang="pl-PL"/>
        </a:p>
      </dgm:t>
    </dgm:pt>
    <dgm:pt modelId="{E2F67218-8804-4168-82EF-482572791DF7}" type="pres">
      <dgm:prSet presAssocID="{8C206739-E863-491F-8546-B28FD174D5B4}" presName="hierRoot2" presStyleCnt="0">
        <dgm:presLayoutVars>
          <dgm:hierBranch val="init"/>
        </dgm:presLayoutVars>
      </dgm:prSet>
      <dgm:spPr/>
    </dgm:pt>
    <dgm:pt modelId="{CB4B58AF-B29E-445B-9121-A8CED515C86B}" type="pres">
      <dgm:prSet presAssocID="{8C206739-E863-491F-8546-B28FD174D5B4}" presName="rootComposite" presStyleCnt="0"/>
      <dgm:spPr/>
    </dgm:pt>
    <dgm:pt modelId="{1768D873-DB95-45E4-91E5-73C466BB3565}" type="pres">
      <dgm:prSet presAssocID="{8C206739-E863-491F-8546-B28FD174D5B4}" presName="rootText" presStyleLbl="node3" presStyleIdx="0" presStyleCnt="1">
        <dgm:presLayoutVars>
          <dgm:chPref val="3"/>
        </dgm:presLayoutVars>
      </dgm:prSet>
      <dgm:spPr/>
      <dgm:t>
        <a:bodyPr/>
        <a:lstStyle/>
        <a:p>
          <a:endParaRPr lang="pl-PL"/>
        </a:p>
      </dgm:t>
    </dgm:pt>
    <dgm:pt modelId="{3F84DC91-7BE0-4B94-9C0F-CF560ACAACBE}" type="pres">
      <dgm:prSet presAssocID="{8C206739-E863-491F-8546-B28FD174D5B4}" presName="rootConnector" presStyleLbl="node3" presStyleIdx="0" presStyleCnt="1"/>
      <dgm:spPr/>
      <dgm:t>
        <a:bodyPr/>
        <a:lstStyle/>
        <a:p>
          <a:endParaRPr lang="pl-PL"/>
        </a:p>
      </dgm:t>
    </dgm:pt>
    <dgm:pt modelId="{CF8FB02D-B027-471C-8AC3-3CC0EE24C1F4}" type="pres">
      <dgm:prSet presAssocID="{8C206739-E863-491F-8546-B28FD174D5B4}" presName="hierChild4" presStyleCnt="0"/>
      <dgm:spPr/>
    </dgm:pt>
    <dgm:pt modelId="{4B17DEB6-A44C-4045-AE93-0221A1AE6522}" type="pres">
      <dgm:prSet presAssocID="{8C206739-E863-491F-8546-B28FD174D5B4}" presName="hierChild5" presStyleCnt="0"/>
      <dgm:spPr/>
    </dgm:pt>
    <dgm:pt modelId="{4B5AE5DE-E524-4ACC-B152-1A97900973EB}" type="pres">
      <dgm:prSet presAssocID="{F17BB2FA-3BED-49A9-9675-E20D531237BC}" presName="hierChild5" presStyleCnt="0"/>
      <dgm:spPr/>
    </dgm:pt>
    <dgm:pt modelId="{1F0A9DF7-7BDB-4D2E-869F-2769E39E3E37}" type="pres">
      <dgm:prSet presAssocID="{029EEF9E-2F42-4814-B914-69F9932169C1}" presName="Name37" presStyleLbl="parChTrans1D2" presStyleIdx="1" presStyleCnt="2"/>
      <dgm:spPr/>
      <dgm:t>
        <a:bodyPr/>
        <a:lstStyle/>
        <a:p>
          <a:endParaRPr lang="pl-PL"/>
        </a:p>
      </dgm:t>
    </dgm:pt>
    <dgm:pt modelId="{6CAAFF5C-2EB8-487D-8793-46BCB09369BC}" type="pres">
      <dgm:prSet presAssocID="{DD33AB2B-ACE1-463B-B1B6-9C7AD1435FB1}" presName="hierRoot2" presStyleCnt="0">
        <dgm:presLayoutVars>
          <dgm:hierBranch val="init"/>
        </dgm:presLayoutVars>
      </dgm:prSet>
      <dgm:spPr/>
    </dgm:pt>
    <dgm:pt modelId="{2C98A9A5-6AF0-479A-8A45-F1C424397999}" type="pres">
      <dgm:prSet presAssocID="{DD33AB2B-ACE1-463B-B1B6-9C7AD1435FB1}" presName="rootComposite" presStyleCnt="0"/>
      <dgm:spPr/>
    </dgm:pt>
    <dgm:pt modelId="{A3DE9812-DF7A-440A-B3F0-713713903DA2}" type="pres">
      <dgm:prSet presAssocID="{DD33AB2B-ACE1-463B-B1B6-9C7AD1435FB1}" presName="rootText" presStyleLbl="node2" presStyleIdx="1" presStyleCnt="2">
        <dgm:presLayoutVars>
          <dgm:chPref val="3"/>
        </dgm:presLayoutVars>
      </dgm:prSet>
      <dgm:spPr/>
      <dgm:t>
        <a:bodyPr/>
        <a:lstStyle/>
        <a:p>
          <a:endParaRPr lang="pl-PL"/>
        </a:p>
      </dgm:t>
    </dgm:pt>
    <dgm:pt modelId="{3AE91217-1A23-4BF5-B6F3-21F4E9FAB149}" type="pres">
      <dgm:prSet presAssocID="{DD33AB2B-ACE1-463B-B1B6-9C7AD1435FB1}" presName="rootConnector" presStyleLbl="node2" presStyleIdx="1" presStyleCnt="2"/>
      <dgm:spPr/>
      <dgm:t>
        <a:bodyPr/>
        <a:lstStyle/>
        <a:p>
          <a:endParaRPr lang="pl-PL"/>
        </a:p>
      </dgm:t>
    </dgm:pt>
    <dgm:pt modelId="{6EC54545-2404-48A1-A1BA-07BD51A65F53}" type="pres">
      <dgm:prSet presAssocID="{DD33AB2B-ACE1-463B-B1B6-9C7AD1435FB1}" presName="hierChild4" presStyleCnt="0"/>
      <dgm:spPr/>
    </dgm:pt>
    <dgm:pt modelId="{37A25743-F778-46D8-8482-E99E58DD0E0D}" type="pres">
      <dgm:prSet presAssocID="{DD33AB2B-ACE1-463B-B1B6-9C7AD1435FB1}" presName="hierChild5" presStyleCnt="0"/>
      <dgm:spPr/>
    </dgm:pt>
    <dgm:pt modelId="{D0F4D494-F377-4F30-A75C-067ED6EEBAA9}" type="pres">
      <dgm:prSet presAssocID="{9AC2F4C5-BDBA-47BE-B467-C3131B8B8C8C}" presName="hierChild3" presStyleCnt="0"/>
      <dgm:spPr/>
    </dgm:pt>
  </dgm:ptLst>
  <dgm:cxnLst>
    <dgm:cxn modelId="{B5DFABD2-DD6B-49F6-99F1-6CA645A6FADE}" type="presOf" srcId="{F17BB2FA-3BED-49A9-9675-E20D531237BC}" destId="{E0C3ABC0-BDFE-4343-ABE2-0484CB3BF41E}" srcOrd="0" destOrd="0" presId="urn:microsoft.com/office/officeart/2005/8/layout/orgChart1"/>
    <dgm:cxn modelId="{AB046CF1-D12A-4B81-9FE2-7F6AA3731004}" type="presOf" srcId="{FA0CAE9F-CDD8-4AAC-957E-9C3A2CBD46F6}" destId="{EC184791-0C65-4AA8-9F94-85476C14E996}" srcOrd="0" destOrd="0" presId="urn:microsoft.com/office/officeart/2005/8/layout/orgChart1"/>
    <dgm:cxn modelId="{B7FF795B-2CC7-419E-AE94-7C3CE3E13EDD}" type="presOf" srcId="{0EA428F1-9022-4883-9866-D9D95FAB4A60}" destId="{1AFBCEBD-671A-4F1D-AC0B-6F38F650ED2D}" srcOrd="0" destOrd="0" presId="urn:microsoft.com/office/officeart/2005/8/layout/orgChart1"/>
    <dgm:cxn modelId="{06BBE66F-2299-4669-8E13-B005F63E2E6D}" srcId="{9AC2F4C5-BDBA-47BE-B467-C3131B8B8C8C}" destId="{DD33AB2B-ACE1-463B-B1B6-9C7AD1435FB1}" srcOrd="1" destOrd="0" parTransId="{029EEF9E-2F42-4814-B914-69F9932169C1}" sibTransId="{3C4215E8-EB29-4105-8895-77F6E458D9B7}"/>
    <dgm:cxn modelId="{4D8DAA8F-9D2C-4EF4-8C33-5E78EA4C601C}" srcId="{9AC2F4C5-BDBA-47BE-B467-C3131B8B8C8C}" destId="{F17BB2FA-3BED-49A9-9675-E20D531237BC}" srcOrd="0" destOrd="0" parTransId="{85A33D1E-60D7-414A-8F02-FFEECA79EF72}" sibTransId="{8DD28510-3FF8-45F2-AC19-567438379ECB}"/>
    <dgm:cxn modelId="{5697010A-90BB-44C9-A7DF-92C33AE89872}" type="presOf" srcId="{85A33D1E-60D7-414A-8F02-FFEECA79EF72}" destId="{FEF93F4A-73DD-4970-8CBC-BD75C9B812C2}" srcOrd="0" destOrd="0" presId="urn:microsoft.com/office/officeart/2005/8/layout/orgChart1"/>
    <dgm:cxn modelId="{DDA5BB9F-2147-45B8-8C9D-529FF9227858}" srcId="{FA0CAE9F-CDD8-4AAC-957E-9C3A2CBD46F6}" destId="{9AC2F4C5-BDBA-47BE-B467-C3131B8B8C8C}" srcOrd="0" destOrd="0" parTransId="{A7836376-71A3-4505-A016-AEF03F89A7EE}" sibTransId="{478D9237-4C29-4273-88C5-D956475B6D15}"/>
    <dgm:cxn modelId="{8DAACADC-A9B0-4567-91B5-AE03B76D5E80}" type="presOf" srcId="{8C206739-E863-491F-8546-B28FD174D5B4}" destId="{3F84DC91-7BE0-4B94-9C0F-CF560ACAACBE}" srcOrd="1" destOrd="0" presId="urn:microsoft.com/office/officeart/2005/8/layout/orgChart1"/>
    <dgm:cxn modelId="{4DD5C709-CBA3-427F-9916-E11B1A08E6F6}" type="presOf" srcId="{9AC2F4C5-BDBA-47BE-B467-C3131B8B8C8C}" destId="{D7A6F286-003D-406C-9B55-EE74298C5118}" srcOrd="1" destOrd="0" presId="urn:microsoft.com/office/officeart/2005/8/layout/orgChart1"/>
    <dgm:cxn modelId="{B0FD3E44-E1AB-405A-8AC6-488F10F1DE5B}" type="presOf" srcId="{DD33AB2B-ACE1-463B-B1B6-9C7AD1435FB1}" destId="{3AE91217-1A23-4BF5-B6F3-21F4E9FAB149}" srcOrd="1" destOrd="0" presId="urn:microsoft.com/office/officeart/2005/8/layout/orgChart1"/>
    <dgm:cxn modelId="{C9054420-8A0E-456C-85EC-E7D64B98E199}" type="presOf" srcId="{DD33AB2B-ACE1-463B-B1B6-9C7AD1435FB1}" destId="{A3DE9812-DF7A-440A-B3F0-713713903DA2}" srcOrd="0" destOrd="0" presId="urn:microsoft.com/office/officeart/2005/8/layout/orgChart1"/>
    <dgm:cxn modelId="{7C3A5813-50D2-4075-872C-CA26B003A7A8}" srcId="{F17BB2FA-3BED-49A9-9675-E20D531237BC}" destId="{8C206739-E863-491F-8546-B28FD174D5B4}" srcOrd="0" destOrd="0" parTransId="{0EA428F1-9022-4883-9866-D9D95FAB4A60}" sibTransId="{7740D80A-409A-446A-A61F-6E840BD75976}"/>
    <dgm:cxn modelId="{32324CFF-FF0F-4008-86E5-D73AAA89CDE7}" type="presOf" srcId="{F17BB2FA-3BED-49A9-9675-E20D531237BC}" destId="{552230DF-FC97-4A38-AC76-1457A7AC35F1}" srcOrd="1" destOrd="0" presId="urn:microsoft.com/office/officeart/2005/8/layout/orgChart1"/>
    <dgm:cxn modelId="{7A53EF52-C02A-4178-9F40-E730407B1738}" type="presOf" srcId="{8C206739-E863-491F-8546-B28FD174D5B4}" destId="{1768D873-DB95-45E4-91E5-73C466BB3565}" srcOrd="0" destOrd="0" presId="urn:microsoft.com/office/officeart/2005/8/layout/orgChart1"/>
    <dgm:cxn modelId="{0307CDE4-F6D6-48F1-9E9B-2597B179AA49}" type="presOf" srcId="{029EEF9E-2F42-4814-B914-69F9932169C1}" destId="{1F0A9DF7-7BDB-4D2E-869F-2769E39E3E37}" srcOrd="0" destOrd="0" presId="urn:microsoft.com/office/officeart/2005/8/layout/orgChart1"/>
    <dgm:cxn modelId="{EDD0717D-DA57-40E6-9C49-1AEFB6428E90}" type="presOf" srcId="{9AC2F4C5-BDBA-47BE-B467-C3131B8B8C8C}" destId="{AC66A2A5-CD90-47E9-AFBE-F986FA3DCFEB}" srcOrd="0" destOrd="0" presId="urn:microsoft.com/office/officeart/2005/8/layout/orgChart1"/>
    <dgm:cxn modelId="{356BE804-603E-45DA-86D6-A157F0D66D06}" type="presParOf" srcId="{EC184791-0C65-4AA8-9F94-85476C14E996}" destId="{DBE75C7B-E1AD-4207-B434-FC5260F41494}" srcOrd="0" destOrd="0" presId="urn:microsoft.com/office/officeart/2005/8/layout/orgChart1"/>
    <dgm:cxn modelId="{FEC3EA86-12C0-4A9C-93C1-567DB5A764CD}" type="presParOf" srcId="{DBE75C7B-E1AD-4207-B434-FC5260F41494}" destId="{DE762D0D-F17D-4D29-9BA2-47C487084F2D}" srcOrd="0" destOrd="0" presId="urn:microsoft.com/office/officeart/2005/8/layout/orgChart1"/>
    <dgm:cxn modelId="{83B30156-F47A-4A6F-A4E9-573011C87686}" type="presParOf" srcId="{DE762D0D-F17D-4D29-9BA2-47C487084F2D}" destId="{AC66A2A5-CD90-47E9-AFBE-F986FA3DCFEB}" srcOrd="0" destOrd="0" presId="urn:microsoft.com/office/officeart/2005/8/layout/orgChart1"/>
    <dgm:cxn modelId="{1D2F6C59-1A94-42AD-842C-FC94E0461284}" type="presParOf" srcId="{DE762D0D-F17D-4D29-9BA2-47C487084F2D}" destId="{D7A6F286-003D-406C-9B55-EE74298C5118}" srcOrd="1" destOrd="0" presId="urn:microsoft.com/office/officeart/2005/8/layout/orgChart1"/>
    <dgm:cxn modelId="{5E97383A-9546-4ED1-B801-EF2BE956BCCA}" type="presParOf" srcId="{DBE75C7B-E1AD-4207-B434-FC5260F41494}" destId="{B5B81513-9E80-4706-8058-D2B09521E777}" srcOrd="1" destOrd="0" presId="urn:microsoft.com/office/officeart/2005/8/layout/orgChart1"/>
    <dgm:cxn modelId="{C5A8B04F-5910-48EE-897D-5B51B66EE047}" type="presParOf" srcId="{B5B81513-9E80-4706-8058-D2B09521E777}" destId="{FEF93F4A-73DD-4970-8CBC-BD75C9B812C2}" srcOrd="0" destOrd="0" presId="urn:microsoft.com/office/officeart/2005/8/layout/orgChart1"/>
    <dgm:cxn modelId="{7F1D4DE4-C59B-4C33-9447-8F2985D63C05}" type="presParOf" srcId="{B5B81513-9E80-4706-8058-D2B09521E777}" destId="{A9579D82-BDD8-4B75-A4CA-FE4D83C9471E}" srcOrd="1" destOrd="0" presId="urn:microsoft.com/office/officeart/2005/8/layout/orgChart1"/>
    <dgm:cxn modelId="{2C45F620-9121-492D-867C-68D73A093109}" type="presParOf" srcId="{A9579D82-BDD8-4B75-A4CA-FE4D83C9471E}" destId="{0B60F152-2F6E-4AAA-9065-AD4C2D7FD429}" srcOrd="0" destOrd="0" presId="urn:microsoft.com/office/officeart/2005/8/layout/orgChart1"/>
    <dgm:cxn modelId="{E549C43E-0C9D-4B13-9989-F4AA0E504C22}" type="presParOf" srcId="{0B60F152-2F6E-4AAA-9065-AD4C2D7FD429}" destId="{E0C3ABC0-BDFE-4343-ABE2-0484CB3BF41E}" srcOrd="0" destOrd="0" presId="urn:microsoft.com/office/officeart/2005/8/layout/orgChart1"/>
    <dgm:cxn modelId="{46B667F0-3097-48EA-9003-CA1C998FFC89}" type="presParOf" srcId="{0B60F152-2F6E-4AAA-9065-AD4C2D7FD429}" destId="{552230DF-FC97-4A38-AC76-1457A7AC35F1}" srcOrd="1" destOrd="0" presId="urn:microsoft.com/office/officeart/2005/8/layout/orgChart1"/>
    <dgm:cxn modelId="{D1DBACED-F3C8-470E-A876-DE1D626BE4B2}" type="presParOf" srcId="{A9579D82-BDD8-4B75-A4CA-FE4D83C9471E}" destId="{9FFDF66B-AFAD-4CB8-BECC-0957F144BBFE}" srcOrd="1" destOrd="0" presId="urn:microsoft.com/office/officeart/2005/8/layout/orgChart1"/>
    <dgm:cxn modelId="{009D7153-EE17-408F-8A81-21726127420A}" type="presParOf" srcId="{9FFDF66B-AFAD-4CB8-BECC-0957F144BBFE}" destId="{1AFBCEBD-671A-4F1D-AC0B-6F38F650ED2D}" srcOrd="0" destOrd="0" presId="urn:microsoft.com/office/officeart/2005/8/layout/orgChart1"/>
    <dgm:cxn modelId="{EBA69523-40E9-41DE-B993-E30F78D03952}" type="presParOf" srcId="{9FFDF66B-AFAD-4CB8-BECC-0957F144BBFE}" destId="{E2F67218-8804-4168-82EF-482572791DF7}" srcOrd="1" destOrd="0" presId="urn:microsoft.com/office/officeart/2005/8/layout/orgChart1"/>
    <dgm:cxn modelId="{BD237A5D-D62C-465C-8DA2-62A024DFF331}" type="presParOf" srcId="{E2F67218-8804-4168-82EF-482572791DF7}" destId="{CB4B58AF-B29E-445B-9121-A8CED515C86B}" srcOrd="0" destOrd="0" presId="urn:microsoft.com/office/officeart/2005/8/layout/orgChart1"/>
    <dgm:cxn modelId="{6A3CABB3-4F41-487B-8C3B-55B151FFCBCB}" type="presParOf" srcId="{CB4B58AF-B29E-445B-9121-A8CED515C86B}" destId="{1768D873-DB95-45E4-91E5-73C466BB3565}" srcOrd="0" destOrd="0" presId="urn:microsoft.com/office/officeart/2005/8/layout/orgChart1"/>
    <dgm:cxn modelId="{879BA7E4-5756-435C-8BA5-F2054F556B24}" type="presParOf" srcId="{CB4B58AF-B29E-445B-9121-A8CED515C86B}" destId="{3F84DC91-7BE0-4B94-9C0F-CF560ACAACBE}" srcOrd="1" destOrd="0" presId="urn:microsoft.com/office/officeart/2005/8/layout/orgChart1"/>
    <dgm:cxn modelId="{776F679F-5A7F-423D-9DAA-98599C384AA2}" type="presParOf" srcId="{E2F67218-8804-4168-82EF-482572791DF7}" destId="{CF8FB02D-B027-471C-8AC3-3CC0EE24C1F4}" srcOrd="1" destOrd="0" presId="urn:microsoft.com/office/officeart/2005/8/layout/orgChart1"/>
    <dgm:cxn modelId="{74DA17BE-191D-4934-8DF8-48050266ECED}" type="presParOf" srcId="{E2F67218-8804-4168-82EF-482572791DF7}" destId="{4B17DEB6-A44C-4045-AE93-0221A1AE6522}" srcOrd="2" destOrd="0" presId="urn:microsoft.com/office/officeart/2005/8/layout/orgChart1"/>
    <dgm:cxn modelId="{2C939C78-4CF5-4E68-A615-3565261DE885}" type="presParOf" srcId="{A9579D82-BDD8-4B75-A4CA-FE4D83C9471E}" destId="{4B5AE5DE-E524-4ACC-B152-1A97900973EB}" srcOrd="2" destOrd="0" presId="urn:microsoft.com/office/officeart/2005/8/layout/orgChart1"/>
    <dgm:cxn modelId="{0F940BB2-25AC-471B-815F-D65C537E6740}" type="presParOf" srcId="{B5B81513-9E80-4706-8058-D2B09521E777}" destId="{1F0A9DF7-7BDB-4D2E-869F-2769E39E3E37}" srcOrd="2" destOrd="0" presId="urn:microsoft.com/office/officeart/2005/8/layout/orgChart1"/>
    <dgm:cxn modelId="{BEDCA07B-FEF4-46ED-927E-AA71EA6D480D}" type="presParOf" srcId="{B5B81513-9E80-4706-8058-D2B09521E777}" destId="{6CAAFF5C-2EB8-487D-8793-46BCB09369BC}" srcOrd="3" destOrd="0" presId="urn:microsoft.com/office/officeart/2005/8/layout/orgChart1"/>
    <dgm:cxn modelId="{56BA4A01-AA2A-4CE1-A50F-77994D8FA4D1}" type="presParOf" srcId="{6CAAFF5C-2EB8-487D-8793-46BCB09369BC}" destId="{2C98A9A5-6AF0-479A-8A45-F1C424397999}" srcOrd="0" destOrd="0" presId="urn:microsoft.com/office/officeart/2005/8/layout/orgChart1"/>
    <dgm:cxn modelId="{2022C483-F950-4F27-ABFE-F346C7FEE2F4}" type="presParOf" srcId="{2C98A9A5-6AF0-479A-8A45-F1C424397999}" destId="{A3DE9812-DF7A-440A-B3F0-713713903DA2}" srcOrd="0" destOrd="0" presId="urn:microsoft.com/office/officeart/2005/8/layout/orgChart1"/>
    <dgm:cxn modelId="{BF17B4AB-7510-479D-97EF-0BAC1E95285F}" type="presParOf" srcId="{2C98A9A5-6AF0-479A-8A45-F1C424397999}" destId="{3AE91217-1A23-4BF5-B6F3-21F4E9FAB149}" srcOrd="1" destOrd="0" presId="urn:microsoft.com/office/officeart/2005/8/layout/orgChart1"/>
    <dgm:cxn modelId="{47D13685-25E8-4DCC-BB03-ABACAAC67551}" type="presParOf" srcId="{6CAAFF5C-2EB8-487D-8793-46BCB09369BC}" destId="{6EC54545-2404-48A1-A1BA-07BD51A65F53}" srcOrd="1" destOrd="0" presId="urn:microsoft.com/office/officeart/2005/8/layout/orgChart1"/>
    <dgm:cxn modelId="{9573D343-37F2-456A-BB34-283F17A15855}" type="presParOf" srcId="{6CAAFF5C-2EB8-487D-8793-46BCB09369BC}" destId="{37A25743-F778-46D8-8482-E99E58DD0E0D}" srcOrd="2" destOrd="0" presId="urn:microsoft.com/office/officeart/2005/8/layout/orgChart1"/>
    <dgm:cxn modelId="{F2CC6FE4-BF7D-488D-AE94-298E473F7120}" type="presParOf" srcId="{DBE75C7B-E1AD-4207-B434-FC5260F41494}" destId="{D0F4D494-F377-4F30-A75C-067ED6EEBAA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A80E701-2B50-4E28-8636-25F127B46C64}" type="datetimeFigureOut">
              <a:rPr lang="pl-PL" smtClean="0"/>
              <a:t>2021-03-06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338045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A80E701-2B50-4E28-8636-25F127B46C64}" type="datetimeFigureOut">
              <a:rPr lang="pl-PL" smtClean="0"/>
              <a:t>2021-03-06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3670650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A80E701-2B50-4E28-8636-25F127B46C64}" type="datetimeFigureOut">
              <a:rPr lang="pl-PL" smtClean="0"/>
              <a:t>2021-03-06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122637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A80E701-2B50-4E28-8636-25F127B46C64}" type="datetimeFigureOut">
              <a:rPr lang="pl-PL" smtClean="0"/>
              <a:t>2021-03-06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74585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A80E701-2B50-4E28-8636-25F127B46C64}" type="datetimeFigureOut">
              <a:rPr lang="pl-PL" smtClean="0"/>
              <a:t>2021-03-06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108090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A80E701-2B50-4E28-8636-25F127B46C64}" type="datetimeFigureOut">
              <a:rPr lang="pl-PL" smtClean="0"/>
              <a:t>2021-03-06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216083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A80E701-2B50-4E28-8636-25F127B46C64}" type="datetimeFigureOut">
              <a:rPr lang="pl-PL" smtClean="0"/>
              <a:t>2021-03-06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3973510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A80E701-2B50-4E28-8636-25F127B46C64}" type="datetimeFigureOut">
              <a:rPr lang="pl-PL" smtClean="0"/>
              <a:t>2021-03-06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228905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A80E701-2B50-4E28-8636-25F127B46C64}" type="datetimeFigureOut">
              <a:rPr lang="pl-PL" smtClean="0"/>
              <a:t>2021-03-06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403202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A80E701-2B50-4E28-8636-25F127B46C64}" type="datetimeFigureOut">
              <a:rPr lang="pl-PL" smtClean="0"/>
              <a:t>2021-03-06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272608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A80E701-2B50-4E28-8636-25F127B46C64}" type="datetimeFigureOut">
              <a:rPr lang="pl-PL" smtClean="0"/>
              <a:t>2021-03-06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1628212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0E701-2B50-4E28-8636-25F127B46C64}" type="datetimeFigureOut">
              <a:rPr lang="pl-PL" smtClean="0"/>
              <a:t>2021-03-06</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2BC6D-D641-4FA9-81C9-DE8E4906AAF4}" type="slidenum">
              <a:rPr lang="pl-PL" smtClean="0"/>
              <a:t>‹#›</a:t>
            </a:fld>
            <a:endParaRPr lang="pl-PL"/>
          </a:p>
        </p:txBody>
      </p:sp>
    </p:spTree>
    <p:extLst>
      <p:ext uri="{BB962C8B-B14F-4D97-AF65-F5344CB8AC3E}">
        <p14:creationId xmlns:p14="http://schemas.microsoft.com/office/powerpoint/2010/main" val="1427921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Upadłość osób fizycznych nieprowadzących działalności </a:t>
            </a:r>
            <a:r>
              <a:rPr lang="pl-PL" sz="2400" b="1" i="1" dirty="0" smtClean="0">
                <a:latin typeface="Times New Roman" panose="02020603050405020304" pitchFamily="18" charset="0"/>
                <a:cs typeface="Times New Roman" panose="02020603050405020304" pitchFamily="18" charset="0"/>
              </a:rPr>
              <a:t>gospodarczej</a:t>
            </a:r>
          </a:p>
          <a:p>
            <a:pPr marL="0" indent="0" algn="ctr">
              <a:lnSpc>
                <a:spcPct val="100000"/>
              </a:lnSpc>
              <a:buNone/>
            </a:pPr>
            <a:r>
              <a:rPr lang="pl-PL" sz="2400" b="1" i="1" dirty="0" smtClean="0">
                <a:latin typeface="Times New Roman" panose="02020603050405020304" pitchFamily="18" charset="0"/>
                <a:cs typeface="Times New Roman" panose="02020603050405020304" pitchFamily="18" charset="0"/>
              </a:rPr>
              <a:t>(tzw. upadłość konsumencka)</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Tree>
    <p:extLst>
      <p:ext uri="{BB962C8B-B14F-4D97-AF65-F5344CB8AC3E}">
        <p14:creationId xmlns:p14="http://schemas.microsoft.com/office/powerpoint/2010/main" val="1807180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491</a:t>
            </a:r>
            <a:r>
              <a:rPr lang="pl-PL" sz="3200" b="1" baseline="30000" dirty="0" smtClean="0">
                <a:latin typeface="Times New Roman" panose="02020603050405020304" pitchFamily="18" charset="0"/>
                <a:cs typeface="Times New Roman" panose="02020603050405020304" pitchFamily="18" charset="0"/>
              </a:rPr>
              <a:t>2</a:t>
            </a:r>
            <a:r>
              <a:rPr lang="pl-PL" sz="3200" b="1" dirty="0" smtClean="0">
                <a:latin typeface="Times New Roman" panose="02020603050405020304" pitchFamily="18" charset="0"/>
                <a:cs typeface="Times New Roman" panose="02020603050405020304" pitchFamily="18" charset="0"/>
              </a:rPr>
              <a:t> Pr. Upadł.</a:t>
            </a:r>
            <a:endParaRPr lang="pl-PL" sz="24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W sprawach nieuregulowanych w niniejszym tytule </a:t>
            </a:r>
            <a:r>
              <a:rPr lang="pl-PL" sz="3200" b="1" dirty="0">
                <a:latin typeface="Times New Roman" panose="02020603050405020304" pitchFamily="18" charset="0"/>
                <a:cs typeface="Times New Roman" panose="02020603050405020304" pitchFamily="18" charset="0"/>
              </a:rPr>
              <a:t>przepisy o postępowaniu upadłościowym stosuje się odpowiednio</a:t>
            </a:r>
            <a:r>
              <a:rPr lang="pl-PL" sz="3200" dirty="0">
                <a:latin typeface="Times New Roman" panose="02020603050405020304" pitchFamily="18" charset="0"/>
                <a:cs typeface="Times New Roman" panose="02020603050405020304" pitchFamily="18" charset="0"/>
              </a:rPr>
              <a:t>, z tym że przepisów </a:t>
            </a:r>
            <a:r>
              <a:rPr lang="pl-PL" sz="3200" b="1" dirty="0">
                <a:latin typeface="Times New Roman" panose="02020603050405020304" pitchFamily="18" charset="0"/>
                <a:cs typeface="Times New Roman" panose="02020603050405020304" pitchFamily="18" charset="0"/>
              </a:rPr>
              <a:t>art. 21</a:t>
            </a:r>
            <a:r>
              <a:rPr lang="pl-PL" sz="3200" dirty="0">
                <a:latin typeface="Times New Roman" panose="02020603050405020304" pitchFamily="18" charset="0"/>
                <a:cs typeface="Times New Roman" panose="02020603050405020304" pitchFamily="18" charset="0"/>
              </a:rPr>
              <a:t>, art. 25, art. 145, art. 151-155, art. 163, art. 164, art. 168 ust. 1-3 i 5, art. 176 ust. 2, </a:t>
            </a:r>
            <a:r>
              <a:rPr lang="pl-PL" sz="3200" b="1" dirty="0">
                <a:latin typeface="Times New Roman" panose="02020603050405020304" pitchFamily="18" charset="0"/>
                <a:cs typeface="Times New Roman" panose="02020603050405020304" pitchFamily="18" charset="0"/>
              </a:rPr>
              <a:t>art. 244</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245</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253-264</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307 ust. 1</a:t>
            </a:r>
            <a:r>
              <a:rPr lang="pl-PL" sz="3200" dirty="0">
                <a:latin typeface="Times New Roman" panose="02020603050405020304" pitchFamily="18" charset="0"/>
                <a:cs typeface="Times New Roman" panose="02020603050405020304" pitchFamily="18" charset="0"/>
              </a:rPr>
              <a:t>, art. 337-339, </a:t>
            </a:r>
            <a:r>
              <a:rPr lang="pl-PL" sz="3200" b="1" dirty="0">
                <a:latin typeface="Times New Roman" panose="02020603050405020304" pitchFamily="18" charset="0"/>
                <a:cs typeface="Times New Roman" panose="02020603050405020304" pitchFamily="18" charset="0"/>
              </a:rPr>
              <a:t>art. 343 ust. 1a</a:t>
            </a:r>
            <a:r>
              <a:rPr lang="pl-PL" sz="3200" dirty="0">
                <a:latin typeface="Times New Roman" panose="02020603050405020304" pitchFamily="18" charset="0"/>
                <a:cs typeface="Times New Roman" panose="02020603050405020304" pitchFamily="18" charset="0"/>
              </a:rPr>
              <a:t>, art. 346 ust. 2 i </a:t>
            </a:r>
            <a:r>
              <a:rPr lang="pl-PL" sz="3200" b="1" dirty="0">
                <a:latin typeface="Times New Roman" panose="02020603050405020304" pitchFamily="18" charset="0"/>
                <a:cs typeface="Times New Roman" panose="02020603050405020304" pitchFamily="18" charset="0"/>
              </a:rPr>
              <a:t>art. 347-356 </a:t>
            </a:r>
            <a:r>
              <a:rPr lang="pl-PL" sz="3200" dirty="0">
                <a:latin typeface="Times New Roman" panose="02020603050405020304" pitchFamily="18" charset="0"/>
                <a:cs typeface="Times New Roman" panose="02020603050405020304" pitchFamily="18" charset="0"/>
              </a:rPr>
              <a:t>oraz </a:t>
            </a:r>
            <a:r>
              <a:rPr lang="pl-PL" sz="3200" b="1" dirty="0">
                <a:latin typeface="Times New Roman" panose="02020603050405020304" pitchFamily="18" charset="0"/>
                <a:cs typeface="Times New Roman" panose="02020603050405020304" pitchFamily="18" charset="0"/>
              </a:rPr>
              <a:t>art. 358-366</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nie stosuje się</a:t>
            </a:r>
            <a:r>
              <a:rPr lang="pl-PL" sz="3200" dirty="0">
                <a:latin typeface="Times New Roman" panose="02020603050405020304" pitchFamily="18" charset="0"/>
                <a:cs typeface="Times New Roman" panose="02020603050405020304" pitchFamily="18" charset="0"/>
              </a:rPr>
              <a:t>. Przepisy art. 13, art. 22a, art. 32 ust. 5, </a:t>
            </a:r>
            <a:r>
              <a:rPr lang="pl-PL" sz="3200" b="1" dirty="0">
                <a:latin typeface="Times New Roman" panose="02020603050405020304" pitchFamily="18" charset="0"/>
                <a:cs typeface="Times New Roman" panose="02020603050405020304" pitchFamily="18" charset="0"/>
              </a:rPr>
              <a:t>art. 36-40 </a:t>
            </a:r>
            <a:r>
              <a:rPr lang="pl-PL" sz="3200" dirty="0">
                <a:latin typeface="Times New Roman" panose="02020603050405020304" pitchFamily="18" charset="0"/>
                <a:cs typeface="Times New Roman" panose="02020603050405020304" pitchFamily="18" charset="0"/>
              </a:rPr>
              <a:t>i art. 43 </a:t>
            </a:r>
            <a:r>
              <a:rPr lang="pl-PL" sz="3200" b="1" dirty="0">
                <a:latin typeface="Times New Roman" panose="02020603050405020304" pitchFamily="18" charset="0"/>
                <a:cs typeface="Times New Roman" panose="02020603050405020304" pitchFamily="18" charset="0"/>
              </a:rPr>
              <a:t>stosuje się odpowiednio </a:t>
            </a:r>
            <a:r>
              <a:rPr lang="pl-PL" sz="3200" dirty="0">
                <a:latin typeface="Times New Roman" panose="02020603050405020304" pitchFamily="18" charset="0"/>
                <a:cs typeface="Times New Roman" panose="02020603050405020304" pitchFamily="18" charset="0"/>
              </a:rPr>
              <a:t>jedynie wówczas, gdy </a:t>
            </a:r>
            <a:r>
              <a:rPr lang="pl-PL" sz="3200" b="1" dirty="0">
                <a:latin typeface="Times New Roman" panose="02020603050405020304" pitchFamily="18" charset="0"/>
                <a:cs typeface="Times New Roman" panose="02020603050405020304" pitchFamily="18" charset="0"/>
              </a:rPr>
              <a:t>wniosek o ogłoszenie upadłości złożył wyłącznie wierzyciel</a:t>
            </a:r>
            <a:r>
              <a:rPr lang="pl-PL" sz="3200" dirty="0">
                <a:latin typeface="Times New Roman" panose="02020603050405020304" pitchFamily="18" charset="0"/>
                <a:cs typeface="Times New Roman" panose="02020603050405020304" pitchFamily="18" charset="0"/>
              </a:rPr>
              <a:t>. Przepis </a:t>
            </a:r>
            <a:r>
              <a:rPr lang="pl-PL" sz="3200" b="1" dirty="0">
                <a:latin typeface="Times New Roman" panose="02020603050405020304" pitchFamily="18" charset="0"/>
                <a:cs typeface="Times New Roman" panose="02020603050405020304" pitchFamily="18" charset="0"/>
              </a:rPr>
              <a:t>art. 361 stosuje się odpowiednio </a:t>
            </a:r>
            <a:r>
              <a:rPr lang="pl-PL" sz="3200" dirty="0">
                <a:latin typeface="Times New Roman" panose="02020603050405020304" pitchFamily="18" charset="0"/>
                <a:cs typeface="Times New Roman" panose="02020603050405020304" pitchFamily="18" charset="0"/>
              </a:rPr>
              <a:t>jedynie wówczas, gdy </a:t>
            </a:r>
            <a:r>
              <a:rPr lang="pl-PL" sz="3200" b="1" dirty="0">
                <a:latin typeface="Times New Roman" panose="02020603050405020304" pitchFamily="18" charset="0"/>
                <a:cs typeface="Times New Roman" panose="02020603050405020304" pitchFamily="18" charset="0"/>
              </a:rPr>
              <a:t>upadłość została ogłoszona wyłącznie na skutek uwzględnienia wniosku wierzyciela</a:t>
            </a:r>
            <a:r>
              <a:rPr lang="pl-PL" sz="3200" dirty="0" smtClean="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881661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491</a:t>
            </a:r>
            <a:r>
              <a:rPr lang="pl-PL" sz="3200" b="1" baseline="30000" dirty="0" smtClean="0">
                <a:latin typeface="Times New Roman" panose="02020603050405020304" pitchFamily="18" charset="0"/>
                <a:cs typeface="Times New Roman" panose="02020603050405020304" pitchFamily="18" charset="0"/>
              </a:rPr>
              <a:t>2</a:t>
            </a:r>
            <a:r>
              <a:rPr lang="pl-PL" sz="3200" b="1" dirty="0" smtClean="0">
                <a:latin typeface="Times New Roman" panose="02020603050405020304" pitchFamily="18" charset="0"/>
                <a:cs typeface="Times New Roman" panose="02020603050405020304" pitchFamily="18" charset="0"/>
              </a:rPr>
              <a:t> Pr. Upadł.</a:t>
            </a:r>
            <a:endParaRPr lang="pl-PL" sz="24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W sprawach nieuregulowanych w niniejszym tytule </a:t>
            </a:r>
            <a:r>
              <a:rPr lang="pl-PL" sz="3200" b="1" dirty="0">
                <a:latin typeface="Times New Roman" panose="02020603050405020304" pitchFamily="18" charset="0"/>
                <a:cs typeface="Times New Roman" panose="02020603050405020304" pitchFamily="18" charset="0"/>
              </a:rPr>
              <a:t>przepisy o postępowaniu upadłościowym</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stosuje się odpowiednio</a:t>
            </a:r>
            <a:r>
              <a:rPr lang="pl-PL" sz="3200" dirty="0">
                <a:latin typeface="Times New Roman" panose="02020603050405020304" pitchFamily="18" charset="0"/>
                <a:cs typeface="Times New Roman" panose="02020603050405020304" pitchFamily="18" charset="0"/>
              </a:rPr>
              <a:t>, z tym że przepisów art. 13, </a:t>
            </a:r>
            <a:r>
              <a:rPr lang="pl-PL" sz="3200" b="1" dirty="0">
                <a:latin typeface="Times New Roman" panose="02020603050405020304" pitchFamily="18" charset="0"/>
                <a:cs typeface="Times New Roman" panose="02020603050405020304" pitchFamily="18" charset="0"/>
              </a:rPr>
              <a:t>art. 21</a:t>
            </a:r>
            <a:r>
              <a:rPr lang="pl-PL" sz="3200" dirty="0">
                <a:latin typeface="Times New Roman" panose="02020603050405020304" pitchFamily="18" charset="0"/>
                <a:cs typeface="Times New Roman" panose="02020603050405020304" pitchFamily="18" charset="0"/>
              </a:rPr>
              <a:t>, art. 22a, art. 25, art. 32 ust. 5, </a:t>
            </a:r>
            <a:r>
              <a:rPr lang="pl-PL" sz="3200" b="1" dirty="0">
                <a:latin typeface="Times New Roman" panose="02020603050405020304" pitchFamily="18" charset="0"/>
                <a:cs typeface="Times New Roman" panose="02020603050405020304" pitchFamily="18" charset="0"/>
              </a:rPr>
              <a:t>art. 36</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38</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38a</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40</a:t>
            </a:r>
            <a:r>
              <a:rPr lang="pl-PL" sz="3200" dirty="0">
                <a:latin typeface="Times New Roman" panose="02020603050405020304" pitchFamily="18" charset="0"/>
                <a:cs typeface="Times New Roman" panose="02020603050405020304" pitchFamily="18" charset="0"/>
              </a:rPr>
              <a:t>, art. 74, art. 163, art. 164, </a:t>
            </a:r>
            <a:r>
              <a:rPr lang="pl-PL" sz="3200" b="1" dirty="0">
                <a:latin typeface="Times New Roman" panose="02020603050405020304" pitchFamily="18" charset="0"/>
                <a:cs typeface="Times New Roman" panose="02020603050405020304" pitchFamily="18" charset="0"/>
              </a:rPr>
              <a:t>art. 307 ust. 1</a:t>
            </a:r>
            <a:r>
              <a:rPr lang="pl-PL" sz="3200" dirty="0">
                <a:latin typeface="Times New Roman" panose="02020603050405020304" pitchFamily="18" charset="0"/>
                <a:cs typeface="Times New Roman" panose="02020603050405020304" pitchFamily="18" charset="0"/>
              </a:rPr>
              <a:t> i </a:t>
            </a:r>
            <a:r>
              <a:rPr lang="pl-PL" sz="3200" b="1" dirty="0">
                <a:latin typeface="Times New Roman" panose="02020603050405020304" pitchFamily="18" charset="0"/>
                <a:cs typeface="Times New Roman" panose="02020603050405020304" pitchFamily="18" charset="0"/>
              </a:rPr>
              <a:t>art. 361</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nie stosuje się</a:t>
            </a:r>
            <a:r>
              <a:rPr lang="pl-PL" sz="3200" dirty="0">
                <a:latin typeface="Times New Roman" panose="02020603050405020304" pitchFamily="18" charset="0"/>
                <a:cs typeface="Times New Roman" panose="02020603050405020304" pitchFamily="18" charset="0"/>
              </a:rPr>
              <a:t>.</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869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Odmienności upadłości konsumenckiej </a:t>
            </a:r>
          </a:p>
          <a:p>
            <a:pPr marL="0" indent="0" algn="ctr">
              <a:lnSpc>
                <a:spcPct val="100000"/>
              </a:lnSpc>
              <a:buNone/>
            </a:pPr>
            <a:r>
              <a:rPr lang="pl-PL" sz="3200" dirty="0" smtClean="0">
                <a:latin typeface="Times New Roman" panose="02020603050405020304" pitchFamily="18" charset="0"/>
                <a:cs typeface="Times New Roman" panose="02020603050405020304" pitchFamily="18" charset="0"/>
              </a:rPr>
              <a:t>(w ogólności)</a:t>
            </a:r>
          </a:p>
          <a:p>
            <a:pPr marL="0" indent="0" algn="ctr">
              <a:lnSpc>
                <a:spcPct val="100000"/>
              </a:lnSpc>
              <a:buNone/>
            </a:pPr>
            <a:endParaRPr lang="pl-PL" sz="3200" b="1"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 postępowanie upadłościowe prowadzi się także wtedy, gdy dłużnik ma </a:t>
            </a:r>
            <a:r>
              <a:rPr lang="pl-PL" sz="3200" b="1" dirty="0" smtClean="0">
                <a:latin typeface="Times New Roman" panose="02020603050405020304" pitchFamily="18" charset="0"/>
                <a:cs typeface="Times New Roman" panose="02020603050405020304" pitchFamily="18" charset="0"/>
              </a:rPr>
              <a:t>tylko jednego wierzyciela</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co </a:t>
            </a:r>
            <a:r>
              <a:rPr lang="pl-PL" sz="3200" dirty="0">
                <a:latin typeface="Times New Roman" panose="02020603050405020304" pitchFamily="18" charset="0"/>
                <a:cs typeface="Times New Roman" panose="02020603050405020304" pitchFamily="18" charset="0"/>
              </a:rPr>
              <a:t>do zasady </a:t>
            </a:r>
            <a:r>
              <a:rPr lang="pl-PL" sz="3200" b="1" dirty="0" smtClean="0">
                <a:latin typeface="Times New Roman" panose="02020603050405020304" pitchFamily="18" charset="0"/>
                <a:cs typeface="Times New Roman" panose="02020603050405020304" pitchFamily="18" charset="0"/>
              </a:rPr>
              <a:t>wniosek </a:t>
            </a:r>
            <a:r>
              <a:rPr lang="pl-PL" sz="3200" b="1" dirty="0">
                <a:latin typeface="Times New Roman" panose="02020603050405020304" pitchFamily="18" charset="0"/>
                <a:cs typeface="Times New Roman" panose="02020603050405020304" pitchFamily="18" charset="0"/>
              </a:rPr>
              <a:t>o ogłoszenie upadłości może </a:t>
            </a:r>
            <a:r>
              <a:rPr lang="pl-PL" sz="3200" b="1" dirty="0" smtClean="0">
                <a:latin typeface="Times New Roman" panose="02020603050405020304" pitchFamily="18" charset="0"/>
                <a:cs typeface="Times New Roman" panose="02020603050405020304" pitchFamily="18" charset="0"/>
              </a:rPr>
              <a:t>zgłosić </a:t>
            </a:r>
            <a:r>
              <a:rPr lang="pl-PL" sz="3200" dirty="0" smtClean="0">
                <a:latin typeface="Times New Roman" panose="02020603050405020304" pitchFamily="18" charset="0"/>
                <a:cs typeface="Times New Roman" panose="02020603050405020304" pitchFamily="18" charset="0"/>
              </a:rPr>
              <a:t>tylko </a:t>
            </a:r>
            <a:r>
              <a:rPr lang="pl-PL" sz="3200" b="1" dirty="0" smtClean="0">
                <a:latin typeface="Times New Roman" panose="02020603050405020304" pitchFamily="18" charset="0"/>
                <a:cs typeface="Times New Roman" panose="02020603050405020304" pitchFamily="18" charset="0"/>
              </a:rPr>
              <a:t>dłużnik </a:t>
            </a:r>
            <a:r>
              <a:rPr lang="pl-PL" sz="3200" dirty="0">
                <a:latin typeface="Times New Roman" panose="02020603050405020304" pitchFamily="18" charset="0"/>
                <a:cs typeface="Times New Roman" panose="02020603050405020304" pitchFamily="18" charset="0"/>
              </a:rPr>
              <a:t>(z uwzględnieniem art. 8 i </a:t>
            </a:r>
            <a:r>
              <a:rPr lang="pl-PL" sz="3200" dirty="0" smtClean="0">
                <a:latin typeface="Times New Roman" panose="02020603050405020304" pitchFamily="18" charset="0"/>
                <a:cs typeface="Times New Roman" panose="02020603050405020304" pitchFamily="18" charset="0"/>
              </a:rPr>
              <a:t>art. 9 Pr. Upadł.)</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3) </a:t>
            </a:r>
            <a:r>
              <a:rPr lang="pl-PL" sz="3200" dirty="0" smtClean="0">
                <a:latin typeface="Times New Roman" panose="02020603050405020304" pitchFamily="18" charset="0"/>
                <a:cs typeface="Times New Roman" panose="02020603050405020304" pitchFamily="18" charset="0"/>
              </a:rPr>
              <a:t>dłużnik </a:t>
            </a:r>
            <a:r>
              <a:rPr lang="pl-PL" sz="3200" b="1" dirty="0" smtClean="0">
                <a:latin typeface="Times New Roman" panose="02020603050405020304" pitchFamily="18" charset="0"/>
                <a:cs typeface="Times New Roman" panose="02020603050405020304" pitchFamily="18" charset="0"/>
              </a:rPr>
              <a:t>nie ma obowiązku zgłoszenia wniosku </a:t>
            </a:r>
            <a:r>
              <a:rPr lang="pl-PL" sz="3200" b="1" dirty="0">
                <a:latin typeface="Times New Roman" panose="02020603050405020304" pitchFamily="18" charset="0"/>
                <a:cs typeface="Times New Roman" panose="02020603050405020304" pitchFamily="18" charset="0"/>
              </a:rPr>
              <a:t>o ogłoszenie </a:t>
            </a:r>
            <a:r>
              <a:rPr lang="pl-PL" sz="3200" b="1" dirty="0" smtClean="0">
                <a:latin typeface="Times New Roman" panose="02020603050405020304" pitchFamily="18" charset="0"/>
                <a:cs typeface="Times New Roman" panose="02020603050405020304" pitchFamily="18" charset="0"/>
              </a:rPr>
              <a:t>upadłości</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4) </a:t>
            </a:r>
            <a:r>
              <a:rPr lang="pl-PL" sz="3200" dirty="0">
                <a:latin typeface="Times New Roman" panose="02020603050405020304" pitchFamily="18" charset="0"/>
                <a:cs typeface="Times New Roman" panose="02020603050405020304" pitchFamily="18" charset="0"/>
              </a:rPr>
              <a:t>sprawy o ogłoszenie upadłości rozpoznaje sąd upadłościowy w składzie </a:t>
            </a:r>
            <a:r>
              <a:rPr lang="pl-PL" sz="3200" b="1" dirty="0">
                <a:latin typeface="Times New Roman" panose="02020603050405020304" pitchFamily="18" charset="0"/>
                <a:cs typeface="Times New Roman" panose="02020603050405020304" pitchFamily="18" charset="0"/>
              </a:rPr>
              <a:t>jednego sędziego </a:t>
            </a:r>
            <a:r>
              <a:rPr lang="pl-PL" sz="3200" b="1" dirty="0" smtClean="0">
                <a:latin typeface="Times New Roman" panose="02020603050405020304" pitchFamily="18" charset="0"/>
                <a:cs typeface="Times New Roman" panose="02020603050405020304" pitchFamily="18" charset="0"/>
              </a:rPr>
              <a:t>zawodowego</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Tree>
    <p:extLst>
      <p:ext uri="{BB962C8B-B14F-4D97-AF65-F5344CB8AC3E}">
        <p14:creationId xmlns:p14="http://schemas.microsoft.com/office/powerpoint/2010/main" val="3591281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5) po </a:t>
            </a:r>
            <a:r>
              <a:rPr lang="pl-PL" sz="3200" dirty="0">
                <a:latin typeface="Times New Roman" panose="02020603050405020304" pitchFamily="18" charset="0"/>
                <a:cs typeface="Times New Roman" panose="02020603050405020304" pitchFamily="18" charset="0"/>
              </a:rPr>
              <a:t>złożeniu wniosku o ogłoszenie upadłości </a:t>
            </a:r>
            <a:r>
              <a:rPr lang="pl-PL" sz="3200" b="1" dirty="0">
                <a:latin typeface="Times New Roman" panose="02020603050405020304" pitchFamily="18" charset="0"/>
                <a:cs typeface="Times New Roman" panose="02020603050405020304" pitchFamily="18" charset="0"/>
              </a:rPr>
              <a:t>sąd nie może dokonać zabezpieczenia majątku dłużnika</a:t>
            </a:r>
            <a:r>
              <a:rPr lang="pl-PL" sz="3200" dirty="0">
                <a:latin typeface="Times New Roman" panose="02020603050405020304" pitchFamily="18" charset="0"/>
                <a:cs typeface="Times New Roman" panose="02020603050405020304" pitchFamily="18" charset="0"/>
              </a:rPr>
              <a:t>, chyba że </a:t>
            </a:r>
            <a:r>
              <a:rPr lang="pl-PL" sz="3200" b="1" dirty="0">
                <a:latin typeface="Times New Roman" panose="02020603050405020304" pitchFamily="18" charset="0"/>
                <a:cs typeface="Times New Roman" panose="02020603050405020304" pitchFamily="18" charset="0"/>
              </a:rPr>
              <a:t>wniosek o ogłoszenie upadłości złożył wyłącznie wierzyciel</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Tree>
    <p:extLst>
      <p:ext uri="{BB962C8B-B14F-4D97-AF65-F5344CB8AC3E}">
        <p14:creationId xmlns:p14="http://schemas.microsoft.com/office/powerpoint/2010/main" val="283510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a:t>
            </a:r>
            <a:r>
              <a:rPr lang="pl-PL" sz="3200" b="1" dirty="0" smtClean="0">
                <a:latin typeface="Times New Roman" panose="02020603050405020304" pitchFamily="18" charset="0"/>
                <a:cs typeface="Times New Roman" panose="02020603050405020304" pitchFamily="18" charset="0"/>
              </a:rPr>
              <a:t>8 Pr. Upadł.</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Wierzyciel może złożyć wniosek o ogłoszenie upadłości </a:t>
            </a:r>
            <a:r>
              <a:rPr lang="pl-PL" sz="3200" dirty="0">
                <a:latin typeface="Times New Roman" panose="02020603050405020304" pitchFamily="18" charset="0"/>
                <a:cs typeface="Times New Roman" panose="02020603050405020304" pitchFamily="18" charset="0"/>
              </a:rPr>
              <a:t>osoby fizycznej, która była przedsiębiorcą, także po zaprzestaniu prowadzenia przez nią działalności gospodarczej, jeżeli od dnia wykreślenia z właściwego rejestru nie upłynął rok. Postępowanie toczy się według przepisów tytułu V części trzeciej.</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Przepis </a:t>
            </a:r>
            <a:r>
              <a:rPr lang="pl-PL" sz="3200" dirty="0">
                <a:latin typeface="Times New Roman" panose="02020603050405020304" pitchFamily="18" charset="0"/>
                <a:cs typeface="Times New Roman" panose="02020603050405020304" pitchFamily="18" charset="0"/>
              </a:rPr>
              <a:t>ust. 1 stosuje się odpowiednio do osób, które przestały być wspólnikami osobowych spółek handlowych</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983598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9 Pr. Upadł.</a:t>
            </a:r>
          </a:p>
          <a:p>
            <a:pPr marL="0" indent="0" algn="just">
              <a:lnSpc>
                <a:spcPct val="100000"/>
              </a:lnSpc>
              <a:buNone/>
            </a:pPr>
            <a:r>
              <a:rPr lang="pl-PL" sz="3200" b="1" dirty="0" smtClean="0">
                <a:latin typeface="Times New Roman" panose="02020603050405020304" pitchFamily="18" charset="0"/>
                <a:cs typeface="Times New Roman" panose="02020603050405020304" pitchFamily="18" charset="0"/>
              </a:rPr>
              <a:t>Wierzyciel </a:t>
            </a:r>
            <a:r>
              <a:rPr lang="pl-PL" sz="3200" b="1" dirty="0">
                <a:latin typeface="Times New Roman" panose="02020603050405020304" pitchFamily="18" charset="0"/>
                <a:cs typeface="Times New Roman" panose="02020603050405020304" pitchFamily="18" charset="0"/>
              </a:rPr>
              <a:t>może złożyć wniosek o ogłoszenie upadłości </a:t>
            </a:r>
            <a:r>
              <a:rPr lang="pl-PL" sz="3200" dirty="0">
                <a:latin typeface="Times New Roman" panose="02020603050405020304" pitchFamily="18" charset="0"/>
                <a:cs typeface="Times New Roman" panose="02020603050405020304" pitchFamily="18" charset="0"/>
              </a:rPr>
              <a:t>osoby fizycznej, która faktycznie prowadziła </a:t>
            </a:r>
            <a:r>
              <a:rPr lang="pl-PL" sz="3200" dirty="0" smtClean="0">
                <a:latin typeface="Times New Roman" panose="02020603050405020304" pitchFamily="18" charset="0"/>
                <a:cs typeface="Times New Roman" panose="02020603050405020304" pitchFamily="18" charset="0"/>
              </a:rPr>
              <a:t>działalność gospodarczą</a:t>
            </a:r>
            <a:r>
              <a:rPr lang="pl-PL" sz="3200" dirty="0">
                <a:latin typeface="Times New Roman" panose="02020603050405020304" pitchFamily="18" charset="0"/>
                <a:cs typeface="Times New Roman" panose="02020603050405020304" pitchFamily="18" charset="0"/>
              </a:rPr>
              <a:t>, nawet wówczas gdy nie dopełniła obowiązku jej zgłoszenia we właściwym rejestrze, jeżeli od dnia zaprzestania prowadzenia działalności nie upłynął rok. Postępowanie toczy się według przepisów tytułu V części trzeciej.</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82616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Odmienności upadłości konsumenckiej </a:t>
            </a:r>
          </a:p>
          <a:p>
            <a:pPr marL="0" indent="0" algn="ctr">
              <a:lnSpc>
                <a:spcPct val="100000"/>
              </a:lnSpc>
              <a:buNone/>
            </a:pPr>
            <a:r>
              <a:rPr lang="pl-PL" sz="3200" dirty="0">
                <a:latin typeface="Times New Roman" panose="02020603050405020304" pitchFamily="18" charset="0"/>
                <a:cs typeface="Times New Roman" panose="02020603050405020304" pitchFamily="18" charset="0"/>
              </a:rPr>
              <a:t>(prowadzonej w trybie art. 491</a:t>
            </a:r>
            <a:r>
              <a:rPr lang="pl-PL" sz="3200" baseline="30000" dirty="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ust. 1 Pr. Upadł.)</a:t>
            </a:r>
          </a:p>
          <a:p>
            <a:pPr marL="0" indent="0" algn="just">
              <a:lnSpc>
                <a:spcPct val="100000"/>
              </a:lnSpc>
              <a:buNone/>
            </a:pPr>
            <a:endParaRPr lang="pl-PL" sz="32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 w postępowaniu nie występuje </a:t>
            </a:r>
            <a:r>
              <a:rPr lang="pl-PL" sz="3200" b="1" dirty="0" smtClean="0">
                <a:latin typeface="Times New Roman" panose="02020603050405020304" pitchFamily="18" charset="0"/>
                <a:cs typeface="Times New Roman" panose="02020603050405020304" pitchFamily="18" charset="0"/>
              </a:rPr>
              <a:t>zastępca sędziego-komisarza</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a:t>
            </a:r>
            <a:r>
              <a:rPr lang="pl-PL" sz="3200" b="1" dirty="0" smtClean="0">
                <a:latin typeface="Times New Roman" panose="02020603050405020304" pitchFamily="18" charset="0"/>
                <a:cs typeface="Times New Roman" panose="02020603050405020304" pitchFamily="18" charset="0"/>
              </a:rPr>
              <a:t>nie sporządza się listy </a:t>
            </a:r>
            <a:r>
              <a:rPr lang="pl-PL" sz="3200" b="1" dirty="0">
                <a:latin typeface="Times New Roman" panose="02020603050405020304" pitchFamily="18" charset="0"/>
                <a:cs typeface="Times New Roman" panose="02020603050405020304" pitchFamily="18" charset="0"/>
              </a:rPr>
              <a:t>wierzytelności</a:t>
            </a:r>
            <a:endParaRPr lang="pl-PL" sz="3200" b="1"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3) </a:t>
            </a:r>
            <a:r>
              <a:rPr lang="pl-PL" sz="3200" b="1" dirty="0" smtClean="0">
                <a:latin typeface="Times New Roman" panose="02020603050405020304" pitchFamily="18" charset="0"/>
                <a:cs typeface="Times New Roman" panose="02020603050405020304" pitchFamily="18" charset="0"/>
              </a:rPr>
              <a:t>nie sporządza się planu podziału</a:t>
            </a:r>
            <a:endParaRPr lang="pl-PL" sz="2400" b="1"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Tree>
    <p:extLst>
      <p:ext uri="{BB962C8B-B14F-4D97-AF65-F5344CB8AC3E}">
        <p14:creationId xmlns:p14="http://schemas.microsoft.com/office/powerpoint/2010/main" val="288070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Wniosek </a:t>
            </a:r>
            <a:r>
              <a:rPr lang="pl-PL" sz="3200" dirty="0">
                <a:latin typeface="Times New Roman" panose="02020603050405020304" pitchFamily="18" charset="0"/>
                <a:cs typeface="Times New Roman" panose="02020603050405020304" pitchFamily="18" charset="0"/>
              </a:rPr>
              <a:t>o </a:t>
            </a:r>
            <a:r>
              <a:rPr lang="pl-PL" sz="3200" dirty="0" smtClean="0">
                <a:latin typeface="Times New Roman" panose="02020603050405020304" pitchFamily="18" charset="0"/>
                <a:cs typeface="Times New Roman" panose="02020603050405020304" pitchFamily="18" charset="0"/>
              </a:rPr>
              <a:t>ogłoszenie upadłości powinien </a:t>
            </a:r>
            <a:r>
              <a:rPr lang="pl-PL" sz="3200" dirty="0">
                <a:latin typeface="Times New Roman" panose="02020603050405020304" pitchFamily="18" charset="0"/>
                <a:cs typeface="Times New Roman" panose="02020603050405020304" pitchFamily="18" charset="0"/>
              </a:rPr>
              <a:t>spełniać </a:t>
            </a:r>
            <a:r>
              <a:rPr lang="pl-PL" sz="3200" b="1" dirty="0">
                <a:latin typeface="Times New Roman" panose="02020603050405020304" pitchFamily="18" charset="0"/>
                <a:cs typeface="Times New Roman" panose="02020603050405020304" pitchFamily="18" charset="0"/>
              </a:rPr>
              <a:t>wymogi formalne </a:t>
            </a:r>
            <a:r>
              <a:rPr lang="pl-PL" sz="3200" dirty="0">
                <a:latin typeface="Times New Roman" panose="02020603050405020304" pitchFamily="18" charset="0"/>
                <a:cs typeface="Times New Roman" panose="02020603050405020304" pitchFamily="18" charset="0"/>
              </a:rPr>
              <a:t>wskazane w art. 491</a:t>
            </a:r>
            <a:r>
              <a:rPr lang="pl-PL" sz="3200" baseline="30000" dirty="0">
                <a:latin typeface="Times New Roman" panose="02020603050405020304" pitchFamily="18" charset="0"/>
                <a:cs typeface="Times New Roman" panose="02020603050405020304" pitchFamily="18" charset="0"/>
              </a:rPr>
              <a:t>2</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3, 4, 5a </a:t>
            </a:r>
            <a:r>
              <a:rPr lang="pl-PL" sz="3200" dirty="0" smtClean="0">
                <a:latin typeface="Times New Roman" panose="02020603050405020304" pitchFamily="18" charset="0"/>
                <a:cs typeface="Times New Roman" panose="02020603050405020304" pitchFamily="18" charset="0"/>
              </a:rPr>
              <a:t>i 5c Pr. </a:t>
            </a:r>
            <a:r>
              <a:rPr lang="pl-PL" sz="3200" dirty="0">
                <a:latin typeface="Times New Roman" panose="02020603050405020304" pitchFamily="18" charset="0"/>
                <a:cs typeface="Times New Roman" panose="02020603050405020304" pitchFamily="18" charset="0"/>
              </a:rPr>
              <a:t>Upadł. </a:t>
            </a:r>
            <a:endParaRPr lang="pl-PL" sz="3200"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Jeżeli wniosek o ogłoszenie upadłości zgłasza wierzyciel, przepisów </a:t>
            </a:r>
            <a:r>
              <a:rPr lang="pl-PL" sz="3200" dirty="0" smtClean="0">
                <a:latin typeface="Times New Roman" panose="02020603050405020304" pitchFamily="18" charset="0"/>
                <a:cs typeface="Times New Roman" panose="02020603050405020304" pitchFamily="18" charset="0"/>
              </a:rPr>
              <a:t>art. </a:t>
            </a:r>
            <a:r>
              <a:rPr lang="pl-PL" sz="3200" dirty="0">
                <a:latin typeface="Times New Roman" panose="02020603050405020304" pitchFamily="18" charset="0"/>
                <a:cs typeface="Times New Roman" panose="02020603050405020304" pitchFamily="18" charset="0"/>
              </a:rPr>
              <a:t>491</a:t>
            </a:r>
            <a:r>
              <a:rPr lang="pl-PL" sz="3200" baseline="30000" dirty="0">
                <a:latin typeface="Times New Roman" panose="02020603050405020304" pitchFamily="18" charset="0"/>
                <a:cs typeface="Times New Roman" panose="02020603050405020304" pitchFamily="18" charset="0"/>
              </a:rPr>
              <a:t>2</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ust</a:t>
            </a:r>
            <a:r>
              <a:rPr lang="pl-PL" sz="3200" dirty="0">
                <a:latin typeface="Times New Roman" panose="02020603050405020304" pitchFamily="18" charset="0"/>
                <a:cs typeface="Times New Roman" panose="02020603050405020304" pitchFamily="18" charset="0"/>
              </a:rPr>
              <a:t>. 4 pkt 2 i </a:t>
            </a:r>
            <a:r>
              <a:rPr lang="pl-PL" sz="3200" dirty="0" smtClean="0">
                <a:latin typeface="Times New Roman" panose="02020603050405020304" pitchFamily="18" charset="0"/>
                <a:cs typeface="Times New Roman" panose="02020603050405020304" pitchFamily="18" charset="0"/>
              </a:rPr>
              <a:t>4-11 Pr. Upadł. nie </a:t>
            </a:r>
            <a:r>
              <a:rPr lang="pl-PL" sz="3200" dirty="0">
                <a:latin typeface="Times New Roman" panose="02020603050405020304" pitchFamily="18" charset="0"/>
                <a:cs typeface="Times New Roman" panose="02020603050405020304" pitchFamily="18" charset="0"/>
              </a:rPr>
              <a:t>stosuje </a:t>
            </a:r>
            <a:r>
              <a:rPr lang="pl-PL" sz="3200" dirty="0" smtClean="0">
                <a:latin typeface="Times New Roman" panose="02020603050405020304" pitchFamily="18" charset="0"/>
                <a:cs typeface="Times New Roman" panose="02020603050405020304" pitchFamily="18" charset="0"/>
              </a:rPr>
              <a:t>się (art</a:t>
            </a:r>
            <a:r>
              <a:rPr lang="pl-PL" sz="3200" dirty="0">
                <a:latin typeface="Times New Roman" panose="02020603050405020304" pitchFamily="18" charset="0"/>
                <a:cs typeface="Times New Roman" panose="02020603050405020304" pitchFamily="18" charset="0"/>
              </a:rPr>
              <a:t>. 491</a:t>
            </a:r>
            <a:r>
              <a:rPr lang="pl-PL" sz="3200" baseline="30000" dirty="0">
                <a:latin typeface="Times New Roman" panose="02020603050405020304" pitchFamily="18" charset="0"/>
                <a:cs typeface="Times New Roman" panose="02020603050405020304" pitchFamily="18" charset="0"/>
              </a:rPr>
              <a:t>2</a:t>
            </a:r>
            <a:r>
              <a:rPr lang="pl-PL" sz="3200" dirty="0">
                <a:latin typeface="Times New Roman" panose="02020603050405020304" pitchFamily="18" charset="0"/>
                <a:cs typeface="Times New Roman" panose="02020603050405020304" pitchFamily="18" charset="0"/>
              </a:rPr>
              <a:t> ust. </a:t>
            </a:r>
            <a:r>
              <a:rPr lang="pl-PL" sz="3200" dirty="0" smtClean="0">
                <a:latin typeface="Times New Roman" panose="02020603050405020304" pitchFamily="18" charset="0"/>
                <a:cs typeface="Times New Roman" panose="02020603050405020304" pitchFamily="18" charset="0"/>
              </a:rPr>
              <a:t>5 </a:t>
            </a:r>
            <a:r>
              <a:rPr lang="pl-PL" sz="3200" dirty="0" err="1" smtClean="0">
                <a:latin typeface="Times New Roman" panose="02020603050405020304" pitchFamily="18" charset="0"/>
                <a:cs typeface="Times New Roman" panose="02020603050405020304" pitchFamily="18" charset="0"/>
              </a:rPr>
              <a:t>zd</a:t>
            </a:r>
            <a:r>
              <a:rPr lang="pl-PL" sz="3200" dirty="0" smtClean="0">
                <a:latin typeface="Times New Roman" panose="02020603050405020304" pitchFamily="18" charset="0"/>
                <a:cs typeface="Times New Roman" panose="02020603050405020304" pitchFamily="18" charset="0"/>
              </a:rPr>
              <a:t>. 1).</a:t>
            </a:r>
          </a:p>
          <a:p>
            <a:pPr marL="0" indent="0" algn="just">
              <a:lnSpc>
                <a:spcPct val="100000"/>
              </a:lnSpc>
              <a:buNone/>
            </a:pPr>
            <a:endParaRPr lang="pl-PL" sz="32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Dłużnik jest obowiązany złożyć </a:t>
            </a:r>
            <a:r>
              <a:rPr lang="pl-PL" sz="3200" b="1" dirty="0" smtClean="0">
                <a:latin typeface="Times New Roman" panose="02020603050405020304" pitchFamily="18" charset="0"/>
                <a:cs typeface="Times New Roman" panose="02020603050405020304" pitchFamily="18" charset="0"/>
              </a:rPr>
              <a:t>oświadczenie</a:t>
            </a:r>
            <a:r>
              <a:rPr lang="pl-PL" sz="3200" dirty="0" smtClean="0">
                <a:latin typeface="Times New Roman" panose="02020603050405020304" pitchFamily="18" charset="0"/>
                <a:cs typeface="Times New Roman" panose="02020603050405020304" pitchFamily="18" charset="0"/>
              </a:rPr>
              <a:t> co </a:t>
            </a:r>
            <a:r>
              <a:rPr lang="pl-PL" sz="3200" dirty="0">
                <a:latin typeface="Times New Roman" panose="02020603050405020304" pitchFamily="18" charset="0"/>
                <a:cs typeface="Times New Roman" panose="02020603050405020304" pitchFamily="18" charset="0"/>
              </a:rPr>
              <a:t>do prawdziwości danych zawartych we wniosku (art. 491</a:t>
            </a:r>
            <a:r>
              <a:rPr lang="pl-PL" sz="3200" baseline="30000" dirty="0">
                <a:latin typeface="Times New Roman" panose="02020603050405020304" pitchFamily="18" charset="0"/>
                <a:cs typeface="Times New Roman" panose="02020603050405020304" pitchFamily="18" charset="0"/>
              </a:rPr>
              <a:t>2</a:t>
            </a:r>
            <a:r>
              <a:rPr lang="pl-PL" sz="3200" dirty="0">
                <a:latin typeface="Times New Roman" panose="02020603050405020304" pitchFamily="18" charset="0"/>
                <a:cs typeface="Times New Roman" panose="02020603050405020304" pitchFamily="18" charset="0"/>
              </a:rPr>
              <a:t> ust. 4 </a:t>
            </a:r>
            <a:r>
              <a:rPr lang="pl-PL" sz="3200" dirty="0" smtClean="0">
                <a:latin typeface="Times New Roman" panose="02020603050405020304" pitchFamily="18" charset="0"/>
                <a:cs typeface="Times New Roman" panose="02020603050405020304" pitchFamily="18" charset="0"/>
              </a:rPr>
              <a:t>pkt 11 Pr. Upadł.).</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rgbClr val="FFFF00"/>
              </a:solidFill>
            </a:endParaRPr>
          </a:p>
        </p:txBody>
      </p:sp>
    </p:spTree>
    <p:extLst>
      <p:ext uri="{BB962C8B-B14F-4D97-AF65-F5344CB8AC3E}">
        <p14:creationId xmlns:p14="http://schemas.microsoft.com/office/powerpoint/2010/main" val="1492236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smtClean="0">
                <a:latin typeface="Times New Roman" panose="02020603050405020304" pitchFamily="18" charset="0"/>
                <a:cs typeface="Times New Roman" panose="02020603050405020304" pitchFamily="18" charset="0"/>
              </a:rPr>
              <a:t>Sąd </a:t>
            </a:r>
            <a:r>
              <a:rPr lang="pl-PL" sz="3200" b="1" dirty="0">
                <a:latin typeface="Times New Roman" panose="02020603050405020304" pitchFamily="18" charset="0"/>
                <a:cs typeface="Times New Roman" panose="02020603050405020304" pitchFamily="18" charset="0"/>
              </a:rPr>
              <a:t>oddala wniosek o ogłoszenie upadłości</a:t>
            </a:r>
            <a:r>
              <a:rPr lang="pl-PL" sz="3200" dirty="0">
                <a:latin typeface="Times New Roman" panose="02020603050405020304" pitchFamily="18" charset="0"/>
                <a:cs typeface="Times New Roman" panose="02020603050405020304" pitchFamily="18" charset="0"/>
              </a:rPr>
              <a:t>, jeżeli </a:t>
            </a:r>
            <a:r>
              <a:rPr lang="pl-PL" sz="3200" b="1" dirty="0">
                <a:latin typeface="Times New Roman" panose="02020603050405020304" pitchFamily="18" charset="0"/>
                <a:cs typeface="Times New Roman" panose="02020603050405020304" pitchFamily="18" charset="0"/>
              </a:rPr>
              <a:t>dłużnik</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doprowadził</a:t>
            </a:r>
            <a:r>
              <a:rPr lang="pl-PL" sz="3200" dirty="0">
                <a:latin typeface="Times New Roman" panose="02020603050405020304" pitchFamily="18" charset="0"/>
                <a:cs typeface="Times New Roman" panose="02020603050405020304" pitchFamily="18" charset="0"/>
              </a:rPr>
              <a:t> do swojej niewypłacalności lub </a:t>
            </a:r>
            <a:r>
              <a:rPr lang="pl-PL" sz="3200" b="1" dirty="0">
                <a:latin typeface="Times New Roman" panose="02020603050405020304" pitchFamily="18" charset="0"/>
                <a:cs typeface="Times New Roman" panose="02020603050405020304" pitchFamily="18" charset="0"/>
              </a:rPr>
              <a:t>istotnie zwiększył jej stopień</a:t>
            </a:r>
            <a:r>
              <a:rPr lang="pl-PL" sz="3200" dirty="0">
                <a:latin typeface="Times New Roman" panose="02020603050405020304" pitchFamily="18" charset="0"/>
                <a:cs typeface="Times New Roman" panose="02020603050405020304" pitchFamily="18" charset="0"/>
              </a:rPr>
              <a:t> umyślnie lub wskutek rażącego </a:t>
            </a:r>
            <a:r>
              <a:rPr lang="pl-PL" sz="3200" dirty="0" smtClean="0">
                <a:latin typeface="Times New Roman" panose="02020603050405020304" pitchFamily="18" charset="0"/>
                <a:cs typeface="Times New Roman" panose="02020603050405020304" pitchFamily="18" charset="0"/>
              </a:rPr>
              <a:t>niedbalstwa (</a:t>
            </a:r>
            <a:r>
              <a:rPr lang="pl-PL" sz="3200" dirty="0">
                <a:latin typeface="Times New Roman" panose="02020603050405020304" pitchFamily="18" charset="0"/>
                <a:cs typeface="Times New Roman" panose="02020603050405020304" pitchFamily="18" charset="0"/>
              </a:rPr>
              <a:t>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4 </a:t>
            </a:r>
            <a:r>
              <a:rPr lang="pl-PL" sz="3200" dirty="0" smtClean="0">
                <a:latin typeface="Times New Roman" panose="02020603050405020304" pitchFamily="18" charset="0"/>
                <a:cs typeface="Times New Roman" panose="02020603050405020304" pitchFamily="18" charset="0"/>
              </a:rPr>
              <a:t>ust. 1 Pr. Upadł.).</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694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smtClean="0">
                <a:latin typeface="Times New Roman" panose="02020603050405020304" pitchFamily="18" charset="0"/>
                <a:cs typeface="Times New Roman" panose="02020603050405020304" pitchFamily="18" charset="0"/>
              </a:rPr>
              <a:t>Sąd </a:t>
            </a:r>
            <a:r>
              <a:rPr lang="pl-PL" sz="3200" b="1" dirty="0">
                <a:latin typeface="Times New Roman" panose="02020603050405020304" pitchFamily="18" charset="0"/>
                <a:cs typeface="Times New Roman" panose="02020603050405020304" pitchFamily="18" charset="0"/>
              </a:rPr>
              <a:t>oddala wniosek o ogłoszenie upadłości</a:t>
            </a:r>
            <a:r>
              <a:rPr lang="pl-PL" sz="3200" dirty="0">
                <a:latin typeface="Times New Roman" panose="02020603050405020304" pitchFamily="18" charset="0"/>
                <a:cs typeface="Times New Roman" panose="02020603050405020304" pitchFamily="18" charset="0"/>
              </a:rPr>
              <a:t>, jeżeli w okresie dziesięciu </a:t>
            </a:r>
            <a:r>
              <a:rPr lang="pl-PL" sz="3200" dirty="0" smtClean="0">
                <a:latin typeface="Times New Roman" panose="02020603050405020304" pitchFamily="18" charset="0"/>
                <a:cs typeface="Times New Roman" panose="02020603050405020304" pitchFamily="18" charset="0"/>
              </a:rPr>
              <a:t>(10) lat </a:t>
            </a:r>
            <a:r>
              <a:rPr lang="pl-PL" sz="3200" dirty="0">
                <a:latin typeface="Times New Roman" panose="02020603050405020304" pitchFamily="18" charset="0"/>
                <a:cs typeface="Times New Roman" panose="02020603050405020304" pitchFamily="18" charset="0"/>
              </a:rPr>
              <a:t>przed dniem zgłoszenia wniosku w stosunku do dłużnika prowadzono postępowanie upadłościowe, w którym umorzono całość lub część jego zobowiązań, chyba że do niewypłacalności dłużnika lub zwiększenia jej stopnia doszło pomimo dochowania przez dłużnika należytej staranności lub przeprowadzenie postępowania jest uzasadnione względami słuszności lub względami humanitarnymi (art. 491</a:t>
            </a:r>
            <a:r>
              <a:rPr lang="pl-PL" sz="3200" baseline="30000" dirty="0">
                <a:latin typeface="Times New Roman" panose="02020603050405020304" pitchFamily="18" charset="0"/>
                <a:cs typeface="Times New Roman" panose="02020603050405020304" pitchFamily="18" charset="0"/>
              </a:rPr>
              <a:t>4</a:t>
            </a:r>
            <a:r>
              <a:rPr lang="pl-PL" sz="3200" dirty="0">
                <a:latin typeface="Times New Roman" panose="02020603050405020304" pitchFamily="18" charset="0"/>
                <a:cs typeface="Times New Roman" panose="02020603050405020304" pitchFamily="18" charset="0"/>
              </a:rPr>
              <a:t> ust. </a:t>
            </a:r>
            <a:r>
              <a:rPr lang="pl-PL" sz="3200" dirty="0" smtClean="0">
                <a:latin typeface="Times New Roman" panose="02020603050405020304" pitchFamily="18" charset="0"/>
                <a:cs typeface="Times New Roman" panose="02020603050405020304" pitchFamily="18" charset="0"/>
              </a:rPr>
              <a:t>3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884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dirty="0" smtClean="0">
                <a:latin typeface="Times New Roman" panose="02020603050405020304" pitchFamily="18" charset="0"/>
                <a:cs typeface="Times New Roman" panose="02020603050405020304" pitchFamily="18" charset="0"/>
              </a:rPr>
              <a:t>W </a:t>
            </a:r>
            <a:r>
              <a:rPr lang="pl-PL" sz="3200" b="1" dirty="0" smtClean="0">
                <a:latin typeface="Times New Roman" panose="02020603050405020304" pitchFamily="18" charset="0"/>
                <a:cs typeface="Times New Roman" panose="02020603050405020304" pitchFamily="18" charset="0"/>
              </a:rPr>
              <a:t>2020 </a:t>
            </a:r>
            <a:r>
              <a:rPr lang="pl-PL" sz="3200" b="1" dirty="0">
                <a:latin typeface="Times New Roman" panose="02020603050405020304" pitchFamily="18" charset="0"/>
                <a:cs typeface="Times New Roman" panose="02020603050405020304" pitchFamily="18" charset="0"/>
              </a:rPr>
              <a:t>r. </a:t>
            </a:r>
            <a:r>
              <a:rPr lang="pl-PL" sz="3200" dirty="0">
                <a:latin typeface="Times New Roman" panose="02020603050405020304" pitchFamily="18" charset="0"/>
                <a:cs typeface="Times New Roman" panose="02020603050405020304" pitchFamily="18" charset="0"/>
              </a:rPr>
              <a:t>ogłoszono </a:t>
            </a:r>
            <a:r>
              <a:rPr lang="pl-PL" sz="3200" b="1" dirty="0">
                <a:latin typeface="Times New Roman" panose="02020603050405020304" pitchFamily="18" charset="0"/>
                <a:cs typeface="Times New Roman" panose="02020603050405020304" pitchFamily="18" charset="0"/>
              </a:rPr>
              <a:t>13 084</a:t>
            </a:r>
            <a:r>
              <a:rPr lang="pl-PL" sz="3200" dirty="0">
                <a:latin typeface="Times New Roman" panose="02020603050405020304" pitchFamily="18" charset="0"/>
                <a:cs typeface="Times New Roman" panose="02020603050405020304" pitchFamily="18" charset="0"/>
              </a:rPr>
              <a:t> upadłości </a:t>
            </a:r>
            <a:r>
              <a:rPr lang="pl-PL" sz="3200" dirty="0" smtClean="0">
                <a:latin typeface="Times New Roman" panose="02020603050405020304" pitchFamily="18" charset="0"/>
                <a:cs typeface="Times New Roman" panose="02020603050405020304" pitchFamily="18" charset="0"/>
              </a:rPr>
              <a:t>konsumenckich;</a:t>
            </a:r>
          </a:p>
          <a:p>
            <a:pPr marL="0" indent="0" algn="ctr">
              <a:lnSpc>
                <a:spcPct val="100000"/>
              </a:lnSpc>
              <a:buNone/>
            </a:pPr>
            <a:r>
              <a:rPr lang="pl-PL" sz="3200" dirty="0" smtClean="0">
                <a:latin typeface="Times New Roman" panose="02020603050405020304" pitchFamily="18" charset="0"/>
                <a:cs typeface="Times New Roman" panose="02020603050405020304" pitchFamily="18" charset="0"/>
              </a:rPr>
              <a:t>w </a:t>
            </a:r>
            <a:r>
              <a:rPr lang="pl-PL" sz="3200" b="1" dirty="0" smtClean="0">
                <a:latin typeface="Times New Roman" panose="02020603050405020304" pitchFamily="18" charset="0"/>
                <a:cs typeface="Times New Roman" panose="02020603050405020304" pitchFamily="18" charset="0"/>
              </a:rPr>
              <a:t>2019 r.</a:t>
            </a:r>
            <a:r>
              <a:rPr lang="pl-PL" sz="3200" dirty="0" smtClean="0">
                <a:latin typeface="Times New Roman" panose="02020603050405020304" pitchFamily="18" charset="0"/>
                <a:cs typeface="Times New Roman" panose="02020603050405020304" pitchFamily="18" charset="0"/>
              </a:rPr>
              <a:t> – </a:t>
            </a:r>
            <a:r>
              <a:rPr lang="pl-PL" sz="3200" b="1" dirty="0" smtClean="0">
                <a:latin typeface="Times New Roman" panose="02020603050405020304" pitchFamily="18" charset="0"/>
                <a:cs typeface="Times New Roman" panose="02020603050405020304" pitchFamily="18" charset="0"/>
              </a:rPr>
              <a:t>7944</a:t>
            </a:r>
            <a:r>
              <a:rPr lang="pl-PL" sz="3200" dirty="0" smtClean="0">
                <a:latin typeface="Times New Roman" panose="02020603050405020304" pitchFamily="18" charset="0"/>
                <a:cs typeface="Times New Roman" panose="02020603050405020304" pitchFamily="18" charset="0"/>
              </a:rPr>
              <a:t>;</a:t>
            </a:r>
          </a:p>
          <a:p>
            <a:pPr marL="0" indent="0" algn="ctr">
              <a:lnSpc>
                <a:spcPct val="100000"/>
              </a:lnSpc>
              <a:buNone/>
            </a:pPr>
            <a:r>
              <a:rPr lang="pl-PL" sz="3200" dirty="0" smtClean="0">
                <a:latin typeface="Times New Roman" panose="02020603050405020304" pitchFamily="18" charset="0"/>
                <a:cs typeface="Times New Roman" panose="02020603050405020304" pitchFamily="18" charset="0"/>
              </a:rPr>
              <a:t>w </a:t>
            </a:r>
            <a:r>
              <a:rPr lang="pl-PL" sz="3200" b="1" dirty="0" smtClean="0">
                <a:latin typeface="Times New Roman" panose="02020603050405020304" pitchFamily="18" charset="0"/>
                <a:cs typeface="Times New Roman" panose="02020603050405020304" pitchFamily="18" charset="0"/>
              </a:rPr>
              <a:t>2018 r</a:t>
            </a:r>
            <a:r>
              <a:rPr lang="pl-PL" sz="3200" dirty="0" smtClean="0">
                <a:latin typeface="Times New Roman" panose="02020603050405020304" pitchFamily="18" charset="0"/>
                <a:cs typeface="Times New Roman" panose="02020603050405020304" pitchFamily="18" charset="0"/>
              </a:rPr>
              <a:t>. – </a:t>
            </a:r>
            <a:r>
              <a:rPr lang="pl-PL" sz="3200" b="1" dirty="0" smtClean="0">
                <a:latin typeface="Times New Roman" panose="02020603050405020304" pitchFamily="18" charset="0"/>
                <a:cs typeface="Times New Roman" panose="02020603050405020304" pitchFamily="18" charset="0"/>
              </a:rPr>
              <a:t>6570</a:t>
            </a:r>
            <a:r>
              <a:rPr lang="pl-PL" sz="3200" dirty="0" smtClean="0">
                <a:latin typeface="Times New Roman" panose="02020603050405020304" pitchFamily="18" charset="0"/>
                <a:cs typeface="Times New Roman" panose="02020603050405020304" pitchFamily="18" charset="0"/>
              </a:rPr>
              <a:t>;</a:t>
            </a:r>
          </a:p>
          <a:p>
            <a:pPr marL="0" indent="0" algn="ctr">
              <a:lnSpc>
                <a:spcPct val="100000"/>
              </a:lnSpc>
              <a:buNone/>
            </a:pPr>
            <a:r>
              <a:rPr lang="pl-PL" sz="3200" dirty="0" smtClean="0">
                <a:latin typeface="Times New Roman" panose="02020603050405020304" pitchFamily="18" charset="0"/>
                <a:cs typeface="Times New Roman" panose="02020603050405020304" pitchFamily="18" charset="0"/>
              </a:rPr>
              <a:t>w </a:t>
            </a:r>
            <a:r>
              <a:rPr lang="pl-PL" sz="3200" b="1" dirty="0" smtClean="0">
                <a:latin typeface="Times New Roman" panose="02020603050405020304" pitchFamily="18" charset="0"/>
                <a:cs typeface="Times New Roman" panose="02020603050405020304" pitchFamily="18" charset="0"/>
              </a:rPr>
              <a:t>2017 r.</a:t>
            </a:r>
            <a:r>
              <a:rPr lang="pl-PL" sz="3200" dirty="0" smtClean="0">
                <a:latin typeface="Times New Roman" panose="02020603050405020304" pitchFamily="18" charset="0"/>
                <a:cs typeface="Times New Roman" panose="02020603050405020304" pitchFamily="18" charset="0"/>
              </a:rPr>
              <a:t> – </a:t>
            </a:r>
            <a:r>
              <a:rPr lang="pl-PL" sz="3200" b="1" dirty="0" smtClean="0">
                <a:latin typeface="Times New Roman" panose="02020603050405020304" pitchFamily="18" charset="0"/>
                <a:cs typeface="Times New Roman" panose="02020603050405020304" pitchFamily="18" charset="0"/>
              </a:rPr>
              <a:t>5535</a:t>
            </a:r>
            <a:r>
              <a:rPr lang="pl-PL" sz="3200" dirty="0" smtClean="0">
                <a:latin typeface="Times New Roman" panose="02020603050405020304" pitchFamily="18" charset="0"/>
                <a:cs typeface="Times New Roman" panose="02020603050405020304" pitchFamily="18" charset="0"/>
              </a:rPr>
              <a:t>;</a:t>
            </a:r>
          </a:p>
          <a:p>
            <a:pPr marL="0" indent="0" algn="ctr">
              <a:lnSpc>
                <a:spcPct val="100000"/>
              </a:lnSpc>
              <a:buNone/>
            </a:pPr>
            <a:r>
              <a:rPr lang="pl-PL" sz="3200" dirty="0" smtClean="0">
                <a:latin typeface="Times New Roman" panose="02020603050405020304" pitchFamily="18" charset="0"/>
                <a:cs typeface="Times New Roman" panose="02020603050405020304" pitchFamily="18" charset="0"/>
              </a:rPr>
              <a:t>w </a:t>
            </a:r>
            <a:r>
              <a:rPr lang="pl-PL" sz="3200" b="1" dirty="0" smtClean="0">
                <a:latin typeface="Times New Roman" panose="02020603050405020304" pitchFamily="18" charset="0"/>
                <a:cs typeface="Times New Roman" panose="02020603050405020304" pitchFamily="18" charset="0"/>
              </a:rPr>
              <a:t>2016 r.</a:t>
            </a:r>
            <a:r>
              <a:rPr lang="pl-PL" sz="3200" dirty="0" smtClean="0">
                <a:latin typeface="Times New Roman" panose="02020603050405020304" pitchFamily="18" charset="0"/>
                <a:cs typeface="Times New Roman" panose="02020603050405020304" pitchFamily="18" charset="0"/>
              </a:rPr>
              <a:t> – </a:t>
            </a:r>
            <a:r>
              <a:rPr lang="pl-PL" sz="3200" b="1" dirty="0" smtClean="0">
                <a:latin typeface="Times New Roman" panose="02020603050405020304" pitchFamily="18" charset="0"/>
                <a:cs typeface="Times New Roman" panose="02020603050405020304" pitchFamily="18" charset="0"/>
              </a:rPr>
              <a:t>4434</a:t>
            </a:r>
            <a:r>
              <a:rPr lang="pl-PL" sz="3200" dirty="0" smtClean="0">
                <a:latin typeface="Times New Roman" panose="02020603050405020304" pitchFamily="18" charset="0"/>
                <a:cs typeface="Times New Roman" panose="02020603050405020304" pitchFamily="18" charset="0"/>
              </a:rPr>
              <a:t>. </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Tree>
    <p:extLst>
      <p:ext uri="{BB962C8B-B14F-4D97-AF65-F5344CB8AC3E}">
        <p14:creationId xmlns:p14="http://schemas.microsoft.com/office/powerpoint/2010/main" val="10625223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Do </a:t>
            </a:r>
            <a:r>
              <a:rPr lang="pl-PL" sz="3200" dirty="0">
                <a:latin typeface="Times New Roman" panose="02020603050405020304" pitchFamily="18" charset="0"/>
                <a:cs typeface="Times New Roman" panose="02020603050405020304" pitchFamily="18" charset="0"/>
              </a:rPr>
              <a:t>wniosku o ogłoszenie upadłości złożonego przez wierzyciela </a:t>
            </a:r>
            <a:r>
              <a:rPr lang="pl-PL" sz="3200" b="1" dirty="0">
                <a:latin typeface="Times New Roman" panose="02020603050405020304" pitchFamily="18" charset="0"/>
                <a:cs typeface="Times New Roman" panose="02020603050405020304" pitchFamily="18" charset="0"/>
              </a:rPr>
              <a:t>art. 491</a:t>
            </a:r>
            <a:r>
              <a:rPr lang="pl-PL" sz="3200" b="1" baseline="30000" dirty="0">
                <a:latin typeface="Times New Roman" panose="02020603050405020304" pitchFamily="18" charset="0"/>
                <a:cs typeface="Times New Roman" panose="02020603050405020304" pitchFamily="18" charset="0"/>
              </a:rPr>
              <a:t>4</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ust</a:t>
            </a:r>
            <a:r>
              <a:rPr lang="pl-PL" sz="3200" b="1" dirty="0">
                <a:latin typeface="Times New Roman" panose="02020603050405020304" pitchFamily="18" charset="0"/>
                <a:cs typeface="Times New Roman" panose="02020603050405020304" pitchFamily="18" charset="0"/>
              </a:rPr>
              <a:t>. 2-4</a:t>
            </a:r>
            <a:r>
              <a:rPr lang="pl-PL" sz="3200" dirty="0">
                <a:latin typeface="Times New Roman" panose="02020603050405020304" pitchFamily="18" charset="0"/>
                <a:cs typeface="Times New Roman" panose="02020603050405020304" pitchFamily="18" charset="0"/>
              </a:rPr>
              <a:t> Pr. Upadł</a:t>
            </a:r>
            <a:r>
              <a:rPr lang="pl-PL" sz="3200" dirty="0" smtClean="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nie </a:t>
            </a:r>
            <a:r>
              <a:rPr lang="pl-PL" sz="3200" b="1" dirty="0">
                <a:latin typeface="Times New Roman" panose="02020603050405020304" pitchFamily="18" charset="0"/>
                <a:cs typeface="Times New Roman" panose="02020603050405020304" pitchFamily="18" charset="0"/>
              </a:rPr>
              <a:t>stosuje </a:t>
            </a:r>
            <a:r>
              <a:rPr lang="pl-PL" sz="3200" b="1" dirty="0" smtClean="0">
                <a:latin typeface="Times New Roman" panose="02020603050405020304" pitchFamily="18" charset="0"/>
                <a:cs typeface="Times New Roman" panose="02020603050405020304" pitchFamily="18" charset="0"/>
              </a:rPr>
              <a:t>się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491</a:t>
            </a:r>
            <a:r>
              <a:rPr lang="pl-PL" sz="3200" baseline="30000" dirty="0">
                <a:latin typeface="Times New Roman" panose="02020603050405020304" pitchFamily="18" charset="0"/>
                <a:cs typeface="Times New Roman" panose="02020603050405020304" pitchFamily="18" charset="0"/>
              </a:rPr>
              <a:t>4</a:t>
            </a:r>
            <a:r>
              <a:rPr lang="pl-PL" sz="3200" dirty="0">
                <a:latin typeface="Times New Roman" panose="02020603050405020304" pitchFamily="18" charset="0"/>
                <a:cs typeface="Times New Roman" panose="02020603050405020304" pitchFamily="18" charset="0"/>
              </a:rPr>
              <a:t> ust. </a:t>
            </a:r>
            <a:r>
              <a:rPr lang="pl-PL" sz="3200" dirty="0" smtClean="0">
                <a:latin typeface="Times New Roman" panose="02020603050405020304" pitchFamily="18" charset="0"/>
                <a:cs typeface="Times New Roman" panose="02020603050405020304" pitchFamily="18" charset="0"/>
              </a:rPr>
              <a:t>5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11189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Zgodnie </a:t>
            </a:r>
            <a:r>
              <a:rPr lang="pl-PL" sz="3200" dirty="0">
                <a:latin typeface="Times New Roman" panose="02020603050405020304" pitchFamily="18" charset="0"/>
                <a:cs typeface="Times New Roman" panose="02020603050405020304" pitchFamily="18" charset="0"/>
              </a:rPr>
              <a:t>z art. 491</a:t>
            </a:r>
            <a:r>
              <a:rPr lang="pl-PL" sz="3200" baseline="30000" dirty="0">
                <a:latin typeface="Times New Roman" panose="02020603050405020304" pitchFamily="18" charset="0"/>
                <a:cs typeface="Times New Roman" panose="02020603050405020304" pitchFamily="18" charset="0"/>
              </a:rPr>
              <a:t>5</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ust. 1 Pr</a:t>
            </a:r>
            <a:r>
              <a:rPr lang="pl-PL" sz="3200" dirty="0">
                <a:latin typeface="Times New Roman" panose="02020603050405020304" pitchFamily="18" charset="0"/>
                <a:cs typeface="Times New Roman" panose="02020603050405020304" pitchFamily="18" charset="0"/>
              </a:rPr>
              <a:t>. Upadł. w postanowieniu o ogłoszeniu upadłości sąd m. in</a:t>
            </a:r>
            <a:r>
              <a:rPr lang="pl-PL" sz="3200"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określa, że upadły jest osobą nieprowadzącą działalności </a:t>
            </a:r>
            <a:r>
              <a:rPr lang="pl-PL" sz="3200" dirty="0" smtClean="0">
                <a:latin typeface="Times New Roman" panose="02020603050405020304" pitchFamily="18" charset="0"/>
                <a:cs typeface="Times New Roman" panose="02020603050405020304" pitchFamily="18" charset="0"/>
              </a:rPr>
              <a:t>gospodarczej,</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a:t>
            </a:r>
            <a:r>
              <a:rPr lang="pl-PL" sz="3200" b="1" dirty="0" smtClean="0">
                <a:latin typeface="Times New Roman" panose="02020603050405020304" pitchFamily="18" charset="0"/>
                <a:cs typeface="Times New Roman" panose="02020603050405020304" pitchFamily="18" charset="0"/>
              </a:rPr>
              <a:t>wzywa </a:t>
            </a:r>
            <a:r>
              <a:rPr lang="pl-PL" sz="3200" b="1" dirty="0">
                <a:latin typeface="Times New Roman" panose="02020603050405020304" pitchFamily="18" charset="0"/>
                <a:cs typeface="Times New Roman" panose="02020603050405020304" pitchFamily="18" charset="0"/>
              </a:rPr>
              <a:t>wierzycieli upadłego do zgłoszenia </a:t>
            </a:r>
            <a:r>
              <a:rPr lang="pl-PL" sz="3200" b="1" dirty="0" smtClean="0">
                <a:latin typeface="Times New Roman" panose="02020603050405020304" pitchFamily="18" charset="0"/>
                <a:cs typeface="Times New Roman" panose="02020603050405020304" pitchFamily="18" charset="0"/>
              </a:rPr>
              <a:t>syndykowi wierzytelności </a:t>
            </a:r>
            <a:r>
              <a:rPr lang="pl-PL" sz="3200" b="1" dirty="0">
                <a:latin typeface="Times New Roman" panose="02020603050405020304" pitchFamily="18" charset="0"/>
                <a:cs typeface="Times New Roman" panose="02020603050405020304" pitchFamily="18" charset="0"/>
              </a:rPr>
              <a:t>w terminie trzydziestu </a:t>
            </a:r>
            <a:r>
              <a:rPr lang="pl-PL" sz="3200" b="1" dirty="0" smtClean="0">
                <a:latin typeface="Times New Roman" panose="02020603050405020304" pitchFamily="18" charset="0"/>
                <a:cs typeface="Times New Roman" panose="02020603050405020304" pitchFamily="18" charset="0"/>
              </a:rPr>
              <a:t>(30) dni </a:t>
            </a:r>
            <a:r>
              <a:rPr lang="pl-PL" sz="3200" b="1" dirty="0">
                <a:latin typeface="Times New Roman" panose="02020603050405020304" pitchFamily="18" charset="0"/>
                <a:cs typeface="Times New Roman" panose="02020603050405020304" pitchFamily="18" charset="0"/>
              </a:rPr>
              <a:t>od dnia obwieszczenia</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postanowienia</a:t>
            </a:r>
            <a:r>
              <a:rPr lang="pl-PL" sz="3200" dirty="0">
                <a:latin typeface="Times New Roman" panose="02020603050405020304" pitchFamily="18" charset="0"/>
                <a:cs typeface="Times New Roman" panose="02020603050405020304" pitchFamily="18" charset="0"/>
              </a:rPr>
              <a:t> o ogłoszeniu upadłości w </a:t>
            </a:r>
            <a:r>
              <a:rPr lang="pl-PL" sz="3200" dirty="0" smtClean="0">
                <a:latin typeface="Times New Roman" panose="02020603050405020304" pitchFamily="18" charset="0"/>
                <a:cs typeface="Times New Roman" panose="02020603050405020304" pitchFamily="18" charset="0"/>
              </a:rPr>
              <a:t>Rejestrze, </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3) wyznacza </a:t>
            </a:r>
            <a:r>
              <a:rPr lang="pl-PL" sz="3200" b="1" dirty="0" smtClean="0">
                <a:latin typeface="Times New Roman" panose="02020603050405020304" pitchFamily="18" charset="0"/>
                <a:cs typeface="Times New Roman" panose="02020603050405020304" pitchFamily="18" charset="0"/>
              </a:rPr>
              <a:t>syndyka</a:t>
            </a:r>
            <a:r>
              <a:rPr lang="pl-PL" sz="3200" dirty="0" smtClean="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685648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4</a:t>
            </a:r>
            <a:r>
              <a:rPr lang="pl-PL" sz="3200" dirty="0">
                <a:latin typeface="Times New Roman" panose="02020603050405020304" pitchFamily="18" charset="0"/>
                <a:cs typeface="Times New Roman" panose="02020603050405020304" pitchFamily="18" charset="0"/>
              </a:rPr>
              <a:t>) określa, czy postępowanie upadłościowe będzie prowadzone </a:t>
            </a:r>
            <a:r>
              <a:rPr lang="pl-PL" sz="3200" b="1" dirty="0">
                <a:latin typeface="Times New Roman" panose="02020603050405020304" pitchFamily="18" charset="0"/>
                <a:cs typeface="Times New Roman" panose="02020603050405020304" pitchFamily="18" charset="0"/>
              </a:rPr>
              <a:t>w trybie</a:t>
            </a:r>
            <a:r>
              <a:rPr lang="pl-PL" sz="3200" dirty="0">
                <a:latin typeface="Times New Roman" panose="02020603050405020304" pitchFamily="18" charset="0"/>
                <a:cs typeface="Times New Roman" panose="02020603050405020304" pitchFamily="18" charset="0"/>
              </a:rPr>
              <a:t> określonym w art. 491</a:t>
            </a:r>
            <a:r>
              <a:rPr lang="pl-PL" sz="3200" baseline="30000" dirty="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ust. 1 czy 2 Pr. Upadł</a:t>
            </a:r>
            <a:r>
              <a:rPr lang="pl-PL" sz="3200"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5) jeżeli postępowanie upadłościowe będzie prowadzone w trybie określonym w art. 491</a:t>
            </a:r>
            <a:r>
              <a:rPr lang="pl-PL" sz="3200" baseline="30000" dirty="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ust. </a:t>
            </a:r>
            <a:r>
              <a:rPr lang="pl-PL" sz="3200" dirty="0" smtClean="0">
                <a:latin typeface="Times New Roman" panose="02020603050405020304" pitchFamily="18" charset="0"/>
                <a:cs typeface="Times New Roman" panose="02020603050405020304" pitchFamily="18" charset="0"/>
              </a:rPr>
              <a:t>2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w postanowieniu o ogłoszeniu upadłości sąd określa również, czy funkcje </a:t>
            </a:r>
            <a:r>
              <a:rPr lang="pl-PL" sz="3200" b="1" dirty="0">
                <a:latin typeface="Times New Roman" panose="02020603050405020304" pitchFamily="18" charset="0"/>
                <a:cs typeface="Times New Roman" panose="02020603050405020304" pitchFamily="18" charset="0"/>
              </a:rPr>
              <a:t>sędziego-komisarza</a:t>
            </a:r>
            <a:r>
              <a:rPr lang="pl-PL" sz="3200" dirty="0">
                <a:latin typeface="Times New Roman" panose="02020603050405020304" pitchFamily="18" charset="0"/>
                <a:cs typeface="Times New Roman" panose="02020603050405020304" pitchFamily="18" charset="0"/>
              </a:rPr>
              <a:t> oraz </a:t>
            </a:r>
            <a:r>
              <a:rPr lang="pl-PL" sz="3200" b="1" dirty="0">
                <a:latin typeface="Times New Roman" panose="02020603050405020304" pitchFamily="18" charset="0"/>
                <a:cs typeface="Times New Roman" panose="02020603050405020304" pitchFamily="18" charset="0"/>
              </a:rPr>
              <a:t>zastępcy sędziego-komisarza</a:t>
            </a:r>
            <a:r>
              <a:rPr lang="pl-PL" sz="3200" dirty="0">
                <a:latin typeface="Times New Roman" panose="02020603050405020304" pitchFamily="18" charset="0"/>
                <a:cs typeface="Times New Roman" panose="02020603050405020304" pitchFamily="18" charset="0"/>
              </a:rPr>
              <a:t> będzie pełnił sędzia czy referendarz </a:t>
            </a:r>
            <a:r>
              <a:rPr lang="pl-PL" sz="3200" dirty="0" smtClean="0">
                <a:latin typeface="Times New Roman" panose="02020603050405020304" pitchFamily="18" charset="0"/>
                <a:cs typeface="Times New Roman" panose="02020603050405020304" pitchFamily="18" charset="0"/>
              </a:rPr>
              <a:t>sądowy.</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26143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Zgodnie </a:t>
            </a:r>
            <a:r>
              <a:rPr lang="pl-PL" sz="3200" dirty="0">
                <a:latin typeface="Times New Roman" panose="02020603050405020304" pitchFamily="18" charset="0"/>
                <a:cs typeface="Times New Roman" panose="02020603050405020304" pitchFamily="18" charset="0"/>
              </a:rPr>
              <a:t>z art. 491</a:t>
            </a:r>
            <a:r>
              <a:rPr lang="pl-PL" sz="3200" baseline="30000" dirty="0">
                <a:latin typeface="Times New Roman" panose="02020603050405020304" pitchFamily="18" charset="0"/>
                <a:cs typeface="Times New Roman" panose="02020603050405020304" pitchFamily="18" charset="0"/>
              </a:rPr>
              <a:t>5</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Pr</a:t>
            </a:r>
            <a:r>
              <a:rPr lang="pl-PL" sz="3200" dirty="0">
                <a:latin typeface="Times New Roman" panose="02020603050405020304" pitchFamily="18" charset="0"/>
                <a:cs typeface="Times New Roman" panose="02020603050405020304" pitchFamily="18" charset="0"/>
              </a:rPr>
              <a:t>. Upadł. w postanowieniu o ogłoszeniu upadłości sąd m. in</a:t>
            </a:r>
            <a:r>
              <a:rPr lang="pl-PL" sz="3200"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określa, że upadły jest osobą nieprowadzącą działalności </a:t>
            </a:r>
            <a:r>
              <a:rPr lang="pl-PL" sz="3200" dirty="0" smtClean="0">
                <a:latin typeface="Times New Roman" panose="02020603050405020304" pitchFamily="18" charset="0"/>
                <a:cs typeface="Times New Roman" panose="02020603050405020304" pitchFamily="18" charset="0"/>
              </a:rPr>
              <a:t>gospodarczej,</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a:t>
            </a:r>
            <a:r>
              <a:rPr lang="pl-PL" sz="3200" b="1" dirty="0" smtClean="0">
                <a:latin typeface="Times New Roman" panose="02020603050405020304" pitchFamily="18" charset="0"/>
                <a:cs typeface="Times New Roman" panose="02020603050405020304" pitchFamily="18" charset="0"/>
              </a:rPr>
              <a:t>wzywa </a:t>
            </a:r>
            <a:r>
              <a:rPr lang="pl-PL" sz="3200" b="1" dirty="0">
                <a:latin typeface="Times New Roman" panose="02020603050405020304" pitchFamily="18" charset="0"/>
                <a:cs typeface="Times New Roman" panose="02020603050405020304" pitchFamily="18" charset="0"/>
              </a:rPr>
              <a:t>wierzycieli upadłego do zgłaszania wierzytelności w terminie trzydziestu </a:t>
            </a:r>
            <a:r>
              <a:rPr lang="pl-PL" sz="3200" b="1" dirty="0" smtClean="0">
                <a:latin typeface="Times New Roman" panose="02020603050405020304" pitchFamily="18" charset="0"/>
                <a:cs typeface="Times New Roman" panose="02020603050405020304" pitchFamily="18" charset="0"/>
              </a:rPr>
              <a:t>(30) dni </a:t>
            </a:r>
            <a:r>
              <a:rPr lang="pl-PL" sz="3200" b="1" dirty="0">
                <a:latin typeface="Times New Roman" panose="02020603050405020304" pitchFamily="18" charset="0"/>
                <a:cs typeface="Times New Roman" panose="02020603050405020304" pitchFamily="18" charset="0"/>
              </a:rPr>
              <a:t>od dnia obwieszczenia</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postanowienia</a:t>
            </a:r>
            <a:r>
              <a:rPr lang="pl-PL" sz="3200" dirty="0">
                <a:latin typeface="Times New Roman" panose="02020603050405020304" pitchFamily="18" charset="0"/>
                <a:cs typeface="Times New Roman" panose="02020603050405020304" pitchFamily="18" charset="0"/>
              </a:rPr>
              <a:t> o ogłoszeniu upadłości w </a:t>
            </a:r>
            <a:r>
              <a:rPr lang="pl-PL" sz="3200" dirty="0" smtClean="0">
                <a:latin typeface="Times New Roman" panose="02020603050405020304" pitchFamily="18" charset="0"/>
                <a:cs typeface="Times New Roman" panose="02020603050405020304" pitchFamily="18" charset="0"/>
              </a:rPr>
              <a:t>Rejestrze, </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3) wyznacza </a:t>
            </a:r>
            <a:r>
              <a:rPr lang="pl-PL" sz="3200" b="1" dirty="0" smtClean="0">
                <a:latin typeface="Times New Roman" panose="02020603050405020304" pitchFamily="18" charset="0"/>
                <a:cs typeface="Times New Roman" panose="02020603050405020304" pitchFamily="18" charset="0"/>
              </a:rPr>
              <a:t>sędziego-komisarza</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oraz </a:t>
            </a:r>
            <a:r>
              <a:rPr lang="pl-PL" sz="3200" b="1" dirty="0">
                <a:latin typeface="Times New Roman" panose="02020603050405020304" pitchFamily="18" charset="0"/>
                <a:cs typeface="Times New Roman" panose="02020603050405020304" pitchFamily="18" charset="0"/>
              </a:rPr>
              <a:t>syndyka</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41057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O prowadzeniu postępowania upadłościowego </a:t>
            </a:r>
            <a:r>
              <a:rPr lang="pl-PL" sz="3200" b="1" dirty="0">
                <a:latin typeface="Times New Roman" panose="02020603050405020304" pitchFamily="18" charset="0"/>
                <a:cs typeface="Times New Roman" panose="02020603050405020304" pitchFamily="18" charset="0"/>
              </a:rPr>
              <a:t>w trybie </a:t>
            </a:r>
            <a:r>
              <a:rPr lang="pl-PL" sz="3200" dirty="0">
                <a:latin typeface="Times New Roman" panose="02020603050405020304" pitchFamily="18" charset="0"/>
                <a:cs typeface="Times New Roman" panose="02020603050405020304" pitchFamily="18" charset="0"/>
              </a:rPr>
              <a:t>określonym w art. 491</a:t>
            </a:r>
            <a:r>
              <a:rPr lang="pl-PL" sz="3200" baseline="30000" dirty="0">
                <a:latin typeface="Times New Roman" panose="02020603050405020304" pitchFamily="18" charset="0"/>
                <a:cs typeface="Times New Roman" panose="02020603050405020304" pitchFamily="18" charset="0"/>
              </a:rPr>
              <a:t>1</a:t>
            </a:r>
            <a:r>
              <a:rPr lang="pl-PL" sz="3200" dirty="0">
                <a:latin typeface="Times New Roman" panose="02020603050405020304" pitchFamily="18" charset="0"/>
                <a:cs typeface="Times New Roman" panose="02020603050405020304" pitchFamily="18" charset="0"/>
              </a:rPr>
              <a:t> ust. 2 Pr. Upadł</a:t>
            </a:r>
            <a:r>
              <a:rPr lang="pl-PL" sz="3200" dirty="0" smtClean="0">
                <a:latin typeface="Times New Roman" panose="02020603050405020304" pitchFamily="18" charset="0"/>
                <a:cs typeface="Times New Roman" panose="02020603050405020304" pitchFamily="18" charset="0"/>
              </a:rPr>
              <a:t>. sąd </a:t>
            </a:r>
            <a:r>
              <a:rPr lang="pl-PL" sz="3200" dirty="0">
                <a:latin typeface="Times New Roman" panose="02020603050405020304" pitchFamily="18" charset="0"/>
                <a:cs typeface="Times New Roman" panose="02020603050405020304" pitchFamily="18" charset="0"/>
              </a:rPr>
              <a:t>może postanowić również po ogłoszeniu upadłości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5</a:t>
            </a:r>
            <a:r>
              <a:rPr lang="pl-PL" sz="3200" dirty="0" smtClean="0">
                <a:latin typeface="Times New Roman" panose="02020603050405020304" pitchFamily="18" charset="0"/>
                <a:cs typeface="Times New Roman" panose="02020603050405020304" pitchFamily="18" charset="0"/>
              </a:rPr>
              <a:t> ust. 2 Pr. Upadł.).</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8981101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Wyboru sposobu likwidacji</a:t>
            </a:r>
            <a:r>
              <a:rPr lang="pl-PL" sz="3200" dirty="0">
                <a:latin typeface="Times New Roman" panose="02020603050405020304" pitchFamily="18" charset="0"/>
                <a:cs typeface="Times New Roman" panose="02020603050405020304" pitchFamily="18" charset="0"/>
              </a:rPr>
              <a:t> masy upadłości dokonuje </a:t>
            </a:r>
            <a:r>
              <a:rPr lang="pl-PL" sz="3200" b="1" dirty="0">
                <a:latin typeface="Times New Roman" panose="02020603050405020304" pitchFamily="18" charset="0"/>
                <a:cs typeface="Times New Roman" panose="02020603050405020304" pitchFamily="18" charset="0"/>
              </a:rPr>
              <a:t>samodzielnie</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syndyk</a:t>
            </a:r>
            <a:r>
              <a:rPr lang="pl-PL" sz="3200" dirty="0">
                <a:latin typeface="Times New Roman" panose="02020603050405020304" pitchFamily="18" charset="0"/>
                <a:cs typeface="Times New Roman" panose="02020603050405020304" pitchFamily="18" charset="0"/>
              </a:rPr>
              <a:t> w sposób, który umożliwia zaspokojenie wierzycieli w jak największym stopniu, z uwzględnieniem kosztów </a:t>
            </a:r>
            <a:r>
              <a:rPr lang="pl-PL" sz="3200" dirty="0" smtClean="0">
                <a:latin typeface="Times New Roman" panose="02020603050405020304" pitchFamily="18" charset="0"/>
                <a:cs typeface="Times New Roman" panose="02020603050405020304" pitchFamily="18" charset="0"/>
              </a:rPr>
              <a:t>likwidacji</a:t>
            </a:r>
            <a:r>
              <a:rPr lang="pl-PL" sz="3200" dirty="0">
                <a:latin typeface="Times New Roman" panose="02020603050405020304" pitchFamily="18" charset="0"/>
                <a:cs typeface="Times New Roman" panose="02020603050405020304" pitchFamily="18" charset="0"/>
              </a:rPr>
              <a:t>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11a</a:t>
            </a:r>
            <a:r>
              <a:rPr lang="pl-PL" sz="3200" dirty="0" smtClean="0">
                <a:latin typeface="Times New Roman" panose="02020603050405020304" pitchFamily="18" charset="0"/>
                <a:cs typeface="Times New Roman" panose="02020603050405020304" pitchFamily="18" charset="0"/>
              </a:rPr>
              <a:t> ust. 1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p>
          <a:p>
            <a:pPr marL="0" indent="0" algn="just">
              <a:lnSpc>
                <a:spcPct val="100000"/>
              </a:lnSpc>
              <a:buNone/>
            </a:pPr>
            <a:endParaRPr lang="pl-PL" sz="32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O </a:t>
            </a:r>
            <a:r>
              <a:rPr lang="pl-PL" sz="3200" b="1" dirty="0">
                <a:latin typeface="Times New Roman" panose="02020603050405020304" pitchFamily="18" charset="0"/>
                <a:cs typeface="Times New Roman" panose="02020603050405020304" pitchFamily="18" charset="0"/>
              </a:rPr>
              <a:t>wyborze sposobu likwidacji nieruchomości </a:t>
            </a:r>
            <a:r>
              <a:rPr lang="pl-PL" sz="3200" dirty="0">
                <a:latin typeface="Times New Roman" panose="02020603050405020304" pitchFamily="18" charset="0"/>
                <a:cs typeface="Times New Roman" panose="02020603050405020304" pitchFamily="18" charset="0"/>
              </a:rPr>
              <a:t>oraz </a:t>
            </a:r>
            <a:r>
              <a:rPr lang="pl-PL" sz="3200" b="1" dirty="0">
                <a:latin typeface="Times New Roman" panose="02020603050405020304" pitchFamily="18" charset="0"/>
                <a:cs typeface="Times New Roman" panose="02020603050405020304" pitchFamily="18" charset="0"/>
              </a:rPr>
              <a:t>wyborze sposobu likwidacji składników masy upadłości</a:t>
            </a:r>
            <a:r>
              <a:rPr lang="pl-PL" sz="3200" dirty="0">
                <a:latin typeface="Times New Roman" panose="02020603050405020304" pitchFamily="18" charset="0"/>
                <a:cs typeface="Times New Roman" panose="02020603050405020304" pitchFamily="18" charset="0"/>
              </a:rPr>
              <a:t>, których wartość oszacowania wskazana w spisie inwentarza </a:t>
            </a:r>
            <a:r>
              <a:rPr lang="pl-PL" sz="3200" b="1" dirty="0">
                <a:latin typeface="Times New Roman" panose="02020603050405020304" pitchFamily="18" charset="0"/>
                <a:cs typeface="Times New Roman" panose="02020603050405020304" pitchFamily="18" charset="0"/>
              </a:rPr>
              <a:t>przekracza pięciokrotność przeciętnego </a:t>
            </a:r>
            <a:r>
              <a:rPr lang="pl-PL" sz="3200" b="1" dirty="0" smtClean="0">
                <a:latin typeface="Times New Roman" panose="02020603050405020304" pitchFamily="18" charset="0"/>
                <a:cs typeface="Times New Roman" panose="02020603050405020304" pitchFamily="18" charset="0"/>
              </a:rPr>
              <a:t>miesięcznego wynagrodzenia</a:t>
            </a:r>
            <a:r>
              <a:rPr lang="pl-PL" sz="3200" dirty="0" smtClean="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syndyk </a:t>
            </a:r>
            <a:r>
              <a:rPr lang="pl-PL" sz="3200" b="1" dirty="0">
                <a:latin typeface="Times New Roman" panose="02020603050405020304" pitchFamily="18" charset="0"/>
                <a:cs typeface="Times New Roman" panose="02020603050405020304" pitchFamily="18" charset="0"/>
              </a:rPr>
              <a:t>zawiadamia wierzycieli </a:t>
            </a:r>
            <a:r>
              <a:rPr lang="pl-PL" sz="3200" dirty="0">
                <a:latin typeface="Times New Roman" panose="02020603050405020304" pitchFamily="18" charset="0"/>
                <a:cs typeface="Times New Roman" panose="02020603050405020304" pitchFamily="18" charset="0"/>
              </a:rPr>
              <a:t>oraz </a:t>
            </a:r>
            <a:r>
              <a:rPr lang="pl-PL" sz="3200" b="1" dirty="0">
                <a:latin typeface="Times New Roman" panose="02020603050405020304" pitchFamily="18" charset="0"/>
                <a:cs typeface="Times New Roman" panose="02020603050405020304" pitchFamily="18" charset="0"/>
              </a:rPr>
              <a:t>sąd</a:t>
            </a:r>
            <a:r>
              <a:rPr lang="pl-PL" sz="3200" dirty="0">
                <a:latin typeface="Times New Roman" panose="02020603050405020304" pitchFamily="18" charset="0"/>
                <a:cs typeface="Times New Roman" panose="02020603050405020304" pitchFamily="18" charset="0"/>
              </a:rPr>
              <a:t>. W zawiadomieniu syndyk wskazuje sposób likwidacji oraz minimalną </a:t>
            </a:r>
            <a:r>
              <a:rPr lang="pl-PL" sz="3200" dirty="0" smtClean="0">
                <a:latin typeface="Times New Roman" panose="02020603050405020304" pitchFamily="18" charset="0"/>
                <a:cs typeface="Times New Roman" panose="02020603050405020304" pitchFamily="18" charset="0"/>
              </a:rPr>
              <a:t>cenę</a:t>
            </a:r>
            <a:r>
              <a:rPr lang="pl-PL" sz="3200" dirty="0">
                <a:latin typeface="Times New Roman" panose="02020603050405020304" pitchFamily="18" charset="0"/>
                <a:cs typeface="Times New Roman" panose="02020603050405020304" pitchFamily="18" charset="0"/>
              </a:rPr>
              <a:t>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11a</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2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1582746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Na skutek skargi na czynności syndyka, o której mowa w art. 491</a:t>
            </a:r>
            <a:r>
              <a:rPr lang="pl-PL" sz="3200" baseline="30000" dirty="0">
                <a:latin typeface="Times New Roman" panose="02020603050405020304" pitchFamily="18" charset="0"/>
                <a:cs typeface="Times New Roman" panose="02020603050405020304" pitchFamily="18" charset="0"/>
              </a:rPr>
              <a:t>12a</a:t>
            </a:r>
            <a:r>
              <a:rPr lang="pl-PL" sz="3200" dirty="0">
                <a:latin typeface="Times New Roman" panose="02020603050405020304" pitchFamily="18" charset="0"/>
                <a:cs typeface="Times New Roman" panose="02020603050405020304" pitchFamily="18" charset="0"/>
              </a:rPr>
              <a:t> Pr. Upadł., lub z urzędu </a:t>
            </a:r>
            <a:r>
              <a:rPr lang="pl-PL" sz="3200" b="1" dirty="0">
                <a:latin typeface="Times New Roman" panose="02020603050405020304" pitchFamily="18" charset="0"/>
                <a:cs typeface="Times New Roman" panose="02020603050405020304" pitchFamily="18" charset="0"/>
              </a:rPr>
              <a:t>sąd</a:t>
            </a:r>
            <a:r>
              <a:rPr lang="pl-PL" sz="3200" dirty="0">
                <a:latin typeface="Times New Roman" panose="02020603050405020304" pitchFamily="18" charset="0"/>
                <a:cs typeface="Times New Roman" panose="02020603050405020304" pitchFamily="18" charset="0"/>
              </a:rPr>
              <a:t>, w drodze postanowienia, </a:t>
            </a:r>
            <a:r>
              <a:rPr lang="pl-PL" sz="3200" b="1" dirty="0">
                <a:latin typeface="Times New Roman" panose="02020603050405020304" pitchFamily="18" charset="0"/>
                <a:cs typeface="Times New Roman" panose="02020603050405020304" pitchFamily="18" charset="0"/>
              </a:rPr>
              <a:t>zakazuje</a:t>
            </a:r>
            <a:r>
              <a:rPr lang="pl-PL" sz="3200" dirty="0">
                <a:latin typeface="Times New Roman" panose="02020603050405020304" pitchFamily="18" charset="0"/>
                <a:cs typeface="Times New Roman" panose="02020603050405020304" pitchFamily="18" charset="0"/>
              </a:rPr>
              <a:t> syndykowi </a:t>
            </a:r>
            <a:r>
              <a:rPr lang="pl-PL" sz="3200" b="1" dirty="0">
                <a:latin typeface="Times New Roman" panose="02020603050405020304" pitchFamily="18" charset="0"/>
                <a:cs typeface="Times New Roman" panose="02020603050405020304" pitchFamily="18" charset="0"/>
              </a:rPr>
              <a:t>dokonania likwidacji</a:t>
            </a:r>
            <a:r>
              <a:rPr lang="pl-PL" sz="3200" dirty="0">
                <a:latin typeface="Times New Roman" panose="02020603050405020304" pitchFamily="18" charset="0"/>
                <a:cs typeface="Times New Roman" panose="02020603050405020304" pitchFamily="18" charset="0"/>
              </a:rPr>
              <a:t> składnika masy upadłości </a:t>
            </a:r>
            <a:r>
              <a:rPr lang="pl-PL" sz="3200" b="1" dirty="0">
                <a:latin typeface="Times New Roman" panose="02020603050405020304" pitchFamily="18" charset="0"/>
                <a:cs typeface="Times New Roman" panose="02020603050405020304" pitchFamily="18" charset="0"/>
              </a:rPr>
              <a:t>w wybrany przez syndyka sposób</a:t>
            </a:r>
            <a:r>
              <a:rPr lang="pl-PL" sz="3200" dirty="0">
                <a:latin typeface="Times New Roman" panose="02020603050405020304" pitchFamily="18" charset="0"/>
                <a:cs typeface="Times New Roman" panose="02020603050405020304" pitchFamily="18" charset="0"/>
              </a:rPr>
              <a:t> lub </a:t>
            </a:r>
            <a:r>
              <a:rPr lang="pl-PL" sz="3200" b="1" dirty="0">
                <a:latin typeface="Times New Roman" panose="02020603050405020304" pitchFamily="18" charset="0"/>
                <a:cs typeface="Times New Roman" panose="02020603050405020304" pitchFamily="18" charset="0"/>
              </a:rPr>
              <a:t>za wskazaną minimalną cenę</a:t>
            </a:r>
            <a:r>
              <a:rPr lang="pl-PL" sz="3200" dirty="0">
                <a:latin typeface="Times New Roman" panose="02020603050405020304" pitchFamily="18" charset="0"/>
                <a:cs typeface="Times New Roman" panose="02020603050405020304" pitchFamily="18" charset="0"/>
              </a:rPr>
              <a:t>, jeżeli likwidacja byłaby niezgodna z prawem albo prowadziłaby do pokrzywdzenia upadłego lub </a:t>
            </a:r>
            <a:r>
              <a:rPr lang="pl-PL" sz="3200" dirty="0" smtClean="0">
                <a:latin typeface="Times New Roman" panose="02020603050405020304" pitchFamily="18" charset="0"/>
                <a:cs typeface="Times New Roman" panose="02020603050405020304" pitchFamily="18" charset="0"/>
              </a:rPr>
              <a:t>wierzycieli </a:t>
            </a:r>
            <a:r>
              <a:rPr lang="pl-PL" sz="3200" dirty="0">
                <a:latin typeface="Times New Roman" panose="02020603050405020304" pitchFamily="18" charset="0"/>
                <a:cs typeface="Times New Roman" panose="02020603050405020304" pitchFamily="18" charset="0"/>
              </a:rPr>
              <a:t>(art.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11a</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3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289273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Syndyk</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może pisemnie upoważnić upadłego </a:t>
            </a:r>
            <a:r>
              <a:rPr lang="pl-PL" sz="3200" dirty="0">
                <a:latin typeface="Times New Roman" panose="02020603050405020304" pitchFamily="18" charset="0"/>
                <a:cs typeface="Times New Roman" panose="02020603050405020304" pitchFamily="18" charset="0"/>
              </a:rPr>
              <a:t>do </a:t>
            </a:r>
            <a:r>
              <a:rPr lang="pl-PL" sz="3200" b="1" dirty="0">
                <a:latin typeface="Times New Roman" panose="02020603050405020304" pitchFamily="18" charset="0"/>
                <a:cs typeface="Times New Roman" panose="02020603050405020304" pitchFamily="18" charset="0"/>
              </a:rPr>
              <a:t>sprzedaży ruchomości</a:t>
            </a:r>
            <a:r>
              <a:rPr lang="pl-PL" sz="3200" dirty="0">
                <a:latin typeface="Times New Roman" panose="02020603050405020304" pitchFamily="18" charset="0"/>
                <a:cs typeface="Times New Roman" panose="02020603050405020304" pitchFamily="18" charset="0"/>
              </a:rPr>
              <a:t> należących do masy upadłości. Do upoważnienia stosuje się odpowiednio przepisy o </a:t>
            </a:r>
            <a:r>
              <a:rPr lang="pl-PL" sz="3200" dirty="0" smtClean="0">
                <a:latin typeface="Times New Roman" panose="02020603050405020304" pitchFamily="18" charset="0"/>
                <a:cs typeface="Times New Roman" panose="02020603050405020304" pitchFamily="18" charset="0"/>
              </a:rPr>
              <a:t>pełnomocnictwie</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12</a:t>
            </a:r>
            <a:r>
              <a:rPr lang="pl-PL" sz="3200" dirty="0" smtClean="0">
                <a:latin typeface="Times New Roman" panose="02020603050405020304" pitchFamily="18" charset="0"/>
                <a:cs typeface="Times New Roman" panose="02020603050405020304" pitchFamily="18" charset="0"/>
              </a:rPr>
              <a:t> Pr. Upadł.).</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813016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„Syndyk bowiem dokonuje czynności w imieniu własnym (art. 160 ust.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w procesie zarządzania, korzystania i rozporządzania mieniem wchodzącym w skład masy upadłości (art. 75 ust.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Tym samym </a:t>
            </a:r>
            <a:r>
              <a:rPr lang="pl-PL" sz="3200" b="1" dirty="0">
                <a:latin typeface="Times New Roman" panose="02020603050405020304" pitchFamily="18" charset="0"/>
                <a:cs typeface="Times New Roman" panose="02020603050405020304" pitchFamily="18" charset="0"/>
              </a:rPr>
              <a:t>upadły nie ma innej możliwości dokonywania czynności prawnych względem masy upadłości niż tylko na podstawie pełnomocnictwa udzielanego wedle uznania syndyka</a:t>
            </a:r>
            <a:r>
              <a:rPr lang="pl-PL" sz="3200" dirty="0">
                <a:latin typeface="Times New Roman" panose="02020603050405020304" pitchFamily="18" charset="0"/>
                <a:cs typeface="Times New Roman" panose="02020603050405020304" pitchFamily="18" charset="0"/>
              </a:rPr>
              <a:t>, o ile takiej możliwości nie ograniczył sędzia-komisarz na podstawie art. 152 ust.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pl-PL" sz="2400" i="1" dirty="0">
                <a:solidFill>
                  <a:prstClr val="black"/>
                </a:solidFill>
                <a:latin typeface="Times New Roman" panose="02020603050405020304" pitchFamily="18" charset="0"/>
                <a:cs typeface="Times New Roman" panose="02020603050405020304" pitchFamily="18" charset="0"/>
              </a:rPr>
              <a:t>A.J. </a:t>
            </a:r>
            <a:r>
              <a:rPr lang="pl-PL" sz="2400" i="1" dirty="0" smtClean="0">
                <a:solidFill>
                  <a:prstClr val="black"/>
                </a:solidFill>
                <a:latin typeface="Times New Roman" panose="02020603050405020304" pitchFamily="18" charset="0"/>
                <a:cs typeface="Times New Roman" panose="02020603050405020304" pitchFamily="18" charset="0"/>
              </a:rPr>
              <a:t>Witosz, </a:t>
            </a:r>
            <a:r>
              <a:rPr lang="pl-PL" sz="2400" i="1" dirty="0">
                <a:solidFill>
                  <a:prstClr val="black"/>
                </a:solidFill>
                <a:latin typeface="Times New Roman" panose="02020603050405020304" pitchFamily="18" charset="0"/>
                <a:cs typeface="Times New Roman" panose="02020603050405020304" pitchFamily="18" charset="0"/>
              </a:rPr>
              <a:t>[w:] Prawo upadłościowe. Komentarz, red. A.J. </a:t>
            </a:r>
            <a:r>
              <a:rPr lang="pl-PL" sz="2400" i="1" dirty="0" smtClean="0">
                <a:solidFill>
                  <a:prstClr val="black"/>
                </a:solidFill>
                <a:latin typeface="Times New Roman" panose="02020603050405020304" pitchFamily="18" charset="0"/>
                <a:cs typeface="Times New Roman" panose="02020603050405020304" pitchFamily="18" charset="0"/>
              </a:rPr>
              <a:t>Witosz</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4327314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a:t>
            </a:r>
            <a:r>
              <a:rPr lang="pl-PL" sz="3200" b="1" dirty="0">
                <a:latin typeface="Times New Roman" panose="02020603050405020304" pitchFamily="18" charset="0"/>
                <a:cs typeface="Times New Roman" panose="02020603050405020304" pitchFamily="18" charset="0"/>
              </a:rPr>
              <a:t>Sprzedaż</a:t>
            </a:r>
            <a:r>
              <a:rPr lang="pl-PL" sz="3200" dirty="0">
                <a:latin typeface="Times New Roman" panose="02020603050405020304" pitchFamily="18" charset="0"/>
                <a:cs typeface="Times New Roman" panose="02020603050405020304" pitchFamily="18" charset="0"/>
              </a:rPr>
              <a:t> dokonana na podstawie udzielonego upadłemu upoważnienia </a:t>
            </a:r>
            <a:r>
              <a:rPr lang="pl-PL" sz="3200" b="1" dirty="0">
                <a:latin typeface="Times New Roman" panose="02020603050405020304" pitchFamily="18" charset="0"/>
                <a:cs typeface="Times New Roman" panose="02020603050405020304" pitchFamily="18" charset="0"/>
              </a:rPr>
              <a:t>ma skutki sprzedaży egzekucyjnej </a:t>
            </a:r>
            <a:r>
              <a:rPr lang="pl-PL" sz="3200" dirty="0">
                <a:latin typeface="Times New Roman" panose="02020603050405020304" pitchFamily="18" charset="0"/>
                <a:cs typeface="Times New Roman" panose="02020603050405020304" pitchFamily="18" charset="0"/>
              </a:rPr>
              <a:t>zgodnie z art. 313 </a:t>
            </a:r>
            <a:r>
              <a:rPr lang="pl-PL" sz="3200" dirty="0" smtClean="0">
                <a:latin typeface="Times New Roman" panose="02020603050405020304" pitchFamily="18" charset="0"/>
                <a:cs typeface="Times New Roman" panose="02020603050405020304" pitchFamily="18" charset="0"/>
              </a:rPr>
              <a:t>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p>
          <a:p>
            <a:pPr marL="0" lvl="0" indent="0" algn="just">
              <a:lnSpc>
                <a:spcPct val="100000"/>
              </a:lnSpc>
              <a:buNone/>
            </a:pPr>
            <a:r>
              <a:rPr lang="pl-PL" sz="2400" i="1" dirty="0">
                <a:solidFill>
                  <a:prstClr val="black"/>
                </a:solidFill>
                <a:latin typeface="Times New Roman" panose="02020603050405020304" pitchFamily="18" charset="0"/>
                <a:cs typeface="Times New Roman" panose="02020603050405020304" pitchFamily="18" charset="0"/>
              </a:rPr>
              <a:t>P. Janda, Prawo upadłościowe. Komentarz</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277638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1 </a:t>
            </a:r>
            <a:r>
              <a:rPr lang="pl-PL" sz="3200" b="1" dirty="0" smtClean="0">
                <a:latin typeface="Times New Roman" panose="02020603050405020304" pitchFamily="18" charset="0"/>
                <a:cs typeface="Times New Roman" panose="02020603050405020304" pitchFamily="18" charset="0"/>
              </a:rPr>
              <a:t>Pr</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Upadł.</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 Ustawa </a:t>
            </a:r>
            <a:r>
              <a:rPr lang="pl-PL" sz="3200" dirty="0">
                <a:latin typeface="Times New Roman" panose="02020603050405020304" pitchFamily="18" charset="0"/>
                <a:cs typeface="Times New Roman" panose="02020603050405020304" pitchFamily="18" charset="0"/>
              </a:rPr>
              <a:t>reguluje:</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zasady </a:t>
            </a:r>
            <a:r>
              <a:rPr lang="pl-PL" sz="3200" b="1" dirty="0">
                <a:latin typeface="Times New Roman" panose="02020603050405020304" pitchFamily="18" charset="0"/>
                <a:cs typeface="Times New Roman" panose="02020603050405020304" pitchFamily="18" charset="0"/>
              </a:rPr>
              <a:t>dochodzenia roszczeń</a:t>
            </a:r>
            <a:r>
              <a:rPr lang="pl-PL" sz="3200" dirty="0">
                <a:latin typeface="Times New Roman" panose="02020603050405020304" pitchFamily="18" charset="0"/>
                <a:cs typeface="Times New Roman" panose="02020603050405020304" pitchFamily="18" charset="0"/>
              </a:rPr>
              <a:t> od niewypłacalnych dłużników będących osobami fizycznymi nieprowadzącymi działalności </a:t>
            </a:r>
            <a:r>
              <a:rPr lang="pl-PL" sz="3200" dirty="0" smtClean="0">
                <a:latin typeface="Times New Roman" panose="02020603050405020304" pitchFamily="18" charset="0"/>
                <a:cs typeface="Times New Roman" panose="02020603050405020304" pitchFamily="18" charset="0"/>
              </a:rPr>
              <a:t>gospodarczej.</a:t>
            </a: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491</a:t>
            </a:r>
            <a:r>
              <a:rPr lang="pl-PL" sz="3200" b="1" baseline="30000" dirty="0" smtClean="0">
                <a:latin typeface="Times New Roman" panose="02020603050405020304" pitchFamily="18" charset="0"/>
                <a:cs typeface="Times New Roman" panose="02020603050405020304" pitchFamily="18" charset="0"/>
              </a:rPr>
              <a:t>2</a:t>
            </a:r>
            <a:r>
              <a:rPr lang="pl-PL" sz="3200" b="1" dirty="0" smtClean="0">
                <a:latin typeface="Times New Roman" panose="02020603050405020304" pitchFamily="18" charset="0"/>
                <a:cs typeface="Times New Roman" panose="02020603050405020304" pitchFamily="18" charset="0"/>
              </a:rPr>
              <a:t> Pr</a:t>
            </a:r>
            <a:r>
              <a:rPr lang="pl-PL" sz="3200" b="1" dirty="0">
                <a:latin typeface="Times New Roman" panose="02020603050405020304" pitchFamily="18" charset="0"/>
                <a:cs typeface="Times New Roman" panose="02020603050405020304" pitchFamily="18" charset="0"/>
              </a:rPr>
              <a:t>. Upadł.</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Postępowanie </a:t>
            </a:r>
            <a:r>
              <a:rPr lang="pl-PL" sz="3200" dirty="0">
                <a:latin typeface="Times New Roman" panose="02020603050405020304" pitchFamily="18" charset="0"/>
                <a:cs typeface="Times New Roman" panose="02020603050405020304" pitchFamily="18" charset="0"/>
              </a:rPr>
              <a:t>upadłościowe w sprawach objętych przepisami niniejszego tytułu prowadzi się także wtedy, gdy dłużnik ma </a:t>
            </a:r>
            <a:r>
              <a:rPr lang="pl-PL" sz="3200" b="1" dirty="0">
                <a:latin typeface="Times New Roman" panose="02020603050405020304" pitchFamily="18" charset="0"/>
                <a:cs typeface="Times New Roman" panose="02020603050405020304" pitchFamily="18" charset="0"/>
              </a:rPr>
              <a:t>tylko jednego wierzyciela</a:t>
            </a:r>
            <a:r>
              <a:rPr lang="pl-PL" sz="3200" dirty="0">
                <a:latin typeface="Times New Roman" panose="02020603050405020304" pitchFamily="18" charset="0"/>
                <a:cs typeface="Times New Roman" panose="02020603050405020304" pitchFamily="18" charset="0"/>
              </a:rPr>
              <a:t>.</a:t>
            </a:r>
            <a:endParaRPr lang="pl-PL" sz="2400" i="1"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Tree>
    <p:extLst>
      <p:ext uri="{BB962C8B-B14F-4D97-AF65-F5344CB8AC3E}">
        <p14:creationId xmlns:p14="http://schemas.microsoft.com/office/powerpoint/2010/main" val="1847982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Jeżeli </a:t>
            </a:r>
            <a:r>
              <a:rPr lang="pl-PL" sz="3200" dirty="0">
                <a:latin typeface="Times New Roman" panose="02020603050405020304" pitchFamily="18" charset="0"/>
                <a:cs typeface="Times New Roman" panose="02020603050405020304" pitchFamily="18" charset="0"/>
              </a:rPr>
              <a:t>upadły jest osobą fizyczną i w skład masy upadłości wchodzi lokal mieszkalny albo dom jednorodzinny, w którym zamieszkuje upadły, a konieczne jest zaspokojenie potrzeb mieszkaniowych upadłego i osób pozostających na jego utrzymaniu, z sumy uzyskanej z jego sprzedaży </a:t>
            </a:r>
            <a:r>
              <a:rPr lang="pl-PL" sz="3200" b="1" dirty="0">
                <a:latin typeface="Times New Roman" panose="02020603050405020304" pitchFamily="18" charset="0"/>
                <a:cs typeface="Times New Roman" panose="02020603050405020304" pitchFamily="18" charset="0"/>
              </a:rPr>
              <a:t>wydziela się upadłemu kwotę odpowiadającą przeciętnemu czynszowi najmu lokalu mieszkalnego </a:t>
            </a:r>
            <a:r>
              <a:rPr lang="pl-PL" sz="3200" dirty="0">
                <a:latin typeface="Times New Roman" panose="02020603050405020304" pitchFamily="18" charset="0"/>
                <a:cs typeface="Times New Roman" panose="02020603050405020304" pitchFamily="18" charset="0"/>
              </a:rPr>
              <a:t>w tej samej lub sąsiedniej miejscowości za okres od dwunastu </a:t>
            </a:r>
            <a:r>
              <a:rPr lang="pl-PL" sz="3200" dirty="0" smtClean="0">
                <a:latin typeface="Times New Roman" panose="02020603050405020304" pitchFamily="18" charset="0"/>
                <a:cs typeface="Times New Roman" panose="02020603050405020304" pitchFamily="18" charset="0"/>
              </a:rPr>
              <a:t>(12) do </a:t>
            </a:r>
            <a:r>
              <a:rPr lang="pl-PL" sz="3200" dirty="0">
                <a:latin typeface="Times New Roman" panose="02020603050405020304" pitchFamily="18" charset="0"/>
                <a:cs typeface="Times New Roman" panose="02020603050405020304" pitchFamily="18" charset="0"/>
              </a:rPr>
              <a:t>dwudziestu czterech </a:t>
            </a:r>
            <a:r>
              <a:rPr lang="pl-PL" sz="3200" dirty="0" smtClean="0">
                <a:latin typeface="Times New Roman" panose="02020603050405020304" pitchFamily="18" charset="0"/>
                <a:cs typeface="Times New Roman" panose="02020603050405020304" pitchFamily="18" charset="0"/>
              </a:rPr>
              <a:t>(24) miesięcy (art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342a ust. 1 Pr. Upadł.).</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092465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Jeżeli </a:t>
            </a:r>
            <a:r>
              <a:rPr lang="pl-PL" sz="3200" dirty="0">
                <a:latin typeface="Times New Roman" panose="02020603050405020304" pitchFamily="18" charset="0"/>
                <a:cs typeface="Times New Roman" panose="02020603050405020304" pitchFamily="18" charset="0"/>
              </a:rPr>
              <a:t>w skład masy upadłości wchodzi lokal mieszkalny albo dom jednorodzinny, w którym zamieszkuje upadły, a konieczne jest zaspokojenie potrzeb mieszkaniowych upadłego i osób pozostających na jego utrzymaniu, z sumy uzyskanej z jego sprzedaży </a:t>
            </a:r>
            <a:r>
              <a:rPr lang="pl-PL" sz="3200" b="1" dirty="0">
                <a:latin typeface="Times New Roman" panose="02020603050405020304" pitchFamily="18" charset="0"/>
                <a:cs typeface="Times New Roman" panose="02020603050405020304" pitchFamily="18" charset="0"/>
              </a:rPr>
              <a:t>wydziela się upadłemu kwotę odpowiadającą przeciętnemu czynszowi najmu lokalu mieszkalnego </a:t>
            </a:r>
            <a:r>
              <a:rPr lang="pl-PL" sz="3200" dirty="0">
                <a:latin typeface="Times New Roman" panose="02020603050405020304" pitchFamily="18" charset="0"/>
                <a:cs typeface="Times New Roman" panose="02020603050405020304" pitchFamily="18" charset="0"/>
              </a:rPr>
              <a:t>w tej samej lub sąsiedniej miejscowości za okres od dwunastu </a:t>
            </a:r>
            <a:r>
              <a:rPr lang="pl-PL" sz="3200" dirty="0" smtClean="0">
                <a:latin typeface="Times New Roman" panose="02020603050405020304" pitchFamily="18" charset="0"/>
                <a:cs typeface="Times New Roman" panose="02020603050405020304" pitchFamily="18" charset="0"/>
              </a:rPr>
              <a:t>(12) do </a:t>
            </a:r>
            <a:r>
              <a:rPr lang="pl-PL" sz="3200" dirty="0">
                <a:latin typeface="Times New Roman" panose="02020603050405020304" pitchFamily="18" charset="0"/>
                <a:cs typeface="Times New Roman" panose="02020603050405020304" pitchFamily="18" charset="0"/>
              </a:rPr>
              <a:t>dwudziestu czterech </a:t>
            </a:r>
            <a:r>
              <a:rPr lang="pl-PL" sz="3200" dirty="0" smtClean="0">
                <a:latin typeface="Times New Roman" panose="02020603050405020304" pitchFamily="18" charset="0"/>
                <a:cs typeface="Times New Roman" panose="02020603050405020304" pitchFamily="18" charset="0"/>
              </a:rPr>
              <a:t>(24) miesięcy (</a:t>
            </a:r>
            <a:r>
              <a:rPr lang="pl-PL" sz="3200" dirty="0">
                <a:latin typeface="Times New Roman" panose="02020603050405020304" pitchFamily="18" charset="0"/>
                <a:cs typeface="Times New Roman" panose="02020603050405020304" pitchFamily="18" charset="0"/>
              </a:rPr>
              <a:t>art. 491</a:t>
            </a:r>
            <a:r>
              <a:rPr lang="pl-PL" sz="3200" baseline="30000" dirty="0">
                <a:latin typeface="Times New Roman" panose="02020603050405020304" pitchFamily="18" charset="0"/>
                <a:cs typeface="Times New Roman" panose="02020603050405020304" pitchFamily="18" charset="0"/>
              </a:rPr>
              <a:t>13</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ust. 1 Pr. Upadł.).</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2830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„Regulowane pierwotnie uchylonym przepisem kwestie zaspokojenia potrzeb mieszkaniowych upadłego i osób na jego utrzymaniu uregulowane są obecnie treścią art. 342a Pr. Upadł</a:t>
            </a:r>
            <a:r>
              <a:rPr lang="pl-PL" sz="3200" dirty="0" smtClean="0">
                <a:latin typeface="Times New Roman" panose="02020603050405020304" pitchFamily="18" charset="0"/>
                <a:cs typeface="Times New Roman" panose="02020603050405020304" pitchFamily="18" charset="0"/>
              </a:rPr>
              <a:t>. – w </a:t>
            </a:r>
            <a:r>
              <a:rPr lang="pl-PL" sz="3200" dirty="0">
                <a:latin typeface="Times New Roman" panose="02020603050405020304" pitchFamily="18" charset="0"/>
                <a:cs typeface="Times New Roman" panose="02020603050405020304" pitchFamily="18" charset="0"/>
              </a:rPr>
              <a:t>wyniku czego </a:t>
            </a:r>
            <a:r>
              <a:rPr lang="pl-PL" sz="3200" b="1" dirty="0">
                <a:latin typeface="Times New Roman" panose="02020603050405020304" pitchFamily="18" charset="0"/>
                <a:cs typeface="Times New Roman" panose="02020603050405020304" pitchFamily="18" charset="0"/>
              </a:rPr>
              <a:t>upadły przedsiębiorca i upadły konsument traktowani są w zakresie zaspokojenia potrzeb własnych i rodziny na tych samych </a:t>
            </a:r>
            <a:r>
              <a:rPr lang="pl-PL" sz="3200" b="1" dirty="0" smtClean="0">
                <a:latin typeface="Times New Roman" panose="02020603050405020304" pitchFamily="18" charset="0"/>
                <a:cs typeface="Times New Roman" panose="02020603050405020304" pitchFamily="18" charset="0"/>
              </a:rPr>
              <a:t>zasadach</a:t>
            </a:r>
            <a:r>
              <a:rPr lang="pl-PL" sz="3200" dirty="0" smtClean="0">
                <a:latin typeface="Times New Roman" panose="02020603050405020304" pitchFamily="18" charset="0"/>
                <a:cs typeface="Times New Roman" panose="02020603050405020304" pitchFamily="18" charset="0"/>
              </a:rPr>
              <a:t>”.</a:t>
            </a:r>
          </a:p>
          <a:p>
            <a:pPr marL="0" lvl="0" indent="0" algn="just">
              <a:lnSpc>
                <a:spcPct val="100000"/>
              </a:lnSpc>
              <a:buNone/>
            </a:pPr>
            <a:r>
              <a:rPr lang="pl-PL" sz="2400" i="1" dirty="0">
                <a:solidFill>
                  <a:prstClr val="black"/>
                </a:solidFill>
                <a:latin typeface="Times New Roman" panose="02020603050405020304" pitchFamily="18" charset="0"/>
                <a:cs typeface="Times New Roman" panose="02020603050405020304" pitchFamily="18" charset="0"/>
              </a:rPr>
              <a:t>P. </a:t>
            </a:r>
            <a:r>
              <a:rPr lang="pl-PL" sz="2400" i="1" dirty="0" err="1">
                <a:solidFill>
                  <a:prstClr val="black"/>
                </a:solidFill>
                <a:latin typeface="Times New Roman" panose="02020603050405020304" pitchFamily="18" charset="0"/>
                <a:cs typeface="Times New Roman" panose="02020603050405020304" pitchFamily="18" charset="0"/>
              </a:rPr>
              <a:t>Zimmerman</a:t>
            </a:r>
            <a:r>
              <a:rPr lang="pl-PL" sz="2400" i="1" dirty="0">
                <a:solidFill>
                  <a:prstClr val="black"/>
                </a:solidFill>
                <a:latin typeface="Times New Roman" panose="02020603050405020304" pitchFamily="18" charset="0"/>
                <a:cs typeface="Times New Roman" panose="02020603050405020304" pitchFamily="18" charset="0"/>
              </a:rPr>
              <a:t>, Prawo upadłościowe. Prawo restrukturyzacyjne. </a:t>
            </a:r>
            <a:r>
              <a:rPr lang="pl-PL" sz="2400" i="1" dirty="0" smtClean="0">
                <a:solidFill>
                  <a:prstClr val="black"/>
                </a:solidFill>
                <a:latin typeface="Times New Roman" panose="02020603050405020304" pitchFamily="18" charset="0"/>
                <a:cs typeface="Times New Roman" panose="02020603050405020304" pitchFamily="18" charset="0"/>
              </a:rPr>
              <a:t>Komentarz</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0694335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Kwotę</a:t>
            </a:r>
            <a:r>
              <a:rPr lang="pl-PL" sz="3200" dirty="0">
                <a:latin typeface="Times New Roman" panose="02020603050405020304" pitchFamily="18" charset="0"/>
                <a:cs typeface="Times New Roman" panose="02020603050405020304" pitchFamily="18" charset="0"/>
              </a:rPr>
              <a:t>, o której mowa w </a:t>
            </a:r>
            <a:r>
              <a:rPr lang="pl-PL" sz="3200" dirty="0" smtClean="0">
                <a:latin typeface="Times New Roman" panose="02020603050405020304" pitchFamily="18" charset="0"/>
                <a:cs typeface="Times New Roman" panose="02020603050405020304" pitchFamily="18" charset="0"/>
              </a:rPr>
              <a:t>art. </a:t>
            </a:r>
            <a:r>
              <a:rPr lang="pl-PL" sz="3200" dirty="0" smtClean="0">
                <a:solidFill>
                  <a:prstClr val="black"/>
                </a:solidFill>
                <a:latin typeface="Times New Roman" panose="02020603050405020304" pitchFamily="18" charset="0"/>
                <a:cs typeface="Times New Roman" panose="02020603050405020304" pitchFamily="18" charset="0"/>
              </a:rPr>
              <a:t>342a </a:t>
            </a:r>
            <a:r>
              <a:rPr lang="pl-PL" sz="3200" dirty="0" smtClean="0">
                <a:latin typeface="Times New Roman" panose="02020603050405020304" pitchFamily="18" charset="0"/>
                <a:cs typeface="Times New Roman" panose="02020603050405020304" pitchFamily="18" charset="0"/>
              </a:rPr>
              <a:t>ust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na wniosek upadłego, </a:t>
            </a:r>
            <a:r>
              <a:rPr lang="pl-PL" sz="3200" b="1" dirty="0">
                <a:latin typeface="Times New Roman" panose="02020603050405020304" pitchFamily="18" charset="0"/>
                <a:cs typeface="Times New Roman" panose="02020603050405020304" pitchFamily="18" charset="0"/>
              </a:rPr>
              <a:t>określa sędzia-komisarz</a:t>
            </a:r>
            <a:r>
              <a:rPr lang="pl-PL" sz="3200" dirty="0">
                <a:latin typeface="Times New Roman" panose="02020603050405020304" pitchFamily="18" charset="0"/>
                <a:cs typeface="Times New Roman" panose="02020603050405020304" pitchFamily="18" charset="0"/>
              </a:rPr>
              <a:t>, biorąc pod uwagę potrzeby mieszkaniowe upadłego, w tym liczbę osób pozostających na jego utrzymaniu, zdolności zarobkowe upadłego, sumę uzyskaną ze sprzedaży lokalu mieszkalnego albo domu jednorodzinnego oraz opinię </a:t>
            </a:r>
            <a:r>
              <a:rPr lang="pl-PL" sz="3200" dirty="0" smtClean="0">
                <a:latin typeface="Times New Roman" panose="02020603050405020304" pitchFamily="18" charset="0"/>
                <a:cs typeface="Times New Roman" panose="02020603050405020304" pitchFamily="18" charset="0"/>
              </a:rPr>
              <a:t>syndyka</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342a ust. 2 </a:t>
            </a:r>
            <a:r>
              <a:rPr lang="pl-PL" sz="3200" dirty="0" err="1" smtClean="0">
                <a:latin typeface="Times New Roman" panose="02020603050405020304" pitchFamily="18" charset="0"/>
                <a:cs typeface="Times New Roman" panose="02020603050405020304" pitchFamily="18" charset="0"/>
              </a:rPr>
              <a:t>zd</a:t>
            </a:r>
            <a:r>
              <a:rPr lang="pl-PL" sz="3200" dirty="0" smtClean="0">
                <a:latin typeface="Times New Roman" panose="02020603050405020304" pitchFamily="18" charset="0"/>
                <a:cs typeface="Times New Roman" panose="02020603050405020304" pitchFamily="18" charset="0"/>
              </a:rPr>
              <a:t>. 1 Pr. Upadł.).</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804155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a:t>
            </a:r>
            <a:r>
              <a:rPr lang="pl-PL" sz="3200" dirty="0">
                <a:latin typeface="Times New Roman" panose="02020603050405020304" pitchFamily="18" charset="0"/>
                <a:cs typeface="Times New Roman" panose="02020603050405020304" pitchFamily="18" charset="0"/>
              </a:rPr>
              <a:t>Kwota wydzielona upadłemu ze sprzedaży mieszkania lub domu jednorodzinnego </a:t>
            </a:r>
            <a:r>
              <a:rPr lang="pl-PL" sz="3200" b="1" dirty="0">
                <a:latin typeface="Times New Roman" panose="02020603050405020304" pitchFamily="18" charset="0"/>
                <a:cs typeface="Times New Roman" panose="02020603050405020304" pitchFamily="18" charset="0"/>
              </a:rPr>
              <a:t>nie podlega planowi podziału </a:t>
            </a:r>
            <a:r>
              <a:rPr lang="pl-PL" sz="3200" dirty="0">
                <a:latin typeface="Times New Roman" panose="02020603050405020304" pitchFamily="18" charset="0"/>
                <a:cs typeface="Times New Roman" panose="02020603050405020304" pitchFamily="18" charset="0"/>
              </a:rPr>
              <a:t>i wypłaca się ją upadłemu do rąk własnych lub na wskazany rachunek bankowy </a:t>
            </a:r>
            <a:r>
              <a:rPr lang="pl-PL" sz="3200" b="1" dirty="0">
                <a:latin typeface="Times New Roman" panose="02020603050405020304" pitchFamily="18" charset="0"/>
                <a:cs typeface="Times New Roman" panose="02020603050405020304" pitchFamily="18" charset="0"/>
              </a:rPr>
              <a:t>przed innymi wierzycielami biorącymi udział w postępowaniu upadłościowym</a:t>
            </a:r>
            <a:r>
              <a:rPr lang="pl-PL" sz="3200" dirty="0">
                <a:latin typeface="Times New Roman" panose="02020603050405020304" pitchFamily="18" charset="0"/>
                <a:cs typeface="Times New Roman" panose="02020603050405020304" pitchFamily="18" charset="0"/>
              </a:rPr>
              <a:t>, również tymi, których wierzytelności były zabezpieczone rzeczowo poprzez wpisy </a:t>
            </a:r>
            <a:r>
              <a:rPr lang="pl-PL" sz="3200" dirty="0" smtClean="0">
                <a:latin typeface="Times New Roman" panose="02020603050405020304" pitchFamily="18" charset="0"/>
                <a:cs typeface="Times New Roman" panose="02020603050405020304" pitchFamily="18" charset="0"/>
              </a:rPr>
              <a:t>hipoteczne”.</a:t>
            </a:r>
          </a:p>
          <a:p>
            <a:pPr marL="0" lvl="0" indent="0" algn="just">
              <a:lnSpc>
                <a:spcPct val="100000"/>
              </a:lnSpc>
              <a:buNone/>
            </a:pPr>
            <a:r>
              <a:rPr lang="pl-PL" sz="2400" i="1" dirty="0">
                <a:solidFill>
                  <a:prstClr val="black"/>
                </a:solidFill>
                <a:latin typeface="Times New Roman" panose="02020603050405020304" pitchFamily="18" charset="0"/>
                <a:cs typeface="Times New Roman" panose="02020603050405020304" pitchFamily="18" charset="0"/>
              </a:rPr>
              <a:t>P. Janda, Prawo upadłościowe. Komentarz</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9385230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Po upływie terminu do zgłaszania wierzytelności i przeprowadzeniu likwidacji</a:t>
            </a:r>
            <a:r>
              <a:rPr lang="pl-PL" sz="3200" dirty="0">
                <a:latin typeface="Times New Roman" panose="02020603050405020304" pitchFamily="18" charset="0"/>
                <a:cs typeface="Times New Roman" panose="02020603050405020304" pitchFamily="18" charset="0"/>
              </a:rPr>
              <a:t> majątku wchodzącego w skład masy upadłości </a:t>
            </a:r>
            <a:r>
              <a:rPr lang="pl-PL" sz="3200" b="1" dirty="0">
                <a:latin typeface="Times New Roman" panose="02020603050405020304" pitchFamily="18" charset="0"/>
                <a:cs typeface="Times New Roman" panose="02020603050405020304" pitchFamily="18" charset="0"/>
              </a:rPr>
              <a:t>syndyk składa sądowi projekt planu spłaty wierzycieli</a:t>
            </a:r>
            <a:r>
              <a:rPr lang="pl-PL" sz="3200" dirty="0">
                <a:latin typeface="Times New Roman" panose="02020603050405020304" pitchFamily="18" charset="0"/>
                <a:cs typeface="Times New Roman" panose="02020603050405020304" pitchFamily="18" charset="0"/>
              </a:rPr>
              <a:t> z uzasadnieniem albo </a:t>
            </a:r>
            <a:r>
              <a:rPr lang="pl-PL" sz="3200" b="1" dirty="0">
                <a:latin typeface="Times New Roman" panose="02020603050405020304" pitchFamily="18" charset="0"/>
                <a:cs typeface="Times New Roman" panose="02020603050405020304" pitchFamily="18" charset="0"/>
              </a:rPr>
              <a:t>informację</a:t>
            </a:r>
            <a:r>
              <a:rPr lang="pl-PL" sz="3200" dirty="0">
                <a:latin typeface="Times New Roman" panose="02020603050405020304" pitchFamily="18" charset="0"/>
                <a:cs typeface="Times New Roman" panose="02020603050405020304" pitchFamily="18" charset="0"/>
              </a:rPr>
              <a:t>, że zachodzą przesłanki, o których mowa w art. 491</a:t>
            </a:r>
            <a:r>
              <a:rPr lang="pl-PL" sz="3200" baseline="30000" dirty="0">
                <a:latin typeface="Times New Roman" panose="02020603050405020304" pitchFamily="18" charset="0"/>
                <a:cs typeface="Times New Roman" panose="02020603050405020304" pitchFamily="18" charset="0"/>
              </a:rPr>
              <a:t>14a</a:t>
            </a:r>
            <a:r>
              <a:rPr lang="pl-PL" sz="3200" dirty="0">
                <a:latin typeface="Times New Roman" panose="02020603050405020304" pitchFamily="18" charset="0"/>
                <a:cs typeface="Times New Roman" panose="02020603050405020304" pitchFamily="18" charset="0"/>
              </a:rPr>
              <a:t> ust. 1 lub art. 491</a:t>
            </a:r>
            <a:r>
              <a:rPr lang="pl-PL" sz="3200" baseline="30000" dirty="0">
                <a:latin typeface="Times New Roman" panose="02020603050405020304" pitchFamily="18" charset="0"/>
                <a:cs typeface="Times New Roman" panose="02020603050405020304" pitchFamily="18" charset="0"/>
              </a:rPr>
              <a:t>16</a:t>
            </a:r>
            <a:r>
              <a:rPr lang="pl-PL" sz="3200" dirty="0">
                <a:latin typeface="Times New Roman" panose="02020603050405020304" pitchFamily="18" charset="0"/>
                <a:cs typeface="Times New Roman" panose="02020603050405020304" pitchFamily="18" charset="0"/>
              </a:rPr>
              <a:t> ust. 1 lub 2a Pr. </a:t>
            </a:r>
            <a:r>
              <a:rPr lang="pl-PL" sz="3200" dirty="0" smtClean="0">
                <a:latin typeface="Times New Roman" panose="02020603050405020304" pitchFamily="18" charset="0"/>
                <a:cs typeface="Times New Roman" panose="02020603050405020304" pitchFamily="18" charset="0"/>
              </a:rPr>
              <a:t>Upadł. (art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1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462447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a:t>
            </a:r>
            <a:r>
              <a:rPr lang="pl-PL" sz="3200" b="1" dirty="0">
                <a:latin typeface="Times New Roman" panose="02020603050405020304" pitchFamily="18" charset="0"/>
                <a:cs typeface="Times New Roman" panose="02020603050405020304" pitchFamily="18" charset="0"/>
              </a:rPr>
              <a:t>postępowania wszczętego wyłącznie na wniosek wierzyciela syndyk składa sądowi projekt planu spłaty wierzycieli</a:t>
            </a:r>
            <a:r>
              <a:rPr lang="pl-PL" sz="3200" dirty="0">
                <a:latin typeface="Times New Roman" panose="02020603050405020304" pitchFamily="18" charset="0"/>
                <a:cs typeface="Times New Roman" panose="02020603050405020304" pitchFamily="18" charset="0"/>
              </a:rPr>
              <a:t> z uzasadnieniem albo </a:t>
            </a:r>
            <a:r>
              <a:rPr lang="pl-PL" sz="3200" b="1" dirty="0">
                <a:latin typeface="Times New Roman" panose="02020603050405020304" pitchFamily="18" charset="0"/>
                <a:cs typeface="Times New Roman" panose="02020603050405020304" pitchFamily="18" charset="0"/>
              </a:rPr>
              <a:t>informację</a:t>
            </a:r>
            <a:r>
              <a:rPr lang="pl-PL" sz="3200" dirty="0">
                <a:latin typeface="Times New Roman" panose="02020603050405020304" pitchFamily="18" charset="0"/>
                <a:cs typeface="Times New Roman" panose="02020603050405020304" pitchFamily="18" charset="0"/>
              </a:rPr>
              <a:t>, że zachodzą przesłanki, o których mowa w art. 491</a:t>
            </a:r>
            <a:r>
              <a:rPr lang="pl-PL" sz="3200" baseline="30000" dirty="0">
                <a:latin typeface="Times New Roman" panose="02020603050405020304" pitchFamily="18" charset="0"/>
                <a:cs typeface="Times New Roman" panose="02020603050405020304" pitchFamily="18" charset="0"/>
              </a:rPr>
              <a:t>14a</a:t>
            </a:r>
            <a:r>
              <a:rPr lang="pl-PL" sz="3200" dirty="0">
                <a:latin typeface="Times New Roman" panose="02020603050405020304" pitchFamily="18" charset="0"/>
                <a:cs typeface="Times New Roman" panose="02020603050405020304" pitchFamily="18" charset="0"/>
              </a:rPr>
              <a:t> ust. 1 lub art. 491</a:t>
            </a:r>
            <a:r>
              <a:rPr lang="pl-PL" sz="3200" baseline="30000" dirty="0">
                <a:latin typeface="Times New Roman" panose="02020603050405020304" pitchFamily="18" charset="0"/>
                <a:cs typeface="Times New Roman" panose="02020603050405020304" pitchFamily="18" charset="0"/>
              </a:rPr>
              <a:t>16</a:t>
            </a:r>
            <a:r>
              <a:rPr lang="pl-PL" sz="3200" dirty="0">
                <a:latin typeface="Times New Roman" panose="02020603050405020304" pitchFamily="18" charset="0"/>
                <a:cs typeface="Times New Roman" panose="02020603050405020304" pitchFamily="18" charset="0"/>
              </a:rPr>
              <a:t> ust. 1 lub 2a Pr. Upadł., chyba że </a:t>
            </a:r>
            <a:r>
              <a:rPr lang="pl-PL" sz="3200" b="1" dirty="0">
                <a:latin typeface="Times New Roman" panose="02020603050405020304" pitchFamily="18" charset="0"/>
                <a:cs typeface="Times New Roman" panose="02020603050405020304" pitchFamily="18" charset="0"/>
              </a:rPr>
              <a:t>dłużnik</a:t>
            </a:r>
            <a:r>
              <a:rPr lang="pl-PL" sz="3200" dirty="0">
                <a:latin typeface="Times New Roman" panose="02020603050405020304" pitchFamily="18" charset="0"/>
                <a:cs typeface="Times New Roman" panose="02020603050405020304" pitchFamily="18" charset="0"/>
              </a:rPr>
              <a:t> na wezwanie syndyka </a:t>
            </a:r>
            <a:r>
              <a:rPr lang="pl-PL" sz="3200" b="1" dirty="0">
                <a:latin typeface="Times New Roman" panose="02020603050405020304" pitchFamily="18" charset="0"/>
                <a:cs typeface="Times New Roman" panose="02020603050405020304" pitchFamily="18" charset="0"/>
              </a:rPr>
              <a:t>oświadczy, że nie wnosi</a:t>
            </a:r>
            <a:r>
              <a:rPr lang="pl-PL" sz="3200" dirty="0">
                <a:latin typeface="Times New Roman" panose="02020603050405020304" pitchFamily="18" charset="0"/>
                <a:cs typeface="Times New Roman" panose="02020603050405020304" pitchFamily="18" charset="0"/>
              </a:rPr>
              <a:t> o sporządzenie planu spłaty wierzycieli ani o umorzenie zobowiązań bez ustalenia planu spłaty wierzycieli lub o warunkowe umorzenie zobowiązań upadłego bez ustalenia planu spłaty </a:t>
            </a:r>
            <a:r>
              <a:rPr lang="pl-PL" sz="3200" dirty="0" smtClean="0">
                <a:latin typeface="Times New Roman" panose="02020603050405020304" pitchFamily="18" charset="0"/>
                <a:cs typeface="Times New Roman" panose="02020603050405020304" pitchFamily="18" charset="0"/>
              </a:rPr>
              <a:t>wierzycieli (art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2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565502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Sąd ustala plan spłaty wierzycieli </a:t>
            </a:r>
            <a:r>
              <a:rPr lang="pl-PL" sz="3200" dirty="0">
                <a:latin typeface="Times New Roman" panose="02020603050405020304" pitchFamily="18" charset="0"/>
                <a:cs typeface="Times New Roman" panose="02020603050405020304" pitchFamily="18" charset="0"/>
              </a:rPr>
              <a:t>albo w przypadku, o którym mowa w art. 491</a:t>
            </a:r>
            <a:r>
              <a:rPr lang="pl-PL" sz="3200" baseline="30000" dirty="0">
                <a:latin typeface="Times New Roman" panose="02020603050405020304" pitchFamily="18" charset="0"/>
                <a:cs typeface="Times New Roman" panose="02020603050405020304" pitchFamily="18" charset="0"/>
              </a:rPr>
              <a:t>16</a:t>
            </a:r>
            <a:r>
              <a:rPr lang="pl-PL" sz="3200" dirty="0">
                <a:latin typeface="Times New Roman" panose="02020603050405020304" pitchFamily="18" charset="0"/>
                <a:cs typeface="Times New Roman" panose="02020603050405020304" pitchFamily="18" charset="0"/>
              </a:rPr>
              <a:t> ust. 1 lub 2a Pr. Upadł., </a:t>
            </a:r>
            <a:r>
              <a:rPr lang="pl-PL" sz="3200" b="1" dirty="0">
                <a:latin typeface="Times New Roman" panose="02020603050405020304" pitchFamily="18" charset="0"/>
                <a:cs typeface="Times New Roman" panose="02020603050405020304" pitchFamily="18" charset="0"/>
              </a:rPr>
              <a:t>umarza zobowiązania upadłego bez ustalenia planu spłaty wierzycieli </a:t>
            </a:r>
            <a:r>
              <a:rPr lang="pl-PL" sz="3200" dirty="0">
                <a:latin typeface="Times New Roman" panose="02020603050405020304" pitchFamily="18" charset="0"/>
                <a:cs typeface="Times New Roman" panose="02020603050405020304" pitchFamily="18" charset="0"/>
              </a:rPr>
              <a:t>lub </a:t>
            </a:r>
            <a:r>
              <a:rPr lang="pl-PL" sz="3200" b="1" dirty="0">
                <a:latin typeface="Times New Roman" panose="02020603050405020304" pitchFamily="18" charset="0"/>
                <a:cs typeface="Times New Roman" panose="02020603050405020304" pitchFamily="18" charset="0"/>
              </a:rPr>
              <a:t>warunkowo umarza zobowiązania upadłego bez ustalenia planu spłaty wierzycieli</a:t>
            </a:r>
            <a:r>
              <a:rPr lang="pl-PL" sz="3200" dirty="0">
                <a:latin typeface="Times New Roman" panose="02020603050405020304" pitchFamily="18" charset="0"/>
                <a:cs typeface="Times New Roman" panose="02020603050405020304" pitchFamily="18" charset="0"/>
              </a:rPr>
              <a:t> albo </a:t>
            </a:r>
            <a:r>
              <a:rPr lang="pl-PL" sz="3200" b="1" dirty="0">
                <a:latin typeface="Times New Roman" panose="02020603050405020304" pitchFamily="18" charset="0"/>
                <a:cs typeface="Times New Roman" panose="02020603050405020304" pitchFamily="18" charset="0"/>
              </a:rPr>
              <a:t>wydaje postanowienie, o którym mowa w art. 491</a:t>
            </a:r>
            <a:r>
              <a:rPr lang="pl-PL" sz="3200" b="1" baseline="30000" dirty="0">
                <a:latin typeface="Times New Roman" panose="02020603050405020304" pitchFamily="18" charset="0"/>
                <a:cs typeface="Times New Roman" panose="02020603050405020304" pitchFamily="18" charset="0"/>
              </a:rPr>
              <a:t>14a</a:t>
            </a:r>
            <a:r>
              <a:rPr lang="pl-PL" sz="3200" b="1" dirty="0">
                <a:latin typeface="Times New Roman" panose="02020603050405020304" pitchFamily="18" charset="0"/>
                <a:cs typeface="Times New Roman" panose="02020603050405020304" pitchFamily="18" charset="0"/>
              </a:rPr>
              <a:t> ust. 1 </a:t>
            </a:r>
            <a:r>
              <a:rPr lang="pl-PL" sz="3200" dirty="0">
                <a:latin typeface="Times New Roman" panose="02020603050405020304" pitchFamily="18" charset="0"/>
                <a:cs typeface="Times New Roman" panose="02020603050405020304" pitchFamily="18" charset="0"/>
              </a:rPr>
              <a:t>Pr. Upadł., po przeprowadzeniu rozprawy, jeżeli upadły, syndyk lub wierzyciel złożył wniosek o przeprowadzenie </a:t>
            </a:r>
            <a:r>
              <a:rPr lang="pl-PL" sz="3200" dirty="0" smtClean="0">
                <a:latin typeface="Times New Roman" panose="02020603050405020304" pitchFamily="18" charset="0"/>
                <a:cs typeface="Times New Roman" panose="02020603050405020304" pitchFamily="18" charset="0"/>
              </a:rPr>
              <a:t>rozprawy (art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4 </a:t>
            </a:r>
            <a:r>
              <a:rPr lang="pl-PL" sz="3200" dirty="0" err="1" smtClean="0">
                <a:latin typeface="Times New Roman" panose="02020603050405020304" pitchFamily="18" charset="0"/>
                <a:cs typeface="Times New Roman" panose="02020603050405020304" pitchFamily="18" charset="0"/>
              </a:rPr>
              <a:t>zd</a:t>
            </a:r>
            <a:r>
              <a:rPr lang="pl-PL" sz="3200" dirty="0" smtClean="0">
                <a:latin typeface="Times New Roman" panose="02020603050405020304" pitchFamily="18" charset="0"/>
                <a:cs typeface="Times New Roman" panose="02020603050405020304" pitchFamily="18" charset="0"/>
              </a:rPr>
              <a:t>. 1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139018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smtClean="0">
                <a:latin typeface="Times New Roman" panose="02020603050405020304" pitchFamily="18" charset="0"/>
                <a:cs typeface="Times New Roman" panose="02020603050405020304" pitchFamily="18" charset="0"/>
              </a:rPr>
              <a:t>Po </a:t>
            </a:r>
            <a:r>
              <a:rPr lang="pl-PL" sz="3200" b="1" dirty="0">
                <a:latin typeface="Times New Roman" panose="02020603050405020304" pitchFamily="18" charset="0"/>
                <a:cs typeface="Times New Roman" panose="02020603050405020304" pitchFamily="18" charset="0"/>
              </a:rPr>
              <a:t>wykonaniu ostatecznego planu podziału</a:t>
            </a:r>
            <a:r>
              <a:rPr lang="pl-PL" sz="3200" dirty="0">
                <a:latin typeface="Times New Roman" panose="02020603050405020304" pitchFamily="18" charset="0"/>
                <a:cs typeface="Times New Roman" panose="02020603050405020304" pitchFamily="18" charset="0"/>
              </a:rPr>
              <a:t>, a gdy z uwagi na brak majątku upadłego plan podziału nie został sporządzony </a:t>
            </a:r>
            <a:r>
              <a:rPr lang="pl-PL" sz="3200" dirty="0" smtClean="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po </a:t>
            </a:r>
            <a:r>
              <a:rPr lang="pl-PL" sz="3200" b="1" dirty="0">
                <a:latin typeface="Times New Roman" panose="02020603050405020304" pitchFamily="18" charset="0"/>
                <a:cs typeface="Times New Roman" panose="02020603050405020304" pitchFamily="18" charset="0"/>
              </a:rPr>
              <a:t>zatwierdzeniu listy wierzytelności</a:t>
            </a:r>
            <a:r>
              <a:rPr lang="pl-PL" sz="3200" dirty="0">
                <a:latin typeface="Times New Roman" panose="02020603050405020304" pitchFamily="18" charset="0"/>
                <a:cs typeface="Times New Roman" panose="02020603050405020304" pitchFamily="18" charset="0"/>
              </a:rPr>
              <a:t>, i po wysłuchaniu upadłego, syndyka i wierzycieli, </a:t>
            </a:r>
            <a:r>
              <a:rPr lang="pl-PL" sz="3200" b="1" dirty="0">
                <a:latin typeface="Times New Roman" panose="02020603050405020304" pitchFamily="18" charset="0"/>
                <a:cs typeface="Times New Roman" panose="02020603050405020304" pitchFamily="18" charset="0"/>
              </a:rPr>
              <a:t>sąd ustala plan spłaty wierzycieli</a:t>
            </a:r>
            <a:r>
              <a:rPr lang="pl-PL" sz="3200" dirty="0">
                <a:latin typeface="Times New Roman" panose="02020603050405020304" pitchFamily="18" charset="0"/>
                <a:cs typeface="Times New Roman" panose="02020603050405020304" pitchFamily="18" charset="0"/>
              </a:rPr>
              <a:t> albo w przypadkach, o których mowa w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16</a:t>
            </a:r>
            <a:r>
              <a:rPr lang="pl-PL" sz="3200" dirty="0" smtClean="0">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Pr</a:t>
            </a:r>
            <a:r>
              <a:rPr lang="pl-PL" sz="3200" dirty="0">
                <a:solidFill>
                  <a:prstClr val="black"/>
                </a:solidFill>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umarza zobowiązania upadłego bez ustalenia planu spłaty </a:t>
            </a:r>
            <a:r>
              <a:rPr lang="pl-PL" sz="3200" b="1" dirty="0" smtClean="0">
                <a:latin typeface="Times New Roman" panose="02020603050405020304" pitchFamily="18" charset="0"/>
                <a:cs typeface="Times New Roman" panose="02020603050405020304" pitchFamily="18" charset="0"/>
              </a:rPr>
              <a:t>wierzycieli</a:t>
            </a:r>
            <a:r>
              <a:rPr lang="pl-PL" sz="3200" dirty="0">
                <a:latin typeface="Times New Roman" panose="02020603050405020304" pitchFamily="18" charset="0"/>
                <a:cs typeface="Times New Roman" panose="02020603050405020304" pitchFamily="18" charset="0"/>
              </a:rPr>
              <a:t>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38338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a:t>
            </a:r>
            <a:r>
              <a:rPr lang="pl-PL" sz="3200" b="1" dirty="0">
                <a:latin typeface="Times New Roman" panose="02020603050405020304" pitchFamily="18" charset="0"/>
                <a:cs typeface="Times New Roman" panose="02020603050405020304" pitchFamily="18" charset="0"/>
              </a:rPr>
              <a:t>braku zgłoszeń wierzytelności i braku wierzytelności</a:t>
            </a:r>
            <a:r>
              <a:rPr lang="pl-PL" sz="3200" dirty="0">
                <a:latin typeface="Times New Roman" panose="02020603050405020304" pitchFamily="18" charset="0"/>
                <a:cs typeface="Times New Roman" panose="02020603050405020304" pitchFamily="18" charset="0"/>
              </a:rPr>
              <a:t>, które w postępowaniu upadłościowym prowadzonym zgodnie z przepisami części pierwszej podlegałyby z urzędu umieszczeniu na liście wierzytelności, </a:t>
            </a:r>
            <a:r>
              <a:rPr lang="pl-PL" sz="3200" b="1" dirty="0">
                <a:latin typeface="Times New Roman" panose="02020603050405020304" pitchFamily="18" charset="0"/>
                <a:cs typeface="Times New Roman" panose="02020603050405020304" pitchFamily="18" charset="0"/>
              </a:rPr>
              <a:t>sąd</a:t>
            </a:r>
            <a:r>
              <a:rPr lang="pl-PL" sz="3200" dirty="0">
                <a:latin typeface="Times New Roman" panose="02020603050405020304" pitchFamily="18" charset="0"/>
                <a:cs typeface="Times New Roman" panose="02020603050405020304" pitchFamily="18" charset="0"/>
              </a:rPr>
              <a:t>, po upływie terminu do zgłoszenia wierzytelności, </a:t>
            </a:r>
            <a:r>
              <a:rPr lang="pl-PL" sz="3200" b="1" dirty="0">
                <a:latin typeface="Times New Roman" panose="02020603050405020304" pitchFamily="18" charset="0"/>
                <a:cs typeface="Times New Roman" panose="02020603050405020304" pitchFamily="18" charset="0"/>
              </a:rPr>
              <a:t>wydaje postanowienie o umorzeniu zobowiązań upadłego bez ustalenia planu spłaty wierzycieli</a:t>
            </a:r>
            <a:r>
              <a:rPr lang="pl-PL" sz="3200" dirty="0">
                <a:latin typeface="Times New Roman" panose="02020603050405020304" pitchFamily="18" charset="0"/>
                <a:cs typeface="Times New Roman" panose="02020603050405020304" pitchFamily="18" charset="0"/>
              </a:rPr>
              <a:t>, chyba że w toku postępowania nie zostały zaspokojone koszty tego postępowania tymczasowo pokryte przez Skarb Państwa lub inne zobowiązania masy </a:t>
            </a:r>
            <a:r>
              <a:rPr lang="pl-PL" sz="3200" dirty="0" smtClean="0">
                <a:latin typeface="Times New Roman" panose="02020603050405020304" pitchFamily="18" charset="0"/>
                <a:cs typeface="Times New Roman" panose="02020603050405020304" pitchFamily="18" charset="0"/>
              </a:rPr>
              <a:t>upadłości</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5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79794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Postępowanie uregulowane ustawą wobec osób </a:t>
            </a:r>
            <a:r>
              <a:rPr lang="pl-PL" sz="3200" dirty="0" smtClean="0">
                <a:latin typeface="Times New Roman" panose="02020603050405020304" pitchFamily="18" charset="0"/>
                <a:cs typeface="Times New Roman" panose="02020603050405020304" pitchFamily="18" charset="0"/>
              </a:rPr>
              <a:t>fizycznych należy </a:t>
            </a:r>
            <a:r>
              <a:rPr lang="pl-PL" sz="3200" dirty="0">
                <a:latin typeface="Times New Roman" panose="02020603050405020304" pitchFamily="18" charset="0"/>
                <a:cs typeface="Times New Roman" panose="02020603050405020304" pitchFamily="18" charset="0"/>
              </a:rPr>
              <a:t>prowadzić </a:t>
            </a:r>
            <a:r>
              <a:rPr lang="pl-PL" sz="3200" dirty="0" smtClean="0">
                <a:latin typeface="Times New Roman" panose="02020603050405020304" pitchFamily="18" charset="0"/>
                <a:cs typeface="Times New Roman" panose="02020603050405020304" pitchFamily="18" charset="0"/>
              </a:rPr>
              <a:t>również tak</a:t>
            </a:r>
            <a:r>
              <a:rPr lang="pl-PL" sz="3200" dirty="0">
                <a:latin typeface="Times New Roman" panose="02020603050405020304" pitchFamily="18" charset="0"/>
                <a:cs typeface="Times New Roman" panose="02020603050405020304" pitchFamily="18" charset="0"/>
              </a:rPr>
              <a:t>, aby </a:t>
            </a:r>
            <a:r>
              <a:rPr lang="pl-PL" sz="3200" b="1" dirty="0">
                <a:latin typeface="Times New Roman" panose="02020603050405020304" pitchFamily="18" charset="0"/>
                <a:cs typeface="Times New Roman" panose="02020603050405020304" pitchFamily="18" charset="0"/>
              </a:rPr>
              <a:t>umożliwić umorzenie zobowiązań upadłego </a:t>
            </a:r>
            <a:r>
              <a:rPr lang="pl-PL" sz="3200" dirty="0">
                <a:latin typeface="Times New Roman" panose="02020603050405020304" pitchFamily="18" charset="0"/>
                <a:cs typeface="Times New Roman" panose="02020603050405020304" pitchFamily="18" charset="0"/>
              </a:rPr>
              <a:t>niewykonanych w postępowaniu </a:t>
            </a:r>
            <a:r>
              <a:rPr lang="pl-PL" sz="3200" dirty="0" smtClean="0">
                <a:latin typeface="Times New Roman" panose="02020603050405020304" pitchFamily="18" charset="0"/>
                <a:cs typeface="Times New Roman" panose="02020603050405020304" pitchFamily="18" charset="0"/>
              </a:rPr>
              <a:t>upadłościowym (art. 2 ust. 2 Pr. Upadł.).</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692071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lvl="0" indent="0" algn="just">
              <a:lnSpc>
                <a:spcPct val="100000"/>
              </a:lnSpc>
              <a:buNone/>
            </a:pPr>
            <a:r>
              <a:rPr lang="pl-PL" sz="3200" b="1" dirty="0" smtClean="0">
                <a:latin typeface="Times New Roman" panose="02020603050405020304" pitchFamily="18" charset="0"/>
                <a:cs typeface="Times New Roman" panose="02020603050405020304" pitchFamily="18" charset="0"/>
              </a:rPr>
              <a:t>Sąd </a:t>
            </a:r>
            <a:r>
              <a:rPr lang="pl-PL" sz="3200" b="1" dirty="0">
                <a:latin typeface="Times New Roman" panose="02020603050405020304" pitchFamily="18" charset="0"/>
                <a:cs typeface="Times New Roman" panose="02020603050405020304" pitchFamily="18" charset="0"/>
              </a:rPr>
              <a:t>umarza zobowiązania upadłego bez ustalenia planu spłaty wierzycieli</a:t>
            </a:r>
            <a:r>
              <a:rPr lang="pl-PL" sz="3200" dirty="0">
                <a:latin typeface="Times New Roman" panose="02020603050405020304" pitchFamily="18" charset="0"/>
                <a:cs typeface="Times New Roman" panose="02020603050405020304" pitchFamily="18" charset="0"/>
              </a:rPr>
              <a:t>, jeśli osobista sytuacja upadłego w oczywisty sposób wskazuje, że </a:t>
            </a:r>
            <a:r>
              <a:rPr lang="pl-PL" sz="3200" b="1" dirty="0">
                <a:latin typeface="Times New Roman" panose="02020603050405020304" pitchFamily="18" charset="0"/>
                <a:cs typeface="Times New Roman" panose="02020603050405020304" pitchFamily="18" charset="0"/>
              </a:rPr>
              <a:t>jest on trwale niezdolny</a:t>
            </a:r>
            <a:r>
              <a:rPr lang="pl-PL" sz="3200" dirty="0">
                <a:latin typeface="Times New Roman" panose="02020603050405020304" pitchFamily="18" charset="0"/>
                <a:cs typeface="Times New Roman" panose="02020603050405020304" pitchFamily="18" charset="0"/>
              </a:rPr>
              <a:t> do </a:t>
            </a:r>
            <a:r>
              <a:rPr lang="pl-PL" sz="3200" dirty="0" smtClean="0">
                <a:latin typeface="Times New Roman" panose="02020603050405020304" pitchFamily="18" charset="0"/>
                <a:cs typeface="Times New Roman" panose="02020603050405020304" pitchFamily="18" charset="0"/>
              </a:rPr>
              <a:t>dokonywania jakichkolwiek </a:t>
            </a:r>
            <a:r>
              <a:rPr lang="pl-PL" sz="3200" dirty="0">
                <a:latin typeface="Times New Roman" panose="02020603050405020304" pitchFamily="18" charset="0"/>
                <a:cs typeface="Times New Roman" panose="02020603050405020304" pitchFamily="18" charset="0"/>
              </a:rPr>
              <a:t>spłat w ramach planu spłaty </a:t>
            </a:r>
            <a:r>
              <a:rPr lang="pl-PL" sz="3200" dirty="0" smtClean="0">
                <a:latin typeface="Times New Roman" panose="02020603050405020304" pitchFamily="18" charset="0"/>
                <a:cs typeface="Times New Roman" panose="02020603050405020304" pitchFamily="18" charset="0"/>
              </a:rPr>
              <a:t>wierzycieli </a:t>
            </a:r>
            <a:r>
              <a:rPr lang="pl-PL" sz="3200" dirty="0">
                <a:solidFill>
                  <a:prstClr val="black"/>
                </a:solidFill>
                <a:latin typeface="Times New Roman" panose="02020603050405020304" pitchFamily="18" charset="0"/>
                <a:cs typeface="Times New Roman" panose="02020603050405020304" pitchFamily="18" charset="0"/>
              </a:rPr>
              <a:t>(art. </a:t>
            </a:r>
            <a:r>
              <a:rPr lang="pl-PL" sz="3200" dirty="0" smtClean="0">
                <a:solidFill>
                  <a:prstClr val="black"/>
                </a:solidFill>
                <a:latin typeface="Times New Roman" panose="02020603050405020304" pitchFamily="18" charset="0"/>
                <a:cs typeface="Times New Roman" panose="02020603050405020304" pitchFamily="18" charset="0"/>
              </a:rPr>
              <a:t>491</a:t>
            </a:r>
            <a:r>
              <a:rPr lang="pl-PL" sz="3200" baseline="30000" dirty="0" smtClean="0">
                <a:solidFill>
                  <a:prstClr val="black"/>
                </a:solidFill>
                <a:latin typeface="Times New Roman" panose="02020603050405020304" pitchFamily="18" charset="0"/>
                <a:cs typeface="Times New Roman" panose="02020603050405020304" pitchFamily="18" charset="0"/>
              </a:rPr>
              <a:t>16</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ust. 1 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4144439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lvl="0" indent="0" algn="just">
              <a:lnSpc>
                <a:spcPct val="100000"/>
              </a:lnSpc>
              <a:buNone/>
            </a:pPr>
            <a:r>
              <a:rPr lang="pl-PL" sz="3200" b="1" dirty="0" smtClean="0">
                <a:latin typeface="Times New Roman" panose="02020603050405020304" pitchFamily="18" charset="0"/>
                <a:cs typeface="Times New Roman" panose="02020603050405020304" pitchFamily="18" charset="0"/>
              </a:rPr>
              <a:t>Sąd </a:t>
            </a:r>
            <a:r>
              <a:rPr lang="pl-PL" sz="3200" b="1" dirty="0">
                <a:latin typeface="Times New Roman" panose="02020603050405020304" pitchFamily="18" charset="0"/>
                <a:cs typeface="Times New Roman" panose="02020603050405020304" pitchFamily="18" charset="0"/>
              </a:rPr>
              <a:t>umarza zobowiązania upadłego bez ustalenia planu spłaty wierzycieli</a:t>
            </a:r>
            <a:r>
              <a:rPr lang="pl-PL" sz="3200" dirty="0">
                <a:latin typeface="Times New Roman" panose="02020603050405020304" pitchFamily="18" charset="0"/>
                <a:cs typeface="Times New Roman" panose="02020603050405020304" pitchFamily="18" charset="0"/>
              </a:rPr>
              <a:t>, jeśli osobista sytuacja upadłego w oczywisty sposób wskazuje, że </a:t>
            </a:r>
            <a:r>
              <a:rPr lang="pl-PL" sz="3200" b="1" dirty="0">
                <a:latin typeface="Times New Roman" panose="02020603050405020304" pitchFamily="18" charset="0"/>
                <a:cs typeface="Times New Roman" panose="02020603050405020304" pitchFamily="18" charset="0"/>
              </a:rPr>
              <a:t>nie byłby on zdolny</a:t>
            </a:r>
            <a:r>
              <a:rPr lang="pl-PL" sz="3200" dirty="0">
                <a:latin typeface="Times New Roman" panose="02020603050405020304" pitchFamily="18" charset="0"/>
                <a:cs typeface="Times New Roman" panose="02020603050405020304" pitchFamily="18" charset="0"/>
              </a:rPr>
              <a:t> do dokonania jakichkolwiek spłat w ramach planu spłaty </a:t>
            </a:r>
            <a:r>
              <a:rPr lang="pl-PL" sz="3200" dirty="0" smtClean="0">
                <a:latin typeface="Times New Roman" panose="02020603050405020304" pitchFamily="18" charset="0"/>
                <a:cs typeface="Times New Roman" panose="02020603050405020304" pitchFamily="18" charset="0"/>
              </a:rPr>
              <a:t>wierzycieli </a:t>
            </a:r>
            <a:r>
              <a:rPr lang="pl-PL" sz="3200" dirty="0">
                <a:solidFill>
                  <a:prstClr val="black"/>
                </a:solidFill>
                <a:latin typeface="Times New Roman" panose="02020603050405020304" pitchFamily="18" charset="0"/>
                <a:cs typeface="Times New Roman" panose="02020603050405020304" pitchFamily="18" charset="0"/>
              </a:rPr>
              <a:t>(art. </a:t>
            </a:r>
            <a:r>
              <a:rPr lang="pl-PL" sz="3200" dirty="0" smtClean="0">
                <a:solidFill>
                  <a:prstClr val="black"/>
                </a:solidFill>
                <a:latin typeface="Times New Roman" panose="02020603050405020304" pitchFamily="18" charset="0"/>
                <a:cs typeface="Times New Roman" panose="02020603050405020304" pitchFamily="18" charset="0"/>
              </a:rPr>
              <a:t>491</a:t>
            </a:r>
            <a:r>
              <a:rPr lang="pl-PL" sz="3200" baseline="30000" dirty="0" smtClean="0">
                <a:solidFill>
                  <a:prstClr val="black"/>
                </a:solidFill>
                <a:latin typeface="Times New Roman" panose="02020603050405020304" pitchFamily="18" charset="0"/>
                <a:cs typeface="Times New Roman" panose="02020603050405020304" pitchFamily="18" charset="0"/>
              </a:rPr>
              <a:t>16</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ust. 1 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363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lvl="0" indent="0" algn="just">
              <a:lnSpc>
                <a:spcPct val="100000"/>
              </a:lnSpc>
              <a:buNone/>
            </a:pPr>
            <a:r>
              <a:rPr lang="pl-PL" sz="3200" dirty="0" smtClean="0">
                <a:latin typeface="Times New Roman" panose="02020603050405020304" pitchFamily="18" charset="0"/>
                <a:cs typeface="Times New Roman" panose="02020603050405020304" pitchFamily="18" charset="0"/>
              </a:rPr>
              <a:t>Przepisy </a:t>
            </a:r>
            <a:r>
              <a:rPr lang="pl-PL" sz="3200" dirty="0">
                <a:latin typeface="Times New Roman" panose="02020603050405020304" pitchFamily="18" charset="0"/>
                <a:cs typeface="Times New Roman" panose="02020603050405020304" pitchFamily="18" charset="0"/>
              </a:rPr>
              <a:t>art. 491</a:t>
            </a:r>
            <a:r>
              <a:rPr lang="pl-PL" sz="3200" baseline="30000" dirty="0">
                <a:latin typeface="Times New Roman" panose="02020603050405020304" pitchFamily="18" charset="0"/>
                <a:cs typeface="Times New Roman" panose="02020603050405020304" pitchFamily="18" charset="0"/>
              </a:rPr>
              <a:t>21</a:t>
            </a:r>
            <a:r>
              <a:rPr lang="pl-PL" sz="3200" dirty="0">
                <a:latin typeface="Times New Roman" panose="02020603050405020304" pitchFamily="18" charset="0"/>
                <a:cs typeface="Times New Roman" panose="02020603050405020304" pitchFamily="18" charset="0"/>
              </a:rPr>
              <a:t> ust. 2 i 3 stosuje się odpowiednio </a:t>
            </a:r>
            <a:r>
              <a:rPr lang="pl-PL" sz="3200" dirty="0" smtClean="0">
                <a:solidFill>
                  <a:prstClr val="black"/>
                </a:solidFill>
                <a:latin typeface="Times New Roman" panose="02020603050405020304" pitchFamily="18" charset="0"/>
                <a:cs typeface="Times New Roman" panose="02020603050405020304" pitchFamily="18" charset="0"/>
              </a:rPr>
              <a:t>(art</a:t>
            </a:r>
            <a:r>
              <a:rPr lang="pl-PL" sz="3200" dirty="0">
                <a:solidFill>
                  <a:prstClr val="black"/>
                </a:solidFill>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491</a:t>
            </a:r>
            <a:r>
              <a:rPr lang="pl-PL" sz="3200" baseline="30000" dirty="0" smtClean="0">
                <a:solidFill>
                  <a:prstClr val="black"/>
                </a:solidFill>
                <a:latin typeface="Times New Roman" panose="02020603050405020304" pitchFamily="18" charset="0"/>
                <a:cs typeface="Times New Roman" panose="02020603050405020304" pitchFamily="18" charset="0"/>
              </a:rPr>
              <a:t>16</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ust. </a:t>
            </a:r>
            <a:r>
              <a:rPr lang="pl-PL" sz="3200" dirty="0" smtClean="0">
                <a:solidFill>
                  <a:prstClr val="black"/>
                </a:solidFill>
                <a:latin typeface="Times New Roman" panose="02020603050405020304" pitchFamily="18" charset="0"/>
                <a:cs typeface="Times New Roman" panose="02020603050405020304" pitchFamily="18" charset="0"/>
              </a:rPr>
              <a:t>3 </a:t>
            </a:r>
            <a:r>
              <a:rPr lang="pl-PL" sz="3200" dirty="0">
                <a:solidFill>
                  <a:prstClr val="black"/>
                </a:solidFill>
                <a:latin typeface="Times New Roman" panose="02020603050405020304" pitchFamily="18" charset="0"/>
                <a:cs typeface="Times New Roman" panose="02020603050405020304" pitchFamily="18" charset="0"/>
              </a:rPr>
              <a:t>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1265633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lvl="0" indent="0" algn="just">
              <a:lnSpc>
                <a:spcPct val="100000"/>
              </a:lnSpc>
              <a:buNone/>
            </a:pPr>
            <a:r>
              <a:rPr lang="pl-PL" sz="3200" dirty="0">
                <a:latin typeface="Times New Roman" panose="02020603050405020304" pitchFamily="18" charset="0"/>
                <a:cs typeface="Times New Roman" panose="02020603050405020304" pitchFamily="18" charset="0"/>
              </a:rPr>
              <a:t>Jeżeli w przypadku, o którym mowa w art. 491</a:t>
            </a:r>
            <a:r>
              <a:rPr lang="pl-PL" sz="3200" baseline="30000" dirty="0">
                <a:latin typeface="Times New Roman" panose="02020603050405020304" pitchFamily="18" charset="0"/>
                <a:cs typeface="Times New Roman" panose="02020603050405020304" pitchFamily="18" charset="0"/>
              </a:rPr>
              <a:t>16</a:t>
            </a:r>
            <a:r>
              <a:rPr lang="pl-PL" sz="3200" dirty="0">
                <a:latin typeface="Times New Roman" panose="02020603050405020304" pitchFamily="18" charset="0"/>
                <a:cs typeface="Times New Roman" panose="02020603050405020304" pitchFamily="18" charset="0"/>
              </a:rPr>
              <a:t> ust.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 </a:t>
            </a:r>
            <a:r>
              <a:rPr lang="pl-PL" sz="3200" b="1" dirty="0">
                <a:latin typeface="Times New Roman" panose="02020603050405020304" pitchFamily="18" charset="0"/>
                <a:cs typeface="Times New Roman" panose="02020603050405020304" pitchFamily="18" charset="0"/>
              </a:rPr>
              <a:t>w postępowaniu zgromadzono fundusze</a:t>
            </a:r>
            <a:r>
              <a:rPr lang="pl-PL" sz="3200" dirty="0">
                <a:latin typeface="Times New Roman" panose="02020603050405020304" pitchFamily="18" charset="0"/>
                <a:cs typeface="Times New Roman" panose="02020603050405020304" pitchFamily="18" charset="0"/>
              </a:rPr>
              <a:t> masy upadłości, </a:t>
            </a:r>
            <a:r>
              <a:rPr lang="pl-PL" sz="3200" b="1" dirty="0">
                <a:latin typeface="Times New Roman" panose="02020603050405020304" pitchFamily="18" charset="0"/>
                <a:cs typeface="Times New Roman" panose="02020603050405020304" pitchFamily="18" charset="0"/>
              </a:rPr>
              <a:t>sąd wydaje postanowienie o ustaleniu planu spłaty wierzycieli</a:t>
            </a:r>
            <a:r>
              <a:rPr lang="pl-PL" sz="3200" dirty="0">
                <a:latin typeface="Times New Roman" panose="02020603050405020304" pitchFamily="18" charset="0"/>
                <a:cs typeface="Times New Roman" panose="02020603050405020304" pitchFamily="18" charset="0"/>
              </a:rPr>
              <a:t>, w którym wymienia wierzycieli uczestniczących w planie spłaty, oraz dokonuje podziału funduszy masy upadłości między wierzycieli uczestniczących w planie spłaty i </a:t>
            </a:r>
            <a:r>
              <a:rPr lang="pl-PL" sz="3200" b="1" dirty="0">
                <a:latin typeface="Times New Roman" panose="02020603050405020304" pitchFamily="18" charset="0"/>
                <a:cs typeface="Times New Roman" panose="02020603050405020304" pitchFamily="18" charset="0"/>
              </a:rPr>
              <a:t>umarza zobowiązania upadłego niewykonane w wyniku wykonania planu spłaty </a:t>
            </a:r>
            <a:r>
              <a:rPr lang="pl-PL" sz="3200" b="1" dirty="0" smtClean="0">
                <a:latin typeface="Times New Roman" panose="02020603050405020304" pitchFamily="18" charset="0"/>
                <a:cs typeface="Times New Roman" panose="02020603050405020304" pitchFamily="18" charset="0"/>
              </a:rPr>
              <a:t>wierzycieli</a:t>
            </a:r>
            <a:r>
              <a:rPr lang="pl-PL" sz="3200" dirty="0" smtClean="0">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(art</a:t>
            </a:r>
            <a:r>
              <a:rPr lang="pl-PL" sz="3200" dirty="0">
                <a:solidFill>
                  <a:prstClr val="black"/>
                </a:solidFill>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491</a:t>
            </a:r>
            <a:r>
              <a:rPr lang="pl-PL" sz="3200" baseline="30000" dirty="0" smtClean="0">
                <a:solidFill>
                  <a:prstClr val="black"/>
                </a:solidFill>
                <a:latin typeface="Times New Roman" panose="02020603050405020304" pitchFamily="18" charset="0"/>
                <a:cs typeface="Times New Roman" panose="02020603050405020304" pitchFamily="18" charset="0"/>
              </a:rPr>
              <a:t>16</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ust. </a:t>
            </a:r>
            <a:r>
              <a:rPr lang="pl-PL" sz="3200" dirty="0" smtClean="0">
                <a:solidFill>
                  <a:prstClr val="black"/>
                </a:solidFill>
                <a:latin typeface="Times New Roman" panose="02020603050405020304" pitchFamily="18" charset="0"/>
                <a:cs typeface="Times New Roman" panose="02020603050405020304" pitchFamily="18" charset="0"/>
              </a:rPr>
              <a:t>1a </a:t>
            </a:r>
            <a:r>
              <a:rPr lang="pl-PL" sz="3200" dirty="0">
                <a:solidFill>
                  <a:prstClr val="black"/>
                </a:solidFill>
                <a:latin typeface="Times New Roman" panose="02020603050405020304" pitchFamily="18" charset="0"/>
                <a:cs typeface="Times New Roman" panose="02020603050405020304" pitchFamily="18" charset="0"/>
              </a:rPr>
              <a:t>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2906344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lvl="0" indent="0" algn="just">
              <a:lnSpc>
                <a:spcPct val="100000"/>
              </a:lnSpc>
              <a:buNone/>
            </a:pPr>
            <a:r>
              <a:rPr lang="pl-PL" sz="3200" dirty="0">
                <a:latin typeface="Times New Roman" panose="02020603050405020304" pitchFamily="18" charset="0"/>
                <a:cs typeface="Times New Roman" panose="02020603050405020304" pitchFamily="18" charset="0"/>
              </a:rPr>
              <a:t>Jeżeli niezdolność do dokonywania jakichkolwiek spłat w ramach planu spłaty wierzycieli wynikająca z osobistej sytuacji upadłego </a:t>
            </a:r>
            <a:r>
              <a:rPr lang="pl-PL" sz="3200" b="1" dirty="0">
                <a:latin typeface="Times New Roman" panose="02020603050405020304" pitchFamily="18" charset="0"/>
                <a:cs typeface="Times New Roman" panose="02020603050405020304" pitchFamily="18" charset="0"/>
              </a:rPr>
              <a:t>nie ma charakteru trwałego</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sąd umarza zobowiązania upadłego bez ustalenia planu spłaty wierzycieli pod warunkiem</a:t>
            </a:r>
            <a:r>
              <a:rPr lang="pl-PL" sz="3200" dirty="0">
                <a:latin typeface="Times New Roman" panose="02020603050405020304" pitchFamily="18" charset="0"/>
                <a:cs typeface="Times New Roman" panose="02020603050405020304" pitchFamily="18" charset="0"/>
              </a:rPr>
              <a:t>, że w terminie pięciu </a:t>
            </a:r>
            <a:r>
              <a:rPr lang="pl-PL" sz="3200" dirty="0" smtClean="0">
                <a:latin typeface="Times New Roman" panose="02020603050405020304" pitchFamily="18" charset="0"/>
                <a:cs typeface="Times New Roman" panose="02020603050405020304" pitchFamily="18" charset="0"/>
              </a:rPr>
              <a:t>(5) lat </a:t>
            </a:r>
            <a:r>
              <a:rPr lang="pl-PL" sz="3200" dirty="0">
                <a:latin typeface="Times New Roman" panose="02020603050405020304" pitchFamily="18" charset="0"/>
                <a:cs typeface="Times New Roman" panose="02020603050405020304" pitchFamily="18" charset="0"/>
              </a:rPr>
              <a:t>od dnia uprawomocnienia się postanowienia </a:t>
            </a:r>
            <a:r>
              <a:rPr lang="pl-PL" sz="3200" dirty="0" smtClean="0">
                <a:latin typeface="Times New Roman" panose="02020603050405020304" pitchFamily="18" charset="0"/>
                <a:cs typeface="Times New Roman" panose="02020603050405020304" pitchFamily="18" charset="0"/>
              </a:rPr>
              <a:t>upadły </a:t>
            </a:r>
            <a:r>
              <a:rPr lang="pl-PL" sz="3200" dirty="0">
                <a:latin typeface="Times New Roman" panose="02020603050405020304" pitchFamily="18" charset="0"/>
                <a:cs typeface="Times New Roman" panose="02020603050405020304" pitchFamily="18" charset="0"/>
              </a:rPr>
              <a:t>ani żaden z wierzycieli nie złoży wniosku o ustalenie planu spłaty wierzycieli, na skutek którego sąd, uznając, że ustała niezdolność upadłego do dokonywania jakichkolwiek spłat w ramach planu spłaty wierzycieli, uchyli </a:t>
            </a:r>
            <a:r>
              <a:rPr lang="pl-PL" sz="3200" dirty="0" smtClean="0">
                <a:latin typeface="Times New Roman" panose="02020603050405020304" pitchFamily="18" charset="0"/>
                <a:cs typeface="Times New Roman" panose="02020603050405020304" pitchFamily="18" charset="0"/>
              </a:rPr>
              <a:t>to postanowienie i </a:t>
            </a:r>
            <a:r>
              <a:rPr lang="pl-PL" sz="3200" dirty="0">
                <a:latin typeface="Times New Roman" panose="02020603050405020304" pitchFamily="18" charset="0"/>
                <a:cs typeface="Times New Roman" panose="02020603050405020304" pitchFamily="18" charset="0"/>
              </a:rPr>
              <a:t>ustali plan spłaty wierzycieli. Przepis art. 491</a:t>
            </a:r>
            <a:r>
              <a:rPr lang="pl-PL" sz="3200" baseline="30000" dirty="0">
                <a:latin typeface="Times New Roman" panose="02020603050405020304" pitchFamily="18" charset="0"/>
                <a:cs typeface="Times New Roman" panose="02020603050405020304" pitchFamily="18" charset="0"/>
              </a:rPr>
              <a:t>21</a:t>
            </a:r>
            <a:r>
              <a:rPr lang="pl-PL" sz="3200" dirty="0">
                <a:latin typeface="Times New Roman" panose="02020603050405020304" pitchFamily="18" charset="0"/>
                <a:cs typeface="Times New Roman" panose="02020603050405020304" pitchFamily="18" charset="0"/>
              </a:rPr>
              <a:t> ust. 2 Pr. Upadł</a:t>
            </a:r>
            <a:r>
              <a:rPr lang="pl-PL" sz="3200" dirty="0" smtClean="0">
                <a:latin typeface="Times New Roman" panose="02020603050405020304" pitchFamily="18" charset="0"/>
                <a:cs typeface="Times New Roman" panose="02020603050405020304" pitchFamily="18" charset="0"/>
              </a:rPr>
              <a:t>. stosuje </a:t>
            </a:r>
            <a:r>
              <a:rPr lang="pl-PL" sz="3200" dirty="0">
                <a:latin typeface="Times New Roman" panose="02020603050405020304" pitchFamily="18" charset="0"/>
                <a:cs typeface="Times New Roman" panose="02020603050405020304" pitchFamily="18" charset="0"/>
              </a:rPr>
              <a:t>się. Przepis </a:t>
            </a:r>
            <a:r>
              <a:rPr lang="pl-PL" sz="3200" b="1" dirty="0" smtClean="0">
                <a:latin typeface="Times New Roman" panose="02020603050405020304" pitchFamily="18" charset="0"/>
                <a:cs typeface="Times New Roman" panose="02020603050405020304" pitchFamily="18" charset="0"/>
              </a:rPr>
              <a:t>art. </a:t>
            </a:r>
            <a:r>
              <a:rPr lang="pl-PL" sz="3200" b="1" dirty="0" smtClean="0">
                <a:solidFill>
                  <a:prstClr val="black"/>
                </a:solidFill>
                <a:latin typeface="Times New Roman" panose="02020603050405020304" pitchFamily="18" charset="0"/>
                <a:cs typeface="Times New Roman" panose="02020603050405020304" pitchFamily="18" charset="0"/>
              </a:rPr>
              <a:t>491</a:t>
            </a:r>
            <a:r>
              <a:rPr lang="pl-PL" sz="3200" b="1" baseline="30000" dirty="0" smtClean="0">
                <a:solidFill>
                  <a:prstClr val="black"/>
                </a:solidFill>
                <a:latin typeface="Times New Roman" panose="02020603050405020304" pitchFamily="18" charset="0"/>
                <a:cs typeface="Times New Roman" panose="02020603050405020304" pitchFamily="18" charset="0"/>
              </a:rPr>
              <a:t>16</a:t>
            </a:r>
            <a:r>
              <a:rPr lang="pl-PL" sz="3200" b="1" dirty="0" smtClean="0">
                <a:solidFill>
                  <a:prstClr val="black"/>
                </a:solidFill>
                <a:latin typeface="Times New Roman" panose="02020603050405020304" pitchFamily="18" charset="0"/>
                <a:cs typeface="Times New Roman" panose="02020603050405020304" pitchFamily="18" charset="0"/>
              </a:rPr>
              <a:t> ust. </a:t>
            </a:r>
            <a:r>
              <a:rPr lang="pl-PL" sz="3200" b="1" dirty="0" smtClean="0">
                <a:latin typeface="Times New Roman" panose="02020603050405020304" pitchFamily="18" charset="0"/>
                <a:cs typeface="Times New Roman" panose="02020603050405020304" pitchFamily="18" charset="0"/>
              </a:rPr>
              <a:t>1a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stosuje </a:t>
            </a:r>
            <a:r>
              <a:rPr lang="pl-PL" sz="3200" b="1" dirty="0">
                <a:latin typeface="Times New Roman" panose="02020603050405020304" pitchFamily="18" charset="0"/>
                <a:cs typeface="Times New Roman" panose="02020603050405020304" pitchFamily="18" charset="0"/>
              </a:rPr>
              <a:t>się </a:t>
            </a:r>
            <a:r>
              <a:rPr lang="pl-PL" sz="3200" b="1" dirty="0" smtClean="0">
                <a:latin typeface="Times New Roman" panose="02020603050405020304" pitchFamily="18" charset="0"/>
                <a:cs typeface="Times New Roman" panose="02020603050405020304" pitchFamily="18" charset="0"/>
              </a:rPr>
              <a:t>odpowiednio</a:t>
            </a:r>
            <a:r>
              <a:rPr lang="pl-PL" sz="3200" dirty="0" smtClean="0">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(art</a:t>
            </a:r>
            <a:r>
              <a:rPr lang="pl-PL" sz="3200" dirty="0">
                <a:solidFill>
                  <a:prstClr val="black"/>
                </a:solidFill>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491</a:t>
            </a:r>
            <a:r>
              <a:rPr lang="pl-PL" sz="3200" baseline="30000" dirty="0" smtClean="0">
                <a:solidFill>
                  <a:prstClr val="black"/>
                </a:solidFill>
                <a:latin typeface="Times New Roman" panose="02020603050405020304" pitchFamily="18" charset="0"/>
                <a:cs typeface="Times New Roman" panose="02020603050405020304" pitchFamily="18" charset="0"/>
              </a:rPr>
              <a:t>16</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ust. </a:t>
            </a:r>
            <a:r>
              <a:rPr lang="pl-PL" sz="3200" dirty="0" smtClean="0">
                <a:solidFill>
                  <a:prstClr val="black"/>
                </a:solidFill>
                <a:latin typeface="Times New Roman" panose="02020603050405020304" pitchFamily="18" charset="0"/>
                <a:cs typeface="Times New Roman" panose="02020603050405020304" pitchFamily="18" charset="0"/>
              </a:rPr>
              <a:t>2a </a:t>
            </a:r>
            <a:r>
              <a:rPr lang="pl-PL" sz="3200" dirty="0">
                <a:solidFill>
                  <a:prstClr val="black"/>
                </a:solidFill>
                <a:latin typeface="Times New Roman" panose="02020603050405020304" pitchFamily="18" charset="0"/>
                <a:cs typeface="Times New Roman" panose="02020603050405020304" pitchFamily="18" charset="0"/>
              </a:rPr>
              <a:t>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6605598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Zgodnie z art. 491</a:t>
            </a:r>
            <a:r>
              <a:rPr lang="pl-PL" sz="3200" baseline="30000" dirty="0" smtClean="0">
                <a:latin typeface="Times New Roman" panose="02020603050405020304" pitchFamily="18" charset="0"/>
                <a:cs typeface="Times New Roman" panose="02020603050405020304" pitchFamily="18" charset="0"/>
              </a:rPr>
              <a:t>15</a:t>
            </a:r>
            <a:r>
              <a:rPr lang="pl-PL" sz="3200" dirty="0" smtClean="0">
                <a:latin typeface="Times New Roman" panose="02020603050405020304" pitchFamily="18" charset="0"/>
                <a:cs typeface="Times New Roman" panose="02020603050405020304" pitchFamily="18" charset="0"/>
              </a:rPr>
              <a:t> ust. 1 Pr. Upadł. w </a:t>
            </a:r>
            <a:r>
              <a:rPr lang="pl-PL" sz="3200" dirty="0">
                <a:latin typeface="Times New Roman" panose="02020603050405020304" pitchFamily="18" charset="0"/>
                <a:cs typeface="Times New Roman" panose="02020603050405020304" pitchFamily="18" charset="0"/>
              </a:rPr>
              <a:t>postanowieniu o ustaleniu planu spłaty wierzycieli sąd:</a:t>
            </a: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 wymienia </a:t>
            </a:r>
            <a:r>
              <a:rPr lang="pl-PL" sz="3200" dirty="0">
                <a:latin typeface="Times New Roman" panose="02020603050405020304" pitchFamily="18" charset="0"/>
                <a:cs typeface="Times New Roman" panose="02020603050405020304" pitchFamily="18" charset="0"/>
              </a:rPr>
              <a:t>wierzycieli uczestniczących w planie </a:t>
            </a:r>
            <a:r>
              <a:rPr lang="pl-PL" sz="3200" dirty="0" smtClean="0">
                <a:latin typeface="Times New Roman" panose="02020603050405020304" pitchFamily="18" charset="0"/>
                <a:cs typeface="Times New Roman" panose="02020603050405020304" pitchFamily="18" charset="0"/>
              </a:rPr>
              <a:t>spłaty,</a:t>
            </a: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2) dokonuje </a:t>
            </a:r>
            <a:r>
              <a:rPr lang="pl-PL" sz="3200" dirty="0">
                <a:latin typeface="Times New Roman" panose="02020603050405020304" pitchFamily="18" charset="0"/>
                <a:cs typeface="Times New Roman" panose="02020603050405020304" pitchFamily="18" charset="0"/>
              </a:rPr>
              <a:t>podziału funduszy masy upadłości pomiędzy wierzycieli uczestniczących w planie spłaty, jeżeli w postępowaniu zgromadzono fundusze masy </a:t>
            </a:r>
            <a:r>
              <a:rPr lang="pl-PL" sz="3200" dirty="0" smtClean="0">
                <a:latin typeface="Times New Roman" panose="02020603050405020304" pitchFamily="18" charset="0"/>
                <a:cs typeface="Times New Roman" panose="02020603050405020304" pitchFamily="18" charset="0"/>
              </a:rPr>
              <a:t>upadłości,</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077432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3) ustala</a:t>
            </a:r>
            <a:r>
              <a:rPr lang="pl-PL" sz="3200" dirty="0">
                <a:latin typeface="Times New Roman" panose="02020603050405020304" pitchFamily="18" charset="0"/>
                <a:cs typeface="Times New Roman" panose="02020603050405020304" pitchFamily="18" charset="0"/>
              </a:rPr>
              <a:t>, czy </a:t>
            </a:r>
            <a:r>
              <a:rPr lang="pl-PL" sz="3200" b="1" dirty="0">
                <a:latin typeface="Times New Roman" panose="02020603050405020304" pitchFamily="18" charset="0"/>
                <a:cs typeface="Times New Roman" panose="02020603050405020304" pitchFamily="18" charset="0"/>
              </a:rPr>
              <a:t>upadły doprowadził</a:t>
            </a:r>
            <a:r>
              <a:rPr lang="pl-PL" sz="3200" dirty="0">
                <a:latin typeface="Times New Roman" panose="02020603050405020304" pitchFamily="18" charset="0"/>
                <a:cs typeface="Times New Roman" panose="02020603050405020304" pitchFamily="18" charset="0"/>
              </a:rPr>
              <a:t> do swojej niewypłacalności lub </a:t>
            </a:r>
            <a:r>
              <a:rPr lang="pl-PL" sz="3200" b="1" dirty="0">
                <a:latin typeface="Times New Roman" panose="02020603050405020304" pitchFamily="18" charset="0"/>
                <a:cs typeface="Times New Roman" panose="02020603050405020304" pitchFamily="18" charset="0"/>
              </a:rPr>
              <a:t>istotnie zwiększył jej stopień</a:t>
            </a:r>
            <a:r>
              <a:rPr lang="pl-PL" sz="3200" dirty="0">
                <a:latin typeface="Times New Roman" panose="02020603050405020304" pitchFamily="18" charset="0"/>
                <a:cs typeface="Times New Roman" panose="02020603050405020304" pitchFamily="18" charset="0"/>
              </a:rPr>
              <a:t> umyślnie lub wskutek rażącego </a:t>
            </a:r>
            <a:r>
              <a:rPr lang="pl-PL" sz="3200" dirty="0" smtClean="0">
                <a:latin typeface="Times New Roman" panose="02020603050405020304" pitchFamily="18" charset="0"/>
                <a:cs typeface="Times New Roman" panose="02020603050405020304" pitchFamily="18" charset="0"/>
              </a:rPr>
              <a:t>niedbalstwa,</a:t>
            </a: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4) określa</a:t>
            </a:r>
            <a:r>
              <a:rPr lang="pl-PL" sz="3200" dirty="0">
                <a:latin typeface="Times New Roman" panose="02020603050405020304" pitchFamily="18" charset="0"/>
                <a:cs typeface="Times New Roman" panose="02020603050405020304" pitchFamily="18" charset="0"/>
              </a:rPr>
              <a:t>, w jakim zakresie i okresie, </a:t>
            </a:r>
            <a:r>
              <a:rPr lang="pl-PL" sz="3200" b="1" dirty="0">
                <a:latin typeface="Times New Roman" panose="02020603050405020304" pitchFamily="18" charset="0"/>
                <a:cs typeface="Times New Roman" panose="02020603050405020304" pitchFamily="18" charset="0"/>
              </a:rPr>
              <a:t>nie dłuższym niż trzydzieści sześć </a:t>
            </a:r>
            <a:r>
              <a:rPr lang="pl-PL" sz="3200" b="1" dirty="0" smtClean="0">
                <a:latin typeface="Times New Roman" panose="02020603050405020304" pitchFamily="18" charset="0"/>
                <a:cs typeface="Times New Roman" panose="02020603050405020304" pitchFamily="18" charset="0"/>
              </a:rPr>
              <a:t>(36) miesięcy</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upadły</a:t>
            </a:r>
            <a:r>
              <a:rPr lang="pl-PL" sz="3200" dirty="0">
                <a:latin typeface="Times New Roman" panose="02020603050405020304" pitchFamily="18" charset="0"/>
                <a:cs typeface="Times New Roman" panose="02020603050405020304" pitchFamily="18" charset="0"/>
              </a:rPr>
              <a:t> jest obowiązany </a:t>
            </a:r>
            <a:r>
              <a:rPr lang="pl-PL" sz="3200" b="1" dirty="0">
                <a:latin typeface="Times New Roman" panose="02020603050405020304" pitchFamily="18" charset="0"/>
                <a:cs typeface="Times New Roman" panose="02020603050405020304" pitchFamily="18" charset="0"/>
              </a:rPr>
              <a:t>spłacać zobowiązania</a:t>
            </a:r>
            <a:r>
              <a:rPr lang="pl-PL" sz="3200" dirty="0">
                <a:latin typeface="Times New Roman" panose="02020603050405020304" pitchFamily="18" charset="0"/>
                <a:cs typeface="Times New Roman" panose="02020603050405020304" pitchFamily="18" charset="0"/>
              </a:rPr>
              <a:t>, które w postępowaniu upadłościowym prowadzonym zgodnie z przepisami części pierwszej zostałyby uznane na liście wierzytelności, oraz jaka część </a:t>
            </a:r>
            <a:r>
              <a:rPr lang="pl-PL" sz="3200" b="1" dirty="0">
                <a:latin typeface="Times New Roman" panose="02020603050405020304" pitchFamily="18" charset="0"/>
                <a:cs typeface="Times New Roman" panose="02020603050405020304" pitchFamily="18" charset="0"/>
              </a:rPr>
              <a:t>zobowiązań upadłego powstałych przed dniem ogłoszenia upadłości zostanie umorzona </a:t>
            </a:r>
            <a:r>
              <a:rPr lang="pl-PL" sz="3200" dirty="0">
                <a:latin typeface="Times New Roman" panose="02020603050405020304" pitchFamily="18" charset="0"/>
                <a:cs typeface="Times New Roman" panose="02020603050405020304" pitchFamily="18" charset="0"/>
              </a:rPr>
              <a:t>po wykonaniu planu spłaty wierzycieli. </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547277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W </a:t>
            </a:r>
            <a:r>
              <a:rPr lang="pl-PL" sz="3200" dirty="0">
                <a:latin typeface="Times New Roman" panose="02020603050405020304" pitchFamily="18" charset="0"/>
                <a:cs typeface="Times New Roman" panose="02020603050405020304" pitchFamily="18" charset="0"/>
              </a:rPr>
              <a:t>postanowieniu o ustaleniu planu spłaty wierzycieli sąd określa, w jakim zakresie i w jakim czasie, </a:t>
            </a:r>
            <a:r>
              <a:rPr lang="pl-PL" sz="3200" b="1" dirty="0">
                <a:latin typeface="Times New Roman" panose="02020603050405020304" pitchFamily="18" charset="0"/>
                <a:cs typeface="Times New Roman" panose="02020603050405020304" pitchFamily="18" charset="0"/>
              </a:rPr>
              <a:t>nie dłuższym niż trzydzieści sześć </a:t>
            </a:r>
            <a:r>
              <a:rPr lang="pl-PL" sz="3200" b="1" dirty="0" smtClean="0">
                <a:latin typeface="Times New Roman" panose="02020603050405020304" pitchFamily="18" charset="0"/>
                <a:cs typeface="Times New Roman" panose="02020603050405020304" pitchFamily="18" charset="0"/>
              </a:rPr>
              <a:t>(36) miesięcy</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upadły</a:t>
            </a:r>
            <a:r>
              <a:rPr lang="pl-PL" sz="3200" dirty="0">
                <a:latin typeface="Times New Roman" panose="02020603050405020304" pitchFamily="18" charset="0"/>
                <a:cs typeface="Times New Roman" panose="02020603050405020304" pitchFamily="18" charset="0"/>
              </a:rPr>
              <a:t> jest obowiązany </a:t>
            </a:r>
            <a:r>
              <a:rPr lang="pl-PL" sz="3200" b="1" dirty="0">
                <a:latin typeface="Times New Roman" panose="02020603050405020304" pitchFamily="18" charset="0"/>
                <a:cs typeface="Times New Roman" panose="02020603050405020304" pitchFamily="18" charset="0"/>
              </a:rPr>
              <a:t>spłacać zobowiązania</a:t>
            </a:r>
            <a:r>
              <a:rPr lang="pl-PL" sz="3200" dirty="0">
                <a:latin typeface="Times New Roman" panose="02020603050405020304" pitchFamily="18" charset="0"/>
                <a:cs typeface="Times New Roman" panose="02020603050405020304" pitchFamily="18" charset="0"/>
              </a:rPr>
              <a:t> uznane na liście wierzytelności, niewykonane w toku postępowania na podstawie planów podziału, oraz jaka część </a:t>
            </a:r>
            <a:r>
              <a:rPr lang="pl-PL" sz="3200" b="1" dirty="0">
                <a:latin typeface="Times New Roman" panose="02020603050405020304" pitchFamily="18" charset="0"/>
                <a:cs typeface="Times New Roman" panose="02020603050405020304" pitchFamily="18" charset="0"/>
              </a:rPr>
              <a:t>zobowiązań upadłego powstałych przed dniem ogłoszenia upadłości zostanie umorzona</a:t>
            </a:r>
            <a:r>
              <a:rPr lang="pl-PL" sz="3200" dirty="0">
                <a:latin typeface="Times New Roman" panose="02020603050405020304" pitchFamily="18" charset="0"/>
                <a:cs typeface="Times New Roman" panose="02020603050405020304" pitchFamily="18" charset="0"/>
              </a:rPr>
              <a:t> po wykonaniu planu spłaty </a:t>
            </a:r>
            <a:r>
              <a:rPr lang="pl-PL" sz="3200" dirty="0" smtClean="0">
                <a:latin typeface="Times New Roman" panose="02020603050405020304" pitchFamily="18" charset="0"/>
                <a:cs typeface="Times New Roman" panose="02020603050405020304" pitchFamily="18" charset="0"/>
              </a:rPr>
              <a:t>wierzycieli</a:t>
            </a:r>
            <a:r>
              <a:rPr lang="pl-PL" sz="3200" b="1" dirty="0" smtClean="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15</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1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4262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ustalenia, że </a:t>
            </a:r>
            <a:r>
              <a:rPr lang="pl-PL" sz="3200" b="1" dirty="0">
                <a:latin typeface="Times New Roman" panose="02020603050405020304" pitchFamily="18" charset="0"/>
                <a:cs typeface="Times New Roman" panose="02020603050405020304" pitchFamily="18" charset="0"/>
              </a:rPr>
              <a:t>upadły doprowadził</a:t>
            </a:r>
            <a:r>
              <a:rPr lang="pl-PL" sz="3200" dirty="0">
                <a:latin typeface="Times New Roman" panose="02020603050405020304" pitchFamily="18" charset="0"/>
                <a:cs typeface="Times New Roman" panose="02020603050405020304" pitchFamily="18" charset="0"/>
              </a:rPr>
              <a:t> do swojej niewypłacalności lub </a:t>
            </a:r>
            <a:r>
              <a:rPr lang="pl-PL" sz="3200" b="1" dirty="0">
                <a:latin typeface="Times New Roman" panose="02020603050405020304" pitchFamily="18" charset="0"/>
                <a:cs typeface="Times New Roman" panose="02020603050405020304" pitchFamily="18" charset="0"/>
              </a:rPr>
              <a:t>istotnie zwiększył jej stopień</a:t>
            </a:r>
            <a:r>
              <a:rPr lang="pl-PL" sz="3200" dirty="0">
                <a:latin typeface="Times New Roman" panose="02020603050405020304" pitchFamily="18" charset="0"/>
                <a:cs typeface="Times New Roman" panose="02020603050405020304" pitchFamily="18" charset="0"/>
              </a:rPr>
              <a:t> umyślnie lub wskutek rażącego niedbalstwa, plan spłaty wierzycieli </a:t>
            </a:r>
            <a:r>
              <a:rPr lang="pl-PL" sz="3200" b="1" dirty="0">
                <a:latin typeface="Times New Roman" panose="02020603050405020304" pitchFamily="18" charset="0"/>
                <a:cs typeface="Times New Roman" panose="02020603050405020304" pitchFamily="18" charset="0"/>
              </a:rPr>
              <a:t>nie może być ustalony na okres krótszy niż trzydzieści </a:t>
            </a:r>
            <a:r>
              <a:rPr lang="pl-PL" sz="3200" b="1" dirty="0" smtClean="0">
                <a:latin typeface="Times New Roman" panose="02020603050405020304" pitchFamily="18" charset="0"/>
                <a:cs typeface="Times New Roman" panose="02020603050405020304" pitchFamily="18" charset="0"/>
              </a:rPr>
              <a:t>sześć (36) miesięcy </a:t>
            </a:r>
            <a:r>
              <a:rPr lang="pl-PL" sz="3200" b="1" dirty="0">
                <a:latin typeface="Times New Roman" panose="02020603050405020304" pitchFamily="18" charset="0"/>
                <a:cs typeface="Times New Roman" panose="02020603050405020304" pitchFamily="18" charset="0"/>
              </a:rPr>
              <a:t>ani dłuższy niż osiemdziesiąt cztery </a:t>
            </a:r>
            <a:r>
              <a:rPr lang="pl-PL" sz="3200" b="1" dirty="0" smtClean="0">
                <a:latin typeface="Times New Roman" panose="02020603050405020304" pitchFamily="18" charset="0"/>
                <a:cs typeface="Times New Roman" panose="02020603050405020304" pitchFamily="18" charset="0"/>
              </a:rPr>
              <a:t>(84) miesiące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15</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1a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9289381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Do planu spłaty wierzycieli oraz wykonania określonego w planie spłaty wierzycieli podziału funduszy masy upadłości </a:t>
            </a:r>
            <a:r>
              <a:rPr lang="pl-PL" sz="3200" b="1" dirty="0">
                <a:latin typeface="Times New Roman" panose="02020603050405020304" pitchFamily="18" charset="0"/>
                <a:cs typeface="Times New Roman" panose="02020603050405020304" pitchFamily="18" charset="0"/>
              </a:rPr>
              <a:t>stosuje się odpowiednio</a:t>
            </a:r>
            <a:r>
              <a:rPr lang="pl-PL" sz="3200" dirty="0">
                <a:latin typeface="Times New Roman" panose="02020603050405020304" pitchFamily="18" charset="0"/>
                <a:cs typeface="Times New Roman" panose="02020603050405020304" pitchFamily="18" charset="0"/>
              </a:rPr>
              <a:t> przepisy </a:t>
            </a:r>
            <a:r>
              <a:rPr lang="pl-PL" sz="3200" b="1" dirty="0">
                <a:latin typeface="Times New Roman" panose="02020603050405020304" pitchFamily="18" charset="0"/>
                <a:cs typeface="Times New Roman" panose="02020603050405020304" pitchFamily="18" charset="0"/>
              </a:rPr>
              <a:t>art. 313 ust. 2</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335</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336</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art. 340-348</a:t>
            </a:r>
            <a:r>
              <a:rPr lang="pl-PL" sz="3200" dirty="0">
                <a:latin typeface="Times New Roman" panose="02020603050405020304" pitchFamily="18" charset="0"/>
                <a:cs typeface="Times New Roman" panose="02020603050405020304" pitchFamily="18" charset="0"/>
              </a:rPr>
              <a:t> i art. 352-356 oraz art. </a:t>
            </a:r>
            <a:r>
              <a:rPr lang="pl-PL" sz="3200" dirty="0" smtClean="0">
                <a:latin typeface="Times New Roman" panose="02020603050405020304" pitchFamily="18" charset="0"/>
                <a:cs typeface="Times New Roman" panose="02020603050405020304" pitchFamily="18" charset="0"/>
              </a:rPr>
              <a:t>358-360</a:t>
            </a:r>
            <a:r>
              <a:rPr lang="pl-PL" sz="3200" dirty="0">
                <a:latin typeface="Times New Roman" panose="02020603050405020304" pitchFamily="18" charset="0"/>
                <a:cs typeface="Times New Roman" panose="02020603050405020304" pitchFamily="18" charset="0"/>
              </a:rPr>
              <a:t> Pr. Upadł</a:t>
            </a:r>
            <a:r>
              <a:rPr lang="pl-PL" sz="3200" dirty="0" smtClean="0">
                <a:latin typeface="Times New Roman" panose="02020603050405020304" pitchFamily="18" charset="0"/>
                <a:cs typeface="Times New Roman" panose="02020603050405020304" pitchFamily="18" charset="0"/>
              </a:rPr>
              <a:t>. (art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15</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2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894781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Postępowanie uregulowane ustawą wobec osób fizycznych nieprowadzących działalności gospodarczej należy prowadzić tak, aby </a:t>
            </a:r>
            <a:r>
              <a:rPr lang="pl-PL" sz="3200" b="1" dirty="0">
                <a:latin typeface="Times New Roman" panose="02020603050405020304" pitchFamily="18" charset="0"/>
                <a:cs typeface="Times New Roman" panose="02020603050405020304" pitchFamily="18" charset="0"/>
              </a:rPr>
              <a:t>umożliwić umorzenie zobowiązań upadłego </a:t>
            </a:r>
            <a:r>
              <a:rPr lang="pl-PL" sz="3200" dirty="0">
                <a:latin typeface="Times New Roman" panose="02020603050405020304" pitchFamily="18" charset="0"/>
                <a:cs typeface="Times New Roman" panose="02020603050405020304" pitchFamily="18" charset="0"/>
              </a:rPr>
              <a:t>niewykonanych w postępowaniu upadłościowym, a jeśli jest to możliwe </a:t>
            </a:r>
            <a:r>
              <a:rPr lang="pl-PL" sz="3200" dirty="0" smtClean="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zaspokoić </a:t>
            </a:r>
            <a:r>
              <a:rPr lang="pl-PL" sz="3200" b="1" dirty="0">
                <a:latin typeface="Times New Roman" panose="02020603050405020304" pitchFamily="18" charset="0"/>
                <a:cs typeface="Times New Roman" panose="02020603050405020304" pitchFamily="18" charset="0"/>
              </a:rPr>
              <a:t>roszczenia wierzycieli w jak najwyższym </a:t>
            </a:r>
            <a:r>
              <a:rPr lang="pl-PL" sz="3200" b="1" dirty="0" smtClean="0">
                <a:latin typeface="Times New Roman" panose="02020603050405020304" pitchFamily="18" charset="0"/>
                <a:cs typeface="Times New Roman" panose="02020603050405020304" pitchFamily="18" charset="0"/>
              </a:rPr>
              <a:t>stopniu</a:t>
            </a:r>
            <a:r>
              <a:rPr lang="pl-PL" sz="3200" dirty="0" smtClean="0">
                <a:latin typeface="Times New Roman" panose="02020603050405020304" pitchFamily="18" charset="0"/>
                <a:cs typeface="Times New Roman" panose="02020603050405020304" pitchFamily="18" charset="0"/>
              </a:rPr>
              <a:t> (art. 2 ust. 2 Pr. Upadł.).</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62076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Zobowiązania </a:t>
            </a:r>
            <a:r>
              <a:rPr lang="pl-PL" sz="3200" b="1" dirty="0">
                <a:latin typeface="Times New Roman" panose="02020603050405020304" pitchFamily="18" charset="0"/>
                <a:cs typeface="Times New Roman" panose="02020603050405020304" pitchFamily="18" charset="0"/>
              </a:rPr>
              <a:t>powstałe po ogłoszeniu upadłości </a:t>
            </a:r>
            <a:r>
              <a:rPr lang="pl-PL" sz="3200" dirty="0">
                <a:latin typeface="Times New Roman" panose="02020603050405020304" pitchFamily="18" charset="0"/>
                <a:cs typeface="Times New Roman" panose="02020603050405020304" pitchFamily="18" charset="0"/>
              </a:rPr>
              <a:t>i niewykonane w toku postępowania uwzględnia się w planie spłaty wierzycieli w pełnej wysokości, przy czym ich spłata może być rozłożona na raty na czas nie dłuższy niż przewidziany na wykonanie planu spłaty </a:t>
            </a:r>
            <a:r>
              <a:rPr lang="pl-PL" sz="3200" dirty="0" smtClean="0">
                <a:latin typeface="Times New Roman" panose="02020603050405020304" pitchFamily="18" charset="0"/>
                <a:cs typeface="Times New Roman" panose="02020603050405020304" pitchFamily="18" charset="0"/>
              </a:rPr>
              <a:t>wierzycieli</a:t>
            </a:r>
            <a:r>
              <a:rPr lang="pl-PL" sz="3200" b="1" dirty="0" smtClean="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15</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2 </a:t>
            </a:r>
            <a:r>
              <a:rPr lang="pl-PL" sz="3200" dirty="0">
                <a:latin typeface="Times New Roman" panose="02020603050405020304" pitchFamily="18" charset="0"/>
                <a:cs typeface="Times New Roman" panose="02020603050405020304" pitchFamily="18" charset="0"/>
              </a:rPr>
              <a:t>Pr.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6303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okresie wykonywania planu spłaty wierzycieli </a:t>
            </a:r>
            <a:r>
              <a:rPr lang="pl-PL" sz="3200" b="1" dirty="0">
                <a:latin typeface="Times New Roman" panose="02020603050405020304" pitchFamily="18" charset="0"/>
                <a:cs typeface="Times New Roman" panose="02020603050405020304" pitchFamily="18" charset="0"/>
              </a:rPr>
              <a:t>niedopuszczalne jest wszczęcie postępowania egzekucyjnego</a:t>
            </a:r>
            <a:r>
              <a:rPr lang="pl-PL" sz="3200" dirty="0">
                <a:latin typeface="Times New Roman" panose="02020603050405020304" pitchFamily="18" charset="0"/>
                <a:cs typeface="Times New Roman" panose="02020603050405020304" pitchFamily="18" charset="0"/>
              </a:rPr>
              <a:t> dotyczącego wierzytelności powstałych przed ustaleniem planu spłaty wierzycieli, z wyjątkiem wierzytelności wynikających z zobowiązań, o których mowa w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21</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ust. </a:t>
            </a:r>
            <a:r>
              <a:rPr lang="pl-PL" sz="3200" dirty="0" smtClean="0">
                <a:latin typeface="Times New Roman" panose="02020603050405020304" pitchFamily="18" charset="0"/>
                <a:cs typeface="Times New Roman" panose="02020603050405020304" pitchFamily="18" charset="0"/>
              </a:rPr>
              <a:t>2 (art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15 </a:t>
            </a:r>
            <a:r>
              <a:rPr lang="pl-PL" sz="3200" dirty="0" smtClean="0">
                <a:latin typeface="Times New Roman" panose="02020603050405020304" pitchFamily="18" charset="0"/>
                <a:cs typeface="Times New Roman" panose="02020603050405020304" pitchFamily="18" charset="0"/>
              </a:rPr>
              <a:t>ust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6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8765035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Po </a:t>
            </a:r>
            <a:r>
              <a:rPr lang="pl-PL" sz="3200" dirty="0">
                <a:latin typeface="Times New Roman" panose="02020603050405020304" pitchFamily="18" charset="0"/>
                <a:cs typeface="Times New Roman" panose="02020603050405020304" pitchFamily="18" charset="0"/>
              </a:rPr>
              <a:t>wykonaniu przez upadłego obowiązków określonych w planie spłaty wierzycieli </a:t>
            </a:r>
            <a:r>
              <a:rPr lang="pl-PL" sz="3200" b="1" dirty="0">
                <a:latin typeface="Times New Roman" panose="02020603050405020304" pitchFamily="18" charset="0"/>
                <a:cs typeface="Times New Roman" panose="02020603050405020304" pitchFamily="18" charset="0"/>
              </a:rPr>
              <a:t>sąd wydaje postanowienie o stwierdzeniu wykonania planu spłaty wierzycieli i umorzeniu zobowiązań upadłego powstałych przed dniem ogłoszenia upadłości i niewykonanych w wyniku wykonania planu spłaty </a:t>
            </a:r>
            <a:r>
              <a:rPr lang="pl-PL" sz="3200" b="1" dirty="0" smtClean="0">
                <a:latin typeface="Times New Roman" panose="02020603050405020304" pitchFamily="18" charset="0"/>
                <a:cs typeface="Times New Roman" panose="02020603050405020304" pitchFamily="18" charset="0"/>
              </a:rPr>
              <a:t>wierzycieli</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(art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21 </a:t>
            </a:r>
            <a:r>
              <a:rPr lang="pl-PL" sz="3200" dirty="0" smtClean="0">
                <a:latin typeface="Times New Roman" panose="02020603050405020304" pitchFamily="18" charset="0"/>
                <a:cs typeface="Times New Roman" panose="02020603050405020304" pitchFamily="18" charset="0"/>
              </a:rPr>
              <a:t>ust</a:t>
            </a: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1 </a:t>
            </a:r>
            <a:r>
              <a:rPr lang="pl-PL" sz="3200" dirty="0" err="1" smtClean="0">
                <a:latin typeface="Times New Roman" panose="02020603050405020304" pitchFamily="18" charset="0"/>
                <a:cs typeface="Times New Roman" panose="02020603050405020304" pitchFamily="18" charset="0"/>
              </a:rPr>
              <a:t>zd</a:t>
            </a:r>
            <a:r>
              <a:rPr lang="pl-PL" sz="3200" dirty="0" smtClean="0">
                <a:latin typeface="Times New Roman" panose="02020603050405020304" pitchFamily="18" charset="0"/>
                <a:cs typeface="Times New Roman" panose="02020603050405020304" pitchFamily="18" charset="0"/>
              </a:rPr>
              <a:t>. 1 Pr</a:t>
            </a:r>
            <a:r>
              <a:rPr lang="pl-PL" sz="3200" dirty="0">
                <a:latin typeface="Times New Roman" panose="02020603050405020304" pitchFamily="18" charset="0"/>
                <a:cs typeface="Times New Roman" panose="02020603050405020304" pitchFamily="18" charset="0"/>
              </a:rPr>
              <a:t>. Upadł</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031313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5" name="Diagram 4"/>
          <p:cNvGraphicFramePr/>
          <p:nvPr>
            <p:extLst>
              <p:ext uri="{D42A27DB-BD31-4B8C-83A1-F6EECF244321}">
                <p14:modId xmlns:p14="http://schemas.microsoft.com/office/powerpoint/2010/main" val="2920512919"/>
              </p:ext>
            </p:extLst>
          </p:nvPr>
        </p:nvGraphicFramePr>
        <p:xfrm>
          <a:off x="1137587" y="0"/>
          <a:ext cx="991682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10399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5" name="Diagram 4"/>
          <p:cNvGraphicFramePr/>
          <p:nvPr>
            <p:extLst>
              <p:ext uri="{D42A27DB-BD31-4B8C-83A1-F6EECF244321}">
                <p14:modId xmlns:p14="http://schemas.microsoft.com/office/powerpoint/2010/main" val="2441156446"/>
              </p:ext>
            </p:extLst>
          </p:nvPr>
        </p:nvGraphicFramePr>
        <p:xfrm>
          <a:off x="1137000" y="1163714"/>
          <a:ext cx="9918000" cy="540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8145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Zgodnie z </a:t>
            </a:r>
            <a:r>
              <a:rPr lang="pl-PL" sz="3200" dirty="0">
                <a:latin typeface="Times New Roman" panose="02020603050405020304" pitchFamily="18" charset="0"/>
                <a:cs typeface="Times New Roman" panose="02020603050405020304" pitchFamily="18" charset="0"/>
              </a:rPr>
              <a:t>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 </a:t>
            </a:r>
            <a:r>
              <a:rPr lang="pl-PL" sz="3200" dirty="0" smtClean="0">
                <a:latin typeface="Times New Roman" panose="02020603050405020304" pitchFamily="18" charset="0"/>
                <a:cs typeface="Times New Roman" panose="02020603050405020304" pitchFamily="18" charset="0"/>
              </a:rPr>
              <a:t>ust. 1 </a:t>
            </a:r>
            <a:r>
              <a:rPr lang="pl-PL" sz="3200" dirty="0" smtClean="0">
                <a:solidFill>
                  <a:prstClr val="black"/>
                </a:solidFill>
                <a:latin typeface="Times New Roman" panose="02020603050405020304" pitchFamily="18" charset="0"/>
                <a:cs typeface="Times New Roman" panose="02020603050405020304" pitchFamily="18" charset="0"/>
              </a:rPr>
              <a:t>Pr</a:t>
            </a:r>
            <a:r>
              <a:rPr lang="pl-PL" sz="3200" dirty="0">
                <a:solidFill>
                  <a:prstClr val="black"/>
                </a:solidFill>
                <a:latin typeface="Times New Roman" panose="02020603050405020304" pitchFamily="18" charset="0"/>
                <a:cs typeface="Times New Roman" panose="02020603050405020304" pitchFamily="18" charset="0"/>
              </a:rPr>
              <a:t>. Upadł</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b="1" dirty="0" smtClean="0">
                <a:solidFill>
                  <a:prstClr val="black"/>
                </a:solidFill>
                <a:latin typeface="Times New Roman" panose="02020603050405020304" pitchFamily="18" charset="0"/>
                <a:cs typeface="Times New Roman" panose="02020603050405020304" pitchFamily="18" charset="0"/>
              </a:rPr>
              <a:t>sąd </a:t>
            </a:r>
            <a:r>
              <a:rPr lang="pl-PL" sz="3200" b="1" dirty="0">
                <a:solidFill>
                  <a:prstClr val="black"/>
                </a:solidFill>
                <a:latin typeface="Times New Roman" panose="02020603050405020304" pitchFamily="18" charset="0"/>
                <a:cs typeface="Times New Roman" panose="02020603050405020304" pitchFamily="18" charset="0"/>
              </a:rPr>
              <a:t>wydaje postanowienie o odmowie ustalenia planu spłaty wierzycieli </a:t>
            </a:r>
            <a:r>
              <a:rPr lang="pl-PL" sz="3200" dirty="0">
                <a:solidFill>
                  <a:prstClr val="black"/>
                </a:solidFill>
                <a:latin typeface="Times New Roman" panose="02020603050405020304" pitchFamily="18" charset="0"/>
                <a:cs typeface="Times New Roman" panose="02020603050405020304" pitchFamily="18" charset="0"/>
              </a:rPr>
              <a:t>albo </a:t>
            </a:r>
            <a:r>
              <a:rPr lang="pl-PL" sz="3200" b="1" dirty="0">
                <a:solidFill>
                  <a:prstClr val="black"/>
                </a:solidFill>
                <a:latin typeface="Times New Roman" panose="02020603050405020304" pitchFamily="18" charset="0"/>
                <a:cs typeface="Times New Roman" panose="02020603050405020304" pitchFamily="18" charset="0"/>
              </a:rPr>
              <a:t>umorzenia zobowiązań upadłego bez ustalenia planu spłaty wierzycieli</a:t>
            </a:r>
            <a:r>
              <a:rPr lang="pl-PL" sz="3200" dirty="0">
                <a:solidFill>
                  <a:prstClr val="black"/>
                </a:solidFill>
                <a:latin typeface="Times New Roman" panose="02020603050405020304" pitchFamily="18" charset="0"/>
                <a:cs typeface="Times New Roman" panose="02020603050405020304" pitchFamily="18" charset="0"/>
              </a:rPr>
              <a:t> lub </a:t>
            </a:r>
            <a:r>
              <a:rPr lang="pl-PL" sz="3200" b="1" dirty="0">
                <a:solidFill>
                  <a:prstClr val="black"/>
                </a:solidFill>
                <a:latin typeface="Times New Roman" panose="02020603050405020304" pitchFamily="18" charset="0"/>
                <a:cs typeface="Times New Roman" panose="02020603050405020304" pitchFamily="18" charset="0"/>
              </a:rPr>
              <a:t>warunkowego umorzenia zobowiązań upadłego bez ustalenia planu spłaty </a:t>
            </a:r>
            <a:r>
              <a:rPr lang="pl-PL" sz="3200" b="1" dirty="0" smtClean="0">
                <a:solidFill>
                  <a:prstClr val="black"/>
                </a:solidFill>
                <a:latin typeface="Times New Roman" panose="02020603050405020304" pitchFamily="18" charset="0"/>
                <a:cs typeface="Times New Roman" panose="02020603050405020304" pitchFamily="18" charset="0"/>
              </a:rPr>
              <a:t>wierzycieli</a:t>
            </a:r>
            <a:r>
              <a:rPr lang="pl-PL" sz="3200" dirty="0" smtClean="0">
                <a:solidFill>
                  <a:prstClr val="black"/>
                </a:solidFill>
                <a:latin typeface="Times New Roman" panose="02020603050405020304" pitchFamily="18" charset="0"/>
                <a:cs typeface="Times New Roman" panose="02020603050405020304" pitchFamily="18" charset="0"/>
              </a:rPr>
              <a:t>, jeżeli:</a:t>
            </a:r>
          </a:p>
          <a:p>
            <a:pPr marL="0" indent="0" algn="just">
              <a:lnSpc>
                <a:spcPct val="100000"/>
              </a:lnSpc>
              <a:buNone/>
            </a:pPr>
            <a:r>
              <a:rPr lang="pl-PL" sz="3200" dirty="0">
                <a:solidFill>
                  <a:prstClr val="black"/>
                </a:solidFill>
                <a:latin typeface="Times New Roman" panose="02020603050405020304" pitchFamily="18" charset="0"/>
                <a:cs typeface="Times New Roman" panose="02020603050405020304" pitchFamily="18" charset="0"/>
              </a:rPr>
              <a:t>1) </a:t>
            </a:r>
            <a:r>
              <a:rPr lang="pl-PL" sz="3200" b="1" dirty="0">
                <a:solidFill>
                  <a:prstClr val="black"/>
                </a:solidFill>
                <a:latin typeface="Times New Roman" panose="02020603050405020304" pitchFamily="18" charset="0"/>
                <a:cs typeface="Times New Roman" panose="02020603050405020304" pitchFamily="18" charset="0"/>
              </a:rPr>
              <a:t>upadły doprowadził</a:t>
            </a:r>
            <a:r>
              <a:rPr lang="pl-PL" sz="3200" dirty="0">
                <a:solidFill>
                  <a:prstClr val="black"/>
                </a:solidFill>
                <a:latin typeface="Times New Roman" panose="02020603050405020304" pitchFamily="18" charset="0"/>
                <a:cs typeface="Times New Roman" panose="02020603050405020304" pitchFamily="18" charset="0"/>
              </a:rPr>
              <a:t> do swojej niewypłacalności lub </a:t>
            </a:r>
            <a:r>
              <a:rPr lang="pl-PL" sz="3200" b="1" dirty="0">
                <a:solidFill>
                  <a:prstClr val="black"/>
                </a:solidFill>
                <a:latin typeface="Times New Roman" panose="02020603050405020304" pitchFamily="18" charset="0"/>
                <a:cs typeface="Times New Roman" panose="02020603050405020304" pitchFamily="18" charset="0"/>
              </a:rPr>
              <a:t>istotnie zwiększył jej stopień </a:t>
            </a:r>
            <a:r>
              <a:rPr lang="pl-PL" sz="3200" dirty="0">
                <a:solidFill>
                  <a:prstClr val="black"/>
                </a:solidFill>
                <a:latin typeface="Times New Roman" panose="02020603050405020304" pitchFamily="18" charset="0"/>
                <a:cs typeface="Times New Roman" panose="02020603050405020304" pitchFamily="18" charset="0"/>
              </a:rPr>
              <a:t>w sposób celowy, w szczególności przez trwonienie części składowych majątku oraz celowe nieregulowanie wymagalnych zobowiązań</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2729104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solidFill>
                  <a:prstClr val="black"/>
                </a:solidFill>
                <a:latin typeface="Times New Roman" panose="02020603050405020304" pitchFamily="18" charset="0"/>
                <a:cs typeface="Times New Roman" panose="02020603050405020304" pitchFamily="18" charset="0"/>
              </a:rPr>
              <a:t>2</a:t>
            </a:r>
            <a:r>
              <a:rPr lang="pl-PL" sz="3200" dirty="0">
                <a:solidFill>
                  <a:prstClr val="black"/>
                </a:solidFill>
                <a:latin typeface="Times New Roman" panose="02020603050405020304" pitchFamily="18" charset="0"/>
                <a:cs typeface="Times New Roman" panose="02020603050405020304" pitchFamily="18" charset="0"/>
              </a:rPr>
              <a:t>) w okresie dziesięciu </a:t>
            </a:r>
            <a:r>
              <a:rPr lang="pl-PL" sz="3200" dirty="0" smtClean="0">
                <a:solidFill>
                  <a:prstClr val="black"/>
                </a:solidFill>
                <a:latin typeface="Times New Roman" panose="02020603050405020304" pitchFamily="18" charset="0"/>
                <a:cs typeface="Times New Roman" panose="02020603050405020304" pitchFamily="18" charset="0"/>
              </a:rPr>
              <a:t>(10) lat </a:t>
            </a:r>
            <a:r>
              <a:rPr lang="pl-PL" sz="3200" dirty="0">
                <a:solidFill>
                  <a:prstClr val="black"/>
                </a:solidFill>
                <a:latin typeface="Times New Roman" panose="02020603050405020304" pitchFamily="18" charset="0"/>
                <a:cs typeface="Times New Roman" panose="02020603050405020304" pitchFamily="18" charset="0"/>
              </a:rPr>
              <a:t>przed dniem zgłoszenia wniosku o ogłoszenie upadłości w stosunku do upadłego prowadzono postępowanie upadłościowe, w którym umorzono całość lub część jego </a:t>
            </a:r>
            <a:r>
              <a:rPr lang="pl-PL" sz="3200" dirty="0" smtClean="0">
                <a:solidFill>
                  <a:prstClr val="black"/>
                </a:solidFill>
                <a:latin typeface="Times New Roman" panose="02020603050405020304" pitchFamily="18" charset="0"/>
                <a:cs typeface="Times New Roman" panose="02020603050405020304" pitchFamily="18" charset="0"/>
              </a:rPr>
              <a:t>zobowiązań, </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chyba że ustalenie planu spłaty wierzycieli lub umorzenie zobowiązań upadłego bez ustalenia planu spłaty wierzycieli lub warunkowe umorzenie zobowiązań upadłego bez ustalenia planu spłaty wierzycieli jest uzasadnione względami słuszności lub względami </a:t>
            </a:r>
            <a:r>
              <a:rPr lang="pl-PL" sz="3200" dirty="0" smtClean="0">
                <a:latin typeface="Times New Roman" panose="02020603050405020304" pitchFamily="18" charset="0"/>
                <a:cs typeface="Times New Roman" panose="02020603050405020304" pitchFamily="18" charset="0"/>
              </a:rPr>
              <a:t>humanitarnymi.</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6684635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Zgodnie z </a:t>
            </a:r>
            <a:r>
              <a:rPr lang="pl-PL" sz="3200" dirty="0">
                <a:latin typeface="Times New Roman" panose="02020603050405020304" pitchFamily="18" charset="0"/>
                <a:cs typeface="Times New Roman" panose="02020603050405020304" pitchFamily="18" charset="0"/>
              </a:rPr>
              <a:t>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14a </a:t>
            </a:r>
            <a:r>
              <a:rPr lang="pl-PL" sz="3200" dirty="0" smtClean="0">
                <a:solidFill>
                  <a:prstClr val="black"/>
                </a:solidFill>
                <a:latin typeface="Times New Roman" panose="02020603050405020304" pitchFamily="18" charset="0"/>
                <a:cs typeface="Times New Roman" panose="02020603050405020304" pitchFamily="18" charset="0"/>
              </a:rPr>
              <a:t>Pr</a:t>
            </a:r>
            <a:r>
              <a:rPr lang="pl-PL" sz="3200" dirty="0">
                <a:solidFill>
                  <a:prstClr val="black"/>
                </a:solidFill>
                <a:latin typeface="Times New Roman" panose="02020603050405020304" pitchFamily="18" charset="0"/>
                <a:cs typeface="Times New Roman" panose="02020603050405020304" pitchFamily="18" charset="0"/>
              </a:rPr>
              <a:t>. Upadł</a:t>
            </a:r>
            <a:r>
              <a:rPr lang="pl-PL" sz="3200" dirty="0" smtClean="0">
                <a:solidFill>
                  <a:prstClr val="black"/>
                </a:solidFill>
                <a:latin typeface="Times New Roman" panose="02020603050405020304" pitchFamily="18" charset="0"/>
                <a:cs typeface="Times New Roman" panose="02020603050405020304" pitchFamily="18" charset="0"/>
              </a:rPr>
              <a:t>. w </a:t>
            </a:r>
            <a:r>
              <a:rPr lang="pl-PL" sz="3200" dirty="0" smtClean="0">
                <a:latin typeface="Times New Roman" panose="02020603050405020304" pitchFamily="18" charset="0"/>
                <a:cs typeface="Times New Roman" panose="02020603050405020304" pitchFamily="18" charset="0"/>
              </a:rPr>
              <a:t>przypadku </a:t>
            </a:r>
            <a:r>
              <a:rPr lang="pl-PL" sz="3200" dirty="0">
                <a:latin typeface="Times New Roman" panose="02020603050405020304" pitchFamily="18" charset="0"/>
                <a:cs typeface="Times New Roman" panose="02020603050405020304" pitchFamily="18" charset="0"/>
              </a:rPr>
              <a:t>postępowania wszczętego na wniosek wierzyciela przepisów art. </a:t>
            </a:r>
            <a:r>
              <a:rPr lang="pl-PL" sz="3200" b="1" dirty="0">
                <a:latin typeface="Times New Roman" panose="02020603050405020304" pitchFamily="18" charset="0"/>
                <a:cs typeface="Times New Roman" panose="02020603050405020304" pitchFamily="18" charset="0"/>
              </a:rPr>
              <a:t>491</a:t>
            </a:r>
            <a:r>
              <a:rPr lang="pl-PL" sz="3200" b="1" baseline="30000" dirty="0">
                <a:latin typeface="Times New Roman" panose="02020603050405020304" pitchFamily="18" charset="0"/>
                <a:cs typeface="Times New Roman" panose="02020603050405020304" pitchFamily="18" charset="0"/>
              </a:rPr>
              <a:t>14</a:t>
            </a:r>
            <a:r>
              <a:rPr lang="pl-PL" sz="3200" b="1" dirty="0">
                <a:latin typeface="Times New Roman" panose="02020603050405020304" pitchFamily="18" charset="0"/>
                <a:cs typeface="Times New Roman" panose="02020603050405020304" pitchFamily="18" charset="0"/>
              </a:rPr>
              <a:t>-491</a:t>
            </a:r>
            <a:r>
              <a:rPr lang="pl-PL" sz="3200" b="1" baseline="30000" dirty="0">
                <a:latin typeface="Times New Roman" panose="02020603050405020304" pitchFamily="18" charset="0"/>
                <a:cs typeface="Times New Roman" panose="02020603050405020304" pitchFamily="18" charset="0"/>
              </a:rPr>
              <a:t>21</a:t>
            </a:r>
            <a:r>
              <a:rPr lang="pl-PL" sz="3200" dirty="0">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Pr. </a:t>
            </a:r>
            <a:r>
              <a:rPr lang="pl-PL" sz="3200" dirty="0" smtClean="0">
                <a:solidFill>
                  <a:prstClr val="black"/>
                </a:solidFill>
                <a:latin typeface="Times New Roman" panose="02020603050405020304" pitchFamily="18" charset="0"/>
                <a:cs typeface="Times New Roman" panose="02020603050405020304" pitchFamily="18" charset="0"/>
              </a:rPr>
              <a:t>Upadł. </a:t>
            </a:r>
            <a:r>
              <a:rPr lang="pl-PL" sz="3200" b="1" dirty="0" smtClean="0">
                <a:latin typeface="Times New Roman" panose="02020603050405020304" pitchFamily="18" charset="0"/>
                <a:cs typeface="Times New Roman" panose="02020603050405020304" pitchFamily="18" charset="0"/>
              </a:rPr>
              <a:t>nie </a:t>
            </a:r>
            <a:r>
              <a:rPr lang="pl-PL" sz="3200" b="1" dirty="0">
                <a:latin typeface="Times New Roman" panose="02020603050405020304" pitchFamily="18" charset="0"/>
                <a:cs typeface="Times New Roman" panose="02020603050405020304" pitchFamily="18" charset="0"/>
              </a:rPr>
              <a:t>stosuje się</a:t>
            </a:r>
            <a:r>
              <a:rPr lang="pl-PL" sz="3200" dirty="0">
                <a:latin typeface="Times New Roman" panose="02020603050405020304" pitchFamily="18" charset="0"/>
                <a:cs typeface="Times New Roman" panose="02020603050405020304" pitchFamily="18" charset="0"/>
              </a:rPr>
              <a:t>, jeżeli:</a:t>
            </a:r>
          </a:p>
          <a:p>
            <a:pPr marL="0" lv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dłużnik doprowadził </a:t>
            </a:r>
            <a:r>
              <a:rPr lang="pl-PL" sz="3200" dirty="0">
                <a:latin typeface="Times New Roman" panose="02020603050405020304" pitchFamily="18" charset="0"/>
                <a:cs typeface="Times New Roman" panose="02020603050405020304" pitchFamily="18" charset="0"/>
              </a:rPr>
              <a:t>do swojej niewypłacalności lub </a:t>
            </a:r>
            <a:r>
              <a:rPr lang="pl-PL" sz="3200" b="1" dirty="0">
                <a:latin typeface="Times New Roman" panose="02020603050405020304" pitchFamily="18" charset="0"/>
                <a:cs typeface="Times New Roman" panose="02020603050405020304" pitchFamily="18" charset="0"/>
              </a:rPr>
              <a:t>istotnie zwiększył jej stopień </a:t>
            </a:r>
            <a:r>
              <a:rPr lang="pl-PL" sz="3200" dirty="0">
                <a:latin typeface="Times New Roman" panose="02020603050405020304" pitchFamily="18" charset="0"/>
                <a:cs typeface="Times New Roman" panose="02020603050405020304" pitchFamily="18" charset="0"/>
              </a:rPr>
              <a:t>umyślnie lub wskutek rażącego </a:t>
            </a:r>
            <a:r>
              <a:rPr lang="pl-PL" sz="3200" dirty="0" smtClean="0">
                <a:latin typeface="Times New Roman" panose="02020603050405020304" pitchFamily="18" charset="0"/>
                <a:cs typeface="Times New Roman" panose="02020603050405020304" pitchFamily="18" charset="0"/>
              </a:rPr>
              <a:t>niedbalstwa,</a:t>
            </a:r>
            <a:endParaRPr lang="pl-PL" sz="3200" dirty="0">
              <a:latin typeface="Times New Roman" panose="02020603050405020304" pitchFamily="18" charset="0"/>
              <a:cs typeface="Times New Roman" panose="02020603050405020304" pitchFamily="18" charset="0"/>
            </a:endParaRPr>
          </a:p>
          <a:p>
            <a:pPr marL="0" lvl="0" indent="0" algn="just">
              <a:lnSpc>
                <a:spcPct val="100000"/>
              </a:lnSpc>
              <a:buNone/>
            </a:pPr>
            <a:r>
              <a:rPr lang="pl-PL" sz="3200" dirty="0">
                <a:latin typeface="Times New Roman" panose="02020603050405020304" pitchFamily="18" charset="0"/>
                <a:cs typeface="Times New Roman" panose="02020603050405020304" pitchFamily="18" charset="0"/>
              </a:rPr>
              <a:t>2) zachodzą okoliczności wskazane w art. 491</a:t>
            </a:r>
            <a:r>
              <a:rPr lang="pl-PL" sz="3200" baseline="30000" dirty="0">
                <a:latin typeface="Times New Roman" panose="02020603050405020304" pitchFamily="18" charset="0"/>
                <a:cs typeface="Times New Roman" panose="02020603050405020304" pitchFamily="18" charset="0"/>
              </a:rPr>
              <a:t>4</a:t>
            </a:r>
            <a:r>
              <a:rPr lang="pl-PL" sz="3200" dirty="0">
                <a:latin typeface="Times New Roman" panose="02020603050405020304" pitchFamily="18" charset="0"/>
                <a:cs typeface="Times New Roman" panose="02020603050405020304" pitchFamily="18" charset="0"/>
              </a:rPr>
              <a:t> ust. </a:t>
            </a:r>
            <a:r>
              <a:rPr lang="pl-PL" sz="3200" dirty="0" smtClean="0">
                <a:latin typeface="Times New Roman" panose="02020603050405020304" pitchFamily="18" charset="0"/>
                <a:cs typeface="Times New Roman" panose="02020603050405020304" pitchFamily="18" charset="0"/>
              </a:rPr>
              <a:t>2-4 </a:t>
            </a:r>
            <a:r>
              <a:rPr lang="pl-PL" sz="3200" dirty="0">
                <a:solidFill>
                  <a:prstClr val="black"/>
                </a:solidFill>
                <a:latin typeface="Times New Roman" panose="02020603050405020304" pitchFamily="18" charset="0"/>
                <a:cs typeface="Times New Roman" panose="02020603050405020304" pitchFamily="18" charset="0"/>
              </a:rPr>
              <a:t>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26412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solidFill>
                  <a:prstClr val="black"/>
                </a:solidFill>
                <a:latin typeface="Times New Roman" panose="02020603050405020304" pitchFamily="18" charset="0"/>
                <a:cs typeface="Times New Roman" panose="02020603050405020304" pitchFamily="18" charset="0"/>
              </a:rPr>
              <a:t>Jeżeli w przypadku, o którym mowa w </a:t>
            </a:r>
            <a:r>
              <a:rPr lang="pl-PL" sz="3200" dirty="0" smtClean="0">
                <a:solidFill>
                  <a:prstClr val="black"/>
                </a:solidFill>
                <a:latin typeface="Times New Roman" panose="02020603050405020304" pitchFamily="18" charset="0"/>
                <a:cs typeface="Times New Roman" panose="02020603050405020304" pitchFamily="18" charset="0"/>
              </a:rPr>
              <a:t>art. 491</a:t>
            </a:r>
            <a:r>
              <a:rPr lang="pl-PL" sz="3200" baseline="30000" dirty="0" smtClean="0">
                <a:solidFill>
                  <a:prstClr val="black"/>
                </a:solidFill>
                <a:latin typeface="Times New Roman" panose="02020603050405020304" pitchFamily="18" charset="0"/>
                <a:cs typeface="Times New Roman" panose="02020603050405020304" pitchFamily="18" charset="0"/>
              </a:rPr>
              <a:t>14a</a:t>
            </a:r>
            <a:r>
              <a:rPr lang="pl-PL" sz="3200" dirty="0" smtClean="0">
                <a:solidFill>
                  <a:prstClr val="black"/>
                </a:solidFill>
                <a:latin typeface="Times New Roman" panose="02020603050405020304" pitchFamily="18" charset="0"/>
                <a:cs typeface="Times New Roman" panose="02020603050405020304" pitchFamily="18" charset="0"/>
              </a:rPr>
              <a:t> ust</a:t>
            </a:r>
            <a:r>
              <a:rPr lang="pl-PL" sz="3200" dirty="0">
                <a:solidFill>
                  <a:prstClr val="black"/>
                </a:solidFill>
                <a:latin typeface="Times New Roman" panose="02020603050405020304" pitchFamily="18" charset="0"/>
                <a:cs typeface="Times New Roman" panose="02020603050405020304" pitchFamily="18" charset="0"/>
              </a:rPr>
              <a:t>. 1 Pr. Upadł</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b="1" dirty="0">
                <a:solidFill>
                  <a:prstClr val="black"/>
                </a:solidFill>
                <a:latin typeface="Times New Roman" panose="02020603050405020304" pitchFamily="18" charset="0"/>
                <a:cs typeface="Times New Roman" panose="02020603050405020304" pitchFamily="18" charset="0"/>
              </a:rPr>
              <a:t>w postępowaniu zgromadzono fundusze</a:t>
            </a:r>
            <a:r>
              <a:rPr lang="pl-PL" sz="3200" dirty="0">
                <a:solidFill>
                  <a:prstClr val="black"/>
                </a:solidFill>
                <a:latin typeface="Times New Roman" panose="02020603050405020304" pitchFamily="18" charset="0"/>
                <a:cs typeface="Times New Roman" panose="02020603050405020304" pitchFamily="18" charset="0"/>
              </a:rPr>
              <a:t> masy upadłości, </a:t>
            </a:r>
            <a:r>
              <a:rPr lang="pl-PL" sz="3200" b="1" dirty="0">
                <a:solidFill>
                  <a:prstClr val="black"/>
                </a:solidFill>
                <a:latin typeface="Times New Roman" panose="02020603050405020304" pitchFamily="18" charset="0"/>
                <a:cs typeface="Times New Roman" panose="02020603050405020304" pitchFamily="18" charset="0"/>
              </a:rPr>
              <a:t>sąd wydaje postanowienie o ustaleniu planu spłaty wierzycieli</a:t>
            </a:r>
            <a:r>
              <a:rPr lang="pl-PL" sz="3200" dirty="0">
                <a:solidFill>
                  <a:prstClr val="black"/>
                </a:solidFill>
                <a:latin typeface="Times New Roman" panose="02020603050405020304" pitchFamily="18" charset="0"/>
                <a:cs typeface="Times New Roman" panose="02020603050405020304" pitchFamily="18" charset="0"/>
              </a:rPr>
              <a:t>, w którym wymienia wierzycieli uczestniczących w planie spłaty, oraz dokonuje podziału funduszy masy upadłości między wierzycieli uczestniczących w planie </a:t>
            </a:r>
            <a:r>
              <a:rPr lang="pl-PL" sz="3200" dirty="0" smtClean="0">
                <a:solidFill>
                  <a:prstClr val="black"/>
                </a:solidFill>
                <a:latin typeface="Times New Roman" panose="02020603050405020304" pitchFamily="18" charset="0"/>
                <a:cs typeface="Times New Roman" panose="02020603050405020304" pitchFamily="18" charset="0"/>
              </a:rPr>
              <a:t>spłaty. Przepisu </a:t>
            </a:r>
            <a:r>
              <a:rPr lang="pl-PL" sz="3200" b="1" dirty="0">
                <a:solidFill>
                  <a:prstClr val="black"/>
                </a:solidFill>
                <a:latin typeface="Times New Roman" panose="02020603050405020304" pitchFamily="18" charset="0"/>
                <a:cs typeface="Times New Roman" panose="02020603050405020304" pitchFamily="18" charset="0"/>
              </a:rPr>
              <a:t>art. </a:t>
            </a:r>
            <a:r>
              <a:rPr lang="pl-PL" sz="3200" b="1" dirty="0" smtClean="0">
                <a:solidFill>
                  <a:prstClr val="black"/>
                </a:solidFill>
                <a:latin typeface="Times New Roman" panose="02020603050405020304" pitchFamily="18" charset="0"/>
                <a:cs typeface="Times New Roman" panose="02020603050405020304" pitchFamily="18" charset="0"/>
              </a:rPr>
              <a:t>491</a:t>
            </a:r>
            <a:r>
              <a:rPr lang="pl-PL" sz="3200" b="1" baseline="30000" dirty="0" smtClean="0">
                <a:solidFill>
                  <a:prstClr val="black"/>
                </a:solidFill>
                <a:latin typeface="Times New Roman" panose="02020603050405020304" pitchFamily="18" charset="0"/>
                <a:cs typeface="Times New Roman" panose="02020603050405020304" pitchFamily="18" charset="0"/>
              </a:rPr>
              <a:t>21</a:t>
            </a:r>
            <a:r>
              <a:rPr lang="pl-PL" sz="3200" dirty="0" smtClean="0">
                <a:solidFill>
                  <a:prstClr val="black"/>
                </a:solidFill>
                <a:latin typeface="Times New Roman" panose="02020603050405020304" pitchFamily="18" charset="0"/>
                <a:cs typeface="Times New Roman" panose="02020603050405020304" pitchFamily="18" charset="0"/>
              </a:rPr>
              <a:t> Pr</a:t>
            </a:r>
            <a:r>
              <a:rPr lang="pl-PL" sz="3200" dirty="0">
                <a:solidFill>
                  <a:prstClr val="black"/>
                </a:solidFill>
                <a:latin typeface="Times New Roman" panose="02020603050405020304" pitchFamily="18" charset="0"/>
                <a:cs typeface="Times New Roman" panose="02020603050405020304" pitchFamily="18" charset="0"/>
              </a:rPr>
              <a:t>. </a:t>
            </a:r>
            <a:r>
              <a:rPr lang="pl-PL" sz="3200" dirty="0" smtClean="0">
                <a:solidFill>
                  <a:prstClr val="black"/>
                </a:solidFill>
                <a:latin typeface="Times New Roman" panose="02020603050405020304" pitchFamily="18" charset="0"/>
                <a:cs typeface="Times New Roman" panose="02020603050405020304" pitchFamily="18" charset="0"/>
              </a:rPr>
              <a:t>Upadł. </a:t>
            </a:r>
            <a:r>
              <a:rPr lang="pl-PL" sz="3200" b="1" dirty="0" smtClean="0">
                <a:solidFill>
                  <a:prstClr val="black"/>
                </a:solidFill>
                <a:latin typeface="Times New Roman" panose="02020603050405020304" pitchFamily="18" charset="0"/>
                <a:cs typeface="Times New Roman" panose="02020603050405020304" pitchFamily="18" charset="0"/>
              </a:rPr>
              <a:t>nie </a:t>
            </a:r>
            <a:r>
              <a:rPr lang="pl-PL" sz="3200" b="1" dirty="0">
                <a:solidFill>
                  <a:prstClr val="black"/>
                </a:solidFill>
                <a:latin typeface="Times New Roman" panose="02020603050405020304" pitchFamily="18" charset="0"/>
                <a:cs typeface="Times New Roman" panose="02020603050405020304" pitchFamily="18" charset="0"/>
              </a:rPr>
              <a:t>stosuje </a:t>
            </a:r>
            <a:r>
              <a:rPr lang="pl-PL" sz="3200" b="1" dirty="0" smtClean="0">
                <a:solidFill>
                  <a:prstClr val="black"/>
                </a:solidFill>
                <a:latin typeface="Times New Roman" panose="02020603050405020304" pitchFamily="18" charset="0"/>
                <a:cs typeface="Times New Roman" panose="02020603050405020304" pitchFamily="18" charset="0"/>
              </a:rPr>
              <a:t>się</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art. 491</a:t>
            </a:r>
            <a:r>
              <a:rPr lang="pl-PL" sz="3200" baseline="30000" dirty="0">
                <a:solidFill>
                  <a:prstClr val="black"/>
                </a:solidFill>
                <a:latin typeface="Times New Roman" panose="02020603050405020304" pitchFamily="18" charset="0"/>
                <a:cs typeface="Times New Roman" panose="02020603050405020304" pitchFamily="18" charset="0"/>
              </a:rPr>
              <a:t>14a</a:t>
            </a:r>
            <a:r>
              <a:rPr lang="pl-PL" sz="3200" dirty="0">
                <a:solidFill>
                  <a:prstClr val="black"/>
                </a:solidFill>
                <a:latin typeface="Times New Roman" panose="02020603050405020304" pitchFamily="18" charset="0"/>
                <a:cs typeface="Times New Roman" panose="02020603050405020304" pitchFamily="18" charset="0"/>
              </a:rPr>
              <a:t> ust. </a:t>
            </a:r>
            <a:r>
              <a:rPr lang="pl-PL" sz="3200" dirty="0" smtClean="0">
                <a:solidFill>
                  <a:prstClr val="black"/>
                </a:solidFill>
                <a:latin typeface="Times New Roman" panose="02020603050405020304" pitchFamily="18" charset="0"/>
                <a:cs typeface="Times New Roman" panose="02020603050405020304" pitchFamily="18" charset="0"/>
              </a:rPr>
              <a:t>2 </a:t>
            </a:r>
            <a:r>
              <a:rPr lang="pl-PL" sz="3200" dirty="0">
                <a:solidFill>
                  <a:prstClr val="black"/>
                </a:solidFill>
                <a:latin typeface="Times New Roman" panose="02020603050405020304" pitchFamily="18" charset="0"/>
                <a:cs typeface="Times New Roman" panose="02020603050405020304" pitchFamily="18" charset="0"/>
              </a:rPr>
              <a:t>Pr. Upadł</a:t>
            </a:r>
            <a:r>
              <a:rPr lang="pl-PL" sz="3200" dirty="0" smtClean="0">
                <a:solidFill>
                  <a:prstClr val="black"/>
                </a:solidFill>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9167386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solidFill>
                  <a:prstClr val="black"/>
                </a:solidFill>
                <a:latin typeface="Times New Roman" panose="02020603050405020304" pitchFamily="18" charset="0"/>
                <a:cs typeface="Times New Roman" panose="02020603050405020304" pitchFamily="18" charset="0"/>
              </a:rPr>
              <a:t>„Z </a:t>
            </a:r>
            <a:r>
              <a:rPr lang="pl-PL" sz="3200" dirty="0">
                <a:solidFill>
                  <a:prstClr val="black"/>
                </a:solidFill>
                <a:latin typeface="Times New Roman" panose="02020603050405020304" pitchFamily="18" charset="0"/>
                <a:cs typeface="Times New Roman" panose="02020603050405020304" pitchFamily="18" charset="0"/>
              </a:rPr>
              <a:t>uwagi na to, że </a:t>
            </a:r>
            <a:r>
              <a:rPr lang="pl-PL" sz="3200" b="1" dirty="0">
                <a:solidFill>
                  <a:prstClr val="black"/>
                </a:solidFill>
                <a:latin typeface="Times New Roman" panose="02020603050405020304" pitchFamily="18" charset="0"/>
                <a:cs typeface="Times New Roman" panose="02020603050405020304" pitchFamily="18" charset="0"/>
              </a:rPr>
              <a:t>plan spłaty w postępowaniu upadłościowym konsumenta łączy w sobie elementy </a:t>
            </a:r>
            <a:r>
              <a:rPr lang="pl-PL" sz="3200" dirty="0">
                <a:solidFill>
                  <a:prstClr val="black"/>
                </a:solidFill>
                <a:latin typeface="Times New Roman" panose="02020603050405020304" pitchFamily="18" charset="0"/>
                <a:cs typeface="Times New Roman" panose="02020603050405020304" pitchFamily="18" charset="0"/>
              </a:rPr>
              <a:t>listy wierzytelności, planu podziału, planu dalszych spłat wierzycieli w okresie spłaty oraz decyzji o umorzeniu zobowiązań konieczne było odrębne potraktowanie sytuacji, w której zaistnieją negatywne przesłanki wskazane w art. 491</a:t>
            </a:r>
            <a:r>
              <a:rPr lang="pl-PL" sz="3200" baseline="30000" dirty="0">
                <a:solidFill>
                  <a:prstClr val="black"/>
                </a:solidFill>
                <a:latin typeface="Times New Roman" panose="02020603050405020304" pitchFamily="18" charset="0"/>
                <a:cs typeface="Times New Roman" panose="02020603050405020304" pitchFamily="18" charset="0"/>
              </a:rPr>
              <a:t>14a</a:t>
            </a:r>
            <a:r>
              <a:rPr lang="pl-PL" sz="3200" dirty="0">
                <a:solidFill>
                  <a:prstClr val="black"/>
                </a:solidFill>
                <a:latin typeface="Times New Roman" panose="02020603050405020304" pitchFamily="18" charset="0"/>
                <a:cs typeface="Times New Roman" panose="02020603050405020304" pitchFamily="18" charset="0"/>
              </a:rPr>
              <a:t> ust. 1 Pr. Upadł</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dirty="0">
                <a:solidFill>
                  <a:prstClr val="black"/>
                </a:solidFill>
                <a:latin typeface="Times New Roman" panose="02020603050405020304" pitchFamily="18" charset="0"/>
                <a:cs typeface="Times New Roman" panose="02020603050405020304" pitchFamily="18" charset="0"/>
              </a:rPr>
              <a:t>a jednocześnie w masie upadłości będą zgromadzone fundusze, które powinny podlegać podziałowi pomiędzy wierzycieli. </a:t>
            </a:r>
            <a:r>
              <a:rPr lang="pl-PL" sz="3200" dirty="0" smtClean="0">
                <a:solidFill>
                  <a:prstClr val="black"/>
                </a:solidFill>
                <a:latin typeface="Times New Roman" panose="02020603050405020304" pitchFamily="18" charset="0"/>
                <a:cs typeface="Times New Roman" panose="02020603050405020304" pitchFamily="18" charset="0"/>
              </a:rPr>
              <a:t>[…] </a:t>
            </a:r>
            <a:r>
              <a:rPr lang="pl-PL" sz="3200" b="1" dirty="0" smtClean="0">
                <a:solidFill>
                  <a:prstClr val="black"/>
                </a:solidFill>
                <a:latin typeface="Times New Roman" panose="02020603050405020304" pitchFamily="18" charset="0"/>
                <a:cs typeface="Times New Roman" panose="02020603050405020304" pitchFamily="18" charset="0"/>
              </a:rPr>
              <a:t>W </a:t>
            </a:r>
            <a:r>
              <a:rPr lang="pl-PL" sz="3200" b="1" dirty="0">
                <a:solidFill>
                  <a:prstClr val="black"/>
                </a:solidFill>
                <a:latin typeface="Times New Roman" panose="02020603050405020304" pitchFamily="18" charset="0"/>
                <a:cs typeface="Times New Roman" panose="02020603050405020304" pitchFamily="18" charset="0"/>
              </a:rPr>
              <a:t>takiej sytuacji sąd wydaje postanowienie o ustaleniu planu spłaty, które będzie spełniało jedynie funkcję planu podziału funduszy masy </a:t>
            </a:r>
            <a:r>
              <a:rPr lang="pl-PL" sz="3200" b="1" dirty="0" smtClean="0">
                <a:solidFill>
                  <a:prstClr val="black"/>
                </a:solidFill>
                <a:latin typeface="Times New Roman" panose="02020603050405020304" pitchFamily="18" charset="0"/>
                <a:cs typeface="Times New Roman" panose="02020603050405020304" pitchFamily="18" charset="0"/>
              </a:rPr>
              <a:t>upadłości</a:t>
            </a:r>
            <a:r>
              <a:rPr lang="pl-PL" sz="3200" dirty="0" smtClean="0">
                <a:solidFill>
                  <a:prstClr val="black"/>
                </a:solidFill>
                <a:latin typeface="Times New Roman" panose="02020603050405020304" pitchFamily="18" charset="0"/>
                <a:cs typeface="Times New Roman" panose="02020603050405020304" pitchFamily="18" charset="0"/>
              </a:rPr>
              <a:t>”.</a:t>
            </a:r>
          </a:p>
          <a:p>
            <a:pPr marL="0" indent="0" algn="just">
              <a:lnSpc>
                <a:spcPct val="100000"/>
              </a:lnSpc>
              <a:buNone/>
            </a:pPr>
            <a:r>
              <a:rPr lang="pl-PL" sz="2400" i="1" dirty="0" smtClean="0">
                <a:solidFill>
                  <a:prstClr val="black"/>
                </a:solidFill>
                <a:latin typeface="Times New Roman" panose="02020603050405020304" pitchFamily="18" charset="0"/>
                <a:cs typeface="Times New Roman" panose="02020603050405020304" pitchFamily="18" charset="0"/>
              </a:rPr>
              <a:t>Uzasadnienie do projektu ustawy</a:t>
            </a:r>
            <a:endParaRPr lang="pl-PL" sz="2400" i="1"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477000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 w zmienionej treści art. 2 ust. 2 </a:t>
            </a:r>
            <a:r>
              <a:rPr lang="pl-PL" sz="3200" dirty="0">
                <a:latin typeface="Times New Roman" panose="02020603050405020304" pitchFamily="18" charset="0"/>
                <a:cs typeface="Times New Roman" panose="02020603050405020304" pitchFamily="18" charset="0"/>
              </a:rPr>
              <a:t>Pr. Upadł., </a:t>
            </a:r>
            <a:r>
              <a:rPr lang="pl-PL" sz="3200" dirty="0" smtClean="0">
                <a:latin typeface="Times New Roman" panose="02020603050405020304" pitchFamily="18" charset="0"/>
                <a:cs typeface="Times New Roman" panose="02020603050405020304" pitchFamily="18" charset="0"/>
              </a:rPr>
              <a:t>zgodnie z którym postępowanie uregulowane ustawą wobec osób fizycznych – </a:t>
            </a:r>
            <a:r>
              <a:rPr lang="pl-PL" sz="3200" b="1" dirty="0" smtClean="0">
                <a:latin typeface="Times New Roman" panose="02020603050405020304" pitchFamily="18" charset="0"/>
                <a:cs typeface="Times New Roman" panose="02020603050405020304" pitchFamily="18" charset="0"/>
              </a:rPr>
              <a:t>bez różnicowania na osobę fizyczną prowadzącą działalność gospodarczą bądź nieprowadzącą</a:t>
            </a:r>
            <a:r>
              <a:rPr lang="pl-PL" sz="3200" dirty="0" smtClean="0">
                <a:latin typeface="Times New Roman" panose="02020603050405020304" pitchFamily="18" charset="0"/>
                <a:cs typeface="Times New Roman" panose="02020603050405020304" pitchFamily="18" charset="0"/>
              </a:rPr>
              <a:t>, należy prowadzić tak, aby </a:t>
            </a:r>
            <a:r>
              <a:rPr lang="pl-PL" sz="3200" b="1" dirty="0" smtClean="0">
                <a:latin typeface="Times New Roman" panose="02020603050405020304" pitchFamily="18" charset="0"/>
                <a:cs typeface="Times New Roman" panose="02020603050405020304" pitchFamily="18" charset="0"/>
              </a:rPr>
              <a:t>umożliwić umorzenie zobowiązań upadłego niewykonanych w postępowaniu upadłościowym</a:t>
            </a:r>
            <a:r>
              <a:rPr lang="pl-PL" sz="3200" dirty="0" smtClean="0">
                <a:latin typeface="Times New Roman" panose="02020603050405020304" pitchFamily="18" charset="0"/>
                <a:cs typeface="Times New Roman" panose="02020603050405020304" pitchFamily="18" charset="0"/>
              </a:rPr>
              <a:t>. Tym samym umorzenie niezaspokojonych zobowiązań pozostałych po likwidacji majątku osoby fizycznej prowadzącej działalność gospodarczą, staje się jednym z podstawowych celów ustawy, a nie wyjątkowym przywilejem”. </a:t>
            </a:r>
          </a:p>
          <a:p>
            <a:pPr marL="0" lvl="0" indent="0" algn="just">
              <a:lnSpc>
                <a:spcPct val="100000"/>
              </a:lnSpc>
              <a:buNone/>
            </a:pPr>
            <a:r>
              <a:rPr lang="pl-PL" sz="2400" i="1" dirty="0">
                <a:solidFill>
                  <a:prstClr val="black"/>
                </a:solidFill>
                <a:latin typeface="Times New Roman" panose="02020603050405020304" pitchFamily="18" charset="0"/>
                <a:cs typeface="Times New Roman" panose="02020603050405020304" pitchFamily="18" charset="0"/>
              </a:rPr>
              <a:t>P. </a:t>
            </a:r>
            <a:r>
              <a:rPr lang="pl-PL" sz="2400" i="1" dirty="0" err="1">
                <a:solidFill>
                  <a:prstClr val="black"/>
                </a:solidFill>
                <a:latin typeface="Times New Roman" panose="02020603050405020304" pitchFamily="18" charset="0"/>
                <a:cs typeface="Times New Roman" panose="02020603050405020304" pitchFamily="18" charset="0"/>
              </a:rPr>
              <a:t>Zimmerman</a:t>
            </a:r>
            <a:r>
              <a:rPr lang="pl-PL" sz="2400" i="1" dirty="0">
                <a:solidFill>
                  <a:prstClr val="black"/>
                </a:solidFill>
                <a:latin typeface="Times New Roman" panose="02020603050405020304" pitchFamily="18" charset="0"/>
                <a:cs typeface="Times New Roman" panose="02020603050405020304" pitchFamily="18" charset="0"/>
              </a:rPr>
              <a:t>, Prawo upadłościowe. Prawo restrukturyzacyjne. </a:t>
            </a:r>
            <a:r>
              <a:rPr lang="pl-PL" sz="2400" i="1" dirty="0" smtClean="0">
                <a:solidFill>
                  <a:prstClr val="black"/>
                </a:solidFill>
                <a:latin typeface="Times New Roman" panose="02020603050405020304" pitchFamily="18" charset="0"/>
                <a:cs typeface="Times New Roman" panose="02020603050405020304" pitchFamily="18" charset="0"/>
              </a:rPr>
              <a:t>Komentarz</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463902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491</a:t>
            </a:r>
            <a:r>
              <a:rPr lang="pl-PL" sz="3200" b="1" baseline="30000" dirty="0" smtClean="0">
                <a:latin typeface="Times New Roman" panose="02020603050405020304" pitchFamily="18" charset="0"/>
                <a:cs typeface="Times New Roman" panose="02020603050405020304" pitchFamily="18" charset="0"/>
              </a:rPr>
              <a:t>1</a:t>
            </a:r>
            <a:r>
              <a:rPr lang="pl-PL" sz="3200" b="1" dirty="0" smtClean="0">
                <a:latin typeface="Times New Roman" panose="02020603050405020304" pitchFamily="18" charset="0"/>
                <a:cs typeface="Times New Roman" panose="02020603050405020304" pitchFamily="18" charset="0"/>
              </a:rPr>
              <a:t> Pr. Upadł.</a:t>
            </a:r>
            <a:endParaRPr lang="pl-PL" sz="24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1. Przepisy </a:t>
            </a:r>
            <a:r>
              <a:rPr lang="pl-PL" sz="3200" dirty="0">
                <a:latin typeface="Times New Roman" panose="02020603050405020304" pitchFamily="18" charset="0"/>
                <a:cs typeface="Times New Roman" panose="02020603050405020304" pitchFamily="18" charset="0"/>
              </a:rPr>
              <a:t>niniejszego tytułu stosuje się wobec </a:t>
            </a:r>
            <a:r>
              <a:rPr lang="pl-PL" sz="3200" b="1" dirty="0">
                <a:latin typeface="Times New Roman" panose="02020603050405020304" pitchFamily="18" charset="0"/>
                <a:cs typeface="Times New Roman" panose="02020603050405020304" pitchFamily="18" charset="0"/>
              </a:rPr>
              <a:t>osób fizycznych</a:t>
            </a:r>
            <a:r>
              <a:rPr lang="pl-PL" sz="3200" dirty="0">
                <a:latin typeface="Times New Roman" panose="02020603050405020304" pitchFamily="18" charset="0"/>
                <a:cs typeface="Times New Roman" panose="02020603050405020304" pitchFamily="18" charset="0"/>
              </a:rPr>
              <a:t>, których upadłości nie można ogłosić zgodnie z przepisami działu II tytułu I części pierwszej</a:t>
            </a:r>
            <a:r>
              <a:rPr lang="pl-PL" sz="3200"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W postanowieniu o ogłoszeniu upadłości </a:t>
            </a:r>
            <a:r>
              <a:rPr lang="pl-PL" sz="3200" b="1" dirty="0">
                <a:latin typeface="Times New Roman" panose="02020603050405020304" pitchFamily="18" charset="0"/>
                <a:cs typeface="Times New Roman" panose="02020603050405020304" pitchFamily="18" charset="0"/>
              </a:rPr>
              <a:t>sąd może postanowić</a:t>
            </a:r>
            <a:r>
              <a:rPr lang="pl-PL" sz="3200" dirty="0">
                <a:latin typeface="Times New Roman" panose="02020603050405020304" pitchFamily="18" charset="0"/>
                <a:cs typeface="Times New Roman" panose="02020603050405020304" pitchFamily="18" charset="0"/>
              </a:rPr>
              <a:t>, że postępowanie upadłościowe wobec osób, o których mowa w ust. 1, będzie prowadzone </a:t>
            </a:r>
            <a:r>
              <a:rPr lang="pl-PL" sz="3200" b="1" dirty="0">
                <a:latin typeface="Times New Roman" panose="02020603050405020304" pitchFamily="18" charset="0"/>
                <a:cs typeface="Times New Roman" panose="02020603050405020304" pitchFamily="18" charset="0"/>
              </a:rPr>
              <a:t>zgodnie z przepisami części pierwszej</a:t>
            </a:r>
            <a:r>
              <a:rPr lang="pl-PL" sz="3200" dirty="0">
                <a:latin typeface="Times New Roman" panose="02020603050405020304" pitchFamily="18" charset="0"/>
                <a:cs typeface="Times New Roman" panose="02020603050405020304" pitchFamily="18" charset="0"/>
              </a:rPr>
              <a:t>, jeżeli jest to uzasadnione znacznym rozmiarem majątku dłużnika, znaczną liczbą wierzycieli lub innymi uzasadnionymi przewidywaniami co do zwiększonego stopnia skomplikowania postępowania.</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102096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491</a:t>
            </a:r>
            <a:r>
              <a:rPr lang="pl-PL" sz="3200" b="1" baseline="30000" dirty="0" smtClean="0">
                <a:latin typeface="Times New Roman" panose="02020603050405020304" pitchFamily="18" charset="0"/>
                <a:cs typeface="Times New Roman" panose="02020603050405020304" pitchFamily="18" charset="0"/>
              </a:rPr>
              <a:t>1</a:t>
            </a:r>
            <a:r>
              <a:rPr lang="pl-PL" sz="3200" b="1" dirty="0" smtClean="0">
                <a:latin typeface="Times New Roman" panose="02020603050405020304" pitchFamily="18" charset="0"/>
                <a:cs typeface="Times New Roman" panose="02020603050405020304" pitchFamily="18" charset="0"/>
              </a:rPr>
              <a:t> Pr. Upadł.</a:t>
            </a:r>
            <a:endParaRPr lang="pl-PL" sz="24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3</a:t>
            </a:r>
            <a:r>
              <a:rPr lang="pl-PL" sz="3200" dirty="0">
                <a:latin typeface="Times New Roman" panose="02020603050405020304" pitchFamily="18" charset="0"/>
                <a:cs typeface="Times New Roman" panose="02020603050405020304" pitchFamily="18" charset="0"/>
              </a:rPr>
              <a:t>. W postępowaniu, o którym mowa w ust. 2, stosuje się przepisy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7</a:t>
            </a:r>
            <a:r>
              <a:rPr lang="pl-PL" sz="3200" dirty="0" smtClean="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art. 491</a:t>
            </a:r>
            <a:r>
              <a:rPr lang="pl-PL" sz="3200" baseline="30000" dirty="0">
                <a:latin typeface="Times New Roman" panose="02020603050405020304" pitchFamily="18" charset="0"/>
                <a:cs typeface="Times New Roman" panose="02020603050405020304" pitchFamily="18" charset="0"/>
              </a:rPr>
              <a:t>8</a:t>
            </a:r>
            <a:r>
              <a:rPr lang="pl-PL" sz="3200" dirty="0">
                <a:latin typeface="Times New Roman" panose="02020603050405020304" pitchFamily="18" charset="0"/>
                <a:cs typeface="Times New Roman" panose="02020603050405020304" pitchFamily="18" charset="0"/>
              </a:rPr>
              <a:t> i art. </a:t>
            </a:r>
            <a:r>
              <a:rPr lang="pl-PL" sz="3200" dirty="0" smtClean="0">
                <a:latin typeface="Times New Roman" panose="02020603050405020304" pitchFamily="18" charset="0"/>
                <a:cs typeface="Times New Roman" panose="02020603050405020304" pitchFamily="18" charset="0"/>
              </a:rPr>
              <a:t>491</a:t>
            </a:r>
            <a:r>
              <a:rPr lang="pl-PL" sz="3200" baseline="30000" dirty="0" smtClean="0">
                <a:latin typeface="Times New Roman" panose="02020603050405020304" pitchFamily="18" charset="0"/>
                <a:cs typeface="Times New Roman" panose="02020603050405020304" pitchFamily="18" charset="0"/>
              </a:rPr>
              <a:t>10</a:t>
            </a:r>
            <a:r>
              <a:rPr lang="pl-PL" sz="3200" dirty="0" smtClean="0">
                <a:latin typeface="Times New Roman" panose="02020603050405020304" pitchFamily="18" charset="0"/>
                <a:cs typeface="Times New Roman" panose="02020603050405020304" pitchFamily="18" charset="0"/>
              </a:rPr>
              <a:t>.</a:t>
            </a: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4. W postępowaniu, o którym mowa w ust. 2, przepis </a:t>
            </a:r>
            <a:r>
              <a:rPr lang="pl-PL" sz="3200" b="1" dirty="0">
                <a:latin typeface="Times New Roman" panose="02020603050405020304" pitchFamily="18" charset="0"/>
                <a:cs typeface="Times New Roman" panose="02020603050405020304" pitchFamily="18" charset="0"/>
              </a:rPr>
              <a:t>art. 361 stosuje się odpowiednio </a:t>
            </a:r>
            <a:r>
              <a:rPr lang="pl-PL" sz="3200" dirty="0">
                <a:latin typeface="Times New Roman" panose="02020603050405020304" pitchFamily="18" charset="0"/>
                <a:cs typeface="Times New Roman" panose="02020603050405020304" pitchFamily="18" charset="0"/>
              </a:rPr>
              <a:t>jedynie wówczas, gdy </a:t>
            </a:r>
            <a:r>
              <a:rPr lang="pl-PL" sz="3200" b="1" dirty="0">
                <a:latin typeface="Times New Roman" panose="02020603050405020304" pitchFamily="18" charset="0"/>
                <a:cs typeface="Times New Roman" panose="02020603050405020304" pitchFamily="18" charset="0"/>
              </a:rPr>
              <a:t>upadłość została ogłoszona wyłącznie na skutek uwzględnienia wniosku wierzyciela</a:t>
            </a:r>
            <a:r>
              <a:rPr lang="pl-PL" sz="3200" dirty="0">
                <a:latin typeface="Times New Roman" panose="02020603050405020304" pitchFamily="18" charset="0"/>
                <a:cs typeface="Times New Roman" panose="02020603050405020304" pitchFamily="18" charset="0"/>
              </a:rPr>
              <a:t>. Jeżeli upadłość nie została ogłoszona wyłącznie na skutek uwzględnienia wniosku wierzyciela, sąd stwierdza zakończenie postępowania upadłościowego również w przypadku braku masy upadłości lub gdy po całkowitym zlikwidowaniu masy upadłości z uwagi na brak funduszów masy upadłości, które mogłyby podlegać podziałowi, nie został sporządzony ostateczny plan podziału. </a:t>
            </a:r>
            <a:endParaRPr lang="pl-PL" sz="3200" dirty="0" smtClean="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53181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smtClean="0">
                <a:latin typeface="Times New Roman" panose="02020603050405020304" pitchFamily="18" charset="0"/>
                <a:cs typeface="Times New Roman" panose="02020603050405020304" pitchFamily="18" charset="0"/>
              </a:rPr>
              <a:t>Art</a:t>
            </a:r>
            <a:r>
              <a:rPr lang="pl-PL" sz="3200" b="1" dirty="0">
                <a:latin typeface="Times New Roman" panose="02020603050405020304" pitchFamily="18" charset="0"/>
                <a:cs typeface="Times New Roman" panose="02020603050405020304" pitchFamily="18" charset="0"/>
              </a:rPr>
              <a:t>. </a:t>
            </a:r>
            <a:r>
              <a:rPr lang="pl-PL" sz="3200" b="1" dirty="0" smtClean="0">
                <a:latin typeface="Times New Roman" panose="02020603050405020304" pitchFamily="18" charset="0"/>
                <a:cs typeface="Times New Roman" panose="02020603050405020304" pitchFamily="18" charset="0"/>
              </a:rPr>
              <a:t>491</a:t>
            </a:r>
            <a:r>
              <a:rPr lang="pl-PL" sz="3200" b="1" baseline="30000" dirty="0" smtClean="0">
                <a:latin typeface="Times New Roman" panose="02020603050405020304" pitchFamily="18" charset="0"/>
                <a:cs typeface="Times New Roman" panose="02020603050405020304" pitchFamily="18" charset="0"/>
              </a:rPr>
              <a:t>1</a:t>
            </a:r>
            <a:r>
              <a:rPr lang="pl-PL" sz="3200" b="1" dirty="0" smtClean="0">
                <a:latin typeface="Times New Roman" panose="02020603050405020304" pitchFamily="18" charset="0"/>
                <a:cs typeface="Times New Roman" panose="02020603050405020304" pitchFamily="18" charset="0"/>
              </a:rPr>
              <a:t> Pr. Upadł.</a:t>
            </a:r>
            <a:endParaRPr lang="pl-PL" sz="24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smtClean="0">
                <a:latin typeface="Times New Roman" panose="02020603050405020304" pitchFamily="18" charset="0"/>
                <a:cs typeface="Times New Roman" panose="02020603050405020304" pitchFamily="18" charset="0"/>
              </a:rPr>
              <a:t>Przepisy </a:t>
            </a:r>
            <a:r>
              <a:rPr lang="pl-PL" sz="3200" dirty="0">
                <a:latin typeface="Times New Roman" panose="02020603050405020304" pitchFamily="18" charset="0"/>
                <a:cs typeface="Times New Roman" panose="02020603050405020304" pitchFamily="18" charset="0"/>
              </a:rPr>
              <a:t>niniejszego tytułu stosuje się wobec </a:t>
            </a:r>
            <a:r>
              <a:rPr lang="pl-PL" sz="3200" b="1" dirty="0">
                <a:latin typeface="Times New Roman" panose="02020603050405020304" pitchFamily="18" charset="0"/>
                <a:cs typeface="Times New Roman" panose="02020603050405020304" pitchFamily="18" charset="0"/>
              </a:rPr>
              <a:t>osób fizycznych</a:t>
            </a:r>
            <a:r>
              <a:rPr lang="pl-PL" sz="3200" dirty="0">
                <a:latin typeface="Times New Roman" panose="02020603050405020304" pitchFamily="18" charset="0"/>
                <a:cs typeface="Times New Roman" panose="02020603050405020304" pitchFamily="18" charset="0"/>
              </a:rPr>
              <a:t>, których upadłości nie można ogłosić zgodnie z przepisami działu II tytułu I części pierwszej</a:t>
            </a:r>
            <a:r>
              <a:rPr lang="pl-PL" sz="3200" dirty="0" smtClean="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5" name="pole tekstowe 4"/>
          <p:cNvSpPr txBox="1"/>
          <p:nvPr/>
        </p:nvSpPr>
        <p:spPr>
          <a:xfrm>
            <a:off x="3330315" y="554637"/>
            <a:ext cx="5531371" cy="369332"/>
          </a:xfrm>
          <a:prstGeom prst="rect">
            <a:avLst/>
          </a:prstGeom>
          <a:solidFill>
            <a:srgbClr val="92D050"/>
          </a:solidFill>
          <a:ln>
            <a:solidFill>
              <a:schemeClr val="tx1"/>
            </a:solidFill>
          </a:ln>
        </p:spPr>
        <p:txBody>
          <a:bodyPr wrap="square" rtlCol="0">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dirty="0" smtClean="0">
                <a:latin typeface="Times New Roman" panose="02020603050405020304" pitchFamily="18" charset="0"/>
                <a:cs typeface="Times New Roman" panose="02020603050405020304" pitchFamily="18" charset="0"/>
              </a:rPr>
              <a:t>Stan prawny obowiązujący do dnia 23 marca 2020 r.</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632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2235</TotalTime>
  <Words>3938</Words>
  <Application>Microsoft Office PowerPoint</Application>
  <PresentationFormat>Panoramiczny</PresentationFormat>
  <Paragraphs>137</Paragraphs>
  <Slides>59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59</vt:i4>
      </vt:variant>
    </vt:vector>
  </HeadingPairs>
  <TitlesOfParts>
    <vt:vector size="64" baseType="lpstr">
      <vt:lpstr>Arial</vt:lpstr>
      <vt:lpstr>Calibri</vt:lpstr>
      <vt:lpstr>Calibri Light</vt:lpstr>
      <vt:lpstr>Times New Roman</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Paweł B</dc:creator>
  <cp:lastModifiedBy>Paweł B</cp:lastModifiedBy>
  <cp:revision>329</cp:revision>
  <dcterms:created xsi:type="dcterms:W3CDTF">2019-02-22T23:25:36Z</dcterms:created>
  <dcterms:modified xsi:type="dcterms:W3CDTF">2021-03-06T12:33:33Z</dcterms:modified>
</cp:coreProperties>
</file>