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9"/>
  </p:notesMasterIdLst>
  <p:sldIdLst>
    <p:sldId id="256" r:id="rId2"/>
    <p:sldId id="325" r:id="rId3"/>
    <p:sldId id="326" r:id="rId4"/>
    <p:sldId id="327" r:id="rId5"/>
    <p:sldId id="257" r:id="rId6"/>
    <p:sldId id="258" r:id="rId7"/>
    <p:sldId id="259" r:id="rId8"/>
    <p:sldId id="266" r:id="rId9"/>
    <p:sldId id="302" r:id="rId10"/>
    <p:sldId id="328" r:id="rId11"/>
    <p:sldId id="303" r:id="rId12"/>
    <p:sldId id="311" r:id="rId13"/>
    <p:sldId id="260" r:id="rId14"/>
    <p:sldId id="304" r:id="rId15"/>
    <p:sldId id="305" r:id="rId16"/>
    <p:sldId id="306" r:id="rId17"/>
    <p:sldId id="329" r:id="rId18"/>
    <p:sldId id="320" r:id="rId19"/>
    <p:sldId id="319" r:id="rId20"/>
    <p:sldId id="321" r:id="rId21"/>
    <p:sldId id="322" r:id="rId22"/>
    <p:sldId id="307" r:id="rId23"/>
    <p:sldId id="308" r:id="rId24"/>
    <p:sldId id="310" r:id="rId25"/>
    <p:sldId id="261" r:id="rId26"/>
    <p:sldId id="330" r:id="rId27"/>
    <p:sldId id="309" r:id="rId28"/>
    <p:sldId id="263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32" r:id="rId37"/>
    <p:sldId id="262" r:id="rId38"/>
    <p:sldId id="264" r:id="rId39"/>
    <p:sldId id="265" r:id="rId40"/>
    <p:sldId id="331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277" r:id="rId52"/>
    <p:sldId id="278" r:id="rId53"/>
    <p:sldId id="279" r:id="rId54"/>
    <p:sldId id="280" r:id="rId55"/>
    <p:sldId id="281" r:id="rId56"/>
    <p:sldId id="282" r:id="rId57"/>
    <p:sldId id="283" r:id="rId58"/>
    <p:sldId id="324" r:id="rId59"/>
    <p:sldId id="284" r:id="rId60"/>
    <p:sldId id="285" r:id="rId61"/>
    <p:sldId id="286" r:id="rId62"/>
    <p:sldId id="287" r:id="rId63"/>
    <p:sldId id="288" r:id="rId64"/>
    <p:sldId id="289" r:id="rId65"/>
    <p:sldId id="323" r:id="rId66"/>
    <p:sldId id="290" r:id="rId67"/>
    <p:sldId id="291" r:id="rId68"/>
    <p:sldId id="292" r:id="rId69"/>
    <p:sldId id="293" r:id="rId70"/>
    <p:sldId id="294" r:id="rId71"/>
    <p:sldId id="295" r:id="rId72"/>
    <p:sldId id="296" r:id="rId73"/>
    <p:sldId id="297" r:id="rId74"/>
    <p:sldId id="298" r:id="rId75"/>
    <p:sldId id="299" r:id="rId76"/>
    <p:sldId id="300" r:id="rId77"/>
    <p:sldId id="301" r:id="rId7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6A894-5296-44C1-A689-E7E706C1B8AC}" type="datetimeFigureOut">
              <a:rPr lang="pl-PL" smtClean="0"/>
              <a:pPr/>
              <a:t>24.10.2020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8E7AE-1213-4756-9EF7-5C562B0E07B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6238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B0BDCE-1A36-40BB-B075-FE2797062242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l-PL"/>
              <a:t>dr Jacek Borowicz</a:t>
            </a: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5974-1CE8-40D2-9E73-CD8AE91C50C6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8092-E0B7-4AB1-BE67-563A480EB25C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318F-B3E1-48B0-8BB2-4D9CEBB89228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6394-C72C-439A-A2F8-19011B54FD80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EF218-E021-4855-8944-D4C9F9BBB512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6DCD6-F2B7-42EF-B903-F701F13A0EC1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54029-6971-4119-85B2-F42BFE1098E1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FE7B-C6FA-4F11-A883-AA157A9C84F4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903B4B2-2D6D-4A2C-898B-9C8DB26E1B55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02F7AB-9F0E-44CF-A14A-2B19C1CDC137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l-PL"/>
              <a:t>dr Jacek Borowicz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865675-D6A1-4E9C-8D58-ABCB2E9A09C8}" type="datetime1">
              <a:rPr lang="pl-PL" smtClean="0"/>
              <a:pPr/>
              <a:t>24.10.2020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l-PL"/>
              <a:t>dr Jacek Borowicz</a:t>
            </a:r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10B565-E101-48DA-83CD-C36481655A2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Ubezpieczenie społeczne           z tytułu wypadków przy pracy i chorób zawodowych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/>
          </a:p>
          <a:p>
            <a:pPr algn="r"/>
            <a:r>
              <a:rPr lang="pl-PL" dirty="0"/>
              <a:t>Dr </a:t>
            </a:r>
            <a:r>
              <a:rPr lang="pl-PL" dirty="0" err="1"/>
              <a:t>J.Borowicz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i="1" dirty="0"/>
              <a:t>Czy za wypadek w pracy można uznać odmrożenie, poparzenie/udar słoneczny?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74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Warunkiem odpowiedzialności na podstawie ustawy wypadkowej jest ustalenie wypadku przy pracy </a:t>
            </a:r>
            <a:r>
              <a:rPr lang="pl-PL" b="1" u="sng" dirty="0"/>
              <a:t>w określonym dniu</a:t>
            </a:r>
            <a:r>
              <a:rPr lang="pl-PL" dirty="0"/>
              <a:t>, przy czym działanie przyczyny zewnętrznej nie przekracza </a:t>
            </a:r>
            <a:r>
              <a:rPr lang="pl-PL" b="1" u="sng" dirty="0"/>
              <a:t>jednej dniówki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wyrok SN z 2012.10.05, I UK 197/12.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Wręczenie pracownikowi wypowiedzenia może stanowić dla niego zaskoczenie, nie uzasadnia to jednakże, by przypisywać mu cechę nagłości w rozumieniu art. 3 ust. 1 ustawy z 2002 r. (</a:t>
            </a:r>
            <a:r>
              <a:rPr lang="pl-PL" u="sng" dirty="0"/>
              <a:t>bez wątpienia nie jest to zdarzenie nagłe z punktu widzenia pracodawcy</a:t>
            </a:r>
            <a:r>
              <a:rPr lang="pl-PL" dirty="0"/>
              <a:t>).</a:t>
            </a:r>
          </a:p>
          <a:p>
            <a:pPr lvl="1" algn="r">
              <a:buNone/>
            </a:pPr>
            <a:endParaRPr lang="pl-PL" sz="2000" dirty="0"/>
          </a:p>
          <a:p>
            <a:pPr lvl="1" algn="r">
              <a:buNone/>
            </a:pPr>
            <a:endParaRPr lang="pl-PL" sz="2000" dirty="0"/>
          </a:p>
          <a:p>
            <a:pPr lvl="1" algn="r">
              <a:buNone/>
            </a:pPr>
            <a:endParaRPr lang="pl-PL" sz="2000" dirty="0"/>
          </a:p>
          <a:p>
            <a:pPr lvl="1" algn="r">
              <a:buNone/>
            </a:pPr>
            <a:r>
              <a:rPr lang="pl-PL" sz="2800" dirty="0"/>
              <a:t>wyrok SN z 2012.03.28, II PK 182/11.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sz="3200" dirty="0"/>
              <a:t>wypadek przy pracy… </a:t>
            </a:r>
          </a:p>
          <a:p>
            <a:endParaRPr lang="pl-PL" sz="3200" dirty="0"/>
          </a:p>
          <a:p>
            <a:pPr algn="r">
              <a:buNone/>
            </a:pPr>
            <a:r>
              <a:rPr lang="pl-PL" sz="3200" dirty="0"/>
              <a:t>…zdarzenie nagłe, </a:t>
            </a:r>
          </a:p>
          <a:p>
            <a:pPr algn="r">
              <a:buNone/>
            </a:pPr>
            <a:r>
              <a:rPr lang="pl-PL" sz="3200" b="1" dirty="0">
                <a:solidFill>
                  <a:srgbClr val="C00000"/>
                </a:solidFill>
              </a:rPr>
              <a:t>…wywołane przyczyną                   zewnętrzną,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>
              <a:buNone/>
            </a:pPr>
            <a:r>
              <a:rPr lang="pl-PL" sz="3200" dirty="0"/>
              <a:t>	</a:t>
            </a:r>
          </a:p>
          <a:p>
            <a:pPr>
              <a:buNone/>
            </a:pPr>
            <a:r>
              <a:rPr lang="pl-PL" sz="3200" i="1" dirty="0"/>
              <a:t>	Czy choroba samoistna ( np. zawał, udar podczas pracy) może być uznana za wypadek przy pracy czy też za przyczynę wypadku przy pracy?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sz="3200" dirty="0"/>
              <a:t>Nie można wykluczyć zasadności uznania zawału serca za wypadek przy pracy, pod warunkiem jednakże stwierdzenia, że zdarzenie to nastąpiło </a:t>
            </a:r>
            <a:r>
              <a:rPr lang="pl-PL" sz="3200" b="1" u="sng" dirty="0"/>
              <a:t>w związku z pracą, na skutek przyczyny zewnętrznej</a:t>
            </a:r>
            <a:r>
              <a:rPr lang="pl-PL" sz="3200" b="1" dirty="0"/>
              <a:t> </a:t>
            </a:r>
            <a:r>
              <a:rPr lang="pl-PL" sz="3200" dirty="0"/>
              <a:t>w znaczeniu nadanym temu pojęciu w ustawie wypadkowej. </a:t>
            </a:r>
          </a:p>
          <a:p>
            <a:pPr algn="just"/>
            <a:r>
              <a:rPr lang="pl-PL" sz="3200" dirty="0"/>
              <a:t>Zawał serca jest wykładnikiem przyczyn istniejących w samym organizmie człowieka, łączących się z jego stanem zdrowia, predyspozycjami ustrojowymi i właściwościami wewnętrznymi. Są to więc </a:t>
            </a:r>
            <a:r>
              <a:rPr lang="pl-PL" sz="3200" b="1" u="sng" dirty="0"/>
              <a:t>przyczyny wewnętrzne</a:t>
            </a:r>
            <a:r>
              <a:rPr lang="pl-PL" sz="3200" dirty="0"/>
              <a:t>.</a:t>
            </a:r>
          </a:p>
          <a:p>
            <a:pPr>
              <a:buNone/>
            </a:pPr>
            <a:r>
              <a:rPr lang="pl-PL" sz="3200" dirty="0"/>
              <a:t>	</a:t>
            </a:r>
          </a:p>
          <a:p>
            <a:pPr algn="r">
              <a:buNone/>
            </a:pPr>
            <a:r>
              <a:rPr lang="pl-PL" sz="3200" dirty="0"/>
              <a:t>		 wyrok </a:t>
            </a:r>
            <a:r>
              <a:rPr lang="pl-PL" sz="3200" dirty="0" err="1"/>
              <a:t>s.apel</a:t>
            </a:r>
            <a:r>
              <a:rPr lang="pl-PL" sz="3200" dirty="0"/>
              <a:t>. 2013.04.,18III </a:t>
            </a:r>
            <a:r>
              <a:rPr lang="pl-PL" sz="3200" dirty="0" err="1"/>
              <a:t>AUa</a:t>
            </a:r>
            <a:r>
              <a:rPr lang="pl-PL" sz="3200" dirty="0"/>
              <a:t> 909/12 </a:t>
            </a:r>
            <a:endParaRPr lang="pl-PL" sz="32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Przy istnieniu tych przyczyn do wystąpienia zawału serca </a:t>
            </a:r>
            <a:r>
              <a:rPr lang="pl-PL" sz="2800" b="1" u="sng" dirty="0"/>
              <a:t>mogą też doprowadzić przyczyny zewnętrzne</a:t>
            </a:r>
            <a:r>
              <a:rPr lang="pl-PL" sz="2800" dirty="0"/>
              <a:t>. Przy takim zaś zbiegu przyczyn wywołujących zawał, do uznania tego zdarzenia za wypadek przy pracy, istotne znaczenie ma </a:t>
            </a:r>
            <a:r>
              <a:rPr lang="pl-PL" sz="2800" b="1" u="sng" dirty="0"/>
              <a:t>rodzaj przyczyny zewnętrznej</a:t>
            </a:r>
            <a:r>
              <a:rPr lang="pl-PL" sz="2800" dirty="0"/>
              <a:t> i jej </a:t>
            </a:r>
            <a:r>
              <a:rPr lang="pl-PL" sz="2800" b="1" u="sng" dirty="0"/>
              <a:t>rola w wystąpieniu zawału</a:t>
            </a:r>
            <a:r>
              <a:rPr lang="pl-PL" sz="2800" dirty="0"/>
              <a:t>.</a:t>
            </a:r>
          </a:p>
          <a:p>
            <a:pPr algn="r">
              <a:buNone/>
            </a:pPr>
            <a:endParaRPr lang="pl-PL" sz="2800" dirty="0"/>
          </a:p>
          <a:p>
            <a:pPr algn="r">
              <a:buNone/>
            </a:pPr>
            <a:r>
              <a:rPr lang="pl-PL" sz="2800" dirty="0"/>
              <a:t>wyrok </a:t>
            </a:r>
            <a:r>
              <a:rPr lang="pl-PL" sz="2800" dirty="0" err="1"/>
              <a:t>s.apel</a:t>
            </a:r>
            <a:r>
              <a:rPr lang="pl-PL" sz="2800" dirty="0"/>
              <a:t>. 2013.04.,18 III </a:t>
            </a:r>
            <a:r>
              <a:rPr lang="pl-PL" sz="2800" dirty="0" err="1"/>
              <a:t>AUa</a:t>
            </a:r>
            <a:r>
              <a:rPr lang="pl-PL" sz="2800" dirty="0"/>
              <a:t> 909/12</a:t>
            </a:r>
            <a:endParaRPr lang="pl-PL" sz="28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/>
              <a:t>Przyczyna zewnętrzna</a:t>
            </a:r>
          </a:p>
          <a:p>
            <a:pPr marL="109728" indent="0" algn="ctr">
              <a:buNone/>
            </a:pPr>
            <a:r>
              <a:rPr lang="pl-PL" sz="2800" dirty="0"/>
              <a:t>Nagłość</a:t>
            </a:r>
          </a:p>
          <a:p>
            <a:pPr marL="109728" indent="0" algn="ctr">
              <a:buNone/>
            </a:pPr>
            <a:r>
              <a:rPr lang="pl-PL" sz="2800" dirty="0"/>
              <a:t>Związek z pracą</a:t>
            </a:r>
          </a:p>
          <a:p>
            <a:pPr algn="just"/>
            <a:endParaRPr lang="pl-PL" sz="2800" i="1" dirty="0"/>
          </a:p>
          <a:p>
            <a:pPr algn="just"/>
            <a:endParaRPr lang="pl-PL" sz="2800" i="1" dirty="0"/>
          </a:p>
          <a:p>
            <a:pPr marL="109728" indent="0" algn="ctr">
              <a:buNone/>
            </a:pPr>
            <a:r>
              <a:rPr lang="pl-PL" sz="2800" dirty="0"/>
              <a:t>Zawał</a:t>
            </a:r>
          </a:p>
          <a:p>
            <a:pPr marL="109728" indent="0" algn="ctr">
              <a:buNone/>
            </a:pPr>
            <a:endParaRPr lang="pl-PL" sz="2800" i="1" dirty="0"/>
          </a:p>
          <a:p>
            <a:pPr marL="109728" indent="0" algn="ctr">
              <a:buNone/>
            </a:pPr>
            <a:endParaRPr lang="pl-PL" sz="2800" i="1" dirty="0"/>
          </a:p>
          <a:p>
            <a:pPr marL="109728" indent="0" algn="ctr">
              <a:buNone/>
            </a:pPr>
            <a:r>
              <a:rPr lang="pl-PL" sz="2800" dirty="0"/>
              <a:t>Wypadek przy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4139952" y="2996952"/>
            <a:ext cx="100811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463988" y="4365104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278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i="1" dirty="0"/>
          </a:p>
          <a:p>
            <a:pPr>
              <a:buNone/>
            </a:pPr>
            <a:endParaRPr lang="pl-PL" sz="2800" i="1" dirty="0"/>
          </a:p>
          <a:p>
            <a:r>
              <a:rPr lang="pl-PL" sz="2800" i="1" dirty="0"/>
              <a:t>Czy sama praca (jej rodzaj, ilość, uciążliwość, intensywność, stres) może              stanowić przyczynę wypadku                 przy pracy?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2800" dirty="0"/>
              <a:t>Wykonywanie zwykłych (typowych, normalnych), choćby wymagających dużego wysiłku fizycznego, czynności (obowiązków) przez pracownika, który doznał zawału serca w czasie i miejscu wykonywania zatrudnienia, </a:t>
            </a:r>
            <a:r>
              <a:rPr lang="pl-PL" sz="2800" b="1" u="sng" dirty="0"/>
              <a:t>nie może być uznane za zewnętrzną przyczynę wypadku przy pracy, gdyż "sama praca" nie może stanowić zewnętrznej przyczyny</a:t>
            </a:r>
            <a:r>
              <a:rPr lang="pl-PL" sz="2800" b="1" dirty="0"/>
              <a:t> </a:t>
            </a:r>
            <a:r>
              <a:rPr lang="pl-PL" sz="2800" dirty="0"/>
              <a:t>w rozumieniu definicji wypadku przy pracy…</a:t>
            </a:r>
          </a:p>
          <a:p>
            <a:endParaRPr lang="pl-PL" sz="2800" dirty="0"/>
          </a:p>
          <a:p>
            <a:pPr algn="r">
              <a:buNone/>
            </a:pPr>
            <a:r>
              <a:rPr lang="pl-PL" sz="2800" dirty="0"/>
              <a:t>wyrok SN z 2009.09.16, I PK 79/09 </a:t>
            </a:r>
          </a:p>
          <a:p>
            <a:pPr algn="r"/>
            <a:endParaRPr lang="pl-PL" sz="28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dirty="0"/>
          </a:p>
          <a:p>
            <a:pPr algn="just"/>
            <a:r>
              <a:rPr lang="pl-PL" b="1" dirty="0"/>
              <a:t>Obowiązkowo</a:t>
            </a:r>
            <a:r>
              <a:rPr lang="pl-PL" dirty="0"/>
              <a:t> ubezpieczeniu </a:t>
            </a:r>
            <a:r>
              <a:rPr lang="pl-PL" b="1" dirty="0"/>
              <a:t>wypadkowemu</a:t>
            </a:r>
            <a:r>
              <a:rPr lang="pl-PL" dirty="0"/>
              <a:t> podlegają osoby podlegające ubezpieczeniom </a:t>
            </a:r>
            <a:r>
              <a:rPr lang="pl-PL" b="1" dirty="0"/>
              <a:t>emerytalnemu i rentowym </a:t>
            </a:r>
            <a:r>
              <a:rPr lang="pl-PL" dirty="0"/>
              <a:t>zgodnie z ustawą   z 13.10.1998 r. </a:t>
            </a:r>
            <a:r>
              <a:rPr lang="pl-PL" i="1" dirty="0"/>
              <a:t>o systemie ubezpieczeń społecznych.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Ubezpieczenie wypadkowe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/>
              <a:t>…ale może nią być dopiero określona </a:t>
            </a:r>
            <a:r>
              <a:rPr lang="pl-PL" sz="2800" b="1" u="sng" dirty="0"/>
              <a:t>nadzwyczajna sytuacja </a:t>
            </a:r>
            <a:r>
              <a:rPr lang="pl-PL" sz="2800" dirty="0"/>
              <a:t>związana z tą pracą, która staje się współdziałającą przyczyną zewnętrzną. </a:t>
            </a:r>
          </a:p>
          <a:p>
            <a:endParaRPr lang="pl-PL" sz="2800" dirty="0"/>
          </a:p>
          <a:p>
            <a:pPr algn="r">
              <a:buNone/>
            </a:pPr>
            <a:r>
              <a:rPr lang="pl-PL" sz="2800" dirty="0"/>
              <a:t>wyrok SN z 2009.09.16, I PK 79/09 </a:t>
            </a:r>
          </a:p>
          <a:p>
            <a:pPr algn="r"/>
            <a:endParaRPr lang="pl-PL" sz="28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sz="2800" dirty="0"/>
              <a:t>Co do zasady wykonywanie </a:t>
            </a:r>
            <a:r>
              <a:rPr lang="pl-PL" sz="2800" b="1" dirty="0"/>
              <a:t>zwykłych (typowych, normalnych)</a:t>
            </a:r>
            <a:r>
              <a:rPr lang="pl-PL" sz="2800" dirty="0"/>
              <a:t>, choćby stresujących lub wymagających dużego wysiłku fizycznego, czynności (obowiązków) przez pracownika, który zmarł w wyniku zasłabnięcia w czasie i miejscu wykonywania zatrudnienia, </a:t>
            </a:r>
            <a:r>
              <a:rPr lang="pl-PL" sz="2800" dirty="0">
                <a:solidFill>
                  <a:srgbClr val="C00000"/>
                </a:solidFill>
              </a:rPr>
              <a:t>nie może być uznane za zewnętrzną przyczynę </a:t>
            </a:r>
            <a:r>
              <a:rPr lang="pl-PL" sz="2800" dirty="0"/>
              <a:t>wypadku przy pracy, </a:t>
            </a:r>
            <a:r>
              <a:rPr lang="pl-PL" sz="2800" b="1" dirty="0"/>
              <a:t>gdyż sama praca nie może stanowić zewnętrznej przyczyny w rozumieniu definicji wypadku przy pracy </a:t>
            </a:r>
            <a:r>
              <a:rPr lang="pl-PL" sz="2800" dirty="0"/>
              <a:t>(…). </a:t>
            </a:r>
          </a:p>
          <a:p>
            <a:pPr algn="r"/>
            <a:r>
              <a:rPr lang="pl-PL" sz="2800" dirty="0"/>
              <a:t>wyrok SN z 2012.04.04, II UK 181/11. </a:t>
            </a:r>
          </a:p>
          <a:p>
            <a:endParaRPr lang="pl-PL" sz="2800" dirty="0"/>
          </a:p>
          <a:p>
            <a:pPr algn="r"/>
            <a:endParaRPr lang="pl-PL" sz="28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Śmierć pracownika spowodowana </a:t>
            </a:r>
            <a:r>
              <a:rPr lang="pl-PL" sz="2800" b="1" dirty="0"/>
              <a:t>urazami z powodu upadku z wysokości wskutek ataku padaczki</a:t>
            </a:r>
            <a:r>
              <a:rPr lang="pl-PL" sz="2800" dirty="0"/>
              <a:t> jest wypadkiem przy pracy. </a:t>
            </a:r>
          </a:p>
          <a:p>
            <a:r>
              <a:rPr lang="pl-PL" sz="2800" dirty="0"/>
              <a:t>W tym bowiem przypadku przyczyną zgonu były </a:t>
            </a:r>
            <a:r>
              <a:rPr lang="pl-PL" sz="2800" b="1" dirty="0"/>
              <a:t>czynniki zewnętrzne, czyli rozległe urazy czaszki i kręgosłupa</a:t>
            </a:r>
            <a:r>
              <a:rPr lang="pl-PL" sz="2800" dirty="0"/>
              <a:t>.</a:t>
            </a:r>
          </a:p>
          <a:p>
            <a:endParaRPr lang="pl-PL" sz="2800" i="1" dirty="0"/>
          </a:p>
          <a:p>
            <a:pPr algn="r">
              <a:buNone/>
            </a:pPr>
            <a:r>
              <a:rPr lang="pl-PL" sz="2800" dirty="0"/>
              <a:t>wyrok SN z 2013.03.04, I UK 505/12 </a:t>
            </a:r>
          </a:p>
          <a:p>
            <a:endParaRPr lang="pl-PL" sz="28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800" dirty="0"/>
          </a:p>
          <a:p>
            <a:pPr algn="just"/>
            <a:r>
              <a:rPr lang="pl-PL" sz="2800" dirty="0"/>
              <a:t>Kwalifikacja udaru mózgu jako wypadku przy pracy jest rezultatem oceny materiału dowodowego i ustaleń faktycznych </a:t>
            </a:r>
            <a:r>
              <a:rPr lang="pl-PL" sz="2800" b="1" dirty="0"/>
              <a:t>w każdej konkretnej sprawie.</a:t>
            </a:r>
          </a:p>
          <a:p>
            <a:endParaRPr lang="pl-PL" sz="2800" b="1" i="1" dirty="0"/>
          </a:p>
          <a:p>
            <a:pPr algn="r">
              <a:buNone/>
            </a:pPr>
            <a:r>
              <a:rPr lang="pl-PL" sz="2800" dirty="0" err="1"/>
              <a:t>postanow</a:t>
            </a:r>
            <a:r>
              <a:rPr lang="pl-PL" sz="2800" dirty="0"/>
              <a:t>. SN z 2012.03.15, II UK 298/11. </a:t>
            </a:r>
          </a:p>
          <a:p>
            <a:endParaRPr lang="pl-PL" sz="2800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pl-PL" sz="2800" dirty="0"/>
          </a:p>
          <a:p>
            <a:r>
              <a:rPr lang="pl-PL" sz="2800" dirty="0"/>
              <a:t>Przyczyną zewnętrzną wypadku przy pracy może być </a:t>
            </a:r>
            <a:r>
              <a:rPr lang="pl-PL" sz="2800" b="1" u="sng" dirty="0"/>
              <a:t>szczególne (nadzwyczajne, nietypowe</a:t>
            </a:r>
            <a:r>
              <a:rPr lang="pl-PL" sz="2800" u="sng" dirty="0"/>
              <a:t>) </a:t>
            </a:r>
            <a:r>
              <a:rPr lang="pl-PL" sz="2800" dirty="0"/>
              <a:t>przeżycie wewnętrzne </a:t>
            </a:r>
            <a:r>
              <a:rPr lang="pl-PL" sz="2800" u="sng" dirty="0"/>
              <a:t>(</a:t>
            </a:r>
            <a:r>
              <a:rPr lang="pl-PL" sz="2800" b="1" u="sng" dirty="0"/>
              <a:t>stres, uraz psychiczny</a:t>
            </a:r>
            <a:r>
              <a:rPr lang="pl-PL" sz="2800" u="sng" dirty="0"/>
              <a:t>) </a:t>
            </a:r>
            <a:r>
              <a:rPr lang="pl-PL" sz="2800" dirty="0"/>
              <a:t>w postaci </a:t>
            </a:r>
            <a:r>
              <a:rPr lang="pl-PL" sz="2800" b="1" u="sng" dirty="0"/>
              <a:t>emocji o znacznym nasileniu </a:t>
            </a:r>
            <a:r>
              <a:rPr lang="pl-PL" sz="2800" dirty="0"/>
              <a:t>powstałe wskutek </a:t>
            </a:r>
            <a:r>
              <a:rPr lang="pl-PL" sz="2800" b="1" u="sng" dirty="0"/>
              <a:t>okoliczności</a:t>
            </a:r>
            <a:r>
              <a:rPr lang="pl-PL" sz="2800" u="sng" dirty="0"/>
              <a:t> </a:t>
            </a:r>
            <a:r>
              <a:rPr lang="pl-PL" sz="2800" b="1" u="sng" dirty="0"/>
              <a:t>nietypowych</a:t>
            </a:r>
            <a:r>
              <a:rPr lang="pl-PL" sz="2800" u="sng" dirty="0"/>
              <a:t> </a:t>
            </a:r>
            <a:r>
              <a:rPr lang="pl-PL" sz="2800" dirty="0"/>
              <a:t>dla normalnych stosunków pracowniczych. </a:t>
            </a:r>
          </a:p>
          <a:p>
            <a:r>
              <a:rPr lang="pl-PL" sz="2800" dirty="0"/>
              <a:t>Towarzyszący wykonywaniu pracy </a:t>
            </a:r>
            <a:r>
              <a:rPr lang="pl-PL" sz="2800" b="1" u="sng" dirty="0"/>
              <a:t>stres musi być istotnym ogniwem</a:t>
            </a:r>
            <a:r>
              <a:rPr lang="pl-PL" sz="2800" u="sng" dirty="0"/>
              <a:t> </a:t>
            </a:r>
            <a:r>
              <a:rPr lang="pl-PL" sz="2800" dirty="0"/>
              <a:t>w łańcuchu przyczynowo-skutkowym, prowadzącym do gwałtowanego pogorszenia stanu zdrowia pracownika.</a:t>
            </a:r>
            <a:br>
              <a:rPr lang="pl-PL" sz="2800" dirty="0"/>
            </a:br>
            <a:r>
              <a:rPr lang="pl-PL" sz="2400" dirty="0"/>
              <a:t> </a:t>
            </a:r>
          </a:p>
          <a:p>
            <a:pPr algn="r"/>
            <a:r>
              <a:rPr lang="pl-PL" sz="2800" dirty="0"/>
              <a:t>wyrok SN z 2012.03.28, II PK 182/11. </a:t>
            </a:r>
          </a:p>
          <a:p>
            <a:endParaRPr lang="pl-PL" sz="2800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sz="3200" dirty="0"/>
              <a:t>wypadek przy pracy… </a:t>
            </a:r>
          </a:p>
          <a:p>
            <a:pPr algn="r">
              <a:buNone/>
            </a:pPr>
            <a:r>
              <a:rPr lang="pl-PL" sz="3200" dirty="0"/>
              <a:t>…zdarzenie nagłe, </a:t>
            </a:r>
          </a:p>
          <a:p>
            <a:pPr algn="r">
              <a:buNone/>
            </a:pPr>
            <a:r>
              <a:rPr lang="pl-PL" sz="3200" dirty="0"/>
              <a:t>…wywołane przyczyną                 zewnętrzną,</a:t>
            </a:r>
          </a:p>
          <a:p>
            <a:pPr algn="r">
              <a:buNone/>
            </a:pPr>
            <a:r>
              <a:rPr lang="pl-PL" sz="3200" b="1" dirty="0">
                <a:solidFill>
                  <a:srgbClr val="C00000"/>
                </a:solidFill>
              </a:rPr>
              <a:t>…powodujące uraz                                   lub śmierć</a:t>
            </a:r>
            <a:r>
              <a:rPr lang="pl-PL" sz="3200" dirty="0">
                <a:solidFill>
                  <a:srgbClr val="C00000"/>
                </a:solidFill>
              </a:rPr>
              <a:t>, </a:t>
            </a:r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i="1" dirty="0"/>
              <a:t>Pracownik zakładów chemicznych na wskutek zatrucia podczas nagłej awarii ma istotnie obniżoną wydolność oddechowo – krążeniową.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786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Wprowadzenie do definicji wypadku przy pracy </a:t>
            </a:r>
            <a:r>
              <a:rPr lang="pl-PL" b="1" dirty="0"/>
              <a:t>przesłanki urazu</a:t>
            </a:r>
            <a:r>
              <a:rPr lang="pl-PL" dirty="0"/>
              <a:t> nie oznacza, że wykluczone jest kwalifikowanie </a:t>
            </a:r>
            <a:r>
              <a:rPr lang="pl-PL" b="1" dirty="0"/>
              <a:t>istotnego pogorszenia stanu zdrowia jako urazu i wypadku przy pracy</a:t>
            </a:r>
            <a:r>
              <a:rPr lang="pl-PL" dirty="0"/>
              <a:t> w rozumieniu art. 3 ust. 1 i art. 2 </a:t>
            </a:r>
            <a:r>
              <a:rPr lang="pl-PL" dirty="0" err="1"/>
              <a:t>pkt</a:t>
            </a:r>
            <a:r>
              <a:rPr lang="pl-PL" dirty="0"/>
              <a:t> 13 ustawy z 30.10.2002 r. o ubezpieczeniu społecznym z tytułu wypadków przy pracy i chorób zawodowych.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2011.06.07, II PK 311/10.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sz="3200" dirty="0"/>
              <a:t>wypadek przy pracy… </a:t>
            </a:r>
          </a:p>
          <a:p>
            <a:pPr algn="r">
              <a:buNone/>
            </a:pPr>
            <a:r>
              <a:rPr lang="pl-PL" sz="3200" dirty="0"/>
              <a:t>…zdarzenie nagłe, </a:t>
            </a:r>
          </a:p>
          <a:p>
            <a:pPr algn="r">
              <a:buNone/>
            </a:pPr>
            <a:r>
              <a:rPr lang="pl-PL" sz="3200" dirty="0"/>
              <a:t>…wywołane przyczyną                 zewnętrzną,</a:t>
            </a:r>
          </a:p>
          <a:p>
            <a:pPr algn="r">
              <a:buNone/>
            </a:pPr>
            <a:r>
              <a:rPr lang="pl-PL" sz="3200" dirty="0"/>
              <a:t>…powodujące uraz                                   lub śmierć,</a:t>
            </a:r>
          </a:p>
          <a:p>
            <a:pPr algn="r">
              <a:buNone/>
            </a:pPr>
            <a:r>
              <a:rPr lang="pl-PL" sz="3200" b="1" dirty="0">
                <a:solidFill>
                  <a:srgbClr val="C00000"/>
                </a:solidFill>
              </a:rPr>
              <a:t>… w związku z pracą. </a:t>
            </a:r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Firma musi uznać za wypadek przy pracy zdarzenie, w trakcie którego doszło                     do pobicia pracownika przez innego zatrudnionego. </a:t>
            </a:r>
          </a:p>
          <a:p>
            <a:pPr algn="just"/>
            <a:r>
              <a:rPr lang="pl-PL" dirty="0"/>
              <a:t>Nie ma znaczenia, że miało to miejsce przed przystąpieniem do pracy np. w przebieralni.</a:t>
            </a:r>
          </a:p>
          <a:p>
            <a:endParaRPr lang="pl-PL" dirty="0"/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2012.11.08, II PK 80/12. </a:t>
            </a:r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Nie podlegają ubezpieczeniu wypadkowemu </a:t>
            </a:r>
            <a:r>
              <a:rPr lang="pl-PL" b="1" dirty="0"/>
              <a:t>bezrobotni pobierający zasiłek dla bezrobotnych </a:t>
            </a:r>
            <a:r>
              <a:rPr lang="pl-PL" dirty="0"/>
              <a:t>lub świadczenie integracyjne, </a:t>
            </a:r>
          </a:p>
          <a:p>
            <a:r>
              <a:rPr lang="pl-PL" b="1" dirty="0"/>
              <a:t>posłowie do Parlamentu Europejskiego</a:t>
            </a:r>
            <a:r>
              <a:rPr lang="pl-PL" dirty="0"/>
              <a:t>, o których mowa w art. 1 ust. 1 ustawy z dnia 30 lipca 2004 r. o uposażeniu posłów do Parlamentu Europejskiego wybranych w Rzeczypospolitej Polskiej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Ubezpieczenie wypadkowe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dirty="0"/>
              <a:t>Pobicie pracownika podczas wykonywania przez niego zwykłych czynności pracowniczych wystarczy do przyjęcia związku zdarzenia z pracą.</a:t>
            </a:r>
          </a:p>
          <a:p>
            <a:endParaRPr lang="pl-PL" dirty="0"/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2012.11.08, II PK 80/12. </a:t>
            </a:r>
          </a:p>
          <a:p>
            <a:endParaRPr lang="pl-PL" dirty="0"/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dirty="0"/>
              <a:t>Odstąpienie od osobistego wykonywania obowiązków pracowniczych (kierowcy)                   i kontynuowanie podróży w charakterze pasażera stanowi zerwanie związku z pracą.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2012.05.08, II UK 253/11.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Ochrona z ustawy wypadkowej przysługuje pracownikowi który doznał wypadku                    </a:t>
            </a:r>
            <a:r>
              <a:rPr lang="pl-PL" b="1" u="sng" dirty="0"/>
              <a:t>w związku z pracą</a:t>
            </a:r>
            <a:r>
              <a:rPr lang="pl-PL" b="1" dirty="0"/>
              <a:t>. </a:t>
            </a:r>
            <a:r>
              <a:rPr lang="pl-PL" dirty="0"/>
              <a:t>Pracownik może zerwać związek z pracą będąc nawet na terenie zakładu pracy, jeżeli podejmuje czynności, </a:t>
            </a:r>
            <a:r>
              <a:rPr lang="pl-PL" b="1" u="sng" dirty="0"/>
              <a:t>które nie wynikają z zatrudnienia lub są nawet celom zatrudnienia przeciwne</a:t>
            </a:r>
            <a:r>
              <a:rPr lang="pl-PL" u="sng" dirty="0"/>
              <a:t>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2011.06.20, I UK 335/10. </a:t>
            </a:r>
          </a:p>
          <a:p>
            <a:pPr>
              <a:buNone/>
            </a:pPr>
            <a:r>
              <a:rPr lang="pl-PL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Droga powrotna do stałego miejsca wykonywania pracy - po załatwieniu sprawy prywatnej - ponownie powinna być uznana za pozostającą w związku z pracą. Wypadek, który zaistniał w trakcie tej drogi jest więc wypadkiem przy pracy (…).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</a:t>
            </a:r>
            <a:r>
              <a:rPr lang="pl-PL" dirty="0" err="1"/>
              <a:t>s.apel</a:t>
            </a:r>
            <a:r>
              <a:rPr lang="pl-PL" dirty="0"/>
              <a:t> w Katowicach z 2011.02.24,                III </a:t>
            </a:r>
            <a:r>
              <a:rPr lang="pl-PL" dirty="0" err="1"/>
              <a:t>AUa</a:t>
            </a:r>
            <a:r>
              <a:rPr lang="pl-PL" dirty="0"/>
              <a:t> 1535/10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Okoliczności konkretnej sprawy decydują                o tym, czy </a:t>
            </a:r>
            <a:r>
              <a:rPr lang="pl-PL" b="1" dirty="0"/>
              <a:t>spożywanie alkoholu w czasie                 i miejscu świadczenia pracy</a:t>
            </a:r>
            <a:r>
              <a:rPr lang="pl-PL" dirty="0"/>
              <a:t> lub w drodze                z pracy do domu prowadzi do zerwania normatywnego związku z pracą lub                             z odbywaniem drogi z pracy do domu.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2010.06.25, II UK 75/10.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Wypadek komunikacyjny pracownika   objętego </a:t>
            </a:r>
            <a:r>
              <a:rPr lang="pl-PL" b="1" dirty="0"/>
              <a:t>zadaniowym czasem pracy</a:t>
            </a:r>
            <a:r>
              <a:rPr lang="pl-PL" dirty="0"/>
              <a:t>,                   w drodze pomiędzy jednym a drugim           miejscem świadczenia pracy, jest            wypadkiem przy pracy.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wyrok SN z 2009.09.16, I UK 105/09.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ctr"/>
            <a:endParaRPr lang="pl-PL" dirty="0"/>
          </a:p>
          <a:p>
            <a:pPr algn="ctr"/>
            <a:r>
              <a:rPr lang="pl-PL" sz="3600" b="1" dirty="0"/>
              <a:t>Normatywny związek z pracą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328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Wypadek przy pracy: nagłe zdarzenie wywołane przyczyną zewnętrzną powodujące uraz lub śmierć, które nastąpiło w związku              z pracą: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 algn="r">
              <a:buNone/>
            </a:pPr>
            <a:r>
              <a:rPr lang="pl-PL" dirty="0"/>
              <a:t>		</a:t>
            </a:r>
            <a:r>
              <a:rPr lang="pl-PL" b="1" dirty="0"/>
              <a:t>1) podczas lub w związku                                  z wykonywaniem przez pracownika                 zwykłych czynności                                                lub poleceń przełożonych;</a:t>
            </a:r>
          </a:p>
          <a:p>
            <a:endParaRPr lang="pl-PL" dirty="0"/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Wypadek przy pracy: nagłe zdarzenie wywołane przyczyną zewnętrzną powodujące uraz lub śmierć, które nastąpiło w związku z pracą:</a:t>
            </a:r>
          </a:p>
          <a:p>
            <a:pPr algn="r">
              <a:buNone/>
            </a:pPr>
            <a:r>
              <a:rPr lang="pl-PL" dirty="0"/>
              <a:t>		</a:t>
            </a:r>
            <a:r>
              <a:rPr lang="pl-PL" b="1" dirty="0"/>
              <a:t>2) podczas lub w związku                                  z wykonywaniem przez pracownika                             czynności na rzecz pracodawcy,                           nawet bez polecenia;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Wypadek przy pracy: nagłe zdarzenie wywołane przyczyną zewnętrzną powodujące uraz lub śmierć, które nastąpiło w związku z pracą:</a:t>
            </a:r>
          </a:p>
          <a:p>
            <a:pPr algn="r">
              <a:buNone/>
            </a:pPr>
            <a:r>
              <a:rPr lang="pl-PL" b="1" dirty="0"/>
              <a:t>3) w czasie pozostawania pracownika                         w dyspozycji pracodawcy w drodze                  między siedzibą pracodawcy a miejscem wykonywania obowiązku wynikającego                    ze stosunku pracy.</a:t>
            </a:r>
          </a:p>
          <a:p>
            <a:endParaRPr lang="pl-PL" dirty="0"/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/>
              <a:t>Nie podlegają ubezpieczeniu wypadkowemu osoby będące:</a:t>
            </a:r>
          </a:p>
          <a:p>
            <a:r>
              <a:rPr lang="pl-PL" b="1" dirty="0"/>
              <a:t>nakładcami</a:t>
            </a:r>
            <a:r>
              <a:rPr lang="pl-PL" dirty="0"/>
              <a:t>,</a:t>
            </a:r>
          </a:p>
          <a:p>
            <a:r>
              <a:rPr lang="pl-PL" dirty="0"/>
              <a:t>żołnierzami </a:t>
            </a:r>
            <a:r>
              <a:rPr lang="pl-PL" b="1" dirty="0"/>
              <a:t>niezawodowymi </a:t>
            </a:r>
            <a:r>
              <a:rPr lang="pl-PL" dirty="0"/>
              <a:t>pełniącymi czynną służbę wojskową,</a:t>
            </a:r>
          </a:p>
          <a:p>
            <a:r>
              <a:rPr lang="pl-PL" dirty="0"/>
              <a:t>osobami przebywającymi na </a:t>
            </a:r>
            <a:r>
              <a:rPr lang="pl-PL" b="1" dirty="0"/>
              <a:t>urlopach wychowawczych </a:t>
            </a:r>
            <a:r>
              <a:rPr lang="pl-PL" dirty="0"/>
              <a:t>lub pobierającymi </a:t>
            </a:r>
            <a:r>
              <a:rPr lang="pl-PL" b="1" dirty="0"/>
              <a:t>zasiłek macierzyński </a:t>
            </a:r>
            <a:r>
              <a:rPr lang="pl-PL" dirty="0"/>
              <a:t>albo zasiłek w wysokości zasiłku macierzyńskiego,</a:t>
            </a:r>
          </a:p>
          <a:p>
            <a:r>
              <a:rPr lang="pl-PL" dirty="0"/>
              <a:t>osobami pobierającymi świadczenia socjalne wypłacane w okresie urlopu oraz osobami pobierającymi zasiłek socjalny wypłacany na czas przekwalifikowania zawodowego i poszukiwania nowego zatrudnienia, a także osobami pobierającymi wynagrodzenie przysługujące w okresie korzystania ze świadczenia górniczego albo w okresie korzystania ze stypendium na przekwalifikowanie, wynikające z odrębnych przepisów lub układów zbiorowych pracy;</a:t>
            </a:r>
          </a:p>
          <a:p>
            <a:r>
              <a:rPr lang="pl-PL" dirty="0"/>
              <a:t>osobami, które nie spełniają warunków do objęcia ubezpieczeniami rentowymi i emerytalnym obowiązkowo, </a:t>
            </a:r>
            <a:r>
              <a:rPr lang="pl-PL" b="1" dirty="0"/>
              <a:t>które ubezpieczyły się dobrowolnie,</a:t>
            </a:r>
          </a:p>
          <a:p>
            <a:r>
              <a:rPr lang="pl-PL" dirty="0"/>
              <a:t>osobami pobierającymi świadczenie szkoleniowe wypłacane po ustaniu zatrudnienia.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Ubezpieczenie wypadkowe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KONTRATYPY WYPADKU PRZY PRACY</a:t>
            </a:r>
          </a:p>
          <a:p>
            <a:pPr algn="r"/>
            <a:r>
              <a:rPr lang="pl-PL" b="1" dirty="0">
                <a:solidFill>
                  <a:srgbClr val="C00000"/>
                </a:solidFill>
              </a:rPr>
              <a:t>wyłączną przyczyną</a:t>
            </a:r>
            <a:r>
              <a:rPr lang="pl-PL" dirty="0"/>
              <a:t> było udowodnione </a:t>
            </a:r>
            <a:r>
              <a:rPr lang="pl-PL" b="1" dirty="0">
                <a:solidFill>
                  <a:srgbClr val="C00000"/>
                </a:solidFill>
              </a:rPr>
              <a:t>naruszenie</a:t>
            </a:r>
            <a:r>
              <a:rPr lang="pl-PL" dirty="0"/>
              <a:t> przez ubezpieczonego </a:t>
            </a:r>
            <a:r>
              <a:rPr lang="pl-PL" b="1" dirty="0">
                <a:solidFill>
                  <a:srgbClr val="C00000"/>
                </a:solidFill>
              </a:rPr>
              <a:t>przepisów</a:t>
            </a:r>
            <a:r>
              <a:rPr lang="pl-PL" dirty="0"/>
              <a:t> dotyczących ochrony życia i zdrowia, spowodowane przez niego </a:t>
            </a:r>
            <a:r>
              <a:rPr lang="pl-PL" b="1" dirty="0">
                <a:solidFill>
                  <a:srgbClr val="C00000"/>
                </a:solidFill>
              </a:rPr>
              <a:t>umyślnie</a:t>
            </a:r>
            <a:r>
              <a:rPr lang="pl-PL" dirty="0"/>
              <a:t> lub wskutek </a:t>
            </a:r>
            <a:r>
              <a:rPr lang="pl-PL" b="1" dirty="0">
                <a:solidFill>
                  <a:srgbClr val="C00000"/>
                </a:solidFill>
              </a:rPr>
              <a:t>rażącego niedbalstwa</a:t>
            </a:r>
          </a:p>
          <a:p>
            <a:pPr algn="r"/>
            <a:r>
              <a:rPr lang="pl-PL" dirty="0"/>
              <a:t>stan nietrzeźwości lub pod wpływem środków odurzających lub substancji psychotropowych, </a:t>
            </a:r>
            <a:r>
              <a:rPr lang="pl-PL" b="1" dirty="0">
                <a:solidFill>
                  <a:srgbClr val="C00000"/>
                </a:solidFill>
              </a:rPr>
              <a:t>przyczynił się w znacznym stopniu</a:t>
            </a:r>
            <a:r>
              <a:rPr lang="pl-PL" dirty="0"/>
              <a:t> do spowodowania wypadku</a:t>
            </a:r>
            <a:r>
              <a:rPr lang="pl-PL" b="1" dirty="0"/>
              <a:t>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0235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dirty="0"/>
              <a:t>Traktowany </a:t>
            </a:r>
            <a:r>
              <a:rPr lang="pl-PL" b="1" dirty="0"/>
              <a:t>na równi</a:t>
            </a:r>
            <a:r>
              <a:rPr lang="pl-PL" dirty="0"/>
              <a:t> z wypadkiem przy pracy, w zakresie </a:t>
            </a:r>
            <a:r>
              <a:rPr lang="pl-PL" b="1" dirty="0">
                <a:solidFill>
                  <a:srgbClr val="C00000"/>
                </a:solidFill>
              </a:rPr>
              <a:t>uprawnienia do świadczeń określonych w ustawie.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Którego „ofiarą” jest </a:t>
            </a:r>
            <a:r>
              <a:rPr lang="pl-PL" b="1" dirty="0"/>
              <a:t>pracownik</a:t>
            </a:r>
            <a:r>
              <a:rPr lang="pl-PL" dirty="0"/>
              <a:t> w rozumieniu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zrównany z wypadkiem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To wypadek, któremu pracownik uległ: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  <a:r>
              <a:rPr lang="pl-PL" b="1" dirty="0"/>
              <a:t>…w czasie </a:t>
            </a:r>
            <a:r>
              <a:rPr lang="pl-PL" b="1" dirty="0">
                <a:solidFill>
                  <a:srgbClr val="C00000"/>
                </a:solidFill>
              </a:rPr>
              <a:t>podróży służbowej</a:t>
            </a:r>
            <a:r>
              <a:rPr lang="pl-PL" b="1" dirty="0"/>
              <a:t>,                            chyba że wypadek spowodowany został postępowaniem pracownika, które nie pozostaje w związku z </a:t>
            </a:r>
            <a:r>
              <a:rPr lang="pl-PL" b="1" dirty="0">
                <a:solidFill>
                  <a:srgbClr val="C00000"/>
                </a:solidFill>
              </a:rPr>
              <a:t>wykonywaniem powierzonych mu zadań</a:t>
            </a:r>
            <a:r>
              <a:rPr lang="pl-PL" b="1" dirty="0"/>
              <a:t>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zrównany z wypadkiem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To wypadek, któremu pracownik uległ: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  <a:r>
              <a:rPr lang="pl-PL" b="1" dirty="0"/>
              <a:t>…podczas szkolenia w zakresie                 </a:t>
            </a:r>
            <a:r>
              <a:rPr lang="pl-PL" b="1" dirty="0">
                <a:solidFill>
                  <a:srgbClr val="C00000"/>
                </a:solidFill>
              </a:rPr>
              <a:t>powszechnej samoobrony</a:t>
            </a:r>
            <a:r>
              <a:rPr lang="pl-PL" b="1" dirty="0"/>
              <a:t>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zrównany z wypadkiem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43</a:t>
            </a:fld>
            <a:endParaRPr lang="pl-PL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To wypadek, któremu pracownik uległ:</a:t>
            </a:r>
          </a:p>
          <a:p>
            <a:endParaRPr lang="pl-PL" dirty="0"/>
          </a:p>
          <a:p>
            <a:pPr algn="r">
              <a:buNone/>
            </a:pPr>
            <a:r>
              <a:rPr lang="pl-PL" b="1" dirty="0"/>
              <a:t>…przy wykonywaniu zadań zleconych                   przez działające u pracodawcy                   </a:t>
            </a:r>
            <a:r>
              <a:rPr lang="pl-PL" b="1" dirty="0">
                <a:solidFill>
                  <a:srgbClr val="C00000"/>
                </a:solidFill>
              </a:rPr>
              <a:t>organizacje związkowe</a:t>
            </a:r>
            <a:r>
              <a:rPr lang="pl-PL" b="1" dirty="0"/>
              <a:t>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zrównany z wypadkiem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44</a:t>
            </a:fld>
            <a:endParaRPr lang="pl-PL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algn="just"/>
            <a:r>
              <a:rPr lang="pl-PL" dirty="0"/>
              <a:t>Za wypadek przy pracy </a:t>
            </a:r>
            <a:r>
              <a:rPr lang="pl-PL" b="1" dirty="0"/>
              <a:t>uważa się również </a:t>
            </a:r>
            <a:r>
              <a:rPr lang="pl-PL" dirty="0"/>
              <a:t>nagłe zdarzenie wywołane przyczyną zewnętrzną powodujące uraz lub śmierć, które nastąpiło w okresie objęcia osoby </a:t>
            </a:r>
            <a:r>
              <a:rPr lang="pl-PL" b="1" u="sng" dirty="0">
                <a:solidFill>
                  <a:srgbClr val="C00000"/>
                </a:solidFill>
              </a:rPr>
              <a:t>ubezpieczeniem wypadkowym z danego, określonego w ustawie tytułu</a:t>
            </a:r>
            <a:r>
              <a:rPr lang="pl-PL" dirty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45</a:t>
            </a:fld>
            <a:endParaRPr lang="pl-PL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pPr algn="r"/>
            <a:endParaRPr lang="pl-PL" dirty="0"/>
          </a:p>
          <a:p>
            <a:pPr algn="r">
              <a:buNone/>
            </a:pPr>
            <a:r>
              <a:rPr lang="pl-PL" b="1" dirty="0"/>
              <a:t>….uprawiania sportu w trakcie                         zawodów i treningów przez osobę pobierającą stypendium sportowe;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46</a:t>
            </a:fld>
            <a:endParaRPr lang="pl-PL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endParaRPr lang="pl-PL" dirty="0"/>
          </a:p>
          <a:p>
            <a:pPr algn="r">
              <a:buNone/>
            </a:pPr>
            <a:r>
              <a:rPr lang="pl-PL" b="1" dirty="0"/>
              <a:t>…wykonywania odpłatnie pracy na podstawie skierowania do pracy w czasie odbywania kary pozbawienia wolności lub  tymczasowego aresztowania;</a:t>
            </a:r>
          </a:p>
          <a:p>
            <a:endParaRPr lang="pl-PL" dirty="0"/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47</a:t>
            </a:fld>
            <a:endParaRPr lang="pl-PL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endParaRPr lang="pl-PL" dirty="0"/>
          </a:p>
          <a:p>
            <a:pPr algn="r">
              <a:buNone/>
            </a:pPr>
            <a:r>
              <a:rPr lang="pl-PL" b="1" dirty="0"/>
              <a:t>…pełnienia mandatu posła lub senatora, pobierającego uposażenie;</a:t>
            </a:r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48</a:t>
            </a:fld>
            <a:endParaRPr lang="pl-PL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pPr algn="r">
              <a:buNone/>
            </a:pPr>
            <a:r>
              <a:rPr lang="pl-PL" dirty="0"/>
              <a:t>	…odbywania szkolenia, stażu, przygotowania zawodowego dorosłych lub przygotowania zawodowego w miejscu pracy przez osobę pobierającą stypendium w okresie odbywania tego szkolenia, stażu, przygotowania zawodowego dorosłych lub przygotowania zawodowego w miejscu pracy na podstawie skierowania wydanego przez </a:t>
            </a:r>
            <a:r>
              <a:rPr lang="pl-PL" b="1" dirty="0"/>
              <a:t>powiatowy urząd pracy lub przez inny podmiot kierujący</a:t>
            </a:r>
            <a:r>
              <a:rPr lang="pl-PL" dirty="0"/>
              <a:t>, pobierania stypendium na podstawie przepisów o promocji zatrudnienia i instytucjach rynku pracy w okresie odbywania studiów podyplomowych;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49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Ustawa z dnia 30 października 2002 r.</a:t>
            </a:r>
          </a:p>
          <a:p>
            <a:pPr algn="ctr">
              <a:buNone/>
            </a:pPr>
            <a:r>
              <a:rPr lang="pl-PL" b="1" i="1" dirty="0"/>
              <a:t>o ubezpieczeniu społecznym z tytułu wypadków przy pracy i chorób zawodowych</a:t>
            </a:r>
          </a:p>
          <a:p>
            <a:endParaRPr lang="pl-PL" dirty="0"/>
          </a:p>
          <a:p>
            <a:pPr algn="r">
              <a:buNone/>
            </a:pPr>
            <a:endParaRPr lang="pl-PL" b="1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Ustawa „wypadkowa”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pPr algn="r">
              <a:buNone/>
            </a:pPr>
            <a:r>
              <a:rPr lang="pl-PL" dirty="0"/>
              <a:t>…wykonywania przez </a:t>
            </a:r>
            <a:r>
              <a:rPr lang="pl-PL" b="1" dirty="0"/>
              <a:t>członka rolniczej spółdzielni produkcyjnej, spółdzielni kółek rolniczych</a:t>
            </a:r>
            <a:r>
              <a:rPr lang="pl-PL" dirty="0"/>
              <a:t> oraz przez inną osobę traktowaną na równi z członkiem spółdzielni w rozumieniu przepisów o systemie ubezpieczeń społecznych, pracy na rzecz tych spółdzielni;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50</a:t>
            </a:fld>
            <a:endParaRPr lang="pl-PL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…wykonywania pracy na podstawie </a:t>
            </a:r>
            <a:r>
              <a:rPr lang="pl-PL" b="1" dirty="0"/>
              <a:t>umowy agencyjnej, umowy zlecenia lub umowy o świadczenie usług</a:t>
            </a:r>
            <a:r>
              <a:rPr lang="pl-PL" dirty="0"/>
              <a:t>, do której zgodnie z Kodeksem cywilnym stosuje się przepisy dotyczące zlecenia;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51</a:t>
            </a:fld>
            <a:endParaRPr lang="pl-PL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…wykonywania pracy na podstawie umowy uaktywniającej, o której mowa w ustawie z dnia 4 lutego 2011 r. o opiece nad dziećmi w wieku do lat 3 (Dz. U. Nr 45, poz. 235);</a:t>
            </a:r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52</a:t>
            </a:fld>
            <a:endParaRPr lang="pl-PL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Podczas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…</a:t>
            </a:r>
            <a:r>
              <a:rPr lang="pl-PL" b="1" dirty="0"/>
              <a:t>współpracy</a:t>
            </a:r>
            <a:r>
              <a:rPr lang="pl-PL" dirty="0"/>
              <a:t> przy wykonywaniu pracy na podstawie umowy agencyjnej, umowy zlecenia lub umowy o świadczenie usług,              do której zgodnie z Kodeksem cywilnym stosuje się przepisy dotyczące zlecenia;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53</a:t>
            </a:fld>
            <a:endParaRPr lang="pl-PL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/>
          </a:p>
          <a:p>
            <a:r>
              <a:rPr lang="pl-PL" sz="3600" dirty="0"/>
              <a:t>Podczas</a:t>
            </a:r>
          </a:p>
          <a:p>
            <a:pPr algn="r">
              <a:buNone/>
            </a:pPr>
            <a:r>
              <a:rPr lang="pl-PL" sz="3600" dirty="0"/>
              <a:t>…wykonywania zwykłych czynności związanych z prowadzeniem </a:t>
            </a:r>
            <a:r>
              <a:rPr lang="pl-PL" sz="3600" b="1" dirty="0"/>
              <a:t>działalności pozarolniczej </a:t>
            </a:r>
            <a:r>
              <a:rPr lang="pl-PL" sz="3600" dirty="0"/>
              <a:t>w rozumieniu przepisów o systemie ubezpieczeń społecznych;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dirty="0"/>
              <a:t>…wykonywania zwykłych czynności związanych ze </a:t>
            </a:r>
            <a:r>
              <a:rPr lang="pl-PL" sz="3600" b="1" dirty="0"/>
              <a:t>współpracą</a:t>
            </a:r>
            <a:r>
              <a:rPr lang="pl-PL" sz="3600" dirty="0"/>
              <a:t> przy prowadzeniu działalności pozarolniczej w rozumieniu przepisów o systemie ubezpieczeń społecznych;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54</a:t>
            </a:fld>
            <a:endParaRPr lang="pl-PL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  <a:p>
            <a:r>
              <a:rPr lang="pl-PL" sz="3600" dirty="0"/>
              <a:t>Podczas</a:t>
            </a:r>
          </a:p>
          <a:p>
            <a:endParaRPr lang="pl-PL" sz="3600" dirty="0"/>
          </a:p>
          <a:p>
            <a:pPr algn="r">
              <a:buNone/>
            </a:pPr>
            <a:r>
              <a:rPr lang="pl-PL" sz="3600" dirty="0"/>
              <a:t>	…wykonywania przez </a:t>
            </a:r>
            <a:r>
              <a:rPr lang="pl-PL" sz="3600" b="1" dirty="0"/>
              <a:t>osobę duchowną </a:t>
            </a:r>
            <a:r>
              <a:rPr lang="pl-PL" sz="3600" dirty="0"/>
              <a:t>czynności religijnych lub czynności związanych z powierzonymi funkcjami duszpasterskimi lub zakonnymi;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dirty="0"/>
              <a:t>…odbywania służby zastępczej;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dirty="0"/>
              <a:t>…nauki w Krajowej Szkole Administracji Publicznej przez słuchaczy pobierających stypendium; </a:t>
            </a:r>
          </a:p>
          <a:p>
            <a:pPr algn="r">
              <a:buNone/>
            </a:pPr>
            <a:endParaRPr lang="pl-PL" sz="3600" dirty="0"/>
          </a:p>
          <a:p>
            <a:pPr algn="r">
              <a:buNone/>
            </a:pPr>
            <a:r>
              <a:rPr lang="pl-PL" sz="3600" dirty="0"/>
              <a:t>…kształcenia się w szkole doktorskiej przez doktorantów otrzymujących stypendium;</a:t>
            </a:r>
          </a:p>
          <a:p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55</a:t>
            </a:fld>
            <a:endParaRPr lang="pl-PL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pl-PL" dirty="0"/>
          </a:p>
          <a:p>
            <a:r>
              <a:rPr lang="pl-PL" sz="6000" dirty="0"/>
              <a:t>Podczas:</a:t>
            </a:r>
          </a:p>
          <a:p>
            <a:pPr algn="r">
              <a:buNone/>
            </a:pPr>
            <a:endParaRPr lang="pl-PL" sz="6000" dirty="0"/>
          </a:p>
          <a:p>
            <a:pPr algn="r">
              <a:buNone/>
            </a:pPr>
            <a:r>
              <a:rPr lang="pl-PL" sz="6000" dirty="0"/>
              <a:t>…wykonywania pracy na podstawie umowy agencyjnej, umowy zlecenia lub umowy o świadczenie usług, do której zgodnie z Kodeksem cywilnym stosuje się przepisy dotyczące zlecenia, albo umowy o dzieło, </a:t>
            </a:r>
          </a:p>
          <a:p>
            <a:pPr algn="r">
              <a:buNone/>
            </a:pPr>
            <a:endParaRPr lang="pl-PL" sz="6000" b="1" dirty="0"/>
          </a:p>
          <a:p>
            <a:pPr algn="r">
              <a:buNone/>
            </a:pPr>
            <a:endParaRPr lang="pl-PL" sz="6000" b="1" dirty="0"/>
          </a:p>
          <a:p>
            <a:pPr algn="r">
              <a:buNone/>
            </a:pPr>
            <a:r>
              <a:rPr lang="pl-PL" sz="6000" b="1" dirty="0"/>
              <a:t>jeżeli umowa taka została zawarta z pracodawcą, z którym osoba pozostaje w stosunku pracy</a:t>
            </a:r>
            <a:r>
              <a:rPr lang="pl-PL" sz="6000" dirty="0"/>
              <a:t>, lub jeżeli w ramach takiej umowy wykonuje ona pracę na rzecz pracodawcy, z którym pozostaje w stosunku pracy;</a:t>
            </a:r>
          </a:p>
          <a:p>
            <a:pPr algn="r">
              <a:buNone/>
            </a:pPr>
            <a:endParaRPr lang="pl-PL" sz="6000" dirty="0"/>
          </a:p>
          <a:p>
            <a:pPr algn="r">
              <a:buNone/>
            </a:pPr>
            <a:r>
              <a:rPr lang="pl-PL" sz="3600" dirty="0"/>
              <a:t>	</a:t>
            </a: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w okresie ubezpieczenia wypadkowego z danego tytułu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56</a:t>
            </a:fld>
            <a:endParaRPr lang="pl-PL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6E662DB1-5268-4E91-9445-92B9244510AC}"/>
              </a:ext>
            </a:extLst>
          </p:cNvPr>
          <p:cNvSpPr/>
          <p:nvPr/>
        </p:nvSpPr>
        <p:spPr>
          <a:xfrm>
            <a:off x="4499992" y="3284984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Wypadek przy pracy</a:t>
            </a:r>
          </a:p>
          <a:p>
            <a:pPr algn="r">
              <a:buNone/>
            </a:pPr>
            <a:endParaRPr lang="pl-PL" dirty="0"/>
          </a:p>
          <a:p>
            <a:pPr algn="r"/>
            <a:r>
              <a:rPr lang="pl-PL" dirty="0"/>
              <a:t>Śmiertelny</a:t>
            </a:r>
          </a:p>
          <a:p>
            <a:pPr algn="r"/>
            <a:r>
              <a:rPr lang="pl-PL" dirty="0"/>
              <a:t>Ciężki  </a:t>
            </a:r>
          </a:p>
          <a:p>
            <a:pPr algn="r"/>
            <a:r>
              <a:rPr lang="pl-PL" dirty="0"/>
              <a:t>Zbiorowy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Rodzaje wypadków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57</a:t>
            </a:fld>
            <a:endParaRPr lang="pl-PL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just">
              <a:buNone/>
            </a:pPr>
            <a:r>
              <a:rPr lang="pl-PL" dirty="0"/>
              <a:t>	Choroba zawodowa </a:t>
            </a:r>
            <a:r>
              <a:rPr lang="pl-PL" dirty="0" err="1"/>
              <a:t>wg</a:t>
            </a:r>
            <a:r>
              <a:rPr lang="pl-PL" dirty="0"/>
              <a:t>. ustawy z dnia 30 października 2002 r. </a:t>
            </a:r>
            <a:r>
              <a:rPr lang="pl-PL" i="1" dirty="0"/>
              <a:t>o ubezpieczeniu społecznym z tytułu wypadków przy pracy             i chorób zawodowych </a:t>
            </a:r>
            <a:r>
              <a:rPr lang="pl-PL" dirty="0"/>
              <a:t>oraz kodeksu pracy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58</a:t>
            </a:fld>
            <a:endParaRPr lang="pl-PL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Za chorobę zawodową uważa się chorobę określoną w art. 235</a:t>
            </a:r>
            <a:r>
              <a:rPr lang="pl-PL" baseline="30000" dirty="0"/>
              <a:t>1</a:t>
            </a:r>
            <a:r>
              <a:rPr lang="pl-PL" dirty="0"/>
              <a:t> Kodeksu pracy.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59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Ustawa określa w szczególności:</a:t>
            </a:r>
          </a:p>
          <a:p>
            <a:pPr>
              <a:buNone/>
            </a:pPr>
            <a:r>
              <a:rPr lang="pl-PL" dirty="0"/>
              <a:t>1) rodzaje </a:t>
            </a:r>
            <a:r>
              <a:rPr lang="pl-PL" b="1" dirty="0"/>
              <a:t>świadczeń</a:t>
            </a:r>
            <a:r>
              <a:rPr lang="pl-PL" dirty="0"/>
              <a:t> z tytułu wypadków przy pracy i chorób zawodowych oraz warunki nabywania prawa do tych świadczeń;</a:t>
            </a:r>
          </a:p>
          <a:p>
            <a:pPr>
              <a:buNone/>
            </a:pPr>
            <a:r>
              <a:rPr lang="pl-PL" dirty="0"/>
              <a:t>2) </a:t>
            </a:r>
            <a:r>
              <a:rPr lang="pl-PL" b="1" dirty="0"/>
              <a:t>zasady i tryb przyznawania </a:t>
            </a:r>
            <a:r>
              <a:rPr lang="pl-PL" dirty="0"/>
              <a:t>świadczeń, ustalania ich wysokości oraz zasady ich wypłaty;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Ustawa „wypadkowa”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235</a:t>
            </a:r>
            <a:r>
              <a:rPr lang="pl-PL" b="1" baseline="30000" dirty="0"/>
              <a:t>1</a:t>
            </a:r>
            <a:r>
              <a:rPr lang="pl-PL" b="1" dirty="0"/>
              <a:t>k.p.  - przesłanka 1</a:t>
            </a:r>
          </a:p>
          <a:p>
            <a:pPr>
              <a:buNone/>
            </a:pPr>
            <a:r>
              <a:rPr lang="pl-PL" b="1" dirty="0"/>
              <a:t>	</a:t>
            </a:r>
          </a:p>
          <a:p>
            <a:pPr algn="just">
              <a:buNone/>
            </a:pPr>
            <a:r>
              <a:rPr lang="pl-PL" b="1" dirty="0"/>
              <a:t>	</a:t>
            </a:r>
            <a:r>
              <a:rPr lang="pl-PL" dirty="0"/>
              <a:t>Za chorobę zawodową uważa się chorobę, wymienioną w </a:t>
            </a:r>
            <a:r>
              <a:rPr lang="pl-PL" b="1" dirty="0"/>
              <a:t>wykazie chorób zawodowych</a:t>
            </a:r>
            <a:r>
              <a:rPr lang="pl-PL" dirty="0"/>
              <a:t>… 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60</a:t>
            </a:fld>
            <a:endParaRPr lang="pl-PL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235</a:t>
            </a:r>
            <a:r>
              <a:rPr lang="pl-PL" b="1" baseline="30000" dirty="0"/>
              <a:t>1</a:t>
            </a:r>
            <a:r>
              <a:rPr lang="pl-PL" b="1" dirty="0"/>
              <a:t>k.p. - przesłanka 2</a:t>
            </a:r>
          </a:p>
          <a:p>
            <a:pPr>
              <a:buNone/>
            </a:pPr>
            <a:r>
              <a:rPr lang="pl-PL" b="1" dirty="0"/>
              <a:t>	</a:t>
            </a:r>
          </a:p>
          <a:p>
            <a:pPr algn="just">
              <a:buNone/>
            </a:pPr>
            <a:r>
              <a:rPr lang="pl-PL" b="1" dirty="0"/>
              <a:t>	…</a:t>
            </a:r>
            <a:r>
              <a:rPr lang="pl-PL" dirty="0"/>
              <a:t>jeżeli w wyniku oceny warunków pracy można stwierdzić bezspornie lub z wysokim prawdopodobieństwem, że została ona spowodowana działaniem </a:t>
            </a:r>
            <a:r>
              <a:rPr lang="pl-PL" b="1" dirty="0"/>
              <a:t>czynników szkodliwych dla zdrowia występujących w środowisku pracy albo w związku ze sposobem wykonywania pracy</a:t>
            </a:r>
            <a:r>
              <a:rPr lang="pl-PL" dirty="0"/>
              <a:t>, zwanych "</a:t>
            </a:r>
            <a:r>
              <a:rPr lang="pl-PL" dirty="0">
                <a:solidFill>
                  <a:srgbClr val="C00000"/>
                </a:solidFill>
              </a:rPr>
              <a:t>narażeniem zawodowym</a:t>
            </a:r>
            <a:r>
              <a:rPr lang="pl-PL" dirty="0"/>
              <a:t>".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61</a:t>
            </a:fld>
            <a:endParaRPr lang="pl-PL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Choroba </a:t>
            </a:r>
            <a:r>
              <a:rPr lang="pl-PL" b="1" dirty="0"/>
              <a:t>nie wymieniona w wykazie</a:t>
            </a:r>
            <a:r>
              <a:rPr lang="pl-PL" dirty="0"/>
              <a:t> chorób zawodowych nie może być uznana za chorobę zawodową, choćby jej powstanie związane było z wykonywaniem pracy w warunkach szkodliwych dla zdrowia.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algn="r"/>
            <a:r>
              <a:rPr lang="pl-PL" dirty="0"/>
              <a:t>Może to być tzw. choroba pracownicza.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62</a:t>
            </a:fld>
            <a:endParaRPr lang="pl-PL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 razie ustalenia przez właściwego lekarza, że rodzaj rozpoznanej u pracownika choroby mieści się w </a:t>
            </a:r>
            <a:r>
              <a:rPr lang="pl-PL" b="1" dirty="0"/>
              <a:t>wykazie</a:t>
            </a:r>
            <a:r>
              <a:rPr lang="pl-PL" dirty="0"/>
              <a:t>, a pracownik świadczył pracę w warunkach </a:t>
            </a:r>
            <a:r>
              <a:rPr lang="pl-PL" b="1" dirty="0"/>
              <a:t>narażenia zawodowego</a:t>
            </a:r>
            <a:r>
              <a:rPr lang="pl-PL" dirty="0"/>
              <a:t>, które w świetle dostępnej wiedzy medycznej mogą tę chorobę wywoływać, tak lekarz, jak i organy inspekcji sanitarnej </a:t>
            </a:r>
            <a:r>
              <a:rPr lang="pl-PL" u="sng" dirty="0"/>
              <a:t>obowiązane są uznać takie schorzenie za chorobę zawodową.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63</a:t>
            </a:fld>
            <a:endParaRPr lang="pl-PL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Domniemanie to upada, jeżeli zebrany materiał dowodowy pozwala bezspornie lub z wysokim prawdopodobieństwem wykluczyć taki związek przyczynowo-skutkowy,                  </a:t>
            </a:r>
          </a:p>
          <a:p>
            <a:endParaRPr lang="pl-PL" u="sng" dirty="0"/>
          </a:p>
          <a:p>
            <a:pPr algn="r">
              <a:buNone/>
            </a:pPr>
            <a:r>
              <a:rPr lang="pl-PL" u="sng" dirty="0"/>
              <a:t>to znaczy wskazuje na inną, niż zawodowa etiologię choroby.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Choroba zawodowa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64</a:t>
            </a:fld>
            <a:endParaRPr lang="pl-PL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/>
            <a:endParaRPr lang="pl-PL" sz="2400" dirty="0"/>
          </a:p>
          <a:p>
            <a:pPr algn="just">
              <a:buNone/>
            </a:pPr>
            <a:r>
              <a:rPr lang="pl-PL" sz="2800" dirty="0"/>
              <a:t>	Świadczenia „wypadkowe” z ustawy z dnia 30 października 2002 r. </a:t>
            </a:r>
            <a:r>
              <a:rPr lang="pl-PL" sz="2800" i="1" dirty="0"/>
              <a:t>o ubezpieczeniu społecznym z tytułu wypadków przy pracy            i chorób zawodowych</a:t>
            </a:r>
          </a:p>
          <a:p>
            <a:pPr algn="just"/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65</a:t>
            </a:fld>
            <a:endParaRPr lang="pl-PL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„zasiłek chorobowy" </a:t>
            </a:r>
            <a:r>
              <a:rPr lang="pl-PL" dirty="0"/>
              <a:t>- dla ubezpieczonego, którego </a:t>
            </a:r>
            <a:r>
              <a:rPr lang="pl-PL" b="1" dirty="0">
                <a:solidFill>
                  <a:srgbClr val="C00000"/>
                </a:solidFill>
              </a:rPr>
              <a:t>niezdolność do pracy</a:t>
            </a:r>
            <a:r>
              <a:rPr lang="pl-PL" dirty="0"/>
              <a:t> spowodowana została wypadkiem przy pracy lub chorobą zawodową;</a:t>
            </a:r>
          </a:p>
          <a:p>
            <a:pPr algn="just"/>
            <a:r>
              <a:rPr lang="pl-PL" b="1" dirty="0"/>
              <a:t>"świadczenie rehabilitacyjne" </a:t>
            </a:r>
            <a:r>
              <a:rPr lang="pl-PL" dirty="0"/>
              <a:t>- dla ubezpieczonego, który po wyczerpaniu zasiłku chorobowego jest </a:t>
            </a:r>
            <a:r>
              <a:rPr lang="pl-PL" b="1" dirty="0">
                <a:solidFill>
                  <a:srgbClr val="C00000"/>
                </a:solidFill>
              </a:rPr>
              <a:t>nadal niezdolny do pracy</a:t>
            </a:r>
            <a:r>
              <a:rPr lang="pl-PL" dirty="0"/>
              <a:t>, a dalsze leczenie lub rehabilitacja lecznicza </a:t>
            </a:r>
            <a:r>
              <a:rPr lang="pl-PL" b="1" dirty="0">
                <a:solidFill>
                  <a:srgbClr val="C00000"/>
                </a:solidFill>
              </a:rPr>
              <a:t>rokują odzyskanie zdolności do pracy;</a:t>
            </a:r>
          </a:p>
          <a:p>
            <a:pPr algn="just"/>
            <a:r>
              <a:rPr lang="pl-PL" dirty="0"/>
              <a:t>"</a:t>
            </a:r>
            <a:r>
              <a:rPr lang="pl-PL" b="1" dirty="0"/>
              <a:t>zasiłek wyrównawczy" </a:t>
            </a:r>
            <a:r>
              <a:rPr lang="pl-PL" dirty="0"/>
              <a:t>- dla ubezpieczonego będącego pracownikiem, którego </a:t>
            </a:r>
            <a:r>
              <a:rPr lang="pl-PL" b="1" dirty="0">
                <a:solidFill>
                  <a:srgbClr val="C00000"/>
                </a:solidFill>
              </a:rPr>
              <a:t>wynagrodzenie uległo obniżeniu</a:t>
            </a:r>
            <a:r>
              <a:rPr lang="pl-PL" dirty="0"/>
              <a:t> wskutek stałego lub długotrwałego uszczerbku na zdrowiu;</a:t>
            </a:r>
          </a:p>
          <a:p>
            <a:pPr algn="just"/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66</a:t>
            </a:fld>
            <a:endParaRPr lang="pl-PL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"</a:t>
            </a:r>
            <a:r>
              <a:rPr lang="pl-PL" b="1" dirty="0"/>
              <a:t>jednorazowe odszkodowanie</a:t>
            </a:r>
            <a:r>
              <a:rPr lang="pl-PL" dirty="0"/>
              <a:t>" - dla ubezpieczonego, który doznał </a:t>
            </a:r>
            <a:r>
              <a:rPr lang="pl-PL" b="1" dirty="0">
                <a:solidFill>
                  <a:srgbClr val="C00000"/>
                </a:solidFill>
              </a:rPr>
              <a:t>stałego                  lub długotrwałego uszczerbku na zdrowiu</a:t>
            </a:r>
            <a:r>
              <a:rPr lang="pl-PL" dirty="0"/>
              <a:t>;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"</a:t>
            </a:r>
            <a:r>
              <a:rPr lang="pl-PL" b="1" dirty="0"/>
              <a:t>jednorazowe odszkodowanie</a:t>
            </a:r>
            <a:r>
              <a:rPr lang="pl-PL" dirty="0"/>
              <a:t>" - dla członków rodziny </a:t>
            </a:r>
            <a:r>
              <a:rPr lang="pl-PL" b="1" dirty="0">
                <a:solidFill>
                  <a:srgbClr val="C00000"/>
                </a:solidFill>
              </a:rPr>
              <a:t>zmarłego ubezpieczonego </a:t>
            </a:r>
            <a:r>
              <a:rPr lang="pl-PL" dirty="0"/>
              <a:t>lub rencisty „wypadkowemu”;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67</a:t>
            </a:fld>
            <a:endParaRPr lang="pl-PL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"</a:t>
            </a:r>
            <a:r>
              <a:rPr lang="pl-PL" b="1" dirty="0"/>
              <a:t>renta z tytułu niezdolności do pracy</a:t>
            </a:r>
            <a:r>
              <a:rPr lang="pl-PL" dirty="0"/>
              <a:t>" - dla ubezpieczonego, który stał się </a:t>
            </a:r>
            <a:r>
              <a:rPr lang="pl-PL" b="1" dirty="0">
                <a:solidFill>
                  <a:srgbClr val="C00000"/>
                </a:solidFill>
              </a:rPr>
              <a:t>niezdolny do pracy wskutek wypadku przy pracy lub choroby zawodowej</a:t>
            </a:r>
            <a:r>
              <a:rPr lang="pl-PL" dirty="0"/>
              <a:t>;</a:t>
            </a:r>
          </a:p>
          <a:p>
            <a:r>
              <a:rPr lang="pl-PL" dirty="0"/>
              <a:t>"</a:t>
            </a:r>
            <a:r>
              <a:rPr lang="pl-PL" b="1" dirty="0"/>
              <a:t>renta szkoleniowa</a:t>
            </a:r>
            <a:r>
              <a:rPr lang="pl-PL" dirty="0"/>
              <a:t>" - dla ubezpieczonego,                    w stosunku do którego orzeczono celowość </a:t>
            </a:r>
            <a:r>
              <a:rPr lang="pl-PL" b="1" dirty="0">
                <a:solidFill>
                  <a:srgbClr val="C00000"/>
                </a:solidFill>
              </a:rPr>
              <a:t>przekwalifikowania zawodowego </a:t>
            </a:r>
            <a:r>
              <a:rPr lang="pl-PL" dirty="0"/>
              <a:t>ze względu na niezdolność do pracy w dotychczasowym zawodzie spowodowaną wypadkiem przy pracy lub chorobą zawodową;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68</a:t>
            </a:fld>
            <a:endParaRPr lang="pl-PL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"</a:t>
            </a:r>
            <a:r>
              <a:rPr lang="pl-PL" b="1" dirty="0"/>
              <a:t>renta rodzinna</a:t>
            </a:r>
            <a:r>
              <a:rPr lang="pl-PL" dirty="0"/>
              <a:t>" - dla członków rodziny zmarłego ubezpieczonego lub rencisty uprawnionego do renty z tytułu wypadku przy pracy lub choroby zawodowej;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"</a:t>
            </a:r>
            <a:r>
              <a:rPr lang="pl-PL" b="1" dirty="0"/>
              <a:t>dodatek do renty rodzinnej</a:t>
            </a:r>
            <a:r>
              <a:rPr lang="pl-PL" dirty="0"/>
              <a:t>" - dla sieroty zupełnej;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69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Wypadek przy pracy:</a:t>
            </a:r>
          </a:p>
          <a:p>
            <a:pPr algn="ctr">
              <a:buNone/>
            </a:pPr>
            <a:endParaRPr lang="pl-PL" b="1" dirty="0"/>
          </a:p>
          <a:p>
            <a:r>
              <a:rPr lang="pl-PL" dirty="0"/>
              <a:t> Wypadek przy pracy w ścisłym znaczeniu</a:t>
            </a:r>
          </a:p>
          <a:p>
            <a:pPr>
              <a:buNone/>
            </a:pPr>
            <a:endParaRPr lang="pl-PL" dirty="0"/>
          </a:p>
          <a:p>
            <a:pPr algn="r"/>
            <a:r>
              <a:rPr lang="pl-PL" dirty="0"/>
              <a:t>Wypadek zrównany z wypadkiem przy pracy</a:t>
            </a:r>
          </a:p>
          <a:p>
            <a:pPr algn="r"/>
            <a:endParaRPr lang="pl-PL" dirty="0"/>
          </a:p>
          <a:p>
            <a:pPr algn="r"/>
            <a:r>
              <a:rPr lang="pl-PL" dirty="0"/>
              <a:t>Wypadek w okresie ubezpieczenia wypadkowego z danego tytułu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dodatek pielęgnacyjny</a:t>
            </a:r>
            <a:r>
              <a:rPr lang="pl-PL" dirty="0"/>
              <a:t>;</a:t>
            </a:r>
          </a:p>
          <a:p>
            <a:pPr>
              <a:buNone/>
            </a:pPr>
            <a:endParaRPr lang="pl-PL" dirty="0"/>
          </a:p>
          <a:p>
            <a:r>
              <a:rPr lang="pl-PL" b="1" dirty="0"/>
              <a:t>pokrycie kosztów </a:t>
            </a:r>
            <a:r>
              <a:rPr lang="pl-PL" dirty="0"/>
              <a:t>leczenia z zakresu stomatologii i szczepień ochronnych oraz zaopatrzenia w przedmioty ortopedyczne w zakresie określonym ustawą.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70</a:t>
            </a:fld>
            <a:endParaRPr lang="pl-PL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Zasiłek chorobowy z ubezpieczenia wypadkowego przysługuje:</a:t>
            </a:r>
          </a:p>
          <a:p>
            <a:pPr algn="r">
              <a:buNone/>
            </a:pPr>
            <a:r>
              <a:rPr lang="pl-PL" dirty="0"/>
              <a:t> …niezależnie od okresu                              podlegania ubezpieczeniu,</a:t>
            </a:r>
          </a:p>
          <a:p>
            <a:pPr algn="r">
              <a:buNone/>
            </a:pPr>
            <a:r>
              <a:rPr lang="pl-PL" dirty="0"/>
              <a:t>…od pierwszego dnia niezdolności do pracy spowodowanej wypadkiem przy pracy lub chorobą zawodową, 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71</a:t>
            </a:fld>
            <a:endParaRPr lang="pl-PL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Zasiłek chorobowy i świadczenie rehabilitacyjne z ubezpieczenia wypadkowego przysługują w wysokości…</a:t>
            </a:r>
          </a:p>
          <a:p>
            <a:endParaRPr lang="pl-PL" dirty="0"/>
          </a:p>
          <a:p>
            <a:pPr algn="r">
              <a:buNone/>
            </a:pPr>
            <a:r>
              <a:rPr lang="pl-PL" dirty="0"/>
              <a:t> 	…</a:t>
            </a:r>
            <a:r>
              <a:rPr lang="pl-PL" b="1" dirty="0"/>
              <a:t>100 % podstawy wymiaru</a:t>
            </a:r>
            <a:r>
              <a:rPr lang="pl-PL" dirty="0"/>
              <a:t>.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72</a:t>
            </a:fld>
            <a:endParaRPr lang="pl-PL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Ubezpieczonemu, który wskutek wypadku przy pracy lub choroby zawodowej doznał </a:t>
            </a:r>
            <a:r>
              <a:rPr lang="pl-PL" b="1" dirty="0">
                <a:solidFill>
                  <a:srgbClr val="C00000"/>
                </a:solidFill>
              </a:rPr>
              <a:t>stałego lub długotrwałego uszczerbku na zdrowiu</a:t>
            </a:r>
            <a:r>
              <a:rPr lang="pl-PL" dirty="0"/>
              <a:t>,</a:t>
            </a:r>
          </a:p>
          <a:p>
            <a:pPr algn="r">
              <a:buNone/>
            </a:pPr>
            <a:r>
              <a:rPr lang="pl-PL" dirty="0"/>
              <a:t>			</a:t>
            </a:r>
            <a:r>
              <a:rPr lang="pl-PL" b="1" dirty="0"/>
              <a:t>… przysługuje jednorazowe odszkodowanie</a:t>
            </a:r>
            <a:r>
              <a:rPr lang="pl-PL" dirty="0"/>
              <a:t>.</a:t>
            </a: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73</a:t>
            </a:fld>
            <a:endParaRPr lang="pl-PL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 </a:t>
            </a:r>
            <a:r>
              <a:rPr lang="pl-PL" b="1" dirty="0"/>
              <a:t>stały uszczerbek na zdrowiu </a:t>
            </a:r>
            <a:r>
              <a:rPr lang="pl-PL" dirty="0"/>
              <a:t>uważa się takie naruszenie sprawności organizmu, które powoduje upośledzenie czynności organizmu </a:t>
            </a:r>
            <a:r>
              <a:rPr lang="pl-PL" b="1" dirty="0">
                <a:solidFill>
                  <a:srgbClr val="C00000"/>
                </a:solidFill>
              </a:rPr>
              <a:t>nierokujące poprawy.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74</a:t>
            </a:fld>
            <a:endParaRPr lang="pl-PL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 </a:t>
            </a:r>
            <a:r>
              <a:rPr lang="pl-PL" b="1" dirty="0"/>
              <a:t>długotrwały uszczerbek </a:t>
            </a:r>
            <a:r>
              <a:rPr lang="pl-PL" dirty="0"/>
              <a:t>na zdrowiu uważa się takie naruszenie sprawności organizmu, które powoduje upośledzenie czynności organizmu:</a:t>
            </a:r>
          </a:p>
          <a:p>
            <a:pPr algn="r">
              <a:buNone/>
            </a:pPr>
            <a:r>
              <a:rPr lang="pl-PL" dirty="0"/>
              <a:t>… na okres przekraczający </a:t>
            </a:r>
            <a:r>
              <a:rPr lang="pl-PL" b="1" dirty="0">
                <a:solidFill>
                  <a:srgbClr val="C00000"/>
                </a:solidFill>
              </a:rPr>
              <a:t>6 miesięcy</a:t>
            </a:r>
            <a:r>
              <a:rPr lang="pl-PL" dirty="0"/>
              <a:t>, </a:t>
            </a:r>
          </a:p>
          <a:p>
            <a:pPr algn="r">
              <a:buNone/>
            </a:pPr>
            <a:r>
              <a:rPr lang="pl-PL" dirty="0"/>
              <a:t>…</a:t>
            </a:r>
            <a:r>
              <a:rPr lang="pl-PL" b="1" dirty="0">
                <a:solidFill>
                  <a:srgbClr val="C00000"/>
                </a:solidFill>
              </a:rPr>
              <a:t>mogące ulec poprawie</a:t>
            </a:r>
            <a:r>
              <a:rPr lang="pl-PL" dirty="0"/>
              <a:t>.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75</a:t>
            </a:fld>
            <a:endParaRPr lang="pl-PL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REGUŁA PODSTAWOWA</a:t>
            </a:r>
          </a:p>
          <a:p>
            <a:pPr>
              <a:buNone/>
            </a:pPr>
            <a:r>
              <a:rPr lang="pl-PL" dirty="0"/>
              <a:t>	Jednorazowe odszkodowanie przysługuje w wysokości </a:t>
            </a:r>
            <a:r>
              <a:rPr lang="pl-PL" i="1" dirty="0"/>
              <a:t>20 % przeciętnego wynagrodzenia</a:t>
            </a:r>
            <a:r>
              <a:rPr lang="pl-PL" baseline="30000" dirty="0"/>
              <a:t> </a:t>
            </a:r>
            <a:r>
              <a:rPr lang="pl-PL" b="1" dirty="0">
                <a:solidFill>
                  <a:srgbClr val="C00000"/>
                </a:solidFill>
              </a:rPr>
              <a:t>za każdy procent </a:t>
            </a:r>
            <a:r>
              <a:rPr lang="pl-PL" dirty="0"/>
              <a:t>stałego lub długotrwałego uszczerbku na zdrowiu.</a:t>
            </a: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76</a:t>
            </a:fld>
            <a:endParaRPr lang="pl-PL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Wzrost jednorazowego odszkodowanie: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>
              <a:buNone/>
            </a:pPr>
            <a:r>
              <a:rPr lang="pl-PL" dirty="0"/>
              <a:t>	…pogorszenie się stanu zdrowia  skutkujące </a:t>
            </a:r>
            <a:r>
              <a:rPr lang="pl-PL" b="1" dirty="0">
                <a:solidFill>
                  <a:srgbClr val="C00000"/>
                </a:solidFill>
              </a:rPr>
              <a:t>zwiększeniem</a:t>
            </a:r>
            <a:r>
              <a:rPr lang="pl-PL" dirty="0"/>
              <a:t> stałego lub długotrwałego uszczerbku na zdrowiu o co najmniej o 10 punktów procentowych, lub</a:t>
            </a:r>
          </a:p>
          <a:p>
            <a:pPr>
              <a:buNone/>
            </a:pPr>
            <a:r>
              <a:rPr lang="pl-PL" dirty="0"/>
              <a:t>	…została orzeczona całkowita niezdolność do pracy oraz niezdolność do samodzielnej egzystencji wskutek wypadku przy pracy lub choroby zawodowej.</a:t>
            </a:r>
          </a:p>
          <a:p>
            <a:pPr>
              <a:buNone/>
            </a:pP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Świadczenia „wypadkowe”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77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sz="3200" dirty="0"/>
              <a:t>wypadek przy pracy… </a:t>
            </a:r>
          </a:p>
          <a:p>
            <a:pPr>
              <a:buNone/>
            </a:pPr>
            <a:endParaRPr lang="pl-PL" sz="3200" dirty="0"/>
          </a:p>
          <a:p>
            <a:pPr algn="r">
              <a:buNone/>
            </a:pPr>
            <a:r>
              <a:rPr lang="pl-PL" sz="3200" b="1" dirty="0">
                <a:solidFill>
                  <a:srgbClr val="C00000"/>
                </a:solidFill>
              </a:rPr>
              <a:t>…zdarzenie nagłe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1. Dla uznania zdarzenia za wypadek przy pracy </a:t>
            </a:r>
            <a:r>
              <a:rPr lang="pl-PL" b="1" dirty="0"/>
              <a:t>nie wymaga się jednoczesnego wystąpienia przyczyny i skutku</a:t>
            </a:r>
            <a:r>
              <a:rPr lang="pl-PL" dirty="0"/>
              <a:t>.</a:t>
            </a:r>
          </a:p>
          <a:p>
            <a:br>
              <a:rPr lang="pl-PL" dirty="0"/>
            </a:br>
            <a:r>
              <a:rPr lang="pl-PL" dirty="0"/>
              <a:t>2. Cecha nagłości odnosi się do </a:t>
            </a:r>
            <a:r>
              <a:rPr lang="pl-PL" b="1" u="sng" dirty="0"/>
              <a:t>czasu trwania zdarzenia</a:t>
            </a:r>
            <a:r>
              <a:rPr lang="pl-PL" dirty="0"/>
              <a:t>, a nie do oddziaływania przyczyny zewnętrznej.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wyrok SN z 2013.01.11, II UK 162/12 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dirty="0"/>
              <a:t>Wypadek przy pracy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dr Jacek Borowicz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0B565-E101-48DA-83CD-C36481655A25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745</TotalTime>
  <Words>3389</Words>
  <Application>Microsoft Office PowerPoint</Application>
  <PresentationFormat>Pokaz na ekranie (4:3)</PresentationFormat>
  <Paragraphs>533</Paragraphs>
  <Slides>77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83" baseType="lpstr">
      <vt:lpstr>Calibri</vt:lpstr>
      <vt:lpstr>Lucida Sans Unicode</vt:lpstr>
      <vt:lpstr>Verdana</vt:lpstr>
      <vt:lpstr>Wingdings 2</vt:lpstr>
      <vt:lpstr>Wingdings 3</vt:lpstr>
      <vt:lpstr>Hol</vt:lpstr>
      <vt:lpstr>Ubezpieczenie społeczne           z tytułu wypadków przy pracy i chorób zawodowych</vt:lpstr>
      <vt:lpstr>Ubezpieczenie wypadkowe</vt:lpstr>
      <vt:lpstr>Ubezpieczenie wypadkowe</vt:lpstr>
      <vt:lpstr>Ubezpieczenie wypadkowe</vt:lpstr>
      <vt:lpstr>Ustawa „wypadkowa”</vt:lpstr>
      <vt:lpstr>Ustawa „wypadkowa”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przy pracy</vt:lpstr>
      <vt:lpstr>Wypadek zrównany z wypadkiem przy pracy</vt:lpstr>
      <vt:lpstr>Wypadek zrównany z wypadkiem przy pracy</vt:lpstr>
      <vt:lpstr>Wypadek zrównany z wypadkiem przy pracy</vt:lpstr>
      <vt:lpstr>Wypadek zrównany z wypadkiem przy pracy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Wypadek w okresie ubezpieczenia wypadkowego z danego tytułu</vt:lpstr>
      <vt:lpstr>Rodzaje wypadków przy pracy</vt:lpstr>
      <vt:lpstr>Choroba zawodowa</vt:lpstr>
      <vt:lpstr>Choroba zawodowa</vt:lpstr>
      <vt:lpstr>Choroba zawodowa</vt:lpstr>
      <vt:lpstr>Choroba zawodowa</vt:lpstr>
      <vt:lpstr>Choroba zawodowa</vt:lpstr>
      <vt:lpstr>Choroba zawodowa</vt:lpstr>
      <vt:lpstr>Choroba zawodowa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  <vt:lpstr>Świadczenia „wypadkowe”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Ubezpieczenie społeczne           z tytułu wypadków przy pracy i chorób zawodowych</dc:title>
  <dc:creator>borowicz</dc:creator>
  <cp:lastModifiedBy>Jacek Borowicz</cp:lastModifiedBy>
  <cp:revision>37</cp:revision>
  <dcterms:created xsi:type="dcterms:W3CDTF">2013-10-30T11:01:37Z</dcterms:created>
  <dcterms:modified xsi:type="dcterms:W3CDTF">2020-10-24T16:55:02Z</dcterms:modified>
</cp:coreProperties>
</file>