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315" r:id="rId5"/>
    <p:sldId id="279" r:id="rId6"/>
    <p:sldId id="306" r:id="rId7"/>
    <p:sldId id="309" r:id="rId8"/>
    <p:sldId id="305" r:id="rId9"/>
    <p:sldId id="281" r:id="rId10"/>
    <p:sldId id="285" r:id="rId11"/>
    <p:sldId id="316" r:id="rId12"/>
    <p:sldId id="307" r:id="rId13"/>
    <p:sldId id="317" r:id="rId14"/>
    <p:sldId id="308" r:id="rId15"/>
    <p:sldId id="258" r:id="rId16"/>
    <p:sldId id="266" r:id="rId17"/>
    <p:sldId id="267" r:id="rId18"/>
    <p:sldId id="268" r:id="rId19"/>
    <p:sldId id="271" r:id="rId20"/>
    <p:sldId id="272" r:id="rId21"/>
    <p:sldId id="273" r:id="rId22"/>
    <p:sldId id="274" r:id="rId23"/>
    <p:sldId id="318" r:id="rId24"/>
    <p:sldId id="275" r:id="rId25"/>
    <p:sldId id="276" r:id="rId26"/>
    <p:sldId id="282" r:id="rId27"/>
    <p:sldId id="283" r:id="rId28"/>
    <p:sldId id="263" r:id="rId29"/>
    <p:sldId id="302" r:id="rId30"/>
    <p:sldId id="304" r:id="rId31"/>
    <p:sldId id="286" r:id="rId32"/>
    <p:sldId id="319" r:id="rId33"/>
    <p:sldId id="303" r:id="rId34"/>
    <p:sldId id="284" r:id="rId35"/>
    <p:sldId id="262" r:id="rId36"/>
    <p:sldId id="287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ur Kowalczyk" initials="AK" lastIdx="1" clrIdx="0">
    <p:extLst>
      <p:ext uri="{19B8F6BF-5375-455C-9EA6-DF929625EA0E}">
        <p15:presenceInfo xmlns:p15="http://schemas.microsoft.com/office/powerpoint/2012/main" userId="94c82f6fa3fe82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4B2"/>
    <a:srgbClr val="1212AA"/>
    <a:srgbClr val="1D1DE7"/>
    <a:srgbClr val="843B9B"/>
    <a:srgbClr val="BD83CF"/>
    <a:srgbClr val="B674CA"/>
    <a:srgbClr val="CA9BD9"/>
    <a:srgbClr val="9F4ABA"/>
    <a:srgbClr val="582767"/>
    <a:srgbClr val="D4B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96026-7318-41B4-992C-1DDE7EE9C1BC}" type="doc">
      <dgm:prSet loTypeId="urn:microsoft.com/office/officeart/2005/8/layout/vList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9902B732-A6C6-4A54-BA86-7C31AF16F573}">
      <dgm:prSet phldrT="[Tekst]" custT="1"/>
      <dgm:spPr>
        <a:solidFill>
          <a:srgbClr val="582767">
            <a:alpha val="89804"/>
          </a:srgbClr>
        </a:solidFill>
      </dgm:spPr>
      <dgm:t>
        <a:bodyPr/>
        <a:lstStyle/>
        <a:p>
          <a:r>
            <a:rPr lang="pl-PL" sz="4000" b="1" dirty="0"/>
            <a:t>SĄD NAJWYŻSZY</a:t>
          </a:r>
        </a:p>
      </dgm:t>
    </dgm:pt>
    <dgm:pt modelId="{60DFB1E4-96E8-46AF-AFF4-8E5C47F6C278}" type="parTrans" cxnId="{5FA2752E-35F9-463B-8E84-55CDB595C77B}">
      <dgm:prSet/>
      <dgm:spPr/>
      <dgm:t>
        <a:bodyPr/>
        <a:lstStyle/>
        <a:p>
          <a:endParaRPr lang="pl-PL"/>
        </a:p>
      </dgm:t>
    </dgm:pt>
    <dgm:pt modelId="{699DEE3A-7A3D-444A-9C84-BCE2AC145083}" type="sibTrans" cxnId="{5FA2752E-35F9-463B-8E84-55CDB595C77B}">
      <dgm:prSet/>
      <dgm:spPr/>
      <dgm:t>
        <a:bodyPr/>
        <a:lstStyle/>
        <a:p>
          <a:endParaRPr lang="pl-PL"/>
        </a:p>
      </dgm:t>
    </dgm:pt>
    <dgm:pt modelId="{DE5E5F5F-2101-4732-BE49-5180C2206A3C}">
      <dgm:prSet phldrT="[Tekst]" custT="1"/>
      <dgm:spPr>
        <a:solidFill>
          <a:srgbClr val="9844B2"/>
        </a:solidFill>
      </dgm:spPr>
      <dgm:t>
        <a:bodyPr/>
        <a:lstStyle/>
        <a:p>
          <a:r>
            <a:rPr lang="pl-PL" sz="4000" b="1" dirty="0"/>
            <a:t>SĄDY APELACYJNE</a:t>
          </a:r>
        </a:p>
      </dgm:t>
    </dgm:pt>
    <dgm:pt modelId="{88185BC2-C682-4608-B81F-35F3BC26A1EE}" type="parTrans" cxnId="{83C89808-DED7-474E-BB60-70D78AF2BAB1}">
      <dgm:prSet/>
      <dgm:spPr/>
      <dgm:t>
        <a:bodyPr/>
        <a:lstStyle/>
        <a:p>
          <a:endParaRPr lang="pl-PL"/>
        </a:p>
      </dgm:t>
    </dgm:pt>
    <dgm:pt modelId="{A108BC91-327A-4357-9E32-C3F3F26BDB00}" type="sibTrans" cxnId="{83C89808-DED7-474E-BB60-70D78AF2BAB1}">
      <dgm:prSet/>
      <dgm:spPr/>
      <dgm:t>
        <a:bodyPr/>
        <a:lstStyle/>
        <a:p>
          <a:endParaRPr lang="pl-PL"/>
        </a:p>
      </dgm:t>
    </dgm:pt>
    <dgm:pt modelId="{F3FF41C5-57BE-48F8-958D-D69C0E7AC26D}">
      <dgm:prSet phldrT="[Tekst]" custT="1"/>
      <dgm:spPr>
        <a:solidFill>
          <a:srgbClr val="BD83CF"/>
        </a:solidFill>
      </dgm:spPr>
      <dgm:t>
        <a:bodyPr/>
        <a:lstStyle/>
        <a:p>
          <a:r>
            <a:rPr lang="pl-PL" sz="4000" b="1" dirty="0"/>
            <a:t>SĄDY OKRĘGOWE</a:t>
          </a:r>
        </a:p>
      </dgm:t>
    </dgm:pt>
    <dgm:pt modelId="{BBEB0E9B-CAE3-4B2E-921D-EA2F97005EA6}" type="parTrans" cxnId="{89980EF5-66B2-4CFA-BC34-9091BDDC1581}">
      <dgm:prSet/>
      <dgm:spPr/>
      <dgm:t>
        <a:bodyPr/>
        <a:lstStyle/>
        <a:p>
          <a:endParaRPr lang="pl-PL"/>
        </a:p>
      </dgm:t>
    </dgm:pt>
    <dgm:pt modelId="{7B34191E-3540-495A-9CBA-B06C107BC4D9}" type="sibTrans" cxnId="{89980EF5-66B2-4CFA-BC34-9091BDDC1581}">
      <dgm:prSet/>
      <dgm:spPr/>
      <dgm:t>
        <a:bodyPr/>
        <a:lstStyle/>
        <a:p>
          <a:endParaRPr lang="pl-PL"/>
        </a:p>
      </dgm:t>
    </dgm:pt>
    <dgm:pt modelId="{45BB5AB1-0F6D-4C13-A4DD-D40D192A2A9D}">
      <dgm:prSet/>
      <dgm:spPr>
        <a:solidFill>
          <a:srgbClr val="D4B1E1"/>
        </a:solidFill>
      </dgm:spPr>
      <dgm:t>
        <a:bodyPr/>
        <a:lstStyle/>
        <a:p>
          <a:endParaRPr lang="pl-PL"/>
        </a:p>
      </dgm:t>
    </dgm:pt>
    <dgm:pt modelId="{D36F6BE4-C7DD-48F3-91AC-3A418CEB986B}" type="parTrans" cxnId="{F9598420-00B9-428F-9DB1-A6BB45F5E614}">
      <dgm:prSet/>
      <dgm:spPr/>
      <dgm:t>
        <a:bodyPr/>
        <a:lstStyle/>
        <a:p>
          <a:endParaRPr lang="pl-PL"/>
        </a:p>
      </dgm:t>
    </dgm:pt>
    <dgm:pt modelId="{65BE820C-EB66-4A12-85E8-EDBFFDE85326}" type="sibTrans" cxnId="{F9598420-00B9-428F-9DB1-A6BB45F5E614}">
      <dgm:prSet/>
      <dgm:spPr/>
      <dgm:t>
        <a:bodyPr/>
        <a:lstStyle/>
        <a:p>
          <a:endParaRPr lang="pl-PL"/>
        </a:p>
      </dgm:t>
    </dgm:pt>
    <dgm:pt modelId="{DCB9360B-8FDF-42BC-995B-72F9C5054CB6}" type="pres">
      <dgm:prSet presAssocID="{36896026-7318-41B4-992C-1DDE7EE9C1BC}" presName="linear" presStyleCnt="0">
        <dgm:presLayoutVars>
          <dgm:dir/>
          <dgm:resizeHandles val="exact"/>
        </dgm:presLayoutVars>
      </dgm:prSet>
      <dgm:spPr/>
    </dgm:pt>
    <dgm:pt modelId="{9E10DBED-6285-4636-A386-65CC1A4BF014}" type="pres">
      <dgm:prSet presAssocID="{9902B732-A6C6-4A54-BA86-7C31AF16F573}" presName="comp" presStyleCnt="0"/>
      <dgm:spPr/>
    </dgm:pt>
    <dgm:pt modelId="{71C91DB8-DE23-4CB6-82B1-A11937A28776}" type="pres">
      <dgm:prSet presAssocID="{9902B732-A6C6-4A54-BA86-7C31AF16F573}" presName="box" presStyleLbl="node1" presStyleIdx="0" presStyleCnt="4" custLinFactNeighborX="874" custLinFactNeighborY="252"/>
      <dgm:spPr/>
    </dgm:pt>
    <dgm:pt modelId="{8295A9DC-5021-4A61-A06B-74405FDBDE36}" type="pres">
      <dgm:prSet presAssocID="{9902B732-A6C6-4A54-BA86-7C31AF16F573}" presName="img" presStyleLbl="fgImgPlace1" presStyleIdx="0" presStyleCnt="4" custFlipVert="1" custScaleX="24273" custScaleY="49192" custLinFactNeighborX="4122" custLinFactNeighborY="719"/>
      <dgm:spPr/>
    </dgm:pt>
    <dgm:pt modelId="{3A62F3C4-0107-402F-8E3A-C083DB118EA4}" type="pres">
      <dgm:prSet presAssocID="{9902B732-A6C6-4A54-BA86-7C31AF16F573}" presName="text" presStyleLbl="node1" presStyleIdx="0" presStyleCnt="4">
        <dgm:presLayoutVars>
          <dgm:bulletEnabled val="1"/>
        </dgm:presLayoutVars>
      </dgm:prSet>
      <dgm:spPr/>
    </dgm:pt>
    <dgm:pt modelId="{76CE18D6-1352-44CC-AE02-D0C240387F8E}" type="pres">
      <dgm:prSet presAssocID="{699DEE3A-7A3D-444A-9C84-BCE2AC145083}" presName="spacer" presStyleCnt="0"/>
      <dgm:spPr/>
    </dgm:pt>
    <dgm:pt modelId="{F38EFE2B-C146-4D92-848C-22E0B5AE6950}" type="pres">
      <dgm:prSet presAssocID="{DE5E5F5F-2101-4732-BE49-5180C2206A3C}" presName="comp" presStyleCnt="0"/>
      <dgm:spPr/>
    </dgm:pt>
    <dgm:pt modelId="{36AFE4F2-2424-4581-B583-BA029FC540CD}" type="pres">
      <dgm:prSet presAssocID="{DE5E5F5F-2101-4732-BE49-5180C2206A3C}" presName="box" presStyleLbl="node1" presStyleIdx="1" presStyleCnt="4" custLinFactNeighborX="874" custLinFactNeighborY="252"/>
      <dgm:spPr/>
    </dgm:pt>
    <dgm:pt modelId="{A4B6119C-9617-466E-A668-8EE69D36C3EA}" type="pres">
      <dgm:prSet presAssocID="{DE5E5F5F-2101-4732-BE49-5180C2206A3C}" presName="img" presStyleLbl="fgImgPlace1" presStyleIdx="1" presStyleCnt="4" custScaleX="14407" custScaleY="34808" custLinFactNeighborX="12621" custLinFactNeighborY="315"/>
      <dgm:spPr/>
    </dgm:pt>
    <dgm:pt modelId="{63F594CF-596F-4D5C-9EF8-3D66625B9E9E}" type="pres">
      <dgm:prSet presAssocID="{DE5E5F5F-2101-4732-BE49-5180C2206A3C}" presName="text" presStyleLbl="node1" presStyleIdx="1" presStyleCnt="4">
        <dgm:presLayoutVars>
          <dgm:bulletEnabled val="1"/>
        </dgm:presLayoutVars>
      </dgm:prSet>
      <dgm:spPr/>
    </dgm:pt>
    <dgm:pt modelId="{AB899B7F-150E-44B0-9ECE-7243B262E12C}" type="pres">
      <dgm:prSet presAssocID="{A108BC91-327A-4357-9E32-C3F3F26BDB00}" presName="spacer" presStyleCnt="0"/>
      <dgm:spPr/>
    </dgm:pt>
    <dgm:pt modelId="{CAAEA08E-0F75-4C67-B163-A5188319ADD4}" type="pres">
      <dgm:prSet presAssocID="{F3FF41C5-57BE-48F8-958D-D69C0E7AC26D}" presName="comp" presStyleCnt="0"/>
      <dgm:spPr/>
    </dgm:pt>
    <dgm:pt modelId="{E7C7313E-23FA-446D-A148-193F09E20398}" type="pres">
      <dgm:prSet presAssocID="{F3FF41C5-57BE-48F8-958D-D69C0E7AC26D}" presName="box" presStyleLbl="node1" presStyleIdx="2" presStyleCnt="4" custLinFactNeighborX="874" custLinFactNeighborY="252"/>
      <dgm:spPr/>
    </dgm:pt>
    <dgm:pt modelId="{F583C5AF-7E04-4A53-859F-72726B86DA4E}" type="pres">
      <dgm:prSet presAssocID="{F3FF41C5-57BE-48F8-958D-D69C0E7AC26D}" presName="img" presStyleLbl="fgImgPlace1" presStyleIdx="2" presStyleCnt="4" custScaleX="21203" custScaleY="59065" custLinFactNeighborX="12621" custLinFactNeighborY="315"/>
      <dgm:spPr/>
    </dgm:pt>
    <dgm:pt modelId="{22AC3A90-2AF1-4A29-A5A4-112DD7B6ECD5}" type="pres">
      <dgm:prSet presAssocID="{F3FF41C5-57BE-48F8-958D-D69C0E7AC26D}" presName="text" presStyleLbl="node1" presStyleIdx="2" presStyleCnt="4">
        <dgm:presLayoutVars>
          <dgm:bulletEnabled val="1"/>
        </dgm:presLayoutVars>
      </dgm:prSet>
      <dgm:spPr/>
    </dgm:pt>
    <dgm:pt modelId="{097A212D-F0C1-4615-85CE-087D61D78885}" type="pres">
      <dgm:prSet presAssocID="{7B34191E-3540-495A-9CBA-B06C107BC4D9}" presName="spacer" presStyleCnt="0"/>
      <dgm:spPr/>
    </dgm:pt>
    <dgm:pt modelId="{0CB9F2FD-0A9A-44F5-8D0E-08BC6491C62C}" type="pres">
      <dgm:prSet presAssocID="{45BB5AB1-0F6D-4C13-A4DD-D40D192A2A9D}" presName="comp" presStyleCnt="0"/>
      <dgm:spPr/>
    </dgm:pt>
    <dgm:pt modelId="{A0098E7B-91ED-460B-A18C-4CAD30F8A628}" type="pres">
      <dgm:prSet presAssocID="{45BB5AB1-0F6D-4C13-A4DD-D40D192A2A9D}" presName="box" presStyleLbl="node1" presStyleIdx="3" presStyleCnt="4" custLinFactNeighborX="874" custLinFactNeighborY="252"/>
      <dgm:spPr/>
    </dgm:pt>
    <dgm:pt modelId="{DF2F65CB-327E-451D-A926-72438F7A4D24}" type="pres">
      <dgm:prSet presAssocID="{45BB5AB1-0F6D-4C13-A4DD-D40D192A2A9D}" presName="img" presStyleLbl="fgImgPlace1" presStyleIdx="3" presStyleCnt="4" custScaleX="30912" custScaleY="45331" custLinFactNeighborX="-8087" custLinFactNeighborY="471"/>
      <dgm:spPr/>
    </dgm:pt>
    <dgm:pt modelId="{F1813A1D-6E9F-43E6-9195-BBF527F20E2E}" type="pres">
      <dgm:prSet presAssocID="{45BB5AB1-0F6D-4C13-A4DD-D40D192A2A9D}" presName="text" presStyleLbl="node1" presStyleIdx="3" presStyleCnt="4">
        <dgm:presLayoutVars>
          <dgm:bulletEnabled val="1"/>
        </dgm:presLayoutVars>
      </dgm:prSet>
      <dgm:spPr/>
    </dgm:pt>
  </dgm:ptLst>
  <dgm:cxnLst>
    <dgm:cxn modelId="{83C89808-DED7-474E-BB60-70D78AF2BAB1}" srcId="{36896026-7318-41B4-992C-1DDE7EE9C1BC}" destId="{DE5E5F5F-2101-4732-BE49-5180C2206A3C}" srcOrd="1" destOrd="0" parTransId="{88185BC2-C682-4608-B81F-35F3BC26A1EE}" sibTransId="{A108BC91-327A-4357-9E32-C3F3F26BDB00}"/>
    <dgm:cxn modelId="{F9598420-00B9-428F-9DB1-A6BB45F5E614}" srcId="{36896026-7318-41B4-992C-1DDE7EE9C1BC}" destId="{45BB5AB1-0F6D-4C13-A4DD-D40D192A2A9D}" srcOrd="3" destOrd="0" parTransId="{D36F6BE4-C7DD-48F3-91AC-3A418CEB986B}" sibTransId="{65BE820C-EB66-4A12-85E8-EDBFFDE85326}"/>
    <dgm:cxn modelId="{5DBA7F23-6CEA-4E32-9164-A03E8A8F8CFD}" type="presOf" srcId="{36896026-7318-41B4-992C-1DDE7EE9C1BC}" destId="{DCB9360B-8FDF-42BC-995B-72F9C5054CB6}" srcOrd="0" destOrd="0" presId="urn:microsoft.com/office/officeart/2005/8/layout/vList4"/>
    <dgm:cxn modelId="{736F9F29-F2BE-41F9-82AB-9332805F30C7}" type="presOf" srcId="{DE5E5F5F-2101-4732-BE49-5180C2206A3C}" destId="{63F594CF-596F-4D5C-9EF8-3D66625B9E9E}" srcOrd="1" destOrd="0" presId="urn:microsoft.com/office/officeart/2005/8/layout/vList4"/>
    <dgm:cxn modelId="{5FA2752E-35F9-463B-8E84-55CDB595C77B}" srcId="{36896026-7318-41B4-992C-1DDE7EE9C1BC}" destId="{9902B732-A6C6-4A54-BA86-7C31AF16F573}" srcOrd="0" destOrd="0" parTransId="{60DFB1E4-96E8-46AF-AFF4-8E5C47F6C278}" sibTransId="{699DEE3A-7A3D-444A-9C84-BCE2AC145083}"/>
    <dgm:cxn modelId="{22C85C33-69F3-423A-AB74-C576C5A59BDE}" type="presOf" srcId="{45BB5AB1-0F6D-4C13-A4DD-D40D192A2A9D}" destId="{A0098E7B-91ED-460B-A18C-4CAD30F8A628}" srcOrd="0" destOrd="0" presId="urn:microsoft.com/office/officeart/2005/8/layout/vList4"/>
    <dgm:cxn modelId="{94A67060-231D-4155-8C0A-0A68B7E6F617}" type="presOf" srcId="{9902B732-A6C6-4A54-BA86-7C31AF16F573}" destId="{3A62F3C4-0107-402F-8E3A-C083DB118EA4}" srcOrd="1" destOrd="0" presId="urn:microsoft.com/office/officeart/2005/8/layout/vList4"/>
    <dgm:cxn modelId="{EF6FC580-E15D-46B2-ADBD-C100FAD9D25A}" type="presOf" srcId="{F3FF41C5-57BE-48F8-958D-D69C0E7AC26D}" destId="{E7C7313E-23FA-446D-A148-193F09E20398}" srcOrd="0" destOrd="0" presId="urn:microsoft.com/office/officeart/2005/8/layout/vList4"/>
    <dgm:cxn modelId="{752E448E-7050-46EF-8E25-D8FCED7DB7A9}" type="presOf" srcId="{9902B732-A6C6-4A54-BA86-7C31AF16F573}" destId="{71C91DB8-DE23-4CB6-82B1-A11937A28776}" srcOrd="0" destOrd="0" presId="urn:microsoft.com/office/officeart/2005/8/layout/vList4"/>
    <dgm:cxn modelId="{4B502F95-4F62-40C8-8945-0587B507CDD5}" type="presOf" srcId="{45BB5AB1-0F6D-4C13-A4DD-D40D192A2A9D}" destId="{F1813A1D-6E9F-43E6-9195-BBF527F20E2E}" srcOrd="1" destOrd="0" presId="urn:microsoft.com/office/officeart/2005/8/layout/vList4"/>
    <dgm:cxn modelId="{630AB3A2-1078-463D-804D-3F82425DA18F}" type="presOf" srcId="{DE5E5F5F-2101-4732-BE49-5180C2206A3C}" destId="{36AFE4F2-2424-4581-B583-BA029FC540CD}" srcOrd="0" destOrd="0" presId="urn:microsoft.com/office/officeart/2005/8/layout/vList4"/>
    <dgm:cxn modelId="{C20193ED-4717-43DA-A496-4B5DD99363A6}" type="presOf" srcId="{F3FF41C5-57BE-48F8-958D-D69C0E7AC26D}" destId="{22AC3A90-2AF1-4A29-A5A4-112DD7B6ECD5}" srcOrd="1" destOrd="0" presId="urn:microsoft.com/office/officeart/2005/8/layout/vList4"/>
    <dgm:cxn modelId="{89980EF5-66B2-4CFA-BC34-9091BDDC1581}" srcId="{36896026-7318-41B4-992C-1DDE7EE9C1BC}" destId="{F3FF41C5-57BE-48F8-958D-D69C0E7AC26D}" srcOrd="2" destOrd="0" parTransId="{BBEB0E9B-CAE3-4B2E-921D-EA2F97005EA6}" sibTransId="{7B34191E-3540-495A-9CBA-B06C107BC4D9}"/>
    <dgm:cxn modelId="{84871BAA-C687-4141-AE88-810B15A2EBDA}" type="presParOf" srcId="{DCB9360B-8FDF-42BC-995B-72F9C5054CB6}" destId="{9E10DBED-6285-4636-A386-65CC1A4BF014}" srcOrd="0" destOrd="0" presId="urn:microsoft.com/office/officeart/2005/8/layout/vList4"/>
    <dgm:cxn modelId="{532D7F5C-3E55-440A-BD66-919156B09392}" type="presParOf" srcId="{9E10DBED-6285-4636-A386-65CC1A4BF014}" destId="{71C91DB8-DE23-4CB6-82B1-A11937A28776}" srcOrd="0" destOrd="0" presId="urn:microsoft.com/office/officeart/2005/8/layout/vList4"/>
    <dgm:cxn modelId="{53E322E7-4329-497D-99B7-34F42DB2FADC}" type="presParOf" srcId="{9E10DBED-6285-4636-A386-65CC1A4BF014}" destId="{8295A9DC-5021-4A61-A06B-74405FDBDE36}" srcOrd="1" destOrd="0" presId="urn:microsoft.com/office/officeart/2005/8/layout/vList4"/>
    <dgm:cxn modelId="{0528CF2D-7859-414B-BFFC-66B88436E895}" type="presParOf" srcId="{9E10DBED-6285-4636-A386-65CC1A4BF014}" destId="{3A62F3C4-0107-402F-8E3A-C083DB118EA4}" srcOrd="2" destOrd="0" presId="urn:microsoft.com/office/officeart/2005/8/layout/vList4"/>
    <dgm:cxn modelId="{BBBB0A3E-B197-4C24-B84A-15D09A19A412}" type="presParOf" srcId="{DCB9360B-8FDF-42BC-995B-72F9C5054CB6}" destId="{76CE18D6-1352-44CC-AE02-D0C240387F8E}" srcOrd="1" destOrd="0" presId="urn:microsoft.com/office/officeart/2005/8/layout/vList4"/>
    <dgm:cxn modelId="{79E09DEA-E7B8-4F0D-A026-C8A041FA9A97}" type="presParOf" srcId="{DCB9360B-8FDF-42BC-995B-72F9C5054CB6}" destId="{F38EFE2B-C146-4D92-848C-22E0B5AE6950}" srcOrd="2" destOrd="0" presId="urn:microsoft.com/office/officeart/2005/8/layout/vList4"/>
    <dgm:cxn modelId="{E6C7A7E8-2585-4356-9BFD-92C22006DC01}" type="presParOf" srcId="{F38EFE2B-C146-4D92-848C-22E0B5AE6950}" destId="{36AFE4F2-2424-4581-B583-BA029FC540CD}" srcOrd="0" destOrd="0" presId="urn:microsoft.com/office/officeart/2005/8/layout/vList4"/>
    <dgm:cxn modelId="{CF39B133-3FC8-4FA5-8F75-9D8462788170}" type="presParOf" srcId="{F38EFE2B-C146-4D92-848C-22E0B5AE6950}" destId="{A4B6119C-9617-466E-A668-8EE69D36C3EA}" srcOrd="1" destOrd="0" presId="urn:microsoft.com/office/officeart/2005/8/layout/vList4"/>
    <dgm:cxn modelId="{0208D67D-432B-4B12-BA95-B97939817963}" type="presParOf" srcId="{F38EFE2B-C146-4D92-848C-22E0B5AE6950}" destId="{63F594CF-596F-4D5C-9EF8-3D66625B9E9E}" srcOrd="2" destOrd="0" presId="urn:microsoft.com/office/officeart/2005/8/layout/vList4"/>
    <dgm:cxn modelId="{F2F91BDE-1CD2-47B3-B1DB-9B60E2785ECF}" type="presParOf" srcId="{DCB9360B-8FDF-42BC-995B-72F9C5054CB6}" destId="{AB899B7F-150E-44B0-9ECE-7243B262E12C}" srcOrd="3" destOrd="0" presId="urn:microsoft.com/office/officeart/2005/8/layout/vList4"/>
    <dgm:cxn modelId="{F0780104-8654-4FA2-882A-5197B6EA4883}" type="presParOf" srcId="{DCB9360B-8FDF-42BC-995B-72F9C5054CB6}" destId="{CAAEA08E-0F75-4C67-B163-A5188319ADD4}" srcOrd="4" destOrd="0" presId="urn:microsoft.com/office/officeart/2005/8/layout/vList4"/>
    <dgm:cxn modelId="{0E2349D8-28F7-4188-B4E4-7742993C69E3}" type="presParOf" srcId="{CAAEA08E-0F75-4C67-B163-A5188319ADD4}" destId="{E7C7313E-23FA-446D-A148-193F09E20398}" srcOrd="0" destOrd="0" presId="urn:microsoft.com/office/officeart/2005/8/layout/vList4"/>
    <dgm:cxn modelId="{27B1C81C-2357-4776-8FDB-293B60B0D325}" type="presParOf" srcId="{CAAEA08E-0F75-4C67-B163-A5188319ADD4}" destId="{F583C5AF-7E04-4A53-859F-72726B86DA4E}" srcOrd="1" destOrd="0" presId="urn:microsoft.com/office/officeart/2005/8/layout/vList4"/>
    <dgm:cxn modelId="{F3D58A19-48BC-466E-B29F-366B07D8F880}" type="presParOf" srcId="{CAAEA08E-0F75-4C67-B163-A5188319ADD4}" destId="{22AC3A90-2AF1-4A29-A5A4-112DD7B6ECD5}" srcOrd="2" destOrd="0" presId="urn:microsoft.com/office/officeart/2005/8/layout/vList4"/>
    <dgm:cxn modelId="{5ACC6DE0-A485-4318-AB04-C2F19E8A1153}" type="presParOf" srcId="{DCB9360B-8FDF-42BC-995B-72F9C5054CB6}" destId="{097A212D-F0C1-4615-85CE-087D61D78885}" srcOrd="5" destOrd="0" presId="urn:microsoft.com/office/officeart/2005/8/layout/vList4"/>
    <dgm:cxn modelId="{D6439BBF-A7FD-4AB3-ABE2-B6CCB4B282BB}" type="presParOf" srcId="{DCB9360B-8FDF-42BC-995B-72F9C5054CB6}" destId="{0CB9F2FD-0A9A-44F5-8D0E-08BC6491C62C}" srcOrd="6" destOrd="0" presId="urn:microsoft.com/office/officeart/2005/8/layout/vList4"/>
    <dgm:cxn modelId="{5FBA2190-79CD-46BD-9674-57DED71F2FAE}" type="presParOf" srcId="{0CB9F2FD-0A9A-44F5-8D0E-08BC6491C62C}" destId="{A0098E7B-91ED-460B-A18C-4CAD30F8A628}" srcOrd="0" destOrd="0" presId="urn:microsoft.com/office/officeart/2005/8/layout/vList4"/>
    <dgm:cxn modelId="{D9D3124E-A5EE-4FE3-93E7-87012957343C}" type="presParOf" srcId="{0CB9F2FD-0A9A-44F5-8D0E-08BC6491C62C}" destId="{DF2F65CB-327E-451D-A926-72438F7A4D24}" srcOrd="1" destOrd="0" presId="urn:microsoft.com/office/officeart/2005/8/layout/vList4"/>
    <dgm:cxn modelId="{B1E27AA9-0861-4222-9C59-DF927957127C}" type="presParOf" srcId="{0CB9F2FD-0A9A-44F5-8D0E-08BC6491C62C}" destId="{F1813A1D-6E9F-43E6-9195-BBF527F20E2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D7A5C8-27BD-4FE6-AA25-763F355A51A6}" type="doc">
      <dgm:prSet loTypeId="urn:microsoft.com/office/officeart/2005/8/layout/vProcess5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D02C26CF-0AED-4458-B4FB-B20E4ED4E20C}">
      <dgm:prSet phldrT="[Tekst]" custT="1"/>
      <dgm:spPr/>
      <dgm:t>
        <a:bodyPr/>
        <a:lstStyle/>
        <a:p>
          <a:r>
            <a:rPr lang="pl-PL" sz="2800" dirty="0"/>
            <a:t>Miejsce popełnienia przestępstwa</a:t>
          </a:r>
        </a:p>
      </dgm:t>
    </dgm:pt>
    <dgm:pt modelId="{AB774080-0ECC-4D62-B07E-049BB9934C64}" type="parTrans" cxnId="{F75B767B-59A6-49F0-93D6-E1B3A12FAE59}">
      <dgm:prSet/>
      <dgm:spPr/>
      <dgm:t>
        <a:bodyPr/>
        <a:lstStyle/>
        <a:p>
          <a:endParaRPr lang="pl-PL"/>
        </a:p>
      </dgm:t>
    </dgm:pt>
    <dgm:pt modelId="{80536D2E-69A0-4CFF-92F2-824F8CB9AD14}" type="sibTrans" cxnId="{F75B767B-59A6-49F0-93D6-E1B3A12FAE59}">
      <dgm:prSet/>
      <dgm:spPr/>
      <dgm:t>
        <a:bodyPr/>
        <a:lstStyle/>
        <a:p>
          <a:endParaRPr lang="pl-PL"/>
        </a:p>
      </dgm:t>
    </dgm:pt>
    <dgm:pt modelId="{48902539-EED5-4C71-BDE6-A5A92953E834}">
      <dgm:prSet phldrT="[Tekst]"/>
      <dgm:spPr/>
      <dgm:t>
        <a:bodyPr/>
        <a:lstStyle/>
        <a:p>
          <a:r>
            <a:rPr lang="pl-PL" dirty="0"/>
            <a:t>Miejsce ujawnienia przestępstwa</a:t>
          </a:r>
        </a:p>
      </dgm:t>
    </dgm:pt>
    <dgm:pt modelId="{56F9E494-5855-4176-B478-ED036DC3349A}" type="parTrans" cxnId="{C549E6B2-8A53-4C46-B4C4-8FCA5352C82B}">
      <dgm:prSet/>
      <dgm:spPr/>
      <dgm:t>
        <a:bodyPr/>
        <a:lstStyle/>
        <a:p>
          <a:endParaRPr lang="pl-PL"/>
        </a:p>
      </dgm:t>
    </dgm:pt>
    <dgm:pt modelId="{4C9D8F31-17A2-43E9-8E8E-86E9D155D009}" type="sibTrans" cxnId="{C549E6B2-8A53-4C46-B4C4-8FCA5352C82B}">
      <dgm:prSet/>
      <dgm:spPr/>
      <dgm:t>
        <a:bodyPr/>
        <a:lstStyle/>
        <a:p>
          <a:endParaRPr lang="pl-PL"/>
        </a:p>
      </dgm:t>
    </dgm:pt>
    <dgm:pt modelId="{51534677-EF3D-43A1-A820-30720179CFE3}">
      <dgm:prSet phldrT="[Tekst]"/>
      <dgm:spPr/>
      <dgm:t>
        <a:bodyPr/>
        <a:lstStyle/>
        <a:p>
          <a:r>
            <a:rPr lang="pl-PL" dirty="0"/>
            <a:t>Sąd właściwy dla dzielnicy Śródmieście miasta stołecznego Warszawy</a:t>
          </a:r>
        </a:p>
      </dgm:t>
    </dgm:pt>
    <dgm:pt modelId="{C5588C00-80D9-4AE2-B5BC-E48E4FE193C6}" type="parTrans" cxnId="{EE53E676-C20C-46C5-BF67-718491250609}">
      <dgm:prSet/>
      <dgm:spPr/>
      <dgm:t>
        <a:bodyPr/>
        <a:lstStyle/>
        <a:p>
          <a:endParaRPr lang="pl-PL"/>
        </a:p>
      </dgm:t>
    </dgm:pt>
    <dgm:pt modelId="{1FE4E2D6-67DF-40E5-AF9B-8C4587613270}" type="sibTrans" cxnId="{EE53E676-C20C-46C5-BF67-718491250609}">
      <dgm:prSet/>
      <dgm:spPr/>
      <dgm:t>
        <a:bodyPr/>
        <a:lstStyle/>
        <a:p>
          <a:endParaRPr lang="pl-PL"/>
        </a:p>
      </dgm:t>
    </dgm:pt>
    <dgm:pt modelId="{6F16D391-DA63-41F6-88FF-336844D57865}">
      <dgm:prSet/>
      <dgm:spPr/>
      <dgm:t>
        <a:bodyPr/>
        <a:lstStyle/>
        <a:p>
          <a:r>
            <a:rPr lang="pl-PL" dirty="0"/>
            <a:t>Miejsce ujęcia oskarżonego</a:t>
          </a:r>
        </a:p>
      </dgm:t>
    </dgm:pt>
    <dgm:pt modelId="{B7254110-2612-4C12-BBCD-9CDE9E6898F3}" type="parTrans" cxnId="{09ED00BE-0374-40DF-AE28-CE6E955F28A5}">
      <dgm:prSet/>
      <dgm:spPr/>
      <dgm:t>
        <a:bodyPr/>
        <a:lstStyle/>
        <a:p>
          <a:endParaRPr lang="pl-PL"/>
        </a:p>
      </dgm:t>
    </dgm:pt>
    <dgm:pt modelId="{34EF881A-8F24-4A1E-B370-3576802591ED}" type="sibTrans" cxnId="{09ED00BE-0374-40DF-AE28-CE6E955F28A5}">
      <dgm:prSet/>
      <dgm:spPr/>
      <dgm:t>
        <a:bodyPr/>
        <a:lstStyle/>
        <a:p>
          <a:endParaRPr lang="pl-PL"/>
        </a:p>
      </dgm:t>
    </dgm:pt>
    <dgm:pt modelId="{60B00AB4-A922-467A-8D38-28BB3AC33E9C}">
      <dgm:prSet custT="1"/>
      <dgm:spPr/>
      <dgm:t>
        <a:bodyPr/>
        <a:lstStyle/>
        <a:p>
          <a:r>
            <a:rPr lang="pl-PL" sz="2400" b="0" dirty="0"/>
            <a:t>Miejsce, gdzie oskarżony bezpośrednio przed popełnieniem przestępstwa stale mieszkał lub czasowo przebywał</a:t>
          </a:r>
        </a:p>
      </dgm:t>
    </dgm:pt>
    <dgm:pt modelId="{0C63216B-DF6A-47E3-9662-7CD716B86110}" type="parTrans" cxnId="{9C6A2ED2-2DE4-4F62-A0B0-FBEEA251934C}">
      <dgm:prSet/>
      <dgm:spPr/>
      <dgm:t>
        <a:bodyPr/>
        <a:lstStyle/>
        <a:p>
          <a:endParaRPr lang="pl-PL"/>
        </a:p>
      </dgm:t>
    </dgm:pt>
    <dgm:pt modelId="{61302252-102C-4151-A34E-4E1C15B69EEC}" type="sibTrans" cxnId="{9C6A2ED2-2DE4-4F62-A0B0-FBEEA251934C}">
      <dgm:prSet/>
      <dgm:spPr/>
      <dgm:t>
        <a:bodyPr/>
        <a:lstStyle/>
        <a:p>
          <a:endParaRPr lang="pl-PL"/>
        </a:p>
      </dgm:t>
    </dgm:pt>
    <dgm:pt modelId="{1572E344-B9C8-4DD1-8F5F-8D87B9343FD3}" type="pres">
      <dgm:prSet presAssocID="{ADD7A5C8-27BD-4FE6-AA25-763F355A51A6}" presName="outerComposite" presStyleCnt="0">
        <dgm:presLayoutVars>
          <dgm:chMax val="5"/>
          <dgm:dir/>
          <dgm:resizeHandles val="exact"/>
        </dgm:presLayoutVars>
      </dgm:prSet>
      <dgm:spPr/>
    </dgm:pt>
    <dgm:pt modelId="{1AEE6CD6-A347-4BE7-84A1-B2665FECADAD}" type="pres">
      <dgm:prSet presAssocID="{ADD7A5C8-27BD-4FE6-AA25-763F355A51A6}" presName="dummyMaxCanvas" presStyleCnt="0">
        <dgm:presLayoutVars/>
      </dgm:prSet>
      <dgm:spPr/>
    </dgm:pt>
    <dgm:pt modelId="{957238EC-CA4C-4D34-94A4-54528B8AB20D}" type="pres">
      <dgm:prSet presAssocID="{ADD7A5C8-27BD-4FE6-AA25-763F355A51A6}" presName="FiveNodes_1" presStyleLbl="node1" presStyleIdx="0" presStyleCnt="5" custScaleX="102254">
        <dgm:presLayoutVars>
          <dgm:bulletEnabled val="1"/>
        </dgm:presLayoutVars>
      </dgm:prSet>
      <dgm:spPr/>
    </dgm:pt>
    <dgm:pt modelId="{7D951E73-848C-473E-B842-9A84B3C26FC9}" type="pres">
      <dgm:prSet presAssocID="{ADD7A5C8-27BD-4FE6-AA25-763F355A51A6}" presName="FiveNodes_2" presStyleLbl="node1" presStyleIdx="1" presStyleCnt="5" custLinFactNeighborX="6738" custLinFactNeighborY="-647">
        <dgm:presLayoutVars>
          <dgm:bulletEnabled val="1"/>
        </dgm:presLayoutVars>
      </dgm:prSet>
      <dgm:spPr/>
    </dgm:pt>
    <dgm:pt modelId="{A8CD9E50-2166-41CE-B933-F44E5A2A640D}" type="pres">
      <dgm:prSet presAssocID="{ADD7A5C8-27BD-4FE6-AA25-763F355A51A6}" presName="FiveNodes_3" presStyleLbl="node1" presStyleIdx="2" presStyleCnt="5" custLinFactNeighborX="-786" custLinFactNeighborY="-647">
        <dgm:presLayoutVars>
          <dgm:bulletEnabled val="1"/>
        </dgm:presLayoutVars>
      </dgm:prSet>
      <dgm:spPr/>
    </dgm:pt>
    <dgm:pt modelId="{D0175E74-C7FB-4B65-9A3A-466535034368}" type="pres">
      <dgm:prSet presAssocID="{ADD7A5C8-27BD-4FE6-AA25-763F355A51A6}" presName="FiveNodes_4" presStyleLbl="node1" presStyleIdx="3" presStyleCnt="5" custLinFactNeighborX="-8430" custLinFactNeighborY="1049">
        <dgm:presLayoutVars>
          <dgm:bulletEnabled val="1"/>
        </dgm:presLayoutVars>
      </dgm:prSet>
      <dgm:spPr/>
    </dgm:pt>
    <dgm:pt modelId="{E0AFDCF9-5E3D-4A40-AF6C-C99209EEC8B5}" type="pres">
      <dgm:prSet presAssocID="{ADD7A5C8-27BD-4FE6-AA25-763F355A51A6}" presName="FiveNodes_5" presStyleLbl="node1" presStyleIdx="4" presStyleCnt="5" custLinFactNeighborY="7361">
        <dgm:presLayoutVars>
          <dgm:bulletEnabled val="1"/>
        </dgm:presLayoutVars>
      </dgm:prSet>
      <dgm:spPr/>
    </dgm:pt>
    <dgm:pt modelId="{1DF12E0F-52E9-4A22-8CE4-8270E245D3BD}" type="pres">
      <dgm:prSet presAssocID="{ADD7A5C8-27BD-4FE6-AA25-763F355A51A6}" presName="FiveConn_1-2" presStyleLbl="fgAccFollowNode1" presStyleIdx="0" presStyleCnt="4">
        <dgm:presLayoutVars>
          <dgm:bulletEnabled val="1"/>
        </dgm:presLayoutVars>
      </dgm:prSet>
      <dgm:spPr/>
    </dgm:pt>
    <dgm:pt modelId="{2EB37174-4E11-4D1B-AC13-23CD89575BDF}" type="pres">
      <dgm:prSet presAssocID="{ADD7A5C8-27BD-4FE6-AA25-763F355A51A6}" presName="FiveConn_2-3" presStyleLbl="fgAccFollowNode1" presStyleIdx="1" presStyleCnt="4">
        <dgm:presLayoutVars>
          <dgm:bulletEnabled val="1"/>
        </dgm:presLayoutVars>
      </dgm:prSet>
      <dgm:spPr/>
    </dgm:pt>
    <dgm:pt modelId="{B9011051-4A2C-40E9-8949-DB931751131A}" type="pres">
      <dgm:prSet presAssocID="{ADD7A5C8-27BD-4FE6-AA25-763F355A51A6}" presName="FiveConn_3-4" presStyleLbl="fgAccFollowNode1" presStyleIdx="2" presStyleCnt="4" custLinFactNeighborX="-73810" custLinFactNeighborY="6006">
        <dgm:presLayoutVars>
          <dgm:bulletEnabled val="1"/>
        </dgm:presLayoutVars>
      </dgm:prSet>
      <dgm:spPr/>
    </dgm:pt>
    <dgm:pt modelId="{A95B3B30-199C-44B1-927C-DECDCF304759}" type="pres">
      <dgm:prSet presAssocID="{ADD7A5C8-27BD-4FE6-AA25-763F355A51A6}" presName="FiveConn_4-5" presStyleLbl="fgAccFollowNode1" presStyleIdx="3" presStyleCnt="4" custLinFactNeighborX="-88761" custLinFactNeighborY="-2792">
        <dgm:presLayoutVars>
          <dgm:bulletEnabled val="1"/>
        </dgm:presLayoutVars>
      </dgm:prSet>
      <dgm:spPr/>
    </dgm:pt>
    <dgm:pt modelId="{70531DA0-5391-4714-82F7-5F54E6EDB173}" type="pres">
      <dgm:prSet presAssocID="{ADD7A5C8-27BD-4FE6-AA25-763F355A51A6}" presName="FiveNodes_1_text" presStyleLbl="node1" presStyleIdx="4" presStyleCnt="5">
        <dgm:presLayoutVars>
          <dgm:bulletEnabled val="1"/>
        </dgm:presLayoutVars>
      </dgm:prSet>
      <dgm:spPr/>
    </dgm:pt>
    <dgm:pt modelId="{B540974E-7C37-4786-B997-F0805C0C7018}" type="pres">
      <dgm:prSet presAssocID="{ADD7A5C8-27BD-4FE6-AA25-763F355A51A6}" presName="FiveNodes_2_text" presStyleLbl="node1" presStyleIdx="4" presStyleCnt="5">
        <dgm:presLayoutVars>
          <dgm:bulletEnabled val="1"/>
        </dgm:presLayoutVars>
      </dgm:prSet>
      <dgm:spPr/>
    </dgm:pt>
    <dgm:pt modelId="{E4FFEC3F-4266-4AA9-AA72-18DB00D88945}" type="pres">
      <dgm:prSet presAssocID="{ADD7A5C8-27BD-4FE6-AA25-763F355A51A6}" presName="FiveNodes_3_text" presStyleLbl="node1" presStyleIdx="4" presStyleCnt="5">
        <dgm:presLayoutVars>
          <dgm:bulletEnabled val="1"/>
        </dgm:presLayoutVars>
      </dgm:prSet>
      <dgm:spPr/>
    </dgm:pt>
    <dgm:pt modelId="{8551F38B-3F14-4B3C-8DCA-F7B523B9BF1E}" type="pres">
      <dgm:prSet presAssocID="{ADD7A5C8-27BD-4FE6-AA25-763F355A51A6}" presName="FiveNodes_4_text" presStyleLbl="node1" presStyleIdx="4" presStyleCnt="5">
        <dgm:presLayoutVars>
          <dgm:bulletEnabled val="1"/>
        </dgm:presLayoutVars>
      </dgm:prSet>
      <dgm:spPr/>
    </dgm:pt>
    <dgm:pt modelId="{BEAB5D13-6541-4D9D-9F16-F993829A850E}" type="pres">
      <dgm:prSet presAssocID="{ADD7A5C8-27BD-4FE6-AA25-763F355A51A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D88B506-77C6-4A2E-8F80-E973AC0CFD5F}" type="presOf" srcId="{61302252-102C-4151-A34E-4E1C15B69EEC}" destId="{A95B3B30-199C-44B1-927C-DECDCF304759}" srcOrd="0" destOrd="0" presId="urn:microsoft.com/office/officeart/2005/8/layout/vProcess5"/>
    <dgm:cxn modelId="{61238B14-9872-4DC0-8992-F69217915E84}" type="presOf" srcId="{60B00AB4-A922-467A-8D38-28BB3AC33E9C}" destId="{8551F38B-3F14-4B3C-8DCA-F7B523B9BF1E}" srcOrd="1" destOrd="0" presId="urn:microsoft.com/office/officeart/2005/8/layout/vProcess5"/>
    <dgm:cxn modelId="{F132AD2A-4125-4601-8F09-A513F3159847}" type="presOf" srcId="{51534677-EF3D-43A1-A820-30720179CFE3}" destId="{E0AFDCF9-5E3D-4A40-AF6C-C99209EEC8B5}" srcOrd="0" destOrd="0" presId="urn:microsoft.com/office/officeart/2005/8/layout/vProcess5"/>
    <dgm:cxn modelId="{BB0E3A6A-A07A-4E11-B9F3-43A93C27FE57}" type="presOf" srcId="{6F16D391-DA63-41F6-88FF-336844D57865}" destId="{A8CD9E50-2166-41CE-B933-F44E5A2A640D}" srcOrd="0" destOrd="0" presId="urn:microsoft.com/office/officeart/2005/8/layout/vProcess5"/>
    <dgm:cxn modelId="{B86D9473-DCD0-41DE-95DE-BE863E63C116}" type="presOf" srcId="{D02C26CF-0AED-4458-B4FB-B20E4ED4E20C}" destId="{957238EC-CA4C-4D34-94A4-54528B8AB20D}" srcOrd="0" destOrd="0" presId="urn:microsoft.com/office/officeart/2005/8/layout/vProcess5"/>
    <dgm:cxn modelId="{EE53E676-C20C-46C5-BF67-718491250609}" srcId="{ADD7A5C8-27BD-4FE6-AA25-763F355A51A6}" destId="{51534677-EF3D-43A1-A820-30720179CFE3}" srcOrd="4" destOrd="0" parTransId="{C5588C00-80D9-4AE2-B5BC-E48E4FE193C6}" sibTransId="{1FE4E2D6-67DF-40E5-AF9B-8C4587613270}"/>
    <dgm:cxn modelId="{F75B767B-59A6-49F0-93D6-E1B3A12FAE59}" srcId="{ADD7A5C8-27BD-4FE6-AA25-763F355A51A6}" destId="{D02C26CF-0AED-4458-B4FB-B20E4ED4E20C}" srcOrd="0" destOrd="0" parTransId="{AB774080-0ECC-4D62-B07E-049BB9934C64}" sibTransId="{80536D2E-69A0-4CFF-92F2-824F8CB9AD14}"/>
    <dgm:cxn modelId="{495D8A86-C48A-4FCF-94AD-B57909008D5F}" type="presOf" srcId="{48902539-EED5-4C71-BDE6-A5A92953E834}" destId="{B540974E-7C37-4786-B997-F0805C0C7018}" srcOrd="1" destOrd="0" presId="urn:microsoft.com/office/officeart/2005/8/layout/vProcess5"/>
    <dgm:cxn modelId="{94A28C96-E3F9-4306-9C14-3724BBED5351}" type="presOf" srcId="{60B00AB4-A922-467A-8D38-28BB3AC33E9C}" destId="{D0175E74-C7FB-4B65-9A3A-466535034368}" srcOrd="0" destOrd="0" presId="urn:microsoft.com/office/officeart/2005/8/layout/vProcess5"/>
    <dgm:cxn modelId="{EC509A96-375E-42C9-AFC2-EB28D375A65F}" type="presOf" srcId="{6F16D391-DA63-41F6-88FF-336844D57865}" destId="{E4FFEC3F-4266-4AA9-AA72-18DB00D88945}" srcOrd="1" destOrd="0" presId="urn:microsoft.com/office/officeart/2005/8/layout/vProcess5"/>
    <dgm:cxn modelId="{9A8F6EA2-F1BC-429A-AE03-96EBECA070B7}" type="presOf" srcId="{34EF881A-8F24-4A1E-B370-3576802591ED}" destId="{B9011051-4A2C-40E9-8949-DB931751131A}" srcOrd="0" destOrd="0" presId="urn:microsoft.com/office/officeart/2005/8/layout/vProcess5"/>
    <dgm:cxn modelId="{C549E6B2-8A53-4C46-B4C4-8FCA5352C82B}" srcId="{ADD7A5C8-27BD-4FE6-AA25-763F355A51A6}" destId="{48902539-EED5-4C71-BDE6-A5A92953E834}" srcOrd="1" destOrd="0" parTransId="{56F9E494-5855-4176-B478-ED036DC3349A}" sibTransId="{4C9D8F31-17A2-43E9-8E8E-86E9D155D009}"/>
    <dgm:cxn modelId="{96DCB8BC-B0F1-4A4E-B086-60940838F32B}" type="presOf" srcId="{51534677-EF3D-43A1-A820-30720179CFE3}" destId="{BEAB5D13-6541-4D9D-9F16-F993829A850E}" srcOrd="1" destOrd="0" presId="urn:microsoft.com/office/officeart/2005/8/layout/vProcess5"/>
    <dgm:cxn modelId="{8CE316BD-5B2E-4518-A442-FF1CC435A74E}" type="presOf" srcId="{48902539-EED5-4C71-BDE6-A5A92953E834}" destId="{7D951E73-848C-473E-B842-9A84B3C26FC9}" srcOrd="0" destOrd="0" presId="urn:microsoft.com/office/officeart/2005/8/layout/vProcess5"/>
    <dgm:cxn modelId="{09ED00BE-0374-40DF-AE28-CE6E955F28A5}" srcId="{ADD7A5C8-27BD-4FE6-AA25-763F355A51A6}" destId="{6F16D391-DA63-41F6-88FF-336844D57865}" srcOrd="2" destOrd="0" parTransId="{B7254110-2612-4C12-BBCD-9CDE9E6898F3}" sibTransId="{34EF881A-8F24-4A1E-B370-3576802591ED}"/>
    <dgm:cxn modelId="{BB35B7C2-DBE0-4FFF-B75C-13B4051581D0}" type="presOf" srcId="{D02C26CF-0AED-4458-B4FB-B20E4ED4E20C}" destId="{70531DA0-5391-4714-82F7-5F54E6EDB173}" srcOrd="1" destOrd="0" presId="urn:microsoft.com/office/officeart/2005/8/layout/vProcess5"/>
    <dgm:cxn modelId="{866688CB-11E0-4613-934F-076B8A4EB41E}" type="presOf" srcId="{4C9D8F31-17A2-43E9-8E8E-86E9D155D009}" destId="{2EB37174-4E11-4D1B-AC13-23CD89575BDF}" srcOrd="0" destOrd="0" presId="urn:microsoft.com/office/officeart/2005/8/layout/vProcess5"/>
    <dgm:cxn modelId="{DF3E4BCF-144B-415E-A729-8160DEF2A84B}" type="presOf" srcId="{ADD7A5C8-27BD-4FE6-AA25-763F355A51A6}" destId="{1572E344-B9C8-4DD1-8F5F-8D87B9343FD3}" srcOrd="0" destOrd="0" presId="urn:microsoft.com/office/officeart/2005/8/layout/vProcess5"/>
    <dgm:cxn modelId="{9C6A2ED2-2DE4-4F62-A0B0-FBEEA251934C}" srcId="{ADD7A5C8-27BD-4FE6-AA25-763F355A51A6}" destId="{60B00AB4-A922-467A-8D38-28BB3AC33E9C}" srcOrd="3" destOrd="0" parTransId="{0C63216B-DF6A-47E3-9662-7CD716B86110}" sibTransId="{61302252-102C-4151-A34E-4E1C15B69EEC}"/>
    <dgm:cxn modelId="{6279DDE5-9816-4B11-B017-06B05611CEF0}" type="presOf" srcId="{80536D2E-69A0-4CFF-92F2-824F8CB9AD14}" destId="{1DF12E0F-52E9-4A22-8CE4-8270E245D3BD}" srcOrd="0" destOrd="0" presId="urn:microsoft.com/office/officeart/2005/8/layout/vProcess5"/>
    <dgm:cxn modelId="{41DFD1FF-2A17-4503-8BEF-CB94D3CB6A3F}" type="presParOf" srcId="{1572E344-B9C8-4DD1-8F5F-8D87B9343FD3}" destId="{1AEE6CD6-A347-4BE7-84A1-B2665FECADAD}" srcOrd="0" destOrd="0" presId="urn:microsoft.com/office/officeart/2005/8/layout/vProcess5"/>
    <dgm:cxn modelId="{AC051E67-F005-43AE-B5CB-EC52993562EA}" type="presParOf" srcId="{1572E344-B9C8-4DD1-8F5F-8D87B9343FD3}" destId="{957238EC-CA4C-4D34-94A4-54528B8AB20D}" srcOrd="1" destOrd="0" presId="urn:microsoft.com/office/officeart/2005/8/layout/vProcess5"/>
    <dgm:cxn modelId="{C44A26BD-2F76-4789-ACC8-0D55C31EA03A}" type="presParOf" srcId="{1572E344-B9C8-4DD1-8F5F-8D87B9343FD3}" destId="{7D951E73-848C-473E-B842-9A84B3C26FC9}" srcOrd="2" destOrd="0" presId="urn:microsoft.com/office/officeart/2005/8/layout/vProcess5"/>
    <dgm:cxn modelId="{F97AB85C-4CFE-4995-972F-E5A350D327EE}" type="presParOf" srcId="{1572E344-B9C8-4DD1-8F5F-8D87B9343FD3}" destId="{A8CD9E50-2166-41CE-B933-F44E5A2A640D}" srcOrd="3" destOrd="0" presId="urn:microsoft.com/office/officeart/2005/8/layout/vProcess5"/>
    <dgm:cxn modelId="{781D2D27-F5F5-4880-B806-94DCFF1A5C8D}" type="presParOf" srcId="{1572E344-B9C8-4DD1-8F5F-8D87B9343FD3}" destId="{D0175E74-C7FB-4B65-9A3A-466535034368}" srcOrd="4" destOrd="0" presId="urn:microsoft.com/office/officeart/2005/8/layout/vProcess5"/>
    <dgm:cxn modelId="{8F7C5362-8010-410C-89F2-95752F15BED1}" type="presParOf" srcId="{1572E344-B9C8-4DD1-8F5F-8D87B9343FD3}" destId="{E0AFDCF9-5E3D-4A40-AF6C-C99209EEC8B5}" srcOrd="5" destOrd="0" presId="urn:microsoft.com/office/officeart/2005/8/layout/vProcess5"/>
    <dgm:cxn modelId="{080DB8D4-3A44-45BC-A89D-FEBD77EB053F}" type="presParOf" srcId="{1572E344-B9C8-4DD1-8F5F-8D87B9343FD3}" destId="{1DF12E0F-52E9-4A22-8CE4-8270E245D3BD}" srcOrd="6" destOrd="0" presId="urn:microsoft.com/office/officeart/2005/8/layout/vProcess5"/>
    <dgm:cxn modelId="{DF630F99-40DE-4C43-A5D2-D84078DFAF35}" type="presParOf" srcId="{1572E344-B9C8-4DD1-8F5F-8D87B9343FD3}" destId="{2EB37174-4E11-4D1B-AC13-23CD89575BDF}" srcOrd="7" destOrd="0" presId="urn:microsoft.com/office/officeart/2005/8/layout/vProcess5"/>
    <dgm:cxn modelId="{C162913A-4835-45CB-A0A4-E58700DEFBB5}" type="presParOf" srcId="{1572E344-B9C8-4DD1-8F5F-8D87B9343FD3}" destId="{B9011051-4A2C-40E9-8949-DB931751131A}" srcOrd="8" destOrd="0" presId="urn:microsoft.com/office/officeart/2005/8/layout/vProcess5"/>
    <dgm:cxn modelId="{B6C2F173-675D-4375-BF3C-D5D37BD52E05}" type="presParOf" srcId="{1572E344-B9C8-4DD1-8F5F-8D87B9343FD3}" destId="{A95B3B30-199C-44B1-927C-DECDCF304759}" srcOrd="9" destOrd="0" presId="urn:microsoft.com/office/officeart/2005/8/layout/vProcess5"/>
    <dgm:cxn modelId="{08E2C319-EE22-40A6-BB43-73D1220B4B90}" type="presParOf" srcId="{1572E344-B9C8-4DD1-8F5F-8D87B9343FD3}" destId="{70531DA0-5391-4714-82F7-5F54E6EDB173}" srcOrd="10" destOrd="0" presId="urn:microsoft.com/office/officeart/2005/8/layout/vProcess5"/>
    <dgm:cxn modelId="{2D332EEE-532E-476E-B069-FF3A067D27D5}" type="presParOf" srcId="{1572E344-B9C8-4DD1-8F5F-8D87B9343FD3}" destId="{B540974E-7C37-4786-B997-F0805C0C7018}" srcOrd="11" destOrd="0" presId="urn:microsoft.com/office/officeart/2005/8/layout/vProcess5"/>
    <dgm:cxn modelId="{43E5E588-BC67-4C37-B733-0187A3AC9BE6}" type="presParOf" srcId="{1572E344-B9C8-4DD1-8F5F-8D87B9343FD3}" destId="{E4FFEC3F-4266-4AA9-AA72-18DB00D88945}" srcOrd="12" destOrd="0" presId="urn:microsoft.com/office/officeart/2005/8/layout/vProcess5"/>
    <dgm:cxn modelId="{E6B327F6-DD08-4B85-8271-333DED56824D}" type="presParOf" srcId="{1572E344-B9C8-4DD1-8F5F-8D87B9343FD3}" destId="{8551F38B-3F14-4B3C-8DCA-F7B523B9BF1E}" srcOrd="13" destOrd="0" presId="urn:microsoft.com/office/officeart/2005/8/layout/vProcess5"/>
    <dgm:cxn modelId="{F15254BB-6E63-4AB6-BCC3-D8C8E4D78F1D}" type="presParOf" srcId="{1572E344-B9C8-4DD1-8F5F-8D87B9343FD3}" destId="{BEAB5D13-6541-4D9D-9F16-F993829A850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4B3CB0-B0E8-4DF0-8BD1-0BF5BFB375E2}" type="doc">
      <dgm:prSet loTypeId="urn:microsoft.com/office/officeart/2005/8/layout/pyramid2" loCatId="list" qsTypeId="urn:microsoft.com/office/officeart/2005/8/quickstyle/simple1" qsCatId="simple" csTypeId="urn:microsoft.com/office/officeart/2005/8/colors/accent3_3" csCatId="accent3" phldr="1"/>
      <dgm:spPr/>
    </dgm:pt>
    <dgm:pt modelId="{84F655DC-9612-4F95-8144-F0F688EB59BF}">
      <dgm:prSet phldrT="[Tekst]"/>
      <dgm:spPr/>
      <dgm:t>
        <a:bodyPr/>
        <a:lstStyle/>
        <a:p>
          <a:r>
            <a:rPr lang="pl-PL" dirty="0"/>
            <a:t>Prokuratura Generalna</a:t>
          </a:r>
        </a:p>
      </dgm:t>
    </dgm:pt>
    <dgm:pt modelId="{D5738EA9-37F1-41FA-A121-002D02FA720B}" type="parTrans" cxnId="{1BEA7E9E-83FD-41D5-A3B4-781506E1752F}">
      <dgm:prSet/>
      <dgm:spPr/>
      <dgm:t>
        <a:bodyPr/>
        <a:lstStyle/>
        <a:p>
          <a:endParaRPr lang="pl-PL"/>
        </a:p>
      </dgm:t>
    </dgm:pt>
    <dgm:pt modelId="{8AE0A9DE-FDF6-4415-9244-04E3E60B7264}" type="sibTrans" cxnId="{1BEA7E9E-83FD-41D5-A3B4-781506E1752F}">
      <dgm:prSet/>
      <dgm:spPr/>
      <dgm:t>
        <a:bodyPr/>
        <a:lstStyle/>
        <a:p>
          <a:endParaRPr lang="pl-PL"/>
        </a:p>
      </dgm:t>
    </dgm:pt>
    <dgm:pt modelId="{3A2F3275-F1CE-412B-80A8-5473744C3546}">
      <dgm:prSet phldrT="[Tekst]"/>
      <dgm:spPr/>
      <dgm:t>
        <a:bodyPr/>
        <a:lstStyle/>
        <a:p>
          <a:r>
            <a:rPr lang="pl-PL" dirty="0"/>
            <a:t>Prokuratury Rejonowe</a:t>
          </a:r>
        </a:p>
      </dgm:t>
    </dgm:pt>
    <dgm:pt modelId="{6D991DF7-DBCA-4B6E-A2B9-CB058D3CF05B}" type="parTrans" cxnId="{D622A7BA-6CC7-42C5-A19E-44500A21C06C}">
      <dgm:prSet/>
      <dgm:spPr/>
      <dgm:t>
        <a:bodyPr/>
        <a:lstStyle/>
        <a:p>
          <a:endParaRPr lang="pl-PL"/>
        </a:p>
      </dgm:t>
    </dgm:pt>
    <dgm:pt modelId="{50811EA7-16E3-4D2E-B004-C0783B6D3403}" type="sibTrans" cxnId="{D622A7BA-6CC7-42C5-A19E-44500A21C06C}">
      <dgm:prSet/>
      <dgm:spPr/>
      <dgm:t>
        <a:bodyPr/>
        <a:lstStyle/>
        <a:p>
          <a:endParaRPr lang="pl-PL"/>
        </a:p>
      </dgm:t>
    </dgm:pt>
    <dgm:pt modelId="{FF0A26D7-A0EB-49E4-B60C-CE265EB8AFD5}">
      <dgm:prSet/>
      <dgm:spPr/>
      <dgm:t>
        <a:bodyPr/>
        <a:lstStyle/>
        <a:p>
          <a:r>
            <a:rPr lang="pl-PL" dirty="0"/>
            <a:t>Prokuratury Apelacyjne</a:t>
          </a:r>
        </a:p>
      </dgm:t>
    </dgm:pt>
    <dgm:pt modelId="{6207D785-6C83-474B-805D-04FD43A891A7}" type="parTrans" cxnId="{971274AA-3260-4677-8603-D2236762B5D4}">
      <dgm:prSet/>
      <dgm:spPr/>
      <dgm:t>
        <a:bodyPr/>
        <a:lstStyle/>
        <a:p>
          <a:endParaRPr lang="pl-PL"/>
        </a:p>
      </dgm:t>
    </dgm:pt>
    <dgm:pt modelId="{7D22998D-FE4F-44A6-B947-F7E0F7A53DA6}" type="sibTrans" cxnId="{971274AA-3260-4677-8603-D2236762B5D4}">
      <dgm:prSet/>
      <dgm:spPr/>
      <dgm:t>
        <a:bodyPr/>
        <a:lstStyle/>
        <a:p>
          <a:endParaRPr lang="pl-PL"/>
        </a:p>
      </dgm:t>
    </dgm:pt>
    <dgm:pt modelId="{8375C6AE-A9C9-41A1-B55E-7D1CEF03F22A}">
      <dgm:prSet/>
      <dgm:spPr/>
      <dgm:t>
        <a:bodyPr/>
        <a:lstStyle/>
        <a:p>
          <a:r>
            <a:rPr lang="pl-PL" dirty="0"/>
            <a:t>Prokuratury Okręgowe</a:t>
          </a:r>
        </a:p>
      </dgm:t>
    </dgm:pt>
    <dgm:pt modelId="{38A7EE41-5A62-4E6D-B4D1-F3128A124238}" type="parTrans" cxnId="{AB004B84-4678-4F44-A457-B10F3C8C9506}">
      <dgm:prSet/>
      <dgm:spPr/>
      <dgm:t>
        <a:bodyPr/>
        <a:lstStyle/>
        <a:p>
          <a:endParaRPr lang="pl-PL"/>
        </a:p>
      </dgm:t>
    </dgm:pt>
    <dgm:pt modelId="{42B43E4B-539C-4C3B-BFDA-912394C2A6E2}" type="sibTrans" cxnId="{AB004B84-4678-4F44-A457-B10F3C8C9506}">
      <dgm:prSet/>
      <dgm:spPr/>
      <dgm:t>
        <a:bodyPr/>
        <a:lstStyle/>
        <a:p>
          <a:endParaRPr lang="pl-PL"/>
        </a:p>
      </dgm:t>
    </dgm:pt>
    <dgm:pt modelId="{B97B9344-53AB-47DC-8183-64CB002D43C8}" type="pres">
      <dgm:prSet presAssocID="{7A4B3CB0-B0E8-4DF0-8BD1-0BF5BFB375E2}" presName="compositeShape" presStyleCnt="0">
        <dgm:presLayoutVars>
          <dgm:dir/>
          <dgm:resizeHandles/>
        </dgm:presLayoutVars>
      </dgm:prSet>
      <dgm:spPr/>
    </dgm:pt>
    <dgm:pt modelId="{3F582E40-6353-416B-8CB3-D7BE84C6D07B}" type="pres">
      <dgm:prSet presAssocID="{7A4B3CB0-B0E8-4DF0-8BD1-0BF5BFB375E2}" presName="pyramid" presStyleLbl="node1" presStyleIdx="0" presStyleCnt="1" custLinFactNeighborX="-21196" custLinFactNeighborY="6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542B67-4C5B-4F9B-91F7-47A0947D15F6}" type="pres">
      <dgm:prSet presAssocID="{7A4B3CB0-B0E8-4DF0-8BD1-0BF5BFB375E2}" presName="theList" presStyleCnt="0"/>
      <dgm:spPr/>
    </dgm:pt>
    <dgm:pt modelId="{02F5B7C5-C492-43EE-B5A2-7AC9D47B1720}" type="pres">
      <dgm:prSet presAssocID="{84F655DC-9612-4F95-8144-F0F688EB59BF}" presName="aNode" presStyleLbl="fgAcc1" presStyleIdx="0" presStyleCnt="4">
        <dgm:presLayoutVars>
          <dgm:bulletEnabled val="1"/>
        </dgm:presLayoutVars>
      </dgm:prSet>
      <dgm:spPr/>
    </dgm:pt>
    <dgm:pt modelId="{0170A173-5A46-40D1-8E8B-A2BE535386CD}" type="pres">
      <dgm:prSet presAssocID="{84F655DC-9612-4F95-8144-F0F688EB59BF}" presName="aSpace" presStyleCnt="0"/>
      <dgm:spPr/>
    </dgm:pt>
    <dgm:pt modelId="{76A4290B-16DB-4FC1-85FC-F0AAC2E40DD5}" type="pres">
      <dgm:prSet presAssocID="{FF0A26D7-A0EB-49E4-B60C-CE265EB8AFD5}" presName="aNode" presStyleLbl="fgAcc1" presStyleIdx="1" presStyleCnt="4">
        <dgm:presLayoutVars>
          <dgm:bulletEnabled val="1"/>
        </dgm:presLayoutVars>
      </dgm:prSet>
      <dgm:spPr/>
    </dgm:pt>
    <dgm:pt modelId="{950DD1BA-DA73-40FB-BE4E-516B9DC922F8}" type="pres">
      <dgm:prSet presAssocID="{FF0A26D7-A0EB-49E4-B60C-CE265EB8AFD5}" presName="aSpace" presStyleCnt="0"/>
      <dgm:spPr/>
    </dgm:pt>
    <dgm:pt modelId="{0B01274E-4DFA-4B35-ADD9-F8CF5FC9DA24}" type="pres">
      <dgm:prSet presAssocID="{8375C6AE-A9C9-41A1-B55E-7D1CEF03F22A}" presName="aNode" presStyleLbl="fgAcc1" presStyleIdx="2" presStyleCnt="4">
        <dgm:presLayoutVars>
          <dgm:bulletEnabled val="1"/>
        </dgm:presLayoutVars>
      </dgm:prSet>
      <dgm:spPr/>
    </dgm:pt>
    <dgm:pt modelId="{4932D825-A687-4400-8D7E-0BB92E87A863}" type="pres">
      <dgm:prSet presAssocID="{8375C6AE-A9C9-41A1-B55E-7D1CEF03F22A}" presName="aSpace" presStyleCnt="0"/>
      <dgm:spPr/>
    </dgm:pt>
    <dgm:pt modelId="{1524082D-9005-4F2F-B2B8-B5FD49C6B17B}" type="pres">
      <dgm:prSet presAssocID="{3A2F3275-F1CE-412B-80A8-5473744C3546}" presName="aNode" presStyleLbl="fgAcc1" presStyleIdx="3" presStyleCnt="4">
        <dgm:presLayoutVars>
          <dgm:bulletEnabled val="1"/>
        </dgm:presLayoutVars>
      </dgm:prSet>
      <dgm:spPr/>
    </dgm:pt>
    <dgm:pt modelId="{841C6621-A5ED-436D-9C1F-14DDA815D987}" type="pres">
      <dgm:prSet presAssocID="{3A2F3275-F1CE-412B-80A8-5473744C3546}" presName="aSpace" presStyleCnt="0"/>
      <dgm:spPr/>
    </dgm:pt>
  </dgm:ptLst>
  <dgm:cxnLst>
    <dgm:cxn modelId="{9F41F805-F758-44F7-A759-97AACB354013}" type="presOf" srcId="{8375C6AE-A9C9-41A1-B55E-7D1CEF03F22A}" destId="{0B01274E-4DFA-4B35-ADD9-F8CF5FC9DA24}" srcOrd="0" destOrd="0" presId="urn:microsoft.com/office/officeart/2005/8/layout/pyramid2"/>
    <dgm:cxn modelId="{AB004B84-4678-4F44-A457-B10F3C8C9506}" srcId="{7A4B3CB0-B0E8-4DF0-8BD1-0BF5BFB375E2}" destId="{8375C6AE-A9C9-41A1-B55E-7D1CEF03F22A}" srcOrd="2" destOrd="0" parTransId="{38A7EE41-5A62-4E6D-B4D1-F3128A124238}" sibTransId="{42B43E4B-539C-4C3B-BFDA-912394C2A6E2}"/>
    <dgm:cxn modelId="{1BEA7E9E-83FD-41D5-A3B4-781506E1752F}" srcId="{7A4B3CB0-B0E8-4DF0-8BD1-0BF5BFB375E2}" destId="{84F655DC-9612-4F95-8144-F0F688EB59BF}" srcOrd="0" destOrd="0" parTransId="{D5738EA9-37F1-41FA-A121-002D02FA720B}" sibTransId="{8AE0A9DE-FDF6-4415-9244-04E3E60B7264}"/>
    <dgm:cxn modelId="{971274AA-3260-4677-8603-D2236762B5D4}" srcId="{7A4B3CB0-B0E8-4DF0-8BD1-0BF5BFB375E2}" destId="{FF0A26D7-A0EB-49E4-B60C-CE265EB8AFD5}" srcOrd="1" destOrd="0" parTransId="{6207D785-6C83-474B-805D-04FD43A891A7}" sibTransId="{7D22998D-FE4F-44A6-B947-F7E0F7A53DA6}"/>
    <dgm:cxn modelId="{1369DEB5-7D50-4067-AD74-C66CB3BCB534}" type="presOf" srcId="{7A4B3CB0-B0E8-4DF0-8BD1-0BF5BFB375E2}" destId="{B97B9344-53AB-47DC-8183-64CB002D43C8}" srcOrd="0" destOrd="0" presId="urn:microsoft.com/office/officeart/2005/8/layout/pyramid2"/>
    <dgm:cxn modelId="{D622A7BA-6CC7-42C5-A19E-44500A21C06C}" srcId="{7A4B3CB0-B0E8-4DF0-8BD1-0BF5BFB375E2}" destId="{3A2F3275-F1CE-412B-80A8-5473744C3546}" srcOrd="3" destOrd="0" parTransId="{6D991DF7-DBCA-4B6E-A2B9-CB058D3CF05B}" sibTransId="{50811EA7-16E3-4D2E-B004-C0783B6D3403}"/>
    <dgm:cxn modelId="{7EFC5EDC-78B8-48D5-8BCA-B96493A4F615}" type="presOf" srcId="{84F655DC-9612-4F95-8144-F0F688EB59BF}" destId="{02F5B7C5-C492-43EE-B5A2-7AC9D47B1720}" srcOrd="0" destOrd="0" presId="urn:microsoft.com/office/officeart/2005/8/layout/pyramid2"/>
    <dgm:cxn modelId="{FA725DE7-0433-4FFE-B1F0-2E467555DF19}" type="presOf" srcId="{3A2F3275-F1CE-412B-80A8-5473744C3546}" destId="{1524082D-9005-4F2F-B2B8-B5FD49C6B17B}" srcOrd="0" destOrd="0" presId="urn:microsoft.com/office/officeart/2005/8/layout/pyramid2"/>
    <dgm:cxn modelId="{A424A0F5-0732-465B-8266-829653AF6D9C}" type="presOf" srcId="{FF0A26D7-A0EB-49E4-B60C-CE265EB8AFD5}" destId="{76A4290B-16DB-4FC1-85FC-F0AAC2E40DD5}" srcOrd="0" destOrd="0" presId="urn:microsoft.com/office/officeart/2005/8/layout/pyramid2"/>
    <dgm:cxn modelId="{A13AA4B0-80FF-462F-A69D-A1BD2252E72D}" type="presParOf" srcId="{B97B9344-53AB-47DC-8183-64CB002D43C8}" destId="{3F582E40-6353-416B-8CB3-D7BE84C6D07B}" srcOrd="0" destOrd="0" presId="urn:microsoft.com/office/officeart/2005/8/layout/pyramid2"/>
    <dgm:cxn modelId="{0647C5D0-184E-44F2-9FAE-8CAB50A28AD4}" type="presParOf" srcId="{B97B9344-53AB-47DC-8183-64CB002D43C8}" destId="{16542B67-4C5B-4F9B-91F7-47A0947D15F6}" srcOrd="1" destOrd="0" presId="urn:microsoft.com/office/officeart/2005/8/layout/pyramid2"/>
    <dgm:cxn modelId="{1CD3B2D5-24DD-4668-B31B-FC59F105EA25}" type="presParOf" srcId="{16542B67-4C5B-4F9B-91F7-47A0947D15F6}" destId="{02F5B7C5-C492-43EE-B5A2-7AC9D47B1720}" srcOrd="0" destOrd="0" presId="urn:microsoft.com/office/officeart/2005/8/layout/pyramid2"/>
    <dgm:cxn modelId="{8C54B7C3-908C-4AFC-A1C6-BEBEBC1DAFF2}" type="presParOf" srcId="{16542B67-4C5B-4F9B-91F7-47A0947D15F6}" destId="{0170A173-5A46-40D1-8E8B-A2BE535386CD}" srcOrd="1" destOrd="0" presId="urn:microsoft.com/office/officeart/2005/8/layout/pyramid2"/>
    <dgm:cxn modelId="{880CFED1-2FC0-44DF-9275-AE7B136236C6}" type="presParOf" srcId="{16542B67-4C5B-4F9B-91F7-47A0947D15F6}" destId="{76A4290B-16DB-4FC1-85FC-F0AAC2E40DD5}" srcOrd="2" destOrd="0" presId="urn:microsoft.com/office/officeart/2005/8/layout/pyramid2"/>
    <dgm:cxn modelId="{48F57546-D793-4917-80CF-35813AB28AD5}" type="presParOf" srcId="{16542B67-4C5B-4F9B-91F7-47A0947D15F6}" destId="{950DD1BA-DA73-40FB-BE4E-516B9DC922F8}" srcOrd="3" destOrd="0" presId="urn:microsoft.com/office/officeart/2005/8/layout/pyramid2"/>
    <dgm:cxn modelId="{93331110-C65C-4728-A37E-4ABEB7C927F5}" type="presParOf" srcId="{16542B67-4C5B-4F9B-91F7-47A0947D15F6}" destId="{0B01274E-4DFA-4B35-ADD9-F8CF5FC9DA24}" srcOrd="4" destOrd="0" presId="urn:microsoft.com/office/officeart/2005/8/layout/pyramid2"/>
    <dgm:cxn modelId="{E1189618-C15B-422B-96B2-41A00FC17D7B}" type="presParOf" srcId="{16542B67-4C5B-4F9B-91F7-47A0947D15F6}" destId="{4932D825-A687-4400-8D7E-0BB92E87A863}" srcOrd="5" destOrd="0" presId="urn:microsoft.com/office/officeart/2005/8/layout/pyramid2"/>
    <dgm:cxn modelId="{30D12F05-2112-4023-BB88-3D65E3248D57}" type="presParOf" srcId="{16542B67-4C5B-4F9B-91F7-47A0947D15F6}" destId="{1524082D-9005-4F2F-B2B8-B5FD49C6B17B}" srcOrd="6" destOrd="0" presId="urn:microsoft.com/office/officeart/2005/8/layout/pyramid2"/>
    <dgm:cxn modelId="{C2FE1C40-2CE4-4FED-B510-9B98FE57A0B3}" type="presParOf" srcId="{16542B67-4C5B-4F9B-91F7-47A0947D15F6}" destId="{841C6621-A5ED-436D-9C1F-14DDA815D98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76EE2C-7ED8-46D3-AFEE-778E610A2C90}" type="doc">
      <dgm:prSet loTypeId="urn:microsoft.com/office/officeart/2005/8/layout/hierarchy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8CE144DB-28F4-4E39-9C3A-D393A3530ED6}">
      <dgm:prSet phldrT="[Tekst]"/>
      <dgm:spPr/>
      <dgm:t>
        <a:bodyPr/>
        <a:lstStyle/>
        <a:p>
          <a:r>
            <a:rPr lang="pl-PL" dirty="0"/>
            <a:t>Przestępstwa ściganie    z oskarżenia prywatnego</a:t>
          </a:r>
        </a:p>
      </dgm:t>
    </dgm:pt>
    <dgm:pt modelId="{A4049D69-B19B-4AB2-981B-1FBCEB0E04CF}" type="parTrans" cxnId="{B27466AB-2D3D-41BA-9FE0-13878116531A}">
      <dgm:prSet/>
      <dgm:spPr/>
      <dgm:t>
        <a:bodyPr/>
        <a:lstStyle/>
        <a:p>
          <a:endParaRPr lang="pl-PL"/>
        </a:p>
      </dgm:t>
    </dgm:pt>
    <dgm:pt modelId="{A4CC3287-4752-4433-936E-C30EF4BF50EA}" type="sibTrans" cxnId="{B27466AB-2D3D-41BA-9FE0-13878116531A}">
      <dgm:prSet/>
      <dgm:spPr/>
      <dgm:t>
        <a:bodyPr/>
        <a:lstStyle/>
        <a:p>
          <a:endParaRPr lang="pl-PL"/>
        </a:p>
      </dgm:t>
    </dgm:pt>
    <dgm:pt modelId="{1BCE829B-234F-437C-910E-0701656727A5}">
      <dgm:prSet phldrT="[Tekst]"/>
      <dgm:spPr/>
      <dgm:t>
        <a:bodyPr/>
        <a:lstStyle/>
        <a:p>
          <a:pPr>
            <a:spcAft>
              <a:spcPts val="0"/>
            </a:spcAft>
          </a:pPr>
          <a:r>
            <a:rPr lang="pl-PL" dirty="0"/>
            <a:t>lekkie uszkodzenie ciała* </a:t>
          </a:r>
        </a:p>
        <a:p>
          <a:pPr>
            <a:spcAft>
              <a:spcPct val="35000"/>
            </a:spcAft>
          </a:pPr>
          <a:r>
            <a:rPr lang="pl-PL" dirty="0"/>
            <a:t>(art. 157 § 2 i 3 k.k.)</a:t>
          </a:r>
        </a:p>
      </dgm:t>
    </dgm:pt>
    <dgm:pt modelId="{D6628E87-ABE3-4D0E-8CE0-C8549C642F39}" type="parTrans" cxnId="{6C647202-BA7B-4E8B-80EC-709A9049D37F}">
      <dgm:prSet/>
      <dgm:spPr/>
      <dgm:t>
        <a:bodyPr/>
        <a:lstStyle/>
        <a:p>
          <a:endParaRPr lang="pl-PL"/>
        </a:p>
      </dgm:t>
    </dgm:pt>
    <dgm:pt modelId="{6A3E0EFA-5B5D-4AA6-8EB6-1C9619A2AE60}" type="sibTrans" cxnId="{6C647202-BA7B-4E8B-80EC-709A9049D37F}">
      <dgm:prSet/>
      <dgm:spPr/>
      <dgm:t>
        <a:bodyPr/>
        <a:lstStyle/>
        <a:p>
          <a:endParaRPr lang="pl-PL"/>
        </a:p>
      </dgm:t>
    </dgm:pt>
    <dgm:pt modelId="{A1FC9BCB-C60F-456A-BA38-44C3185FDD8C}">
      <dgm:prSet phldrT="[Tekst]" custT="1"/>
      <dgm:spPr/>
      <dgm:t>
        <a:bodyPr/>
        <a:lstStyle/>
        <a:p>
          <a:pPr>
            <a:spcAft>
              <a:spcPts val="600"/>
            </a:spcAft>
          </a:pPr>
          <a:r>
            <a:rPr lang="pl-PL" sz="1800" dirty="0"/>
            <a:t>zniewaga</a:t>
          </a:r>
        </a:p>
        <a:p>
          <a:pPr>
            <a:spcAft>
              <a:spcPct val="35000"/>
            </a:spcAft>
          </a:pPr>
          <a:r>
            <a:rPr lang="pl-PL" sz="1800" dirty="0"/>
            <a:t>(art. 216 § 1 i 2 k.k.)</a:t>
          </a:r>
        </a:p>
      </dgm:t>
    </dgm:pt>
    <dgm:pt modelId="{FD31D735-3732-4EB7-8B30-AD5929D258A7}" type="parTrans" cxnId="{2F6A83F3-005D-44C2-9B9F-E5CA45477A88}">
      <dgm:prSet/>
      <dgm:spPr/>
      <dgm:t>
        <a:bodyPr/>
        <a:lstStyle/>
        <a:p>
          <a:endParaRPr lang="pl-PL"/>
        </a:p>
      </dgm:t>
    </dgm:pt>
    <dgm:pt modelId="{7105CFCB-4FF9-4667-BB33-37944C11D726}" type="sibTrans" cxnId="{2F6A83F3-005D-44C2-9B9F-E5CA45477A88}">
      <dgm:prSet/>
      <dgm:spPr/>
      <dgm:t>
        <a:bodyPr/>
        <a:lstStyle/>
        <a:p>
          <a:endParaRPr lang="pl-PL"/>
        </a:p>
      </dgm:t>
    </dgm:pt>
    <dgm:pt modelId="{1571F202-E4D5-448F-B636-6CCD47C391D8}">
      <dgm:prSet/>
      <dgm:spPr/>
      <dgm:t>
        <a:bodyPr/>
        <a:lstStyle/>
        <a:p>
          <a:endParaRPr lang="pl-PL"/>
        </a:p>
      </dgm:t>
    </dgm:pt>
    <dgm:pt modelId="{95738B76-0A1D-429B-AAD7-23E3787B50DE}" type="parTrans" cxnId="{6EC8780F-7D36-488B-BAB2-77A1724D71FC}">
      <dgm:prSet/>
      <dgm:spPr/>
      <dgm:t>
        <a:bodyPr/>
        <a:lstStyle/>
        <a:p>
          <a:endParaRPr lang="pl-PL"/>
        </a:p>
      </dgm:t>
    </dgm:pt>
    <dgm:pt modelId="{C2A813D4-0023-4736-A907-B25C19213E8D}" type="sibTrans" cxnId="{6EC8780F-7D36-488B-BAB2-77A1724D71FC}">
      <dgm:prSet/>
      <dgm:spPr/>
      <dgm:t>
        <a:bodyPr/>
        <a:lstStyle/>
        <a:p>
          <a:endParaRPr lang="pl-PL"/>
        </a:p>
      </dgm:t>
    </dgm:pt>
    <dgm:pt modelId="{469570AB-4DBB-49F5-B994-F4FFB703C291}">
      <dgm:prSet/>
      <dgm:spPr/>
      <dgm:t>
        <a:bodyPr/>
        <a:lstStyle/>
        <a:p>
          <a:endParaRPr lang="pl-PL" baseline="0"/>
        </a:p>
      </dgm:t>
    </dgm:pt>
    <dgm:pt modelId="{30100D4E-4506-4019-A57F-A27EBA5105E9}" type="parTrans" cxnId="{E67996E8-1A94-42F4-A5DE-EDF81325C883}">
      <dgm:prSet/>
      <dgm:spPr/>
      <dgm:t>
        <a:bodyPr/>
        <a:lstStyle/>
        <a:p>
          <a:endParaRPr lang="pl-PL"/>
        </a:p>
      </dgm:t>
    </dgm:pt>
    <dgm:pt modelId="{EF21D503-42B0-4A42-867E-1A182E204023}" type="sibTrans" cxnId="{E67996E8-1A94-42F4-A5DE-EDF81325C883}">
      <dgm:prSet/>
      <dgm:spPr/>
      <dgm:t>
        <a:bodyPr/>
        <a:lstStyle/>
        <a:p>
          <a:endParaRPr lang="pl-PL"/>
        </a:p>
      </dgm:t>
    </dgm:pt>
    <dgm:pt modelId="{2A0B5824-F7D9-4322-92EE-8BEA3305E4C6}" type="pres">
      <dgm:prSet presAssocID="{DC76EE2C-7ED8-46D3-AFEE-778E610A2C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553E9D-065B-4E9C-8EF2-82AC08CF5E8E}" type="pres">
      <dgm:prSet presAssocID="{8CE144DB-28F4-4E39-9C3A-D393A3530ED6}" presName="root" presStyleCnt="0"/>
      <dgm:spPr/>
    </dgm:pt>
    <dgm:pt modelId="{81D81B15-EB2C-4B8E-877C-D7FBB0A33AB4}" type="pres">
      <dgm:prSet presAssocID="{8CE144DB-28F4-4E39-9C3A-D393A3530ED6}" presName="rootComposite" presStyleCnt="0"/>
      <dgm:spPr/>
    </dgm:pt>
    <dgm:pt modelId="{10E9284E-6BC5-4D26-BDCA-B725156A06C8}" type="pres">
      <dgm:prSet presAssocID="{8CE144DB-28F4-4E39-9C3A-D393A3530ED6}" presName="rootText" presStyleLbl="node1" presStyleIdx="0" presStyleCnt="1" custScaleX="155675"/>
      <dgm:spPr/>
    </dgm:pt>
    <dgm:pt modelId="{3F0744FC-8EAC-4815-9CF4-945773D9AF4A}" type="pres">
      <dgm:prSet presAssocID="{8CE144DB-28F4-4E39-9C3A-D393A3530ED6}" presName="rootConnector" presStyleLbl="node1" presStyleIdx="0" presStyleCnt="1"/>
      <dgm:spPr/>
    </dgm:pt>
    <dgm:pt modelId="{8D95C467-F61B-4593-9E4F-642FDB70DFD1}" type="pres">
      <dgm:prSet presAssocID="{8CE144DB-28F4-4E39-9C3A-D393A3530ED6}" presName="childShape" presStyleCnt="0"/>
      <dgm:spPr/>
    </dgm:pt>
    <dgm:pt modelId="{B73F54B4-5E07-421F-B984-C22499F40B1B}" type="pres">
      <dgm:prSet presAssocID="{D6628E87-ABE3-4D0E-8CE0-C8549C642F39}" presName="Name13" presStyleLbl="parChTrans1D2" presStyleIdx="0" presStyleCnt="4"/>
      <dgm:spPr/>
    </dgm:pt>
    <dgm:pt modelId="{9875E3D9-A4DB-4147-A69C-D4367EC4D180}" type="pres">
      <dgm:prSet presAssocID="{1BCE829B-234F-437C-910E-0701656727A5}" presName="childText" presStyleLbl="bgAcc1" presStyleIdx="0" presStyleCnt="4" custScaleX="155675">
        <dgm:presLayoutVars>
          <dgm:bulletEnabled val="1"/>
        </dgm:presLayoutVars>
      </dgm:prSet>
      <dgm:spPr/>
    </dgm:pt>
    <dgm:pt modelId="{B49540EE-D2F0-45C2-AA39-D9A871312965}" type="pres">
      <dgm:prSet presAssocID="{30100D4E-4506-4019-A57F-A27EBA5105E9}" presName="Name13" presStyleLbl="parChTrans1D2" presStyleIdx="1" presStyleCnt="4"/>
      <dgm:spPr/>
    </dgm:pt>
    <dgm:pt modelId="{38113853-367D-4ADF-8E08-2B4B53A243DE}" type="pres">
      <dgm:prSet presAssocID="{469570AB-4DBB-49F5-B994-F4FFB703C291}" presName="childText" presStyleLbl="bgAcc1" presStyleIdx="1" presStyleCnt="4" custScaleX="155675">
        <dgm:presLayoutVars>
          <dgm:bulletEnabled val="1"/>
        </dgm:presLayoutVars>
      </dgm:prSet>
      <dgm:spPr/>
    </dgm:pt>
    <dgm:pt modelId="{C801B238-6692-40D8-9C34-197D674E4A26}" type="pres">
      <dgm:prSet presAssocID="{95738B76-0A1D-429B-AAD7-23E3787B50DE}" presName="Name13" presStyleLbl="parChTrans1D2" presStyleIdx="2" presStyleCnt="4"/>
      <dgm:spPr/>
    </dgm:pt>
    <dgm:pt modelId="{5ADFBC36-07C8-46F2-9F5D-F179F523A5F9}" type="pres">
      <dgm:prSet presAssocID="{1571F202-E4D5-448F-B636-6CCD47C391D8}" presName="childText" presStyleLbl="bgAcc1" presStyleIdx="2" presStyleCnt="4" custScaleX="155675">
        <dgm:presLayoutVars>
          <dgm:bulletEnabled val="1"/>
        </dgm:presLayoutVars>
      </dgm:prSet>
      <dgm:spPr/>
    </dgm:pt>
    <dgm:pt modelId="{15374051-1CBA-4873-B353-FAA4E82337F8}" type="pres">
      <dgm:prSet presAssocID="{FD31D735-3732-4EB7-8B30-AD5929D258A7}" presName="Name13" presStyleLbl="parChTrans1D2" presStyleIdx="3" presStyleCnt="4"/>
      <dgm:spPr/>
    </dgm:pt>
    <dgm:pt modelId="{14BA0372-29F4-49A4-A285-7DD6A50239CC}" type="pres">
      <dgm:prSet presAssocID="{A1FC9BCB-C60F-456A-BA38-44C3185FDD8C}" presName="childText" presStyleLbl="bgAcc1" presStyleIdx="3" presStyleCnt="4" custScaleX="155675">
        <dgm:presLayoutVars>
          <dgm:bulletEnabled val="1"/>
        </dgm:presLayoutVars>
      </dgm:prSet>
      <dgm:spPr/>
    </dgm:pt>
  </dgm:ptLst>
  <dgm:cxnLst>
    <dgm:cxn modelId="{6C647202-BA7B-4E8B-80EC-709A9049D37F}" srcId="{8CE144DB-28F4-4E39-9C3A-D393A3530ED6}" destId="{1BCE829B-234F-437C-910E-0701656727A5}" srcOrd="0" destOrd="0" parTransId="{D6628E87-ABE3-4D0E-8CE0-C8549C642F39}" sibTransId="{6A3E0EFA-5B5D-4AA6-8EB6-1C9619A2AE60}"/>
    <dgm:cxn modelId="{6EC8780F-7D36-488B-BAB2-77A1724D71FC}" srcId="{8CE144DB-28F4-4E39-9C3A-D393A3530ED6}" destId="{1571F202-E4D5-448F-B636-6CCD47C391D8}" srcOrd="2" destOrd="0" parTransId="{95738B76-0A1D-429B-AAD7-23E3787B50DE}" sibTransId="{C2A813D4-0023-4736-A907-B25C19213E8D}"/>
    <dgm:cxn modelId="{5D7BE313-53D9-4652-9986-AB0D31EE09AB}" type="presOf" srcId="{30100D4E-4506-4019-A57F-A27EBA5105E9}" destId="{B49540EE-D2F0-45C2-AA39-D9A871312965}" srcOrd="0" destOrd="0" presId="urn:microsoft.com/office/officeart/2005/8/layout/hierarchy3"/>
    <dgm:cxn modelId="{A0A44824-3F61-4941-AD03-D8B01AFE0727}" type="presOf" srcId="{95738B76-0A1D-429B-AAD7-23E3787B50DE}" destId="{C801B238-6692-40D8-9C34-197D674E4A26}" srcOrd="0" destOrd="0" presId="urn:microsoft.com/office/officeart/2005/8/layout/hierarchy3"/>
    <dgm:cxn modelId="{18A35F3F-8E56-4285-96C3-32D497A3D9EB}" type="presOf" srcId="{A1FC9BCB-C60F-456A-BA38-44C3185FDD8C}" destId="{14BA0372-29F4-49A4-A285-7DD6A50239CC}" srcOrd="0" destOrd="0" presId="urn:microsoft.com/office/officeart/2005/8/layout/hierarchy3"/>
    <dgm:cxn modelId="{F4EC9E52-BE51-4799-9CA5-C8D8F77F9434}" type="presOf" srcId="{8CE144DB-28F4-4E39-9C3A-D393A3530ED6}" destId="{3F0744FC-8EAC-4815-9CF4-945773D9AF4A}" srcOrd="1" destOrd="0" presId="urn:microsoft.com/office/officeart/2005/8/layout/hierarchy3"/>
    <dgm:cxn modelId="{6AD8259F-6891-4B64-BA49-E71025911E84}" type="presOf" srcId="{DC76EE2C-7ED8-46D3-AFEE-778E610A2C90}" destId="{2A0B5824-F7D9-4322-92EE-8BEA3305E4C6}" srcOrd="0" destOrd="0" presId="urn:microsoft.com/office/officeart/2005/8/layout/hierarchy3"/>
    <dgm:cxn modelId="{C75DC3A8-E73E-4C88-9A1A-4785FDFA5BA5}" type="presOf" srcId="{1571F202-E4D5-448F-B636-6CCD47C391D8}" destId="{5ADFBC36-07C8-46F2-9F5D-F179F523A5F9}" srcOrd="0" destOrd="0" presId="urn:microsoft.com/office/officeart/2005/8/layout/hierarchy3"/>
    <dgm:cxn modelId="{B27466AB-2D3D-41BA-9FE0-13878116531A}" srcId="{DC76EE2C-7ED8-46D3-AFEE-778E610A2C90}" destId="{8CE144DB-28F4-4E39-9C3A-D393A3530ED6}" srcOrd="0" destOrd="0" parTransId="{A4049D69-B19B-4AB2-981B-1FBCEB0E04CF}" sibTransId="{A4CC3287-4752-4433-936E-C30EF4BF50EA}"/>
    <dgm:cxn modelId="{8F02CAC3-4952-4535-8BBD-E5B7F354B49C}" type="presOf" srcId="{469570AB-4DBB-49F5-B994-F4FFB703C291}" destId="{38113853-367D-4ADF-8E08-2B4B53A243DE}" srcOrd="0" destOrd="0" presId="urn:microsoft.com/office/officeart/2005/8/layout/hierarchy3"/>
    <dgm:cxn modelId="{0BF5D2C6-17BE-4651-B7A8-723ECB7B72C2}" type="presOf" srcId="{8CE144DB-28F4-4E39-9C3A-D393A3530ED6}" destId="{10E9284E-6BC5-4D26-BDCA-B725156A06C8}" srcOrd="0" destOrd="0" presId="urn:microsoft.com/office/officeart/2005/8/layout/hierarchy3"/>
    <dgm:cxn modelId="{165E5BD8-0BE8-4EB4-969F-D2C19D41256D}" type="presOf" srcId="{D6628E87-ABE3-4D0E-8CE0-C8549C642F39}" destId="{B73F54B4-5E07-421F-B984-C22499F40B1B}" srcOrd="0" destOrd="0" presId="urn:microsoft.com/office/officeart/2005/8/layout/hierarchy3"/>
    <dgm:cxn modelId="{0C318BDF-0142-4A55-8672-28FEF51EC635}" type="presOf" srcId="{FD31D735-3732-4EB7-8B30-AD5929D258A7}" destId="{15374051-1CBA-4873-B353-FAA4E82337F8}" srcOrd="0" destOrd="0" presId="urn:microsoft.com/office/officeart/2005/8/layout/hierarchy3"/>
    <dgm:cxn modelId="{E67996E8-1A94-42F4-A5DE-EDF81325C883}" srcId="{8CE144DB-28F4-4E39-9C3A-D393A3530ED6}" destId="{469570AB-4DBB-49F5-B994-F4FFB703C291}" srcOrd="1" destOrd="0" parTransId="{30100D4E-4506-4019-A57F-A27EBA5105E9}" sibTransId="{EF21D503-42B0-4A42-867E-1A182E204023}"/>
    <dgm:cxn modelId="{A9D01CEB-10F0-40BB-820C-24961CF1BF17}" type="presOf" srcId="{1BCE829B-234F-437C-910E-0701656727A5}" destId="{9875E3D9-A4DB-4147-A69C-D4367EC4D180}" srcOrd="0" destOrd="0" presId="urn:microsoft.com/office/officeart/2005/8/layout/hierarchy3"/>
    <dgm:cxn modelId="{2F6A83F3-005D-44C2-9B9F-E5CA45477A88}" srcId="{8CE144DB-28F4-4E39-9C3A-D393A3530ED6}" destId="{A1FC9BCB-C60F-456A-BA38-44C3185FDD8C}" srcOrd="3" destOrd="0" parTransId="{FD31D735-3732-4EB7-8B30-AD5929D258A7}" sibTransId="{7105CFCB-4FF9-4667-BB33-37944C11D726}"/>
    <dgm:cxn modelId="{B32DA69F-2A49-47EE-AEDC-925545178EA4}" type="presParOf" srcId="{2A0B5824-F7D9-4322-92EE-8BEA3305E4C6}" destId="{83553E9D-065B-4E9C-8EF2-82AC08CF5E8E}" srcOrd="0" destOrd="0" presId="urn:microsoft.com/office/officeart/2005/8/layout/hierarchy3"/>
    <dgm:cxn modelId="{501351A1-42AF-4B1D-ADA2-A0DF6AA61763}" type="presParOf" srcId="{83553E9D-065B-4E9C-8EF2-82AC08CF5E8E}" destId="{81D81B15-EB2C-4B8E-877C-D7FBB0A33AB4}" srcOrd="0" destOrd="0" presId="urn:microsoft.com/office/officeart/2005/8/layout/hierarchy3"/>
    <dgm:cxn modelId="{007CBC66-C3A1-4FD1-A10C-7F4CA7FDCDC7}" type="presParOf" srcId="{81D81B15-EB2C-4B8E-877C-D7FBB0A33AB4}" destId="{10E9284E-6BC5-4D26-BDCA-B725156A06C8}" srcOrd="0" destOrd="0" presId="urn:microsoft.com/office/officeart/2005/8/layout/hierarchy3"/>
    <dgm:cxn modelId="{CEEAAE3D-10C6-407C-B011-D1671960D161}" type="presParOf" srcId="{81D81B15-EB2C-4B8E-877C-D7FBB0A33AB4}" destId="{3F0744FC-8EAC-4815-9CF4-945773D9AF4A}" srcOrd="1" destOrd="0" presId="urn:microsoft.com/office/officeart/2005/8/layout/hierarchy3"/>
    <dgm:cxn modelId="{F93D3E91-979B-486C-9663-0645EFA220A8}" type="presParOf" srcId="{83553E9D-065B-4E9C-8EF2-82AC08CF5E8E}" destId="{8D95C467-F61B-4593-9E4F-642FDB70DFD1}" srcOrd="1" destOrd="0" presId="urn:microsoft.com/office/officeart/2005/8/layout/hierarchy3"/>
    <dgm:cxn modelId="{F4A7D656-A945-427A-B966-79FA57220B7A}" type="presParOf" srcId="{8D95C467-F61B-4593-9E4F-642FDB70DFD1}" destId="{B73F54B4-5E07-421F-B984-C22499F40B1B}" srcOrd="0" destOrd="0" presId="urn:microsoft.com/office/officeart/2005/8/layout/hierarchy3"/>
    <dgm:cxn modelId="{DCCD15F1-6709-492D-9D0D-1A6A3123E1FF}" type="presParOf" srcId="{8D95C467-F61B-4593-9E4F-642FDB70DFD1}" destId="{9875E3D9-A4DB-4147-A69C-D4367EC4D180}" srcOrd="1" destOrd="0" presId="urn:microsoft.com/office/officeart/2005/8/layout/hierarchy3"/>
    <dgm:cxn modelId="{F9894791-EDAF-43D4-809B-FDFAE9F1DADE}" type="presParOf" srcId="{8D95C467-F61B-4593-9E4F-642FDB70DFD1}" destId="{B49540EE-D2F0-45C2-AA39-D9A871312965}" srcOrd="2" destOrd="0" presId="urn:microsoft.com/office/officeart/2005/8/layout/hierarchy3"/>
    <dgm:cxn modelId="{EA79F455-223C-46FC-BA8F-75447C65B023}" type="presParOf" srcId="{8D95C467-F61B-4593-9E4F-642FDB70DFD1}" destId="{38113853-367D-4ADF-8E08-2B4B53A243DE}" srcOrd="3" destOrd="0" presId="urn:microsoft.com/office/officeart/2005/8/layout/hierarchy3"/>
    <dgm:cxn modelId="{85977A87-3307-4F5A-87D8-35E5783474C3}" type="presParOf" srcId="{8D95C467-F61B-4593-9E4F-642FDB70DFD1}" destId="{C801B238-6692-40D8-9C34-197D674E4A26}" srcOrd="4" destOrd="0" presId="urn:microsoft.com/office/officeart/2005/8/layout/hierarchy3"/>
    <dgm:cxn modelId="{E72EB9C5-76D2-4595-8E6D-85207596B3C7}" type="presParOf" srcId="{8D95C467-F61B-4593-9E4F-642FDB70DFD1}" destId="{5ADFBC36-07C8-46F2-9F5D-F179F523A5F9}" srcOrd="5" destOrd="0" presId="urn:microsoft.com/office/officeart/2005/8/layout/hierarchy3"/>
    <dgm:cxn modelId="{D396DA74-8B47-4B40-A483-E20700C04A55}" type="presParOf" srcId="{8D95C467-F61B-4593-9E4F-642FDB70DFD1}" destId="{15374051-1CBA-4873-B353-FAA4E82337F8}" srcOrd="6" destOrd="0" presId="urn:microsoft.com/office/officeart/2005/8/layout/hierarchy3"/>
    <dgm:cxn modelId="{3065F958-7794-4D16-9D73-5613167E4C50}" type="presParOf" srcId="{8D95C467-F61B-4593-9E4F-642FDB70DFD1}" destId="{14BA0372-29F4-49A4-A285-7DD6A50239C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91DB8-DE23-4CB6-82B1-A11937A28776}">
      <dsp:nvSpPr>
        <dsp:cNvPr id="0" name=""/>
        <dsp:cNvSpPr/>
      </dsp:nvSpPr>
      <dsp:spPr>
        <a:xfrm>
          <a:off x="0" y="3744"/>
          <a:ext cx="10668000" cy="1485718"/>
        </a:xfrm>
        <a:prstGeom prst="roundRect">
          <a:avLst>
            <a:gd name="adj" fmla="val 10000"/>
          </a:avLst>
        </a:prstGeom>
        <a:solidFill>
          <a:srgbClr val="582767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/>
            <a:t>SĄD NAJWYŻSZY</a:t>
          </a:r>
        </a:p>
      </dsp:txBody>
      <dsp:txXfrm>
        <a:off x="2282171" y="3744"/>
        <a:ext cx="8385828" cy="1485718"/>
      </dsp:txXfrm>
    </dsp:sp>
    <dsp:sp modelId="{8295A9DC-5021-4A61-A06B-74405FDBDE36}">
      <dsp:nvSpPr>
        <dsp:cNvPr id="0" name=""/>
        <dsp:cNvSpPr/>
      </dsp:nvSpPr>
      <dsp:spPr>
        <a:xfrm flipV="1">
          <a:off x="1044374" y="459063"/>
          <a:ext cx="517888" cy="5846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FE4F2-2424-4581-B583-BA029FC540CD}">
      <dsp:nvSpPr>
        <dsp:cNvPr id="0" name=""/>
        <dsp:cNvSpPr/>
      </dsp:nvSpPr>
      <dsp:spPr>
        <a:xfrm>
          <a:off x="0" y="1638033"/>
          <a:ext cx="10668000" cy="1485718"/>
        </a:xfrm>
        <a:prstGeom prst="roundRect">
          <a:avLst>
            <a:gd name="adj" fmla="val 10000"/>
          </a:avLst>
        </a:prstGeom>
        <a:solidFill>
          <a:srgbClr val="9844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/>
            <a:t>SĄDY APELACYJNE</a:t>
          </a:r>
        </a:p>
      </dsp:txBody>
      <dsp:txXfrm>
        <a:off x="2282171" y="1638033"/>
        <a:ext cx="8385828" cy="1485718"/>
      </dsp:txXfrm>
    </dsp:sp>
    <dsp:sp modelId="{A4B6119C-9617-466E-A668-8EE69D36C3EA}">
      <dsp:nvSpPr>
        <dsp:cNvPr id="0" name=""/>
        <dsp:cNvSpPr/>
      </dsp:nvSpPr>
      <dsp:spPr>
        <a:xfrm>
          <a:off x="1330959" y="2174033"/>
          <a:ext cx="307387" cy="41371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24112"/>
            <a:satOff val="-927"/>
            <a:lumOff val="3257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7313E-23FA-446D-A148-193F09E20398}">
      <dsp:nvSpPr>
        <dsp:cNvPr id="0" name=""/>
        <dsp:cNvSpPr/>
      </dsp:nvSpPr>
      <dsp:spPr>
        <a:xfrm>
          <a:off x="0" y="3272323"/>
          <a:ext cx="10668000" cy="1485718"/>
        </a:xfrm>
        <a:prstGeom prst="roundRect">
          <a:avLst>
            <a:gd name="adj" fmla="val 10000"/>
          </a:avLst>
        </a:prstGeom>
        <a:solidFill>
          <a:srgbClr val="BD83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/>
            <a:t>SĄDY OKRĘGOWE</a:t>
          </a:r>
        </a:p>
      </dsp:txBody>
      <dsp:txXfrm>
        <a:off x="2282171" y="3272323"/>
        <a:ext cx="8385828" cy="1485718"/>
      </dsp:txXfrm>
    </dsp:sp>
    <dsp:sp modelId="{F583C5AF-7E04-4A53-859F-72726B86DA4E}">
      <dsp:nvSpPr>
        <dsp:cNvPr id="0" name=""/>
        <dsp:cNvSpPr/>
      </dsp:nvSpPr>
      <dsp:spPr>
        <a:xfrm>
          <a:off x="1258459" y="3664166"/>
          <a:ext cx="452387" cy="70203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48224"/>
            <a:satOff val="-1853"/>
            <a:lumOff val="6513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98E7B-91ED-460B-A18C-4CAD30F8A628}">
      <dsp:nvSpPr>
        <dsp:cNvPr id="0" name=""/>
        <dsp:cNvSpPr/>
      </dsp:nvSpPr>
      <dsp:spPr>
        <a:xfrm>
          <a:off x="0" y="4906613"/>
          <a:ext cx="10668000" cy="1485718"/>
        </a:xfrm>
        <a:prstGeom prst="roundRect">
          <a:avLst>
            <a:gd name="adj" fmla="val 10000"/>
          </a:avLst>
        </a:prstGeom>
        <a:solidFill>
          <a:srgbClr val="D4B1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/>
        </a:p>
      </dsp:txBody>
      <dsp:txXfrm>
        <a:off x="2282171" y="4906613"/>
        <a:ext cx="8385828" cy="1485718"/>
      </dsp:txXfrm>
    </dsp:sp>
    <dsp:sp modelId="{DF2F65CB-327E-451D-A926-72438F7A4D24}">
      <dsp:nvSpPr>
        <dsp:cNvPr id="0" name=""/>
        <dsp:cNvSpPr/>
      </dsp:nvSpPr>
      <dsp:spPr>
        <a:xfrm>
          <a:off x="713058" y="5381930"/>
          <a:ext cx="659538" cy="5387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72337"/>
            <a:satOff val="-2780"/>
            <a:lumOff val="977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238EC-CA4C-4D34-94A4-54528B8AB20D}">
      <dsp:nvSpPr>
        <dsp:cNvPr id="0" name=""/>
        <dsp:cNvSpPr/>
      </dsp:nvSpPr>
      <dsp:spPr>
        <a:xfrm>
          <a:off x="-38891" y="0"/>
          <a:ext cx="7057367" cy="11205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Miejsce popełnienia przestępstwa</a:t>
          </a:r>
        </a:p>
      </dsp:txBody>
      <dsp:txXfrm>
        <a:off x="-6071" y="32820"/>
        <a:ext cx="5688350" cy="1054928"/>
      </dsp:txXfrm>
    </dsp:sp>
    <dsp:sp modelId="{7D951E73-848C-473E-B842-9A84B3C26FC9}">
      <dsp:nvSpPr>
        <dsp:cNvPr id="0" name=""/>
        <dsp:cNvSpPr/>
      </dsp:nvSpPr>
      <dsp:spPr>
        <a:xfrm>
          <a:off x="1019329" y="1268952"/>
          <a:ext cx="6901801" cy="11205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Miejsce ujawnienia przestępstwa</a:t>
          </a:r>
        </a:p>
      </dsp:txBody>
      <dsp:txXfrm>
        <a:off x="1052149" y="1301772"/>
        <a:ext cx="5592397" cy="1054928"/>
      </dsp:txXfrm>
    </dsp:sp>
    <dsp:sp modelId="{A8CD9E50-2166-41CE-B933-F44E5A2A640D}">
      <dsp:nvSpPr>
        <dsp:cNvPr id="0" name=""/>
        <dsp:cNvSpPr/>
      </dsp:nvSpPr>
      <dsp:spPr>
        <a:xfrm>
          <a:off x="1015431" y="2545155"/>
          <a:ext cx="6901801" cy="11205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Miejsce ujęcia oskarżonego</a:t>
          </a:r>
        </a:p>
      </dsp:txBody>
      <dsp:txXfrm>
        <a:off x="1048251" y="2577975"/>
        <a:ext cx="5592397" cy="1054928"/>
      </dsp:txXfrm>
    </dsp:sp>
    <dsp:sp modelId="{D0175E74-C7FB-4B65-9A3A-466535034368}">
      <dsp:nvSpPr>
        <dsp:cNvPr id="0" name=""/>
        <dsp:cNvSpPr/>
      </dsp:nvSpPr>
      <dsp:spPr>
        <a:xfrm>
          <a:off x="1003252" y="3840362"/>
          <a:ext cx="6901801" cy="11205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/>
            <a:t>Miejsce, gdzie oskarżony bezpośrednio przed popełnieniem przestępstwa stale mieszkał lub czasowo przebywał</a:t>
          </a:r>
        </a:p>
      </dsp:txBody>
      <dsp:txXfrm>
        <a:off x="1036072" y="3873182"/>
        <a:ext cx="5592397" cy="1054928"/>
      </dsp:txXfrm>
    </dsp:sp>
    <dsp:sp modelId="{E0AFDCF9-5E3D-4A40-AF6C-C99209EEC8B5}">
      <dsp:nvSpPr>
        <dsp:cNvPr id="0" name=""/>
        <dsp:cNvSpPr/>
      </dsp:nvSpPr>
      <dsp:spPr>
        <a:xfrm>
          <a:off x="2100468" y="5104810"/>
          <a:ext cx="6901801" cy="11205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Sąd właściwy dla dzielnicy Śródmieście miasta stołecznego Warszawy</a:t>
          </a:r>
        </a:p>
      </dsp:txBody>
      <dsp:txXfrm>
        <a:off x="2133288" y="5137630"/>
        <a:ext cx="5592397" cy="1054928"/>
      </dsp:txXfrm>
    </dsp:sp>
    <dsp:sp modelId="{1DF12E0F-52E9-4A22-8CE4-8270E245D3BD}">
      <dsp:nvSpPr>
        <dsp:cNvPr id="0" name=""/>
        <dsp:cNvSpPr/>
      </dsp:nvSpPr>
      <dsp:spPr>
        <a:xfrm>
          <a:off x="6212323" y="818637"/>
          <a:ext cx="728369" cy="728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300" kern="1200"/>
        </a:p>
      </dsp:txBody>
      <dsp:txXfrm>
        <a:off x="6376206" y="818637"/>
        <a:ext cx="400603" cy="548098"/>
      </dsp:txXfrm>
    </dsp:sp>
    <dsp:sp modelId="{2EB37174-4E11-4D1B-AC13-23CD89575BDF}">
      <dsp:nvSpPr>
        <dsp:cNvPr id="0" name=""/>
        <dsp:cNvSpPr/>
      </dsp:nvSpPr>
      <dsp:spPr>
        <a:xfrm>
          <a:off x="6727717" y="2094840"/>
          <a:ext cx="728369" cy="728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300" kern="1200"/>
        </a:p>
      </dsp:txBody>
      <dsp:txXfrm>
        <a:off x="6891600" y="2094840"/>
        <a:ext cx="400603" cy="548098"/>
      </dsp:txXfrm>
    </dsp:sp>
    <dsp:sp modelId="{B9011051-4A2C-40E9-8949-DB931751131A}">
      <dsp:nvSpPr>
        <dsp:cNvPr id="0" name=""/>
        <dsp:cNvSpPr/>
      </dsp:nvSpPr>
      <dsp:spPr>
        <a:xfrm>
          <a:off x="6705502" y="3396112"/>
          <a:ext cx="728369" cy="728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300" kern="1200"/>
        </a:p>
      </dsp:txBody>
      <dsp:txXfrm>
        <a:off x="6869385" y="3396112"/>
        <a:ext cx="400603" cy="548098"/>
      </dsp:txXfrm>
    </dsp:sp>
    <dsp:sp modelId="{A95B3B30-199C-44B1-927C-DECDCF304759}">
      <dsp:nvSpPr>
        <dsp:cNvPr id="0" name=""/>
        <dsp:cNvSpPr/>
      </dsp:nvSpPr>
      <dsp:spPr>
        <a:xfrm>
          <a:off x="7111998" y="4620683"/>
          <a:ext cx="728369" cy="728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300" kern="1200"/>
        </a:p>
      </dsp:txBody>
      <dsp:txXfrm>
        <a:off x="7275881" y="4620683"/>
        <a:ext cx="400603" cy="548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82E40-6353-416B-8CB3-D7BE84C6D07B}">
      <dsp:nvSpPr>
        <dsp:cNvPr id="0" name=""/>
        <dsp:cNvSpPr/>
      </dsp:nvSpPr>
      <dsp:spPr>
        <a:xfrm>
          <a:off x="0" y="0"/>
          <a:ext cx="4878762" cy="5418667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5B7C5-C492-43EE-B5A2-7AC9D47B1720}">
      <dsp:nvSpPr>
        <dsp:cNvPr id="0" name=""/>
        <dsp:cNvSpPr/>
      </dsp:nvSpPr>
      <dsp:spPr>
        <a:xfrm>
          <a:off x="2439381" y="542395"/>
          <a:ext cx="3171195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Prokuratura Generalna</a:t>
          </a:r>
        </a:p>
      </dsp:txBody>
      <dsp:txXfrm>
        <a:off x="2486395" y="589409"/>
        <a:ext cx="3077167" cy="869055"/>
      </dsp:txXfrm>
    </dsp:sp>
    <dsp:sp modelId="{76A4290B-16DB-4FC1-85FC-F0AAC2E40DD5}">
      <dsp:nvSpPr>
        <dsp:cNvPr id="0" name=""/>
        <dsp:cNvSpPr/>
      </dsp:nvSpPr>
      <dsp:spPr>
        <a:xfrm>
          <a:off x="2439381" y="1625864"/>
          <a:ext cx="3171195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6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Prokuratury Apelacyjne</a:t>
          </a:r>
        </a:p>
      </dsp:txBody>
      <dsp:txXfrm>
        <a:off x="2486395" y="1672878"/>
        <a:ext cx="3077167" cy="869055"/>
      </dsp:txXfrm>
    </dsp:sp>
    <dsp:sp modelId="{0B01274E-4DFA-4B35-ADD9-F8CF5FC9DA24}">
      <dsp:nvSpPr>
        <dsp:cNvPr id="0" name=""/>
        <dsp:cNvSpPr/>
      </dsp:nvSpPr>
      <dsp:spPr>
        <a:xfrm>
          <a:off x="2439381" y="2709333"/>
          <a:ext cx="3171195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27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Prokuratury Okręgowe</a:t>
          </a:r>
        </a:p>
      </dsp:txBody>
      <dsp:txXfrm>
        <a:off x="2486395" y="2756347"/>
        <a:ext cx="3077167" cy="869055"/>
      </dsp:txXfrm>
    </dsp:sp>
    <dsp:sp modelId="{1524082D-9005-4F2F-B2B8-B5FD49C6B17B}">
      <dsp:nvSpPr>
        <dsp:cNvPr id="0" name=""/>
        <dsp:cNvSpPr/>
      </dsp:nvSpPr>
      <dsp:spPr>
        <a:xfrm>
          <a:off x="2439381" y="3792802"/>
          <a:ext cx="3171195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Prokuratury Rejonowe</a:t>
          </a:r>
        </a:p>
      </dsp:txBody>
      <dsp:txXfrm>
        <a:off x="2486395" y="3839816"/>
        <a:ext cx="3077167" cy="869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9284E-6BC5-4D26-BDCA-B725156A06C8}">
      <dsp:nvSpPr>
        <dsp:cNvPr id="0" name=""/>
        <dsp:cNvSpPr/>
      </dsp:nvSpPr>
      <dsp:spPr>
        <a:xfrm>
          <a:off x="248358" y="876"/>
          <a:ext cx="2810926" cy="9028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Przestępstwa ściganie    z oskarżenia prywatnego</a:t>
          </a:r>
        </a:p>
      </dsp:txBody>
      <dsp:txXfrm>
        <a:off x="274801" y="27319"/>
        <a:ext cx="2758040" cy="849932"/>
      </dsp:txXfrm>
    </dsp:sp>
    <dsp:sp modelId="{B73F54B4-5E07-421F-B984-C22499F40B1B}">
      <dsp:nvSpPr>
        <dsp:cNvPr id="0" name=""/>
        <dsp:cNvSpPr/>
      </dsp:nvSpPr>
      <dsp:spPr>
        <a:xfrm>
          <a:off x="529451" y="903695"/>
          <a:ext cx="281092" cy="67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14"/>
              </a:lnTo>
              <a:lnTo>
                <a:pt x="281092" y="677114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5E3D9-A4DB-4147-A69C-D4367EC4D180}">
      <dsp:nvSpPr>
        <dsp:cNvPr id="0" name=""/>
        <dsp:cNvSpPr/>
      </dsp:nvSpPr>
      <dsp:spPr>
        <a:xfrm>
          <a:off x="810544" y="1129400"/>
          <a:ext cx="2248741" cy="90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900" kern="1200" dirty="0"/>
            <a:t>lekkie uszkodzenie ciała*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(art. 157 § 2 i 3 k.k.)</a:t>
          </a:r>
        </a:p>
      </dsp:txBody>
      <dsp:txXfrm>
        <a:off x="836987" y="1155843"/>
        <a:ext cx="2195855" cy="849932"/>
      </dsp:txXfrm>
    </dsp:sp>
    <dsp:sp modelId="{B49540EE-D2F0-45C2-AA39-D9A871312965}">
      <dsp:nvSpPr>
        <dsp:cNvPr id="0" name=""/>
        <dsp:cNvSpPr/>
      </dsp:nvSpPr>
      <dsp:spPr>
        <a:xfrm>
          <a:off x="529451" y="903695"/>
          <a:ext cx="281092" cy="1805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637"/>
              </a:lnTo>
              <a:lnTo>
                <a:pt x="281092" y="180563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13853-367D-4ADF-8E08-2B4B53A243DE}">
      <dsp:nvSpPr>
        <dsp:cNvPr id="0" name=""/>
        <dsp:cNvSpPr/>
      </dsp:nvSpPr>
      <dsp:spPr>
        <a:xfrm>
          <a:off x="810544" y="2257924"/>
          <a:ext cx="2248741" cy="90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 baseline="0"/>
        </a:p>
      </dsp:txBody>
      <dsp:txXfrm>
        <a:off x="836987" y="2284367"/>
        <a:ext cx="2195855" cy="849932"/>
      </dsp:txXfrm>
    </dsp:sp>
    <dsp:sp modelId="{C801B238-6692-40D8-9C34-197D674E4A26}">
      <dsp:nvSpPr>
        <dsp:cNvPr id="0" name=""/>
        <dsp:cNvSpPr/>
      </dsp:nvSpPr>
      <dsp:spPr>
        <a:xfrm>
          <a:off x="529451" y="903695"/>
          <a:ext cx="281092" cy="2934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161"/>
              </a:lnTo>
              <a:lnTo>
                <a:pt x="281092" y="293416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FBC36-07C8-46F2-9F5D-F179F523A5F9}">
      <dsp:nvSpPr>
        <dsp:cNvPr id="0" name=""/>
        <dsp:cNvSpPr/>
      </dsp:nvSpPr>
      <dsp:spPr>
        <a:xfrm>
          <a:off x="810544" y="3386447"/>
          <a:ext cx="2248741" cy="90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>
        <a:off x="836987" y="3412890"/>
        <a:ext cx="2195855" cy="849932"/>
      </dsp:txXfrm>
    </dsp:sp>
    <dsp:sp modelId="{15374051-1CBA-4873-B353-FAA4E82337F8}">
      <dsp:nvSpPr>
        <dsp:cNvPr id="0" name=""/>
        <dsp:cNvSpPr/>
      </dsp:nvSpPr>
      <dsp:spPr>
        <a:xfrm>
          <a:off x="529451" y="903695"/>
          <a:ext cx="281092" cy="4062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684"/>
              </a:lnTo>
              <a:lnTo>
                <a:pt x="281092" y="4062684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A0372-29F4-49A4-A285-7DD6A50239CC}">
      <dsp:nvSpPr>
        <dsp:cNvPr id="0" name=""/>
        <dsp:cNvSpPr/>
      </dsp:nvSpPr>
      <dsp:spPr>
        <a:xfrm>
          <a:off x="810544" y="4514971"/>
          <a:ext cx="2248741" cy="90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1800" kern="1200" dirty="0"/>
            <a:t>zniewaga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(art. 216 § 1 i 2 k.k.)</a:t>
          </a:r>
        </a:p>
      </dsp:txBody>
      <dsp:txXfrm>
        <a:off x="836987" y="4541414"/>
        <a:ext cx="2195855" cy="84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5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95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81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2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12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423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335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96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07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27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E8AF-8365-42BC-BD54-2D881A1266E1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35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7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" b="7680"/>
          <a:stretch/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8621" y="1272583"/>
            <a:ext cx="8421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latin typeface="Calibri Light" panose="020F0302020204030204" pitchFamily="34" charset="0"/>
              </a:rPr>
              <a:t>Uczestnicy procesu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88621" y="2991556"/>
            <a:ext cx="3905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mgr Artur Kowalczyk</a:t>
            </a:r>
          </a:p>
          <a:p>
            <a:r>
              <a:rPr lang="pl-PL" sz="2000" dirty="0">
                <a:latin typeface="+mj-lt"/>
              </a:rPr>
              <a:t>Katedra Postępowania Karnego UWr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460" y="0"/>
            <a:ext cx="3441539" cy="14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7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nalezione obrazy dla zapytania prokurator oskarżyciel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38518" r="25926"/>
          <a:stretch/>
        </p:blipFill>
        <p:spPr bwMode="auto">
          <a:xfrm>
            <a:off x="-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838196" y="263525"/>
            <a:ext cx="10515600" cy="1325563"/>
          </a:xfrm>
        </p:spPr>
        <p:txBody>
          <a:bodyPr/>
          <a:lstStyle/>
          <a:p>
            <a:r>
              <a:rPr lang="pl-PL" dirty="0"/>
              <a:t>Prokurator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82974" y="1411112"/>
            <a:ext cx="10826045" cy="5215466"/>
          </a:xfrm>
        </p:spPr>
        <p:txBody>
          <a:bodyPr>
            <a:normAutofit/>
          </a:bodyPr>
          <a:lstStyle/>
          <a:p>
            <a:r>
              <a:rPr lang="pl-PL" dirty="0"/>
              <a:t>Hybrydowa pozycja prokuratora: na etapie postępowania przygotowawczego – organ, na etapie postępowania sądowego – strona,</a:t>
            </a:r>
          </a:p>
          <a:p>
            <a:r>
              <a:rPr lang="pl-PL" dirty="0"/>
              <a:t>Prokurator prowadzi lub nadzoruje postępowanie przygotowawcze; co do zasady nadzoruje dochodzenie, a prowadzi śledztwo, jednak może powierzyć prowadzenie śledztwa funkcjonariuszom Policji,</a:t>
            </a:r>
          </a:p>
          <a:p>
            <a:r>
              <a:rPr lang="pl-PL" dirty="0"/>
              <a:t>Prokurator nadzoruje postępowanie w takim zakresie, w jakim go nie prowadzi,</a:t>
            </a:r>
          </a:p>
          <a:p>
            <a:r>
              <a:rPr lang="pl-PL" dirty="0"/>
              <a:t>Zasady działania prokuratury:</a:t>
            </a:r>
          </a:p>
          <a:p>
            <a:pPr lvl="1"/>
            <a:r>
              <a:rPr lang="pl-PL" dirty="0"/>
              <a:t>zasada </a:t>
            </a:r>
            <a:r>
              <a:rPr lang="pl-PL" b="1" dirty="0"/>
              <a:t>hierarchicznego podporządkowania</a:t>
            </a:r>
            <a:r>
              <a:rPr lang="pl-PL" dirty="0"/>
              <a:t>,</a:t>
            </a:r>
          </a:p>
          <a:p>
            <a:pPr lvl="1"/>
            <a:r>
              <a:rPr lang="pl-PL" dirty="0"/>
              <a:t>zasada </a:t>
            </a:r>
            <a:r>
              <a:rPr lang="pl-PL" b="1" dirty="0"/>
              <a:t>substytucji i dewolucji</a:t>
            </a:r>
            <a:r>
              <a:rPr lang="pl-PL" dirty="0"/>
              <a:t>,</a:t>
            </a:r>
          </a:p>
          <a:p>
            <a:pPr lvl="1"/>
            <a:r>
              <a:rPr lang="pl-PL" dirty="0"/>
              <a:t>zasada </a:t>
            </a:r>
            <a:r>
              <a:rPr lang="pl-PL" b="1" dirty="0"/>
              <a:t>indyferencji</a:t>
            </a:r>
            <a:r>
              <a:rPr lang="pl-PL" dirty="0"/>
              <a:t>,</a:t>
            </a:r>
          </a:p>
          <a:p>
            <a:pPr lvl="1"/>
            <a:r>
              <a:rPr lang="pl-PL" dirty="0"/>
              <a:t>zasada </a:t>
            </a:r>
            <a:r>
              <a:rPr lang="pl-PL" b="1" dirty="0"/>
              <a:t>niezależności.</a:t>
            </a:r>
          </a:p>
        </p:txBody>
      </p:sp>
    </p:spTree>
    <p:extLst>
      <p:ext uri="{BB962C8B-B14F-4D97-AF65-F5344CB8AC3E}">
        <p14:creationId xmlns:p14="http://schemas.microsoft.com/office/powerpoint/2010/main" val="94073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6616A5-8EE8-45CE-9569-A8DFB06EB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29" y="523478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Jednostki prokuratury</a:t>
            </a:r>
            <a:endParaRPr lang="de-DE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37FF0D9-3E71-42F2-AEEB-1FB81EC7E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55" y="2388455"/>
            <a:ext cx="2565643" cy="2409951"/>
          </a:xfrm>
        </p:spPr>
      </p:pic>
      <p:pic>
        <p:nvPicPr>
          <p:cNvPr id="4" name="Picture 8" descr="http://3brt.wp.mil.pl/plik/image/odznaka%20-%20logo%20wojskowych%20jednostek%20organizacyjnych%20prokuratury.JPG">
            <a:extLst>
              <a:ext uri="{FF2B5EF4-FFF2-40B4-BE49-F238E27FC236}">
                <a16:creationId xmlns:a16="http://schemas.microsoft.com/office/drawing/2014/main" id="{9646F05A-B989-45D7-AF54-49671E33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96" y="2388455"/>
            <a:ext cx="2309321" cy="2320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2E4E2E3-1D50-437D-9419-2F36CA4CF2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2" t="58117" r="19451" b="3149"/>
          <a:stretch/>
        </p:blipFill>
        <p:spPr>
          <a:xfrm>
            <a:off x="6660054" y="2343888"/>
            <a:ext cx="2777924" cy="120062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4E136C9-645C-4A6A-9C32-E0A558AE2C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19512" r="13435" b="23634"/>
          <a:stretch/>
        </p:blipFill>
        <p:spPr>
          <a:xfrm>
            <a:off x="9182755" y="3078229"/>
            <a:ext cx="1698987" cy="103040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8F8BE39-4833-49B5-A1D5-56D03442DB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22829" r="4009" b="25210"/>
          <a:stretch/>
        </p:blipFill>
        <p:spPr>
          <a:xfrm>
            <a:off x="7082464" y="3561280"/>
            <a:ext cx="2233913" cy="78311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0B321D0-92EE-4F27-89CD-ED9CE05B05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70371" r="7892" b="11434"/>
          <a:stretch/>
        </p:blipFill>
        <p:spPr>
          <a:xfrm>
            <a:off x="9437978" y="2598580"/>
            <a:ext cx="2078076" cy="572438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25613ED-47DE-42A2-84CE-EB44A25B8E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9" t="30940" r="34011" b="55964"/>
          <a:stretch/>
        </p:blipFill>
        <p:spPr>
          <a:xfrm>
            <a:off x="9027586" y="4085242"/>
            <a:ext cx="2321169" cy="48851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3B61821F-6A7B-4A39-8D7D-45EFE12C6D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27008" r="6269" b="28376"/>
          <a:stretch/>
        </p:blipFill>
        <p:spPr>
          <a:xfrm>
            <a:off x="9027586" y="1865745"/>
            <a:ext cx="2168769" cy="73132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595B29DE-9AB8-46AC-B074-B2B0CACDF91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t="66096" r="32584" b="10078"/>
          <a:stretch/>
        </p:blipFill>
        <p:spPr>
          <a:xfrm>
            <a:off x="7672864" y="4361161"/>
            <a:ext cx="2070382" cy="654976"/>
          </a:xfrm>
          <a:prstGeom prst="rect">
            <a:avLst/>
          </a:prstGeom>
        </p:spPr>
      </p:pic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4861D60E-1CDA-4058-96C2-7D0251EDCDD1}"/>
              </a:ext>
            </a:extLst>
          </p:cNvPr>
          <p:cNvCxnSpPr>
            <a:cxnSpLocks/>
          </p:cNvCxnSpPr>
          <p:nvPr/>
        </p:nvCxnSpPr>
        <p:spPr>
          <a:xfrm>
            <a:off x="666044" y="2111022"/>
            <a:ext cx="2799645" cy="27996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FA85074-219F-4DC5-B891-D2E1197FA413}"/>
              </a:ext>
            </a:extLst>
          </p:cNvPr>
          <p:cNvSpPr txBox="1"/>
          <p:nvPr/>
        </p:nvSpPr>
        <p:spPr>
          <a:xfrm>
            <a:off x="842129" y="5233831"/>
            <a:ext cx="2458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Prokuratura Wojskowa zniesiona z dniem </a:t>
            </a:r>
          </a:p>
          <a:p>
            <a:pPr algn="ctr"/>
            <a:r>
              <a:rPr lang="pl-PL" dirty="0"/>
              <a:t>4 kwietnia 2016 r.</a:t>
            </a:r>
            <a:endParaRPr lang="de-DE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727A0CE0-036B-4AD5-AF0D-A94375BAFDBB}"/>
              </a:ext>
            </a:extLst>
          </p:cNvPr>
          <p:cNvSpPr txBox="1"/>
          <p:nvPr/>
        </p:nvSpPr>
        <p:spPr>
          <a:xfrm>
            <a:off x="3857574" y="5233831"/>
            <a:ext cx="2644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IPN – Komisja Ścigania Zbrodni przeciw </a:t>
            </a:r>
          </a:p>
          <a:p>
            <a:pPr algn="ctr"/>
            <a:r>
              <a:rPr lang="pl-PL" dirty="0"/>
              <a:t>Narodowi Polskiemu</a:t>
            </a:r>
            <a:endParaRPr lang="de-DE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0A782C40-2E60-4A9A-8F5D-7E51DF545F57}"/>
              </a:ext>
            </a:extLst>
          </p:cNvPr>
          <p:cNvSpPr txBox="1"/>
          <p:nvPr/>
        </p:nvSpPr>
        <p:spPr>
          <a:xfrm>
            <a:off x="7872488" y="5372331"/>
            <a:ext cx="2887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Powszechne jednostki organizacyjne prokuratury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52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0309761"/>
              </p:ext>
            </p:extLst>
          </p:nvPr>
        </p:nvGraphicFramePr>
        <p:xfrm>
          <a:off x="508001" y="908754"/>
          <a:ext cx="56105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rójkąt równoramienny 9"/>
          <p:cNvSpPr/>
          <p:nvPr/>
        </p:nvSpPr>
        <p:spPr>
          <a:xfrm>
            <a:off x="5909734" y="908754"/>
            <a:ext cx="4878762" cy="5418667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upa 10"/>
          <p:cNvGrpSpPr/>
          <p:nvPr/>
        </p:nvGrpSpPr>
        <p:grpSpPr>
          <a:xfrm>
            <a:off x="8349115" y="1451149"/>
            <a:ext cx="3171195" cy="963083"/>
            <a:chOff x="2439381" y="542395"/>
            <a:chExt cx="3171195" cy="963083"/>
          </a:xfrm>
        </p:grpSpPr>
        <p:sp>
          <p:nvSpPr>
            <p:cNvPr id="21" name="Prostokąt: zaokrąglone rogi 20"/>
            <p:cNvSpPr/>
            <p:nvPr/>
          </p:nvSpPr>
          <p:spPr>
            <a:xfrm>
              <a:off x="2439381" y="542395"/>
              <a:ext cx="3171195" cy="963083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Prostokąt: zaokrąglone rogi 5"/>
            <p:cNvSpPr txBox="1"/>
            <p:nvPr/>
          </p:nvSpPr>
          <p:spPr>
            <a:xfrm>
              <a:off x="2486395" y="963082"/>
              <a:ext cx="3077167" cy="49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Prokuratura Krajowa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8349115" y="2534618"/>
            <a:ext cx="3171195" cy="963083"/>
            <a:chOff x="2439381" y="1625864"/>
            <a:chExt cx="3171195" cy="963083"/>
          </a:xfrm>
        </p:grpSpPr>
        <p:sp>
          <p:nvSpPr>
            <p:cNvPr id="19" name="Prostokąt: zaokrąglone rogi 18"/>
            <p:cNvSpPr/>
            <p:nvPr/>
          </p:nvSpPr>
          <p:spPr>
            <a:xfrm>
              <a:off x="2439381" y="1625864"/>
              <a:ext cx="3171195" cy="963083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636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Prostokąt: zaokrąglone rogi 7"/>
            <p:cNvSpPr txBox="1"/>
            <p:nvPr/>
          </p:nvSpPr>
          <p:spPr>
            <a:xfrm>
              <a:off x="2486395" y="1672878"/>
              <a:ext cx="3077167" cy="869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spc="-100" dirty="0"/>
                <a:t>Prokuratury </a:t>
              </a:r>
              <a:r>
                <a:rPr lang="pl-PL" sz="2400" spc="-100" dirty="0"/>
                <a:t>Regional</a:t>
              </a:r>
              <a:r>
                <a:rPr lang="pl-PL" sz="2400" kern="1200" spc="-100" dirty="0"/>
                <a:t>ne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8349115" y="3618087"/>
            <a:ext cx="3171195" cy="963083"/>
            <a:chOff x="2439381" y="2709333"/>
            <a:chExt cx="3171195" cy="963083"/>
          </a:xfrm>
        </p:grpSpPr>
        <p:sp>
          <p:nvSpPr>
            <p:cNvPr id="17" name="Prostokąt: zaokrąglone rogi 16"/>
            <p:cNvSpPr/>
            <p:nvPr/>
          </p:nvSpPr>
          <p:spPr>
            <a:xfrm>
              <a:off x="2439381" y="2709333"/>
              <a:ext cx="3171195" cy="963083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127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Prostokąt: zaokrąglone rogi 9"/>
            <p:cNvSpPr txBox="1"/>
            <p:nvPr/>
          </p:nvSpPr>
          <p:spPr>
            <a:xfrm>
              <a:off x="2486395" y="2756347"/>
              <a:ext cx="3077167" cy="869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Prokuratury Okręgowe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8349115" y="4701556"/>
            <a:ext cx="3171195" cy="963083"/>
            <a:chOff x="2439381" y="3792802"/>
            <a:chExt cx="3171195" cy="963083"/>
          </a:xfrm>
        </p:grpSpPr>
        <p:sp>
          <p:nvSpPr>
            <p:cNvPr id="15" name="Prostokąt: zaokrąglone rogi 14"/>
            <p:cNvSpPr/>
            <p:nvPr/>
          </p:nvSpPr>
          <p:spPr>
            <a:xfrm>
              <a:off x="2439381" y="3792802"/>
              <a:ext cx="3171195" cy="963083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1909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Prostokąt: zaokrąglone rogi 11"/>
            <p:cNvSpPr txBox="1"/>
            <p:nvPr/>
          </p:nvSpPr>
          <p:spPr>
            <a:xfrm>
              <a:off x="2486395" y="3839816"/>
              <a:ext cx="3077167" cy="869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Prokuratury Rejonowe</a:t>
              </a:r>
            </a:p>
          </p:txBody>
        </p:sp>
      </p:grpSp>
      <p:sp>
        <p:nvSpPr>
          <p:cNvPr id="23" name="pole tekstowe 22"/>
          <p:cNvSpPr txBox="1"/>
          <p:nvPr/>
        </p:nvSpPr>
        <p:spPr>
          <a:xfrm>
            <a:off x="734024" y="5813778"/>
            <a:ext cx="445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w okresie od 31.3.2010 r. do 3.3.2016 r.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641549" y="5813778"/>
            <a:ext cx="3399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od 4.3.2016 r.</a:t>
            </a:r>
          </a:p>
        </p:txBody>
      </p:sp>
      <p:sp>
        <p:nvSpPr>
          <p:cNvPr id="25" name="Prostokąt: zaokrąglone rogi 5"/>
          <p:cNvSpPr txBox="1"/>
          <p:nvPr/>
        </p:nvSpPr>
        <p:spPr>
          <a:xfrm>
            <a:off x="8396128" y="1503759"/>
            <a:ext cx="3077167" cy="4953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b="1" kern="1200" dirty="0"/>
              <a:t>Prokurator Krajowy</a:t>
            </a:r>
          </a:p>
        </p:txBody>
      </p:sp>
      <p:grpSp>
        <p:nvGrpSpPr>
          <p:cNvPr id="26" name="Grupa 25"/>
          <p:cNvGrpSpPr/>
          <p:nvPr/>
        </p:nvGrpSpPr>
        <p:grpSpPr>
          <a:xfrm>
            <a:off x="2947383" y="361244"/>
            <a:ext cx="3171195" cy="941563"/>
            <a:chOff x="2439381" y="542395"/>
            <a:chExt cx="3171195" cy="963083"/>
          </a:xfrm>
        </p:grpSpPr>
        <p:sp>
          <p:nvSpPr>
            <p:cNvPr id="27" name="Prostokąt: zaokrąglone rogi 26"/>
            <p:cNvSpPr/>
            <p:nvPr/>
          </p:nvSpPr>
          <p:spPr>
            <a:xfrm>
              <a:off x="2439381" y="542395"/>
              <a:ext cx="3171195" cy="963083"/>
            </a:xfrm>
            <a:prstGeom prst="roundRect">
              <a:avLst/>
            </a:prstGeom>
            <a:ln w="38100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Prostokąt: zaokrąglone rogi 4"/>
            <p:cNvSpPr txBox="1"/>
            <p:nvPr/>
          </p:nvSpPr>
          <p:spPr>
            <a:xfrm>
              <a:off x="2486395" y="589409"/>
              <a:ext cx="3077167" cy="869055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kern="1200" dirty="0"/>
                <a:t>Prokurator Generalny</a:t>
              </a: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8341507" y="351852"/>
            <a:ext cx="3171195" cy="941563"/>
            <a:chOff x="2439381" y="542395"/>
            <a:chExt cx="3171195" cy="963083"/>
          </a:xfrm>
        </p:grpSpPr>
        <p:sp>
          <p:nvSpPr>
            <p:cNvPr id="30" name="Prostokąt: zaokrąglone rogi 29"/>
            <p:cNvSpPr/>
            <p:nvPr/>
          </p:nvSpPr>
          <p:spPr>
            <a:xfrm>
              <a:off x="2439381" y="542395"/>
              <a:ext cx="3171195" cy="963083"/>
            </a:xfrm>
            <a:prstGeom prst="roundRect">
              <a:avLst/>
            </a:prstGeom>
            <a:ln w="38100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Prostokąt: zaokrąglone rogi 4"/>
            <p:cNvSpPr txBox="1"/>
            <p:nvPr/>
          </p:nvSpPr>
          <p:spPr>
            <a:xfrm>
              <a:off x="2486395" y="589409"/>
              <a:ext cx="3077167" cy="869055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b="1" kern="1200" dirty="0"/>
                <a:t>Prokurator Generalny – </a:t>
              </a:r>
              <a:r>
                <a:rPr lang="pl-PL" sz="2000" b="1" kern="1200" spc="-100" dirty="0">
                  <a:solidFill>
                    <a:schemeClr val="accent2">
                      <a:lumMod val="75000"/>
                    </a:schemeClr>
                  </a:solidFill>
                </a:rPr>
                <a:t>Minister Sprawiedliwości</a:t>
              </a:r>
            </a:p>
          </p:txBody>
        </p:sp>
      </p:grpSp>
      <p:sp>
        <p:nvSpPr>
          <p:cNvPr id="32" name="pole tekstowe 31"/>
          <p:cNvSpPr txBox="1"/>
          <p:nvPr/>
        </p:nvSpPr>
        <p:spPr>
          <a:xfrm>
            <a:off x="254929" y="409911"/>
            <a:ext cx="738664" cy="54553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accent2">
                    <a:lumMod val="75000"/>
                  </a:schemeClr>
                </a:solidFill>
              </a:rPr>
              <a:t>USTRÓJ PROKURATURY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A60A9EFB-C9EF-4114-B81A-FB0DA483B590}"/>
              </a:ext>
            </a:extLst>
          </p:cNvPr>
          <p:cNvSpPr txBox="1"/>
          <p:nvPr/>
        </p:nvSpPr>
        <p:spPr>
          <a:xfrm rot="16200000">
            <a:off x="2094332" y="654412"/>
            <a:ext cx="116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\/\/\/\/\/\</a:t>
            </a:r>
            <a:endParaRPr lang="de-DE" dirty="0"/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DC2AF027-EAD0-4E72-91EF-66DABDD7ABEE}"/>
              </a:ext>
            </a:extLst>
          </p:cNvPr>
          <p:cNvGrpSpPr/>
          <p:nvPr/>
        </p:nvGrpSpPr>
        <p:grpSpPr>
          <a:xfrm>
            <a:off x="935232" y="631187"/>
            <a:ext cx="1498618" cy="401674"/>
            <a:chOff x="2439381" y="542395"/>
            <a:chExt cx="3171195" cy="963083"/>
          </a:xfrm>
        </p:grpSpPr>
        <p:sp>
          <p:nvSpPr>
            <p:cNvPr id="36" name="Prostokąt: zaokrąglone rogi 35">
              <a:extLst>
                <a:ext uri="{FF2B5EF4-FFF2-40B4-BE49-F238E27FC236}">
                  <a16:creationId xmlns:a16="http://schemas.microsoft.com/office/drawing/2014/main" id="{B42169C8-9693-40F5-94B4-F675A8242A5D}"/>
                </a:ext>
              </a:extLst>
            </p:cNvPr>
            <p:cNvSpPr/>
            <p:nvPr/>
          </p:nvSpPr>
          <p:spPr>
            <a:xfrm>
              <a:off x="2439381" y="542395"/>
              <a:ext cx="3171195" cy="963083"/>
            </a:xfrm>
            <a:prstGeom prst="roundRect">
              <a:avLst/>
            </a:prstGeom>
            <a:ln w="38100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Prostokąt: zaokrąglone rogi 4">
              <a:extLst>
                <a:ext uri="{FF2B5EF4-FFF2-40B4-BE49-F238E27FC236}">
                  <a16:creationId xmlns:a16="http://schemas.microsoft.com/office/drawing/2014/main" id="{D029C094-4755-471C-B82A-1D1E34944270}"/>
                </a:ext>
              </a:extLst>
            </p:cNvPr>
            <p:cNvSpPr txBox="1"/>
            <p:nvPr/>
          </p:nvSpPr>
          <p:spPr>
            <a:xfrm>
              <a:off x="2486396" y="623245"/>
              <a:ext cx="3124180" cy="835218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b="1" dirty="0"/>
                <a:t>Minister Sprawiedliwości</a:t>
              </a:r>
              <a:endParaRPr lang="pl-PL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689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6BB499-91F0-4B95-A935-4957823C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Ustawa z dnia 28.1.2016 r. – Prawo o prokuraturze</a:t>
            </a:r>
            <a:endParaRPr lang="de-DE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A5877B-F9E1-46E6-8B86-C4A172E40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022"/>
            <a:ext cx="10213622" cy="48880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i="1" dirty="0"/>
              <a:t>Art. 7</a:t>
            </a:r>
          </a:p>
          <a:p>
            <a:pPr marL="0" indent="0">
              <a:buNone/>
            </a:pPr>
            <a:r>
              <a:rPr lang="pl-PL" i="1" dirty="0"/>
              <a:t>§  2.  Prokurator jest obowiązany wykonywać zarządzenia, wytyczne i polecenia prokuratora przełożonego.</a:t>
            </a:r>
          </a:p>
          <a:p>
            <a:pPr marL="0" indent="0">
              <a:buNone/>
            </a:pPr>
            <a:r>
              <a:rPr lang="pl-PL" b="1" i="1" dirty="0"/>
              <a:t>Art. 8</a:t>
            </a:r>
          </a:p>
          <a:p>
            <a:pPr marL="0" indent="0">
              <a:buNone/>
            </a:pPr>
            <a:r>
              <a:rPr lang="pl-PL" i="1" dirty="0"/>
              <a:t>§  1.  Prokurator </a:t>
            </a:r>
            <a:r>
              <a:rPr lang="pl-PL" i="1" dirty="0">
                <a:solidFill>
                  <a:srgbClr val="FF0000"/>
                </a:solidFill>
              </a:rPr>
              <a:t>przełożony</a:t>
            </a:r>
            <a:r>
              <a:rPr lang="pl-PL" i="1" dirty="0"/>
              <a:t> uprawniony jest do zmiany lub uchylenia decyzji prokuratora podległego. Zmiana lub uchylenie decyzji wymagają formy pisemnej i są włączane do akt sprawy.</a:t>
            </a:r>
          </a:p>
          <a:p>
            <a:pPr marL="0" indent="0">
              <a:buNone/>
            </a:pPr>
            <a:r>
              <a:rPr lang="pl-PL" b="1" i="1" dirty="0"/>
              <a:t>Art.  13 </a:t>
            </a:r>
            <a:endParaRPr lang="pl-PL" i="1" dirty="0"/>
          </a:p>
          <a:p>
            <a:pPr marL="0" indent="0">
              <a:buNone/>
            </a:pPr>
            <a:r>
              <a:rPr lang="pl-PL" i="1" dirty="0"/>
              <a:t>§  1.  Prokurator Generalny kieruje działalnością prokuratury osobiście lub za pośrednictwem Prokuratora Krajowego oraz pozostałych zastępców Prokuratora Generalnego, wydając zarządzenia, wytyczne i polecenia.</a:t>
            </a:r>
          </a:p>
          <a:p>
            <a:pPr marL="0" indent="0">
              <a:buNone/>
            </a:pPr>
            <a:r>
              <a:rPr lang="pl-PL" i="1" dirty="0"/>
              <a:t>§  2.  Prokurator Generalny jest przełożonym prokuratorów powszechnych jednostek organizacyjnych prokuratury oraz prokuratorów Instytutu Pamięci Narodowej.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858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odziezdlapolicji.pl/97-thickbox_default/naszywka-duza-policja.jpg">
            <a:extLst>
              <a:ext uri="{FF2B5EF4-FFF2-40B4-BE49-F238E27FC236}">
                <a16:creationId xmlns:a16="http://schemas.microsoft.com/office/drawing/2014/main" id="{D8D2B4BE-D8A4-4D92-BD96-A848179A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2720"/>
            <a:ext cx="3056534" cy="30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46387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Inne organy procesowe </a:t>
            </a:r>
            <a:r>
              <a:rPr lang="pl-PL" sz="2800" dirty="0"/>
              <a:t>– art. 311 § 2, 325a § 1, 312 k.p.k.</a:t>
            </a:r>
            <a:endParaRPr lang="pl-PL" dirty="0"/>
          </a:p>
        </p:txBody>
      </p:sp>
      <p:pic>
        <p:nvPicPr>
          <p:cNvPr id="5" name="Picture 10" descr="http://www.cba.gov.pl/ftp/zdjecia/LOGO_C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34" y="1746650"/>
            <a:ext cx="2041071" cy="21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935" y="1536592"/>
            <a:ext cx="2561774" cy="2604470"/>
          </a:xfrm>
          <a:prstGeom prst="rect">
            <a:avLst/>
          </a:prstGeom>
        </p:spPr>
      </p:pic>
      <p:pic>
        <p:nvPicPr>
          <p:cNvPr id="8" name="Picture 8" descr="https://upload.wikimedia.org/wikipedia/commons/thumb/5/55/%C5%BBandarmeria_wojskowa-symbol.svg/2000px-%C5%BBandarmeria_wojskowa-symbo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00" y="4344934"/>
            <a:ext cx="1952279" cy="21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bi.gazeta.pl/im/ca/c9/12/z19700426Q,Logo-CBS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75" y="1562413"/>
            <a:ext cx="1881033" cy="23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gohel.pl/uploads/assets/straz_graniczna.jpg">
            <a:extLst>
              <a:ext uri="{FF2B5EF4-FFF2-40B4-BE49-F238E27FC236}">
                <a16:creationId xmlns:a16="http://schemas.microsoft.com/office/drawing/2014/main" id="{8E59A17C-3CDC-4EA5-9CC8-4E249182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33" y="4293680"/>
            <a:ext cx="2648934" cy="23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5CD00D2-718C-4D74-98A1-79FCBB52EA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9"/>
          <a:stretch/>
        </p:blipFill>
        <p:spPr>
          <a:xfrm>
            <a:off x="2196848" y="4321217"/>
            <a:ext cx="2636911" cy="22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4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Strony procesowe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8" y="1690688"/>
            <a:ext cx="10852232" cy="503749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Uczestnicy procesu działający w postępowaniu karnym we własnym imieniu posiadający interes prawny w określonym rozstrzygnięciu,</a:t>
            </a:r>
          </a:p>
          <a:p>
            <a:r>
              <a:rPr lang="pl-PL" dirty="0"/>
              <a:t>Pokrzywdzony,</a:t>
            </a:r>
          </a:p>
          <a:p>
            <a:r>
              <a:rPr lang="pl-PL" dirty="0"/>
              <a:t>Podejrzany/oskarżony,</a:t>
            </a:r>
          </a:p>
          <a:p>
            <a:r>
              <a:rPr lang="pl-PL" dirty="0"/>
              <a:t>Oskarżyciel publiczny, oskarżyciel posiłkowy (uboczny/subsydiarny), oskarżyciel prywatny,</a:t>
            </a:r>
          </a:p>
          <a:p>
            <a:r>
              <a:rPr lang="pl-PL" dirty="0"/>
              <a:t>Status strony wiążę się z przyznaniem określonych uprawień. Do najważniejszych z nich należą: </a:t>
            </a:r>
          </a:p>
          <a:p>
            <a:pPr lvl="1"/>
            <a:r>
              <a:rPr lang="pl-PL" dirty="0"/>
              <a:t>prawo żądania przeprowadzenia określonego dowodu, </a:t>
            </a:r>
          </a:p>
          <a:p>
            <a:pPr lvl="1"/>
            <a:r>
              <a:rPr lang="pl-PL" dirty="0"/>
              <a:t>prawo udziału w czynnościach postępowania, </a:t>
            </a:r>
          </a:p>
          <a:p>
            <a:pPr lvl="1"/>
            <a:r>
              <a:rPr lang="pl-PL" dirty="0"/>
              <a:t>prawo wypowiadania się co do prowadzonych czynności,</a:t>
            </a:r>
          </a:p>
          <a:p>
            <a:pPr lvl="1"/>
            <a:r>
              <a:rPr lang="pl-PL" dirty="0"/>
              <a:t>prawo zaskarżania decyzji procesowych.</a:t>
            </a:r>
          </a:p>
          <a:p>
            <a:endParaRPr lang="pl-PL" dirty="0"/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-2035" r="66317"/>
          <a:stretch/>
        </p:blipFill>
        <p:spPr>
          <a:xfrm flipH="1">
            <a:off x="1058155" y="0"/>
            <a:ext cx="634864" cy="1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3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1688" y="218370"/>
            <a:ext cx="10515600" cy="1325563"/>
          </a:xfrm>
        </p:spPr>
        <p:txBody>
          <a:bodyPr/>
          <a:lstStyle/>
          <a:p>
            <a:r>
              <a:rPr lang="pl-PL" dirty="0"/>
              <a:t>Oskarżyciel publiczny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1688" y="1275644"/>
            <a:ext cx="10967156" cy="54186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pl-PL" b="1" dirty="0"/>
              <a:t>Oskarżycielem publicznym</a:t>
            </a:r>
            <a:r>
              <a:rPr lang="pl-PL" dirty="0"/>
              <a:t> jest organ państwowy, który wnosi i popiera oskarżenie w sprawach o przestępstwa publicznoskargowe </a:t>
            </a:r>
            <a:r>
              <a:rPr lang="pl-PL" sz="1800" dirty="0"/>
              <a:t>(art. 10 § 1 k.p.k.)</a:t>
            </a:r>
          </a:p>
          <a:p>
            <a:pPr>
              <a:lnSpc>
                <a:spcPct val="100000"/>
              </a:lnSpc>
            </a:pPr>
            <a:r>
              <a:rPr lang="pl-PL" dirty="0"/>
              <a:t>Najczęściej </a:t>
            </a:r>
            <a:r>
              <a:rPr lang="pl-PL" b="1" dirty="0"/>
              <a:t>prokurator</a:t>
            </a:r>
            <a:r>
              <a:rPr lang="pl-PL" dirty="0"/>
              <a:t>,</a:t>
            </a:r>
          </a:p>
          <a:p>
            <a:pPr>
              <a:lnSpc>
                <a:spcPct val="100000"/>
              </a:lnSpc>
            </a:pPr>
            <a:r>
              <a:rPr lang="pl-PL" dirty="0"/>
              <a:t>Strona o szczególnych uprawnieniach: reprezentant państwa, rzecznik interesu publicznego,</a:t>
            </a:r>
          </a:p>
          <a:p>
            <a:pPr>
              <a:lnSpc>
                <a:spcPct val="100000"/>
              </a:lnSpc>
            </a:pPr>
            <a:r>
              <a:rPr lang="pl-PL" dirty="0"/>
              <a:t>Udział w rozprawie co do zasady obowiązkowy,</a:t>
            </a:r>
          </a:p>
          <a:p>
            <a:r>
              <a:rPr lang="pl-PL" dirty="0"/>
              <a:t>Związanie zasadą obiektywizmu </a:t>
            </a:r>
            <a:r>
              <a:rPr lang="pl-PL" sz="1800" dirty="0"/>
              <a:t>(art. 4 k.p.k.) </a:t>
            </a:r>
            <a:r>
              <a:rPr lang="pl-PL" dirty="0"/>
              <a:t>– brak wymogu </a:t>
            </a:r>
            <a:r>
              <a:rPr lang="pl-PL" i="1" dirty="0" err="1"/>
              <a:t>gravamen</a:t>
            </a:r>
            <a:r>
              <a:rPr lang="pl-PL" dirty="0"/>
              <a:t>,</a:t>
            </a:r>
          </a:p>
          <a:p>
            <a:r>
              <a:rPr lang="pl-PL" dirty="0"/>
              <a:t>Możliwość cofnięcia aktu oskarżenia do rozpoczęcia przewodu sądowego na pierwszej rozprawie głównej; w toku przewodu za zgodą oskarżonego             </a:t>
            </a:r>
            <a:r>
              <a:rPr lang="pl-PL" sz="1800" dirty="0"/>
              <a:t>(art. 14 § 2 k.p.k.),</a:t>
            </a:r>
          </a:p>
          <a:p>
            <a:r>
              <a:rPr lang="pl-PL" dirty="0"/>
              <a:t>Wnoszenie i popierania oskarżenia musi wynikać z przeświadczenia o winie oskarżonego,</a:t>
            </a:r>
          </a:p>
          <a:p>
            <a:r>
              <a:rPr lang="pl-PL" sz="2600" dirty="0"/>
              <a:t>Instytucja wyłączenia jak w przypadku sądu.</a:t>
            </a:r>
          </a:p>
        </p:txBody>
      </p:sp>
    </p:spTree>
    <p:extLst>
      <p:ext uri="{BB962C8B-B14F-4D97-AF65-F5344CB8AC3E}">
        <p14:creationId xmlns:p14="http://schemas.microsoft.com/office/powerpoint/2010/main" val="2292479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181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Nieprokuratorscy oskarżyciele publiczni</a:t>
            </a:r>
          </a:p>
        </p:txBody>
      </p:sp>
      <p:pic>
        <p:nvPicPr>
          <p:cNvPr id="4" name="Picture 12" descr="http://rzg.pl/files/2011/08/16-inspekcja-handlo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9" y="1925579"/>
            <a:ext cx="1905000" cy="197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tarnowo-podgorne.pl/uploads/pics/panstwowa_inspekcja_sanitarna_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86" y="1864041"/>
            <a:ext cx="2370222" cy="223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ctprofessional.pl/wp-content/uploads/2015/02/UKE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768" y="2030478"/>
            <a:ext cx="2937934" cy="16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gohel.pl/uploads/assets/straz_granicz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90" y="3910196"/>
            <a:ext cx="2648934" cy="23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e-mundur.pl/media/products/c7c2b5af7f103dde71205a66e0900d8d/images/thumbnail/big_straz_lesna_orzelek.jpg?lm=1402303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54" y="4094838"/>
            <a:ext cx="2133600" cy="22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e-haft.pl/do_allegro/naszywka_lowiec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100" y="4015473"/>
            <a:ext cx="2805280" cy="23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6091" y="2127589"/>
            <a:ext cx="3226796" cy="17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4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Nieprokuratorscy oskarżyciele publiczni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77799"/>
            <a:ext cx="10515600" cy="4981045"/>
          </a:xfrm>
        </p:spPr>
        <p:txBody>
          <a:bodyPr>
            <a:normAutofit fontScale="92500"/>
          </a:bodyPr>
          <a:lstStyle/>
          <a:p>
            <a:r>
              <a:rPr lang="pl-PL" dirty="0"/>
              <a:t>Mogą występować wyłącznie przed sądem I instancji,</a:t>
            </a:r>
          </a:p>
          <a:p>
            <a:r>
              <a:rPr lang="pl-PL" dirty="0"/>
              <a:t>Możliwość wniesienia i popierania aktu oskarżenia ograniczona do określonej kategorii przestępstw,</a:t>
            </a:r>
          </a:p>
          <a:p>
            <a:r>
              <a:rPr lang="pl-PL" dirty="0"/>
              <a:t>Rozporządzenie Ministra Sprawiedliwości z dnia 22.9.2015 r. w sprawie organów uprawnionych obok Policji do prowadzenia dochodzeń oraz organów uprawnionych do wnoszenia i popierania oskarżenia przed sądem pierwszej instancji w sprawach, w których prowadzono dochodzenie, jak również zakresu spraw zleconych tym organom (Dz. U. 2015, poz. 1725),</a:t>
            </a:r>
          </a:p>
          <a:p>
            <a:r>
              <a:rPr lang="pl-PL" dirty="0"/>
              <a:t>SL i PSŁ na mocy przepisów szczególnych,</a:t>
            </a:r>
          </a:p>
          <a:p>
            <a:r>
              <a:rPr lang="pl-PL" dirty="0"/>
              <a:t>Oskarżycielem publicznym </a:t>
            </a:r>
            <a:r>
              <a:rPr lang="pl-PL" b="1" dirty="0"/>
              <a:t>nie jest </a:t>
            </a:r>
            <a:r>
              <a:rPr lang="pl-PL" dirty="0"/>
              <a:t>Policja, której funkcjonariusze mogą jedynie sporządzić projekt aktu oskarżenia podlegający zatwierdzeniu przez prokuratora.</a:t>
            </a:r>
          </a:p>
        </p:txBody>
      </p:sp>
    </p:spTree>
    <p:extLst>
      <p:ext uri="{BB962C8B-B14F-4D97-AF65-F5344CB8AC3E}">
        <p14:creationId xmlns:p14="http://schemas.microsoft.com/office/powerpoint/2010/main" val="173911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Pokrzywdzony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51490"/>
            <a:ext cx="10515600" cy="529766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Osoba fizyczna lub prawna, której </a:t>
            </a:r>
            <a:r>
              <a:rPr lang="pl-PL" b="1" dirty="0">
                <a:solidFill>
                  <a:schemeClr val="accent2"/>
                </a:solidFill>
              </a:rPr>
              <a:t>dobro prawne</a:t>
            </a:r>
            <a:r>
              <a:rPr lang="pl-PL" b="1" dirty="0">
                <a:solidFill>
                  <a:schemeClr val="accent6"/>
                </a:solidFill>
              </a:rPr>
              <a:t> </a:t>
            </a:r>
            <a:r>
              <a:rPr lang="pl-PL" dirty="0"/>
              <a:t>zostało </a:t>
            </a:r>
            <a:r>
              <a:rPr lang="pl-PL" b="1" dirty="0">
                <a:solidFill>
                  <a:srgbClr val="FF0000"/>
                </a:solidFill>
              </a:rPr>
              <a:t>bezpośrednio</a:t>
            </a:r>
            <a:r>
              <a:rPr lang="pl-PL" dirty="0"/>
              <a:t> </a:t>
            </a:r>
            <a:r>
              <a:rPr lang="pl-PL" b="1" dirty="0">
                <a:solidFill>
                  <a:schemeClr val="accent4"/>
                </a:solidFill>
              </a:rPr>
              <a:t>naruszone lub zagrożone</a:t>
            </a:r>
            <a:r>
              <a:rPr lang="pl-PL" dirty="0">
                <a:solidFill>
                  <a:schemeClr val="accent4"/>
                </a:solidFill>
              </a:rPr>
              <a:t> </a:t>
            </a:r>
            <a:r>
              <a:rPr lang="pl-PL" dirty="0"/>
              <a:t>przez przestępstwo, a także niemająca osobowości prawnej instytucja państwowa lub samorządowa albo inna jednostka organizacyjna, której odrębne przepisy przyznają zdolność prawną </a:t>
            </a:r>
            <a:r>
              <a:rPr lang="pl-PL" sz="1800" dirty="0"/>
              <a:t>(definicja legalna w art. 49 § 1 i 2 k.p.k.)</a:t>
            </a:r>
            <a:r>
              <a:rPr lang="pl-PL" dirty="0"/>
              <a:t>,             a także:</a:t>
            </a:r>
          </a:p>
          <a:p>
            <a:pPr lvl="1"/>
            <a:r>
              <a:rPr lang="pl-PL" dirty="0"/>
              <a:t>Zakład ubezpieczeń w zakresie, w jakim pokrył szkodę wyrządzoną pokrzywdzonemu przez przestępstwo lub jest zobowiązany do jej pokrycia   </a:t>
            </a:r>
            <a:r>
              <a:rPr lang="pl-PL" sz="1800" dirty="0"/>
              <a:t>(art. 49 § 3 k.p.k.)</a:t>
            </a:r>
            <a:r>
              <a:rPr lang="pl-PL" dirty="0"/>
              <a:t>,</a:t>
            </a:r>
          </a:p>
          <a:p>
            <a:pPr lvl="1"/>
            <a:r>
              <a:rPr lang="pl-PL" dirty="0"/>
              <a:t>Organy Państwowej Inspekcji Pracy </a:t>
            </a:r>
            <a:r>
              <a:rPr lang="pl-PL" sz="1800" dirty="0"/>
              <a:t>(art. 49 § 3a k.p.k.)</a:t>
            </a:r>
            <a:r>
              <a:rPr lang="pl-PL" dirty="0"/>
              <a:t>,</a:t>
            </a:r>
          </a:p>
          <a:p>
            <a:pPr lvl="1"/>
            <a:r>
              <a:rPr lang="pl-PL" dirty="0"/>
              <a:t>Organy kontroli państwowej </a:t>
            </a:r>
            <a:r>
              <a:rPr lang="pl-PL" sz="1800" dirty="0"/>
              <a:t>(art. 49 § 2 k.p.k.)</a:t>
            </a:r>
            <a:r>
              <a:rPr lang="pl-PL" dirty="0"/>
              <a:t>,</a:t>
            </a:r>
          </a:p>
          <a:p>
            <a:r>
              <a:rPr lang="pl-PL" b="1" dirty="0"/>
              <a:t>Zawsze jest </a:t>
            </a:r>
            <a:r>
              <a:rPr lang="pl-PL" dirty="0"/>
              <a:t>stroną postępowania przygotowawczego,</a:t>
            </a:r>
          </a:p>
          <a:p>
            <a:r>
              <a:rPr lang="pl-PL" b="1" dirty="0"/>
              <a:t>Może być </a:t>
            </a:r>
            <a:r>
              <a:rPr lang="pl-PL" dirty="0"/>
              <a:t>stroną postępowania sądowego pod warunkiem wstąpienia w rolę oskarżyciela posiłkowego (ubocznego/subsydiarnego).</a:t>
            </a:r>
          </a:p>
          <a:p>
            <a:endParaRPr lang="pl-PL" dirty="0"/>
          </a:p>
          <a:p>
            <a:pPr lvl="1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48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Uczestnicy procesu karnego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91445" y="2573528"/>
            <a:ext cx="151271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ORGANY </a:t>
            </a:r>
          </a:p>
          <a:p>
            <a:pPr algn="ctr"/>
            <a:r>
              <a:rPr lang="pl-PL" b="1" dirty="0"/>
              <a:t>PROCESOWE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442631" y="2573528"/>
            <a:ext cx="157480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STRONY </a:t>
            </a:r>
          </a:p>
          <a:p>
            <a:pPr algn="ctr"/>
            <a:r>
              <a:rPr lang="pl-PL" b="1" dirty="0"/>
              <a:t>PROCESOWE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254498" y="2573528"/>
            <a:ext cx="170603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REPREZENTANCI </a:t>
            </a:r>
          </a:p>
          <a:p>
            <a:pPr algn="ctr"/>
            <a:r>
              <a:rPr lang="pl-PL" dirty="0"/>
              <a:t>STRON </a:t>
            </a:r>
          </a:p>
          <a:p>
            <a:pPr algn="ctr"/>
            <a:r>
              <a:rPr lang="pl-PL" dirty="0"/>
              <a:t>PROCESOWYCH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081437" y="2584478"/>
            <a:ext cx="159173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RZECZNICY </a:t>
            </a:r>
          </a:p>
          <a:p>
            <a:pPr algn="ctr"/>
            <a:r>
              <a:rPr lang="pl-PL" dirty="0"/>
              <a:t>INTERESU SPOŁECZNEGO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269572" y="2573527"/>
            <a:ext cx="155786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OSOBOWE </a:t>
            </a:r>
          </a:p>
          <a:p>
            <a:pPr algn="ctr"/>
            <a:r>
              <a:rPr lang="pl-PL" dirty="0"/>
              <a:t>ŹRÓDŁA </a:t>
            </a:r>
          </a:p>
          <a:p>
            <a:pPr algn="ctr"/>
            <a:r>
              <a:rPr lang="pl-PL" dirty="0"/>
              <a:t>DOWODOWE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898240" y="2584476"/>
            <a:ext cx="164959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POMOCNICY </a:t>
            </a:r>
          </a:p>
          <a:p>
            <a:pPr algn="ctr"/>
            <a:r>
              <a:rPr lang="pl-PL" dirty="0"/>
              <a:t>ORGANÓW </a:t>
            </a:r>
          </a:p>
          <a:p>
            <a:pPr algn="ctr"/>
            <a:r>
              <a:rPr lang="pl-PL" dirty="0"/>
              <a:t>PROCESOWYCH</a:t>
            </a:r>
          </a:p>
        </p:txBody>
      </p:sp>
      <p:cxnSp>
        <p:nvCxnSpPr>
          <p:cNvPr id="11" name="Łącznik prosty 10"/>
          <p:cNvCxnSpPr>
            <a:stCxn id="4" idx="0"/>
          </p:cNvCxnSpPr>
          <p:nvPr/>
        </p:nvCxnSpPr>
        <p:spPr>
          <a:xfrm flipV="1">
            <a:off x="1447800" y="2201333"/>
            <a:ext cx="0" cy="372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V="1">
            <a:off x="3230031" y="2212283"/>
            <a:ext cx="0" cy="372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V="1">
            <a:off x="5115983" y="2201332"/>
            <a:ext cx="0" cy="372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V="1">
            <a:off x="7030863" y="2212283"/>
            <a:ext cx="0" cy="372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flipV="1">
            <a:off x="8877304" y="2212283"/>
            <a:ext cx="0" cy="372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V="1">
            <a:off x="10691992" y="2212283"/>
            <a:ext cx="0" cy="372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1447800" y="2201332"/>
            <a:ext cx="9244192" cy="109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V="1">
            <a:off x="6096000" y="1467556"/>
            <a:ext cx="0" cy="7337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1305631" y="4203958"/>
            <a:ext cx="9309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/>
              <a:t>Uczestnikiem</a:t>
            </a:r>
            <a:r>
              <a:rPr lang="pl-PL" sz="2400" dirty="0"/>
              <a:t> procesu karnego jest osoba biorąca udział w postępowaniu karnym w roli określonej przez przepisy prawa. Uczestnicy procesu przeprowadzają albo uczestniczą w </a:t>
            </a:r>
            <a:r>
              <a:rPr lang="pl-PL" sz="2400" b="1" dirty="0"/>
              <a:t>czynnościach procesowych</a:t>
            </a:r>
            <a:r>
              <a:rPr lang="pl-PL" sz="2400" dirty="0"/>
              <a:t>. Niektórzy uczestnicy biorą udział w procesie jedynie na niektórych jego etapach, a niekiedy ich rola w procesie ulega zmianie w zależności od etapu.</a:t>
            </a:r>
          </a:p>
        </p:txBody>
      </p:sp>
    </p:spTree>
    <p:extLst>
      <p:ext uri="{BB962C8B-B14F-4D97-AF65-F5344CB8AC3E}">
        <p14:creationId xmlns:p14="http://schemas.microsoft.com/office/powerpoint/2010/main" val="2040233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Pokrzywdzony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52223"/>
            <a:ext cx="10515600" cy="5305777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Tendencja wzrostowa roli pokrzywdzonego w procesie karnym. Uwzględnianie interesów pokrzywdzonego przy jednoczesnym poszanowaniu jego godności jest jednym z celów procesu karnego,</a:t>
            </a:r>
          </a:p>
          <a:p>
            <a:r>
              <a:rPr lang="pl-PL" dirty="0"/>
              <a:t>Prawo złożenia wniosku o naprawienie szkody na podstawie art. 46 § 1 k.k.,</a:t>
            </a:r>
          </a:p>
          <a:p>
            <a:r>
              <a:rPr lang="pl-PL" dirty="0"/>
              <a:t>Na etapie postępowania przygotowawczego przysługują mu wszystkie prawa strony </a:t>
            </a:r>
            <a:r>
              <a:rPr lang="pl-PL" sz="2100" dirty="0"/>
              <a:t>(por. slajd „Strony procesowe”)</a:t>
            </a:r>
            <a:r>
              <a:rPr lang="pl-PL" dirty="0"/>
              <a:t>,</a:t>
            </a:r>
          </a:p>
          <a:p>
            <a:pPr lvl="0"/>
            <a:r>
              <a:rPr lang="pl-PL" dirty="0"/>
              <a:t>W postępowaniu sądowym ma prawo:</a:t>
            </a:r>
          </a:p>
          <a:p>
            <a:pPr lvl="1"/>
            <a:r>
              <a:rPr lang="pl-PL" dirty="0"/>
              <a:t>Wziąć udział w rozprawie i pozostawać na sali rozpraw, choćby miał składać zeznania jako świadek,</a:t>
            </a:r>
          </a:p>
          <a:p>
            <a:pPr lvl="1"/>
            <a:r>
              <a:rPr lang="pl-PL" dirty="0"/>
              <a:t>Brać udział w posiedzeniach:</a:t>
            </a:r>
          </a:p>
          <a:p>
            <a:pPr lvl="2"/>
            <a:r>
              <a:rPr lang="pl-PL" dirty="0"/>
              <a:t>w przedmiocie warunkowego umorzenia postępowania,</a:t>
            </a:r>
          </a:p>
          <a:p>
            <a:pPr lvl="2"/>
            <a:r>
              <a:rPr lang="pl-PL" dirty="0"/>
              <a:t>w przedmiocie skazania bez przeprowadzania rozprawy,</a:t>
            </a:r>
          </a:p>
          <a:p>
            <a:pPr lvl="2"/>
            <a:r>
              <a:rPr lang="pl-PL" dirty="0"/>
              <a:t>w przedmiocie wniosku oskarżonego skierowanego w trybie art. 338a k.p.k.,</a:t>
            </a:r>
          </a:p>
          <a:p>
            <a:pPr lvl="1"/>
            <a:r>
              <a:rPr lang="pl-PL" dirty="0"/>
              <a:t>Sprzeciwić się wnioskowi o skazanie bez przeprowadzenia rozprawy oraz wnioskowi o dobrowolne poddanie się odpowiedzialności karnej,</a:t>
            </a:r>
          </a:p>
          <a:p>
            <a:pPr lvl="1"/>
            <a:r>
              <a:rPr lang="pl-PL" dirty="0"/>
              <a:t>Wnieść apelację od wyroku warunkowo umarzającego postępowanie, wydanego na posiedzeniu.</a:t>
            </a:r>
          </a:p>
        </p:txBody>
      </p:sp>
    </p:spTree>
    <p:extLst>
      <p:ext uri="{BB962C8B-B14F-4D97-AF65-F5344CB8AC3E}">
        <p14:creationId xmlns:p14="http://schemas.microsoft.com/office/powerpoint/2010/main" val="227670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Oskarżyciel posiłkowy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194" y="4159656"/>
            <a:ext cx="5353050" cy="14954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90" y="4169181"/>
            <a:ext cx="5343525" cy="14859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38200" y="1580445"/>
            <a:ext cx="109428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Oskarżycielem posiłkowym jest </a:t>
            </a:r>
            <a:r>
              <a:rPr lang="pl-PL" sz="2800" b="1" dirty="0"/>
              <a:t>pokrzywdzony</a:t>
            </a:r>
            <a:r>
              <a:rPr lang="pl-PL" sz="2800" dirty="0"/>
              <a:t> działający jako strona</a:t>
            </a:r>
          </a:p>
          <a:p>
            <a:endParaRPr lang="pl-PL" sz="2800" dirty="0"/>
          </a:p>
          <a:p>
            <a:r>
              <a:rPr lang="pl-PL" sz="2800" dirty="0"/>
              <a:t>  obok oskarżyciela publicznego     </a:t>
            </a:r>
            <a:r>
              <a:rPr lang="pl-PL" sz="2800" b="1" dirty="0"/>
              <a:t>lub </a:t>
            </a:r>
            <a:r>
              <a:rPr lang="pl-PL" sz="2800" dirty="0"/>
              <a:t>                   zamiast niego</a:t>
            </a:r>
          </a:p>
          <a:p>
            <a:endParaRPr lang="pl-PL" sz="2800" dirty="0"/>
          </a:p>
          <a:p>
            <a:r>
              <a:rPr lang="pl-PL" sz="2800" b="1" dirty="0"/>
              <a:t>(oskarżyciel posiłkowy uboczny)        (oskarżyciel posiłkowy subsydiarny)</a:t>
            </a:r>
          </a:p>
          <a:p>
            <a:endParaRPr lang="pl-PL" sz="2800" b="1" dirty="0"/>
          </a:p>
          <a:p>
            <a:endParaRPr lang="pl-PL" sz="2800" b="1" dirty="0"/>
          </a:p>
          <a:p>
            <a:endParaRPr lang="pl-PL" sz="2800" b="1" dirty="0"/>
          </a:p>
          <a:p>
            <a:endParaRPr lang="pl-PL" sz="2800" b="1" dirty="0"/>
          </a:p>
          <a:p>
            <a:endParaRPr lang="pl-PL" sz="2800" b="1" dirty="0"/>
          </a:p>
          <a:p>
            <a:r>
              <a:rPr lang="pl-PL" sz="2800" dirty="0"/>
              <a:t>w sprawach o przestępstwa ścigane z oskarżenia publicznego.</a:t>
            </a:r>
          </a:p>
        </p:txBody>
      </p:sp>
    </p:spTree>
    <p:extLst>
      <p:ext uri="{BB962C8B-B14F-4D97-AF65-F5344CB8AC3E}">
        <p14:creationId xmlns:p14="http://schemas.microsoft.com/office/powerpoint/2010/main" val="2100267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Oskarżyciel posiłkowy uboczny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3644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Pokrzywdzony może dokonać tego przez złożenie oświadczenia na piśmie albo ustnie do protokołu do rozpoczęcia przewodu sądowego na rozprawie głównej,</a:t>
            </a:r>
          </a:p>
          <a:p>
            <a:r>
              <a:rPr lang="pl-PL" dirty="0"/>
              <a:t>Istnieją również inne możliwości nabycia statusu w trakcie toczącego się postępowania </a:t>
            </a:r>
            <a:r>
              <a:rPr lang="pl-PL" sz="1800" dirty="0"/>
              <a:t>(zob. art. 54 § 2, art. 55 § 4 art. 60 § 1 i 2 k.p.k.)</a:t>
            </a:r>
            <a:r>
              <a:rPr lang="pl-PL" dirty="0"/>
              <a:t>,</a:t>
            </a:r>
          </a:p>
          <a:p>
            <a:r>
              <a:rPr lang="pl-PL" dirty="0"/>
              <a:t>Sąd może ograniczyć liczbę oskarżycieli posiłkowych ubocznych, jeżeli jest to konieczne dla zabezpieczenia prawidłowego toku postępowania (gdy bierze w nim już udział określona przez sąd liczba oskarżycieli),</a:t>
            </a:r>
          </a:p>
          <a:p>
            <a:r>
              <a:rPr lang="pl-PL" dirty="0"/>
              <a:t>Sąd orzeka, że oskarżyciel nie może brać udziału w postępowaniu, jeżeli:</a:t>
            </a:r>
          </a:p>
          <a:p>
            <a:pPr lvl="1"/>
            <a:r>
              <a:rPr lang="pl-PL" dirty="0"/>
              <a:t>nie jest on osobą uprawnioną,</a:t>
            </a:r>
          </a:p>
          <a:p>
            <a:pPr lvl="1"/>
            <a:r>
              <a:rPr lang="pl-PL" dirty="0"/>
              <a:t>akt oskarżenia albo oświadczenie o przystąpieniu do postępowania zostało złożone po terminie,</a:t>
            </a:r>
          </a:p>
          <a:p>
            <a:r>
              <a:rPr lang="pl-PL" dirty="0"/>
              <a:t>Brak możliwości zaskarżenia postanowienia – art. 56 § 3 k.p.k. </a:t>
            </a:r>
            <a:r>
              <a:rPr lang="pl-PL" sz="2200" dirty="0">
                <a:solidFill>
                  <a:srgbClr val="9844B2"/>
                </a:solidFill>
              </a:rPr>
              <a:t>(przepis niezgodny z Konstytucją – zob. wyrok TK z 16.5.2018 r., K 12/15).</a:t>
            </a:r>
            <a:endParaRPr lang="pl-PL" dirty="0">
              <a:solidFill>
                <a:srgbClr val="9844B2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2902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682D4-3F48-42AE-80E7-8C7097AA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Oskarżyciel posiłkowy uboczny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B5DA0F-A56C-4F6B-B7BB-930ADA33A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Oskarżyciel posiłkowy uboczny może odstąpić od oskarżenia poprzez złożenia oświadczenia na piśmie lub ustnie do protokołu; w takim przypadku ponowne przyłączenie się do procesu jest niedopuszczalne,</a:t>
            </a:r>
          </a:p>
          <a:p>
            <a:r>
              <a:rPr lang="pl-PL" dirty="0"/>
              <a:t>Cofnięcie aktu oskarżenia przez oskarżyciela publicznego nie pozbawia uprawnień oskarżyciela posiłkowego ubocznego </a:t>
            </a:r>
            <a:r>
              <a:rPr lang="pl-PL" sz="1900" dirty="0"/>
              <a:t>(art. 54 § 2 k.p.k.)</a:t>
            </a:r>
            <a:r>
              <a:rPr lang="pl-PL" dirty="0"/>
              <a:t>. Akt oskarżenia może być popierany przez oskarżyciela posiłkowego ubocznego występującego wówczas samodzielnie,</a:t>
            </a:r>
          </a:p>
          <a:p>
            <a:r>
              <a:rPr lang="pl-PL" dirty="0"/>
              <a:t>W przypadku śmierci osoby najbliższe lub pozostające na jego utrzymaniu mogą przystąpić do postępowania w każdym stadium.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011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044" y="343235"/>
            <a:ext cx="10515600" cy="1325563"/>
          </a:xfrm>
        </p:spPr>
        <p:txBody>
          <a:bodyPr/>
          <a:lstStyle/>
          <a:p>
            <a:r>
              <a:rPr lang="pl-PL" dirty="0"/>
              <a:t>Oskarżyciel posiłkowy </a:t>
            </a:r>
            <a:br>
              <a:rPr lang="pl-PL" dirty="0"/>
            </a:br>
            <a:r>
              <a:rPr lang="pl-PL" dirty="0"/>
              <a:t>subsydiarny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8066" y="1783433"/>
            <a:ext cx="6818488" cy="5502979"/>
          </a:xfrm>
        </p:spPr>
        <p:txBody>
          <a:bodyPr>
            <a:normAutofit/>
          </a:bodyPr>
          <a:lstStyle/>
          <a:p>
            <a:r>
              <a:rPr lang="pl-PL" sz="1800" dirty="0"/>
              <a:t>Subsydiarny akt oskarżenia wniesiony po </a:t>
            </a:r>
            <a:r>
              <a:rPr lang="pl-PL" sz="1800" b="1" dirty="0"/>
              <a:t>dwukrotnym umorzeniu </a:t>
            </a:r>
            <a:r>
              <a:rPr lang="pl-PL" sz="1800" dirty="0"/>
              <a:t>lub </a:t>
            </a:r>
            <a:r>
              <a:rPr lang="pl-PL" sz="1800" b="1" dirty="0"/>
              <a:t>dwukrotnej odmowie</a:t>
            </a:r>
            <a:r>
              <a:rPr lang="pl-PL" sz="1800" dirty="0"/>
              <a:t> </a:t>
            </a:r>
            <a:r>
              <a:rPr lang="pl-PL" sz="1800" b="1" dirty="0"/>
              <a:t>wszczęcia</a:t>
            </a:r>
            <a:r>
              <a:rPr lang="pl-PL" sz="1800" dirty="0"/>
              <a:t> postępowania przygotowawczego (przymus adwokacko-radcowski),</a:t>
            </a:r>
          </a:p>
          <a:p>
            <a:r>
              <a:rPr lang="pl-PL" sz="1800" dirty="0"/>
              <a:t>Na polecenie sądu Policja dokonuje określonych przez sąd czynności dowodowych, a ich wyniki przedstawia następnie sądowi,</a:t>
            </a:r>
          </a:p>
          <a:p>
            <a:r>
              <a:rPr lang="pl-PL" sz="1800" dirty="0"/>
              <a:t>W każdym czasie do postępowania może wstąpić prokurator; wówczas oskarżyciel posiłkowy subsydiarny staje się oskarżycielem posiłkowym ubocznym,</a:t>
            </a:r>
          </a:p>
          <a:p>
            <a:r>
              <a:rPr lang="pl-PL" sz="1800" dirty="0"/>
              <a:t>Ewentualne odstąpienie powoduje obowiązek zawiadomienia prokuratora, który w ciągu 14 dni może się przyłączyć do postępowania,</a:t>
            </a:r>
          </a:p>
          <a:p>
            <a:r>
              <a:rPr lang="pl-PL" sz="1800" dirty="0"/>
              <a:t>Śmierć powoduje zawieszenia                                                                postępowania, a osoby najbliższe                                                           lub pozostające na utrzymaniu                                                           mogą wstąpić w jego prawa                                                                        w terminie 3 miesięcy.</a:t>
            </a:r>
          </a:p>
        </p:txBody>
      </p:sp>
      <p:pic>
        <p:nvPicPr>
          <p:cNvPr id="4" name="Diagram 23"/>
          <p:cNvPicPr/>
          <p:nvPr/>
        </p:nvPicPr>
        <p:blipFill>
          <a:blip r:embed="rId2" cstate="print">
            <a:biLevel thresh="75000"/>
          </a:blip>
          <a:srcRect l="-25677" r="-25812"/>
          <a:stretch>
            <a:fillRect/>
          </a:stretch>
        </p:blipFill>
        <p:spPr bwMode="auto">
          <a:xfrm>
            <a:off x="5720861" y="228600"/>
            <a:ext cx="75379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aśnienie: strzałka w prawo 7">
            <a:extLst>
              <a:ext uri="{FF2B5EF4-FFF2-40B4-BE49-F238E27FC236}">
                <a16:creationId xmlns:a16="http://schemas.microsoft.com/office/drawing/2014/main" id="{7B902765-5138-45AD-878C-46A56BB95066}"/>
              </a:ext>
            </a:extLst>
          </p:cNvPr>
          <p:cNvSpPr/>
          <p:nvPr/>
        </p:nvSpPr>
        <p:spPr>
          <a:xfrm>
            <a:off x="4234648" y="5140171"/>
            <a:ext cx="4856086" cy="994299"/>
          </a:xfrm>
          <a:prstGeom prst="rightArrowCallout">
            <a:avLst>
              <a:gd name="adj1" fmla="val 17857"/>
              <a:gd name="adj2" fmla="val 18750"/>
              <a:gd name="adj3" fmla="val 25000"/>
              <a:gd name="adj4" fmla="val 6113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FBEDC49-FB57-438F-80A2-065E37EE5E08}"/>
              </a:ext>
            </a:extLst>
          </p:cNvPr>
          <p:cNvSpPr txBox="1"/>
          <p:nvPr/>
        </p:nvSpPr>
        <p:spPr>
          <a:xfrm>
            <a:off x="4344822" y="5140171"/>
            <a:ext cx="2752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</a:rPr>
              <a:t>UWAGA! Od 5.10.2019 zażalenie na ponowne postanowienie o umorzeniu do prokuratora nadrzędnego (art. 330 par. 2 k.p.k.), który może je utrzymać    w mocy albo uchylić.</a:t>
            </a:r>
          </a:p>
        </p:txBody>
      </p:sp>
    </p:spTree>
    <p:extLst>
      <p:ext uri="{BB962C8B-B14F-4D97-AF65-F5344CB8AC3E}">
        <p14:creationId xmlns:p14="http://schemas.microsoft.com/office/powerpoint/2010/main" val="3289975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280811"/>
            <a:ext cx="10515600" cy="1325563"/>
          </a:xfrm>
        </p:spPr>
        <p:txBody>
          <a:bodyPr/>
          <a:lstStyle/>
          <a:p>
            <a:r>
              <a:rPr lang="pl-PL" dirty="0"/>
              <a:t>Oskarżyciel prywatny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411110"/>
            <a:ext cx="7775223" cy="5446889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Pokrzywdzony, który wnosi i popiera oskarżenie o przestępstwo ścigane z oskarżenia prywatnego,</a:t>
            </a:r>
          </a:p>
          <a:p>
            <a:r>
              <a:rPr lang="pl-PL" dirty="0"/>
              <a:t>Prywatny akt oskarżenia,</a:t>
            </a:r>
          </a:p>
          <a:p>
            <a:r>
              <a:rPr lang="pl-PL" dirty="0"/>
              <a:t>Śmierć powoduje skutki takie jak w przypadku oskarżyciela posiłkowego subsydiarnego,</a:t>
            </a:r>
          </a:p>
          <a:p>
            <a:r>
              <a:rPr lang="pl-PL" dirty="0"/>
              <a:t>Prokurator może wszcząć postępowanie albo wstąpić do już wszczętego, jeżeli wymaga tego interes społeczny; postępowanie toczy się wówczas z urzędu, a oskarżyciel prywatny korzysta z praw oskarżyciela posiłkowego ubocznego </a:t>
            </a:r>
            <a:r>
              <a:rPr lang="pl-PL" sz="1900" dirty="0"/>
              <a:t>(art. 60 § 1 i 2 k.p.k.)</a:t>
            </a:r>
            <a:r>
              <a:rPr lang="pl-PL" dirty="0"/>
              <a:t>,</a:t>
            </a:r>
          </a:p>
          <a:p>
            <a:r>
              <a:rPr lang="pl-PL" dirty="0"/>
              <a:t>W przypadku odstąpienia prokuratora od oskarżenia powrót statusu oskarżyciela prywatnego; w terminie 14 dni od powiadomienia o odstąpieniu pokrzywdzony, który nie wniósł wcześniej oskarżenia może złożyć prywatny akt oskarżenia lub złożyć oświadczenie, że podtrzymuje oskarżenie jako prywatne.</a:t>
            </a:r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04590652"/>
              </p:ext>
            </p:extLst>
          </p:nvPr>
        </p:nvGraphicFramePr>
        <p:xfrm>
          <a:off x="8613422" y="566385"/>
          <a:ext cx="33076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9414932" y="2814053"/>
            <a:ext cx="2257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naruszenie nietykalności cielesnej (art. 217 § 1 i 2 k.k.)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9414932" y="4050776"/>
            <a:ext cx="225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zniesławienie</a:t>
            </a:r>
          </a:p>
          <a:p>
            <a:pPr algn="ctr"/>
            <a:r>
              <a:rPr lang="pl-PL" dirty="0"/>
              <a:t>(art. 212 § 1 i 2 k.k.)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8957090" y="6073422"/>
            <a:ext cx="306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 chyba, że pokrzywdzonym jest osoba najbliższa zamieszkująca wspólnie ze sprawcą </a:t>
            </a:r>
          </a:p>
        </p:txBody>
      </p:sp>
    </p:spTree>
    <p:extLst>
      <p:ext uri="{BB962C8B-B14F-4D97-AF65-F5344CB8AC3E}">
        <p14:creationId xmlns:p14="http://schemas.microsoft.com/office/powerpoint/2010/main" val="3152037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Podejrzany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4980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Osoba, co do której </a:t>
            </a:r>
            <a:r>
              <a:rPr lang="pl-PL" b="1" dirty="0"/>
              <a:t>wydano postanowienie </a:t>
            </a:r>
            <a:r>
              <a:rPr lang="pl-PL" dirty="0"/>
              <a:t>o przedstawieniu zarzutów </a:t>
            </a:r>
            <a:r>
              <a:rPr lang="pl-PL" b="1" dirty="0"/>
              <a:t>albo</a:t>
            </a:r>
            <a:r>
              <a:rPr lang="pl-PL" dirty="0"/>
              <a:t> której bez wydania takiego postanowienia postawiono zarzut w związku z </a:t>
            </a:r>
            <a:r>
              <a:rPr lang="pl-PL" b="1" dirty="0"/>
              <a:t>przystąpieniem do przesłuchania </a:t>
            </a:r>
            <a:r>
              <a:rPr lang="pl-PL" dirty="0"/>
              <a:t>w charakterze podejrzanego,</a:t>
            </a:r>
          </a:p>
          <a:p>
            <a:r>
              <a:rPr lang="pl-PL" dirty="0"/>
              <a:t>Jest stroną postępowania przygotowawczego,</a:t>
            </a:r>
          </a:p>
          <a:p>
            <a:r>
              <a:rPr lang="pl-PL" b="1" dirty="0"/>
              <a:t>Podejrzany </a:t>
            </a:r>
            <a:r>
              <a:rPr lang="pl-PL" b="1" dirty="0">
                <a:latin typeface="Calibri" panose="020F0502020204030204" pitchFamily="34" charset="0"/>
              </a:rPr>
              <a:t>≠</a:t>
            </a:r>
            <a:r>
              <a:rPr lang="pl-PL" b="1" dirty="0"/>
              <a:t> osoba podejrzana</a:t>
            </a:r>
            <a:r>
              <a:rPr lang="pl-PL" dirty="0"/>
              <a:t> (osoba, co do której organy posiadają informacje typujące ją na sprawcę przestępstwa i wobec której kierują postępowanie, pomimo że nie postawiono jej żadnych zarzutów),</a:t>
            </a:r>
          </a:p>
          <a:p>
            <a:r>
              <a:rPr lang="pl-PL" dirty="0"/>
              <a:t>Jeżeli kodeks niniejszy używa w znaczeniu ogólnym określenia „oskarżony”, odpowiednie przepisy mają zastosowanie także do podejrzanego </a:t>
            </a:r>
            <a:r>
              <a:rPr lang="pl-PL" sz="1800" i="1" dirty="0"/>
              <a:t>(art. 71 § 3 k.p.k.)</a:t>
            </a:r>
            <a:r>
              <a:rPr lang="pl-PL" i="1" dirty="0"/>
              <a:t>.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1" t="9870" r="50026" b="-9870"/>
          <a:stretch/>
        </p:blipFill>
        <p:spPr>
          <a:xfrm>
            <a:off x="1000905" y="-103452"/>
            <a:ext cx="668354" cy="19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38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oskarżony sąd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90"/>
          <a:stretch/>
        </p:blipFill>
        <p:spPr bwMode="auto">
          <a:xfrm>
            <a:off x="0" y="0"/>
            <a:ext cx="12192000" cy="688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Oskarżony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838200" y="1365338"/>
            <a:ext cx="10721622" cy="527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Osoba, przeciwko której wniesiono oskarżenie do sądu, a także osoba, co do której prokurator złożył wniosek o skazanie bez przeprowadzenia rozprawy (art. 335 § 1 k.p.k.) lub wniosek o warunkowe umorzenie postępowania (art. 71 § 2 k.p.k.),</a:t>
            </a:r>
          </a:p>
          <a:p>
            <a:r>
              <a:rPr lang="pl-PL" dirty="0"/>
              <a:t>Strona postępowania sądowego,</a:t>
            </a:r>
          </a:p>
          <a:p>
            <a:r>
              <a:rPr lang="pl-PL" b="1" dirty="0"/>
              <a:t>Prawo do obrony </a:t>
            </a:r>
            <a:r>
              <a:rPr lang="pl-PL" dirty="0"/>
              <a:t>w sensie materialnym i formalnym (art. 6 k.p.k.),</a:t>
            </a:r>
          </a:p>
          <a:p>
            <a:r>
              <a:rPr lang="pl-PL" dirty="0"/>
              <a:t>Oskarżony nie ma obowiązku dowodzenia swojej niewinności ani dostarczania dowodów na swoją niekorzyść </a:t>
            </a:r>
            <a:r>
              <a:rPr lang="pl-PL" sz="1800" dirty="0"/>
              <a:t>(art. 74 § 1 k.p.k.)</a:t>
            </a:r>
            <a:r>
              <a:rPr lang="pl-PL" dirty="0"/>
              <a:t>,</a:t>
            </a:r>
          </a:p>
          <a:p>
            <a:r>
              <a:rPr lang="pl-PL" dirty="0"/>
              <a:t>Obowiązek poddania się niektórym czynnościom procesowym wymienionym w art. 74 § 2 k.p.k., ciąży na nim również obowiązek stawiennictwa na każde wezwanie oraz informowania o każdej zmianie swojego miejsca zamieszkania lub pobytu na czas dłuższy niż 7 dni.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3097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Obrońca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554735"/>
            <a:ext cx="10326511" cy="5060207"/>
          </a:xfrm>
        </p:spPr>
        <p:txBody>
          <a:bodyPr>
            <a:normAutofit/>
          </a:bodyPr>
          <a:lstStyle/>
          <a:p>
            <a:r>
              <a:rPr lang="pl-PL" dirty="0"/>
              <a:t>Przedstawiciel procesowy oskarżonego reprezentujący go w toku postępowania karnego i działający w jego imieniu i na jego rzecz,</a:t>
            </a:r>
          </a:p>
          <a:p>
            <a:r>
              <a:rPr lang="pl-PL" dirty="0"/>
              <a:t>Może być nim jedynie adwokat lub radca prawny,</a:t>
            </a:r>
          </a:p>
          <a:p>
            <a:r>
              <a:rPr lang="pl-PL" dirty="0"/>
              <a:t>Udział obrońcy w procesie nie wyłącza osobistego działania  oskarżonego,</a:t>
            </a:r>
          </a:p>
          <a:p>
            <a:r>
              <a:rPr lang="pl-PL" dirty="0"/>
              <a:t>Obrońca może przedsiębrać czynności procesowe jedynie na    korzyść oskarżonego,</a:t>
            </a:r>
          </a:p>
          <a:p>
            <a:r>
              <a:rPr lang="pl-PL" dirty="0"/>
              <a:t>Może bronić kilku oskarżonych pod warunkiem, że ich interesy               nie pozostają ze sobą w sprzeczności,</a:t>
            </a:r>
          </a:p>
          <a:p>
            <a:r>
              <a:rPr lang="pl-PL" dirty="0"/>
              <a:t>Jeden oskarżony może mieć maksymalnie 3 obrońców.</a:t>
            </a:r>
          </a:p>
        </p:txBody>
      </p:sp>
      <p:pic>
        <p:nvPicPr>
          <p:cNvPr id="9218" name="Picture 2" descr="Znalezione obrazy dla zapytania adwok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406" y="2474481"/>
            <a:ext cx="1728607" cy="172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nalezione obrazy dla zapytania radcy praw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85" y="4084839"/>
            <a:ext cx="2037847" cy="227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3" r="32726"/>
          <a:stretch/>
        </p:blipFill>
        <p:spPr>
          <a:xfrm>
            <a:off x="1044831" y="-111993"/>
            <a:ext cx="582770" cy="15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82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Obrońca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3779" y="1399821"/>
            <a:ext cx="10938932" cy="517031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Obrońca </a:t>
            </a:r>
            <a:r>
              <a:rPr lang="pl-PL" b="1" dirty="0"/>
              <a:t>z wyboru </a:t>
            </a:r>
            <a:r>
              <a:rPr lang="pl-PL" dirty="0"/>
              <a:t>/ </a:t>
            </a:r>
            <a:r>
              <a:rPr lang="pl-PL" b="1" dirty="0"/>
              <a:t>z urzędu</a:t>
            </a:r>
            <a:r>
              <a:rPr lang="pl-PL" dirty="0"/>
              <a:t>,</a:t>
            </a:r>
          </a:p>
          <a:p>
            <a:r>
              <a:rPr lang="pl-PL" dirty="0"/>
              <a:t>Oskarżony ustanawia obrońcę na podstawie upoważnienia do obrony,</a:t>
            </a:r>
          </a:p>
          <a:p>
            <a:r>
              <a:rPr lang="pl-PL" dirty="0"/>
              <a:t>Obrońcę z urzędu prezes sądy lub referendarz sądowy wyznacza z listy obrońców; przyznanie obrońcy z urzędu wymaga wykazania, że oskarżony nie jest w stanie ponieść kosztów działania pełnomocnika bez uszczerbku dla niezbędnego utrzymania siebie i rodziny (tzw. prawo ubogich),</a:t>
            </a:r>
          </a:p>
          <a:p>
            <a:r>
              <a:rPr lang="pl-PL" dirty="0"/>
              <a:t>Uwaga! Zob. art. 616 § 2 pkt 2, art. 618 § 1 pkt 11 i art. 627 k.p.k.,</a:t>
            </a:r>
          </a:p>
          <a:p>
            <a:r>
              <a:rPr lang="pl-PL" dirty="0"/>
              <a:t>Obowiązek podejmowania czynności procesowych aż do prawomocnego zakończenia postępowania, obowiązek sporządzenia apelacji, gdy domaga się tego oskarżony,</a:t>
            </a:r>
          </a:p>
          <a:p>
            <a:r>
              <a:rPr lang="pl-PL" dirty="0"/>
              <a:t>Możliwość udzielenia substytucji.</a:t>
            </a:r>
          </a:p>
          <a:p>
            <a:pPr marL="914400" lvl="1" indent="-457200">
              <a:buAutoNum type="arabicParenR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100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Organy procesowe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2032000"/>
            <a:ext cx="10857089" cy="4425244"/>
          </a:xfrm>
        </p:spPr>
        <p:txBody>
          <a:bodyPr>
            <a:normAutofit/>
          </a:bodyPr>
          <a:lstStyle/>
          <a:p>
            <a:r>
              <a:rPr lang="pl-PL" dirty="0"/>
              <a:t>Organy państwowe,</a:t>
            </a:r>
          </a:p>
          <a:p>
            <a:r>
              <a:rPr lang="pl-PL" dirty="0"/>
              <a:t>Podejmowanie decyzji wiążących innych uczestników,</a:t>
            </a:r>
          </a:p>
          <a:p>
            <a:r>
              <a:rPr lang="pl-PL" dirty="0"/>
              <a:t>Struktura organizacyjna określona przepisami prawa:</a:t>
            </a:r>
          </a:p>
          <a:p>
            <a:pPr marL="457200" lvl="1" indent="0">
              <a:buNone/>
            </a:pPr>
            <a:r>
              <a:rPr lang="pl-PL" sz="2000" dirty="0"/>
              <a:t>Ustawa z dnia 27.7.2001 r. - Prawo o ustroju sądów powszechnych (Dz. U. z 2015 r., poz. 133 ze zm.)</a:t>
            </a:r>
          </a:p>
          <a:p>
            <a:pPr marL="457200" lvl="1" indent="0">
              <a:buNone/>
            </a:pPr>
            <a:r>
              <a:rPr lang="pl-PL" sz="2000" dirty="0"/>
              <a:t>Ustawa z dnia z dnia 28.1.2016 r. o prokuraturze (Dz.U. z 2016 r., poz. 177),</a:t>
            </a:r>
          </a:p>
          <a:p>
            <a:pPr marL="457200" lvl="1" indent="0">
              <a:buNone/>
            </a:pPr>
            <a:r>
              <a:rPr lang="pl-PL" sz="2000" dirty="0"/>
              <a:t>Ustawa z dnia 6.4.1990 r. o Policji (Dz. U. z 2015 r., poz. 355 ze zm.)</a:t>
            </a:r>
          </a:p>
          <a:p>
            <a:pPr marL="457200" lvl="1" indent="0">
              <a:buNone/>
            </a:pPr>
            <a:r>
              <a:rPr lang="pl-PL" sz="2000" dirty="0"/>
              <a:t>i inne akty ustrojowe,</a:t>
            </a:r>
          </a:p>
          <a:p>
            <a:r>
              <a:rPr lang="pl-PL" dirty="0"/>
              <a:t>Na etapie postępowania przygotowawczego trzeba odróżnić organy </a:t>
            </a:r>
            <a:r>
              <a:rPr lang="pl-PL" b="1" dirty="0"/>
              <a:t>prowadzące</a:t>
            </a:r>
            <a:r>
              <a:rPr lang="pl-PL" dirty="0"/>
              <a:t> i organy </a:t>
            </a:r>
            <a:r>
              <a:rPr lang="pl-PL" b="1" dirty="0"/>
              <a:t>nadzorujące</a:t>
            </a:r>
            <a:r>
              <a:rPr lang="pl-PL" dirty="0"/>
              <a:t> postępowanie,</a:t>
            </a:r>
          </a:p>
          <a:p>
            <a:r>
              <a:rPr lang="pl-PL" dirty="0"/>
              <a:t>Pojęcie </a:t>
            </a:r>
            <a:r>
              <a:rPr lang="pl-PL" i="1" dirty="0"/>
              <a:t>dominus </a:t>
            </a:r>
            <a:r>
              <a:rPr lang="pl-PL" i="1" dirty="0" err="1"/>
              <a:t>litis</a:t>
            </a:r>
            <a:r>
              <a:rPr lang="pl-PL" dirty="0"/>
              <a:t>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45"/>
          <a:stretch/>
        </p:blipFill>
        <p:spPr>
          <a:xfrm>
            <a:off x="1094594" y="331711"/>
            <a:ext cx="542296" cy="13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87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Obrona obligatoryjna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93134"/>
            <a:ext cx="10515600" cy="4769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Przesłanki obrony obligatoryjnej zachodzą, gdy oskarżony (podejrzany):</a:t>
            </a:r>
          </a:p>
          <a:p>
            <a:pPr lvl="1">
              <a:buClr>
                <a:srgbClr val="00B050"/>
              </a:buClr>
              <a:buFont typeface="Wingdings 3" panose="05040102010807070707" pitchFamily="18" charset="2"/>
              <a:buChar char=""/>
            </a:pPr>
            <a:r>
              <a:rPr lang="pl-PL" dirty="0"/>
              <a:t> nie ukończył 18 lat,</a:t>
            </a:r>
          </a:p>
          <a:p>
            <a:pPr lvl="1">
              <a:buClr>
                <a:srgbClr val="00B050"/>
              </a:buClr>
              <a:buFont typeface="Wingdings 3" panose="05040102010807070707" pitchFamily="18" charset="2"/>
              <a:buChar char=""/>
            </a:pPr>
            <a:r>
              <a:rPr lang="pl-PL" dirty="0"/>
              <a:t> jest głuchy, niemy lub niewidomy,</a:t>
            </a:r>
          </a:p>
          <a:p>
            <a:pPr lvl="1">
              <a:buClr>
                <a:srgbClr val="00B050"/>
              </a:buClr>
              <a:buFont typeface="Wingdings 3" panose="05040102010807070707" pitchFamily="18" charset="2"/>
              <a:buChar char=""/>
            </a:pPr>
            <a:r>
              <a:rPr lang="pl-PL" dirty="0"/>
              <a:t> zachodzi uzasadniona wątpliwość co do jego poczytalności w czasie                 popełnienia czynu (tempore criminis),</a:t>
            </a:r>
          </a:p>
          <a:p>
            <a:pPr lvl="1">
              <a:buClr>
                <a:srgbClr val="00B050"/>
              </a:buClr>
              <a:buFont typeface="Wingdings 3" panose="05040102010807070707" pitchFamily="18" charset="2"/>
              <a:buChar char=""/>
            </a:pPr>
            <a:r>
              <a:rPr lang="pl-PL" dirty="0"/>
              <a:t> zachodzi uzasadniona wątpliwość, czy stan jego zdrowia psychicznego pozwala na udział w postępowaniu lub prowadzenie obrony w sposób samodzielny oraz rozsądny,</a:t>
            </a:r>
          </a:p>
          <a:p>
            <a:pPr lvl="1">
              <a:buClr>
                <a:srgbClr val="00B050"/>
              </a:buClr>
              <a:buFont typeface="Wingdings 3" panose="05040102010807070707" pitchFamily="18" charset="2"/>
              <a:buChar char=""/>
            </a:pPr>
            <a:r>
              <a:rPr lang="pl-PL" dirty="0"/>
              <a:t> jest oskarżony o zbrodnię w postępowaniu przed sądem okręgowym.</a:t>
            </a:r>
          </a:p>
          <a:p>
            <a:pPr lvl="1">
              <a:buClr>
                <a:srgbClr val="00B050"/>
              </a:buClr>
              <a:buFont typeface="Wingdings 3" panose="05040102010807070707" pitchFamily="18" charset="2"/>
              <a:buChar char=""/>
            </a:pPr>
            <a:endParaRPr lang="pl-PL" dirty="0"/>
          </a:p>
          <a:p>
            <a:pPr marL="0" indent="0">
              <a:buNone/>
            </a:pPr>
            <a:r>
              <a:rPr lang="pl-PL" dirty="0"/>
              <a:t>Oskarżony musi mieć obrońcę także wtedy, gdy sąd uzna to za niezbędne ze względu na inne okoliczności utrudniające obronę.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5053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Pełnomocnik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12711"/>
            <a:ext cx="10515600" cy="4933245"/>
          </a:xfrm>
        </p:spPr>
        <p:txBody>
          <a:bodyPr>
            <a:normAutofit/>
          </a:bodyPr>
          <a:lstStyle/>
          <a:p>
            <a:r>
              <a:rPr lang="pl-PL" dirty="0"/>
              <a:t>Reprezentant procesowy strony innej niż oskarżony (np. pokrzywdzonego, oskarżyciela posiłkowego), a także osoby nie będącej stroną (np. świadka),</a:t>
            </a:r>
          </a:p>
          <a:p>
            <a:r>
              <a:rPr lang="pl-PL" dirty="0"/>
              <a:t>Może nim być adwokat lub radca prawny,</a:t>
            </a:r>
          </a:p>
          <a:p>
            <a:r>
              <a:rPr lang="pl-PL" dirty="0"/>
              <a:t>Odpowiednie stosowanie przepisów o obrońcy,</a:t>
            </a:r>
          </a:p>
          <a:p>
            <a:r>
              <a:rPr lang="pl-PL" dirty="0"/>
              <a:t>Może być wyznaczony z urzędu pod warunkiem wykazania, że wnioskodawca nie jest w stanie ponieść kosztów działania pełnomocnika bez uszczerbku dla niezbędnego utrzymania siebie i rodziny,</a:t>
            </a:r>
          </a:p>
          <a:p>
            <a:r>
              <a:rPr lang="pl-PL" dirty="0"/>
              <a:t>Działa wyłącznie w granicach swego umocowania i nie jest ograniczony kierunkiem podejmowanych czynności.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9821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24923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Podmiot zobowiązany i właściciel przedsiębiorstwa zagrożonego przepadkiem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54672"/>
            <a:ext cx="10960223" cy="4933245"/>
          </a:xfrm>
        </p:spPr>
        <p:txBody>
          <a:bodyPr>
            <a:normAutofit/>
          </a:bodyPr>
          <a:lstStyle/>
          <a:p>
            <a:r>
              <a:rPr lang="pl-PL" dirty="0"/>
              <a:t>Od 2017 r.  nowi uczestnicy procesu karnego,</a:t>
            </a:r>
          </a:p>
          <a:p>
            <a:r>
              <a:rPr lang="pl-PL" dirty="0"/>
              <a:t>Podmiot zobowiązany do zwrotu korzyści majątkowej (art. 91a § 1 k.p.k.),</a:t>
            </a:r>
          </a:p>
          <a:p>
            <a:r>
              <a:rPr lang="pl-PL" dirty="0"/>
              <a:t>Właściciel przedsiębiorstwa zagrożonego przepadkiem (art. 91b k.p.k.),</a:t>
            </a:r>
          </a:p>
          <a:p>
            <a:r>
              <a:rPr lang="pl-PL" dirty="0"/>
              <a:t>Oba te podmioty należy zakwalifikować jako </a:t>
            </a:r>
            <a:r>
              <a:rPr lang="pl-PL" b="1" i="1" dirty="0"/>
              <a:t>quasi-strony</a:t>
            </a:r>
            <a:r>
              <a:rPr lang="pl-PL" dirty="0"/>
              <a:t> postępowania tj. tacy uczestnicy, którzy, nie będąc stronami, mają interes w korzystnym dla siebie rozstrzygnięciu określonej kwestii ściśle powiązanej z przedmiotem procesu. Są to uczestnicy o pozycji procesowej zbliżonej do stron, jednak posiadający jedynie taki zakres uprawnień, jaki został im wprost przyznany w ustawie.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18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Rzecznicy interesu społecznego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57867"/>
            <a:ext cx="10515600" cy="503484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Przedstawiciel organizacji społecznej, który bierze udział w postępowaniu sądowym jeżeli zachodzi potrzeba ochrony interesu społecznego lub ważnego interesu indywidualnego objętego zadaniami statutowymi tej organizacji w szczególności w zakresie ochrony wolności i praw człowieka,</a:t>
            </a:r>
          </a:p>
          <a:p>
            <a:r>
              <a:rPr lang="pl-PL" sz="1800" dirty="0"/>
              <a:t>Przykład: prezes organizacji zajmującej się ochroną praw zwierząt w postępowaniu sądowym w sprawie o przestępstwo z art. 35 ust. 2 ustawy z dnia 21 sierpnia 1997 r. o ochronie praw zwierząt,</a:t>
            </a:r>
          </a:p>
          <a:p>
            <a:r>
              <a:rPr lang="pl-PL" dirty="0"/>
              <a:t>Może zgłosić się do udziału w postępowaniu do rozpoczęcia przewodu na rozprawie głównej,</a:t>
            </a:r>
          </a:p>
          <a:p>
            <a:r>
              <a:rPr lang="pl-PL" dirty="0"/>
              <a:t>Sąd decyduje o dopuszczeniu niezaskarżalnym postanowieniem,</a:t>
            </a:r>
          </a:p>
          <a:p>
            <a:r>
              <a:rPr lang="pl-PL" dirty="0"/>
              <a:t>Prawo uczestniczenia w rozprawie, wypowiadania się i składania oświadczeń na piśmie bez prawa składania wniosków dowodowych i wnoszenia środków odwoławczych.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13314" name="Picture 2" descr="Znalezione obrazy dla zapytania rp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8" r="11113"/>
          <a:stretch/>
        </p:blipFill>
        <p:spPr bwMode="auto">
          <a:xfrm>
            <a:off x="8105923" y="5982034"/>
            <a:ext cx="2303612" cy="66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Znalezione obrazy dla zapytania rzecznik praw dzieck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291" y="5887660"/>
            <a:ext cx="1595018" cy="7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71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nalezione obrazy dla zapytania sąd świadek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13"/>
          <a:stretch/>
        </p:blipFill>
        <p:spPr bwMode="auto">
          <a:xfrm>
            <a:off x="0" y="0"/>
            <a:ext cx="12192000" cy="688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/>
              <a:t>	Osobowe źródła dowodowe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9" t="9870" r="580" b="-9870"/>
          <a:stretch/>
        </p:blipFill>
        <p:spPr>
          <a:xfrm>
            <a:off x="1000245" y="-133145"/>
            <a:ext cx="572736" cy="1823833"/>
          </a:xfrm>
          <a:prstGeom prst="rect">
            <a:avLst/>
          </a:prstGeom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838200" y="1823833"/>
            <a:ext cx="10515600" cy="4481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Osobowymi źródłami dowodowymi są uczestnicy procesu wezwani przez organ procesowy do dostarczenia środka dowodowego.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Oskarżony/podejrzany (składa wyjaśnienia),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Świadek (składa zeznania),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Biegły (przedstawia opinię),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Osoba poddana oględzinom lub badaniom ciała,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Zawodowy kurator sądowy, względnie funkcjonariusz Policji (przedstawia wynik wywiadu środowiskowego).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971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47359"/>
            <a:ext cx="10515600" cy="1325563"/>
          </a:xfrm>
        </p:spPr>
        <p:txBody>
          <a:bodyPr/>
          <a:lstStyle/>
          <a:p>
            <a:r>
              <a:rPr lang="pl-PL" dirty="0"/>
              <a:t>	Pomocnicy organów procesowych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2" t="-2717" r="15349" b="2717"/>
          <a:stretch/>
        </p:blipFill>
        <p:spPr>
          <a:xfrm>
            <a:off x="993421" y="17864"/>
            <a:ext cx="616150" cy="1715627"/>
          </a:xfrm>
          <a:prstGeom prst="rect">
            <a:avLst/>
          </a:prstGeom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5268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38200" y="2114039"/>
            <a:ext cx="10515600" cy="41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Pomocnicy organów procesowych to osoby ułatwiające organom procesowym wykonywanie ich funkcji.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Specjaliści (np. technik kryminalistyki, analityk kryminalny),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Protokolanci,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Stenografowie,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Tłumacze,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Konwojenci Policji.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4937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8467" y="1877835"/>
            <a:ext cx="10515600" cy="1325563"/>
          </a:xfrm>
        </p:spPr>
        <p:txBody>
          <a:bodyPr>
            <a:normAutofit/>
          </a:bodyPr>
          <a:lstStyle/>
          <a:p>
            <a:r>
              <a:rPr lang="pl-PL" sz="4800" dirty="0"/>
              <a:t>Dziękuję za uwagę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78467" y="3935878"/>
            <a:ext cx="10515600" cy="1754709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Korzystałem z:</a:t>
            </a:r>
          </a:p>
          <a:p>
            <a:pPr marL="514350" indent="-514350">
              <a:buAutoNum type="arabicParenR"/>
            </a:pPr>
            <a:r>
              <a:rPr lang="pl-PL" sz="2000" dirty="0"/>
              <a:t>S. Waltoś, P. Hofmański, </a:t>
            </a:r>
            <a:r>
              <a:rPr lang="pl-PL" sz="2000" i="1" dirty="0"/>
              <a:t>Proces karny. Zarys sytemu</a:t>
            </a:r>
            <a:r>
              <a:rPr lang="pl-PL" sz="2000" dirty="0"/>
              <a:t>, Warszawa 2016,</a:t>
            </a:r>
          </a:p>
          <a:p>
            <a:pPr marL="514350" indent="-514350">
              <a:buAutoNum type="arabicParenR"/>
            </a:pPr>
            <a:r>
              <a:rPr lang="pl-PL" sz="2000" dirty="0"/>
              <a:t>J. Skorupka (red.),  </a:t>
            </a:r>
            <a:r>
              <a:rPr lang="pl-PL" sz="2000" i="1" dirty="0"/>
              <a:t>Proces karny</a:t>
            </a:r>
            <a:r>
              <a:rPr lang="pl-PL" sz="2000" dirty="0"/>
              <a:t>, wyd. 3, Warszawa 2020,</a:t>
            </a:r>
          </a:p>
          <a:p>
            <a:pPr marL="514350" indent="-514350">
              <a:buAutoNum type="arabicParenR"/>
            </a:pPr>
            <a:r>
              <a:rPr lang="pl-PL" sz="2000" dirty="0"/>
              <a:t>K. T. Boratyńska, Ł. Chojniak, W. Jasiński, </a:t>
            </a:r>
            <a:r>
              <a:rPr lang="pl-PL" sz="2000" i="1" dirty="0"/>
              <a:t>Postępowanie karne</a:t>
            </a:r>
            <a:r>
              <a:rPr lang="pl-PL" sz="2000" dirty="0"/>
              <a:t>, wyd. 3, Warszawa 2018.</a:t>
            </a:r>
          </a:p>
          <a:p>
            <a:pPr marL="514350" indent="-514350">
              <a:buAutoNum type="arabicParenR"/>
            </a:pPr>
            <a:endParaRPr lang="pl-PL" sz="2400" dirty="0"/>
          </a:p>
          <a:p>
            <a:pPr marL="514350" indent="-514350">
              <a:buAutoNum type="arabicParenR"/>
            </a:pPr>
            <a:endParaRPr lang="pl-PL" sz="2400" dirty="0"/>
          </a:p>
          <a:p>
            <a:pPr marL="514350" indent="-514350"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259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B3E760-A600-4401-A8E3-23D45132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Sąd</a:t>
            </a:r>
            <a:endParaRPr lang="de-DE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A88FBF-B587-4F7C-A2CE-DC35B1BE6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4978"/>
            <a:ext cx="8421511" cy="5125155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Prawo do sądu to jedno z podstawowych praw człowieka (art. 6 </a:t>
            </a:r>
            <a:r>
              <a:rPr lang="pl-PL" dirty="0" err="1"/>
              <a:t>EKPCz</a:t>
            </a:r>
            <a:r>
              <a:rPr lang="pl-PL" dirty="0"/>
              <a:t>, art. 14 MPPOP). Powołuje się na nie także Konstytucja RP podając, że „każdy ma  prawo do sprawiedliwego i jawnego rozpatrzenia sprawy bez nieuzasadnionej zwłoki przez właściwy, niezależny, bezstronny i niezawisły sąd” (art. 45 ust. 1 Konstytucji RP),</a:t>
            </a:r>
          </a:p>
          <a:p>
            <a:r>
              <a:rPr lang="pl-PL" dirty="0"/>
              <a:t>Wieloznaczność pojęcia: 1. instytucja, 2. konkretny skład sędziowski, 3. budynek,</a:t>
            </a:r>
          </a:p>
          <a:p>
            <a:r>
              <a:rPr lang="pl-PL" dirty="0"/>
              <a:t>Wymiar sprawiedliwości w RP sprawują Sąd Najwyższy, sądy powszechne, sądy administracyjne i sądy wojskowe (art. 175 ust. 1 Konstytucji RP),</a:t>
            </a:r>
          </a:p>
          <a:p>
            <a:r>
              <a:rPr lang="pl-PL" dirty="0"/>
              <a:t>Niezależność sądów i niezawisłość sędziów (art. 173 i art. 178 ust. 1 Konstytucji RP),</a:t>
            </a:r>
          </a:p>
          <a:p>
            <a:r>
              <a:rPr lang="pl-PL" dirty="0"/>
              <a:t>Od 2017 r. powrót asesorów sądowych,</a:t>
            </a:r>
          </a:p>
          <a:p>
            <a:r>
              <a:rPr lang="pl-PL" dirty="0"/>
              <a:t>Art. 35 § 1: sąd z urzędu bada swoją właściwość, a w razie stwierdzenia swojej niewłaściwości przekazuje sprawę właściwemu sądowi lub organowi.</a:t>
            </a:r>
          </a:p>
          <a:p>
            <a:endParaRPr lang="pl-PL" dirty="0"/>
          </a:p>
          <a:p>
            <a:endParaRPr lang="de-DE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71B5721-BB3D-4274-B9DD-C97ABADC0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r="20239"/>
          <a:stretch/>
        </p:blipFill>
        <p:spPr>
          <a:xfrm>
            <a:off x="9136282" y="0"/>
            <a:ext cx="3055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9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35059805"/>
              </p:ext>
            </p:extLst>
          </p:nvPr>
        </p:nvGraphicFramePr>
        <p:xfrm>
          <a:off x="1174044" y="222956"/>
          <a:ext cx="10668000" cy="639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4" descr="Znalezione obrazy dla zapytania sąd najwyższ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r="15835"/>
          <a:stretch/>
        </p:blipFill>
        <p:spPr bwMode="auto">
          <a:xfrm>
            <a:off x="1659488" y="240978"/>
            <a:ext cx="1478825" cy="14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Znalezione obrazy dla zapytania sąd okręgowy wrocław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 r="11581" b="29424"/>
          <a:stretch/>
        </p:blipFill>
        <p:spPr bwMode="auto">
          <a:xfrm>
            <a:off x="1659487" y="3508715"/>
            <a:ext cx="1478825" cy="14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Znalezione obrazy dla zapytania sąd rejonowy wrocław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8" r="14831" b="14959"/>
          <a:stretch/>
        </p:blipFill>
        <p:spPr bwMode="auto">
          <a:xfrm>
            <a:off x="1647302" y="5133278"/>
            <a:ext cx="1491009" cy="148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3420981" y="5483039"/>
            <a:ext cx="419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</a:rPr>
              <a:t>SĄDY REJONOWE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530135" y="5274118"/>
            <a:ext cx="4402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Właściwe do orzekania w I instancji we wszystkich sprawach, z wyjątkiem spraw przekazanych ustawą do właściwości innego sądu.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530135" y="3501072"/>
            <a:ext cx="4402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Właściwe do :</a:t>
            </a:r>
          </a:p>
          <a:p>
            <a:r>
              <a:rPr lang="pl-PL" b="1" dirty="0">
                <a:solidFill>
                  <a:schemeClr val="bg1"/>
                </a:solidFill>
              </a:rPr>
              <a:t>1) Orzekania w sprawach wymienionych      w art. 25 § 1 k.p.k.,</a:t>
            </a:r>
          </a:p>
          <a:p>
            <a:r>
              <a:rPr lang="pl-PL" b="1" dirty="0">
                <a:solidFill>
                  <a:schemeClr val="bg1"/>
                </a:solidFill>
              </a:rPr>
              <a:t>2)  Rozpoznawania środków odwoławczych od orzeczeń wydanych przez sąd rejonowy.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7530136" y="2159516"/>
            <a:ext cx="4402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Właściwe do rozpoznawania środków odwoławczych od orzeczeń wydanych przez sąd okręgowy.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7530136" y="515880"/>
            <a:ext cx="4402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Właściwy do rozpoznawania kasacji oraz środków odwoławczych i innych spraw przekazanych mu przez ustawę.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58408" y="515880"/>
            <a:ext cx="738664" cy="62479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843B9B"/>
                </a:solidFill>
              </a:rPr>
              <a:t>WŁAŚCIWOŚĆ RZECZOWA</a:t>
            </a:r>
          </a:p>
        </p:txBody>
      </p:sp>
      <p:pic>
        <p:nvPicPr>
          <p:cNvPr id="1026" name="Picture 2" descr="Znalezione obrazy dla zapytania sÄd apelacyjny wrocÅaw">
            <a:extLst>
              <a:ext uri="{FF2B5EF4-FFF2-40B4-BE49-F238E27FC236}">
                <a16:creationId xmlns:a16="http://schemas.microsoft.com/office/drawing/2014/main" id="{1CB3AF03-897D-4643-AD43-8FAC19118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r="5893"/>
          <a:stretch/>
        </p:blipFill>
        <p:spPr bwMode="auto">
          <a:xfrm>
            <a:off x="1647302" y="1874686"/>
            <a:ext cx="1478824" cy="14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9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3351404"/>
              </p:ext>
            </p:extLst>
          </p:nvPr>
        </p:nvGraphicFramePr>
        <p:xfrm>
          <a:off x="1467557" y="380998"/>
          <a:ext cx="8963378" cy="622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8408" y="358421"/>
            <a:ext cx="738664" cy="62479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WŁAŚCIWOŚĆ MIEJSCOWA</a:t>
            </a:r>
          </a:p>
        </p:txBody>
      </p:sp>
      <p:sp>
        <p:nvSpPr>
          <p:cNvPr id="6" name="Objaśnienie: strzałka w lewo 5"/>
          <p:cNvSpPr/>
          <p:nvPr/>
        </p:nvSpPr>
        <p:spPr>
          <a:xfrm>
            <a:off x="8579557" y="380998"/>
            <a:ext cx="3426178" cy="1529287"/>
          </a:xfrm>
          <a:prstGeom prst="leftArrowCallout">
            <a:avLst>
              <a:gd name="adj1" fmla="val 26426"/>
              <a:gd name="adj2" fmla="val 22148"/>
              <a:gd name="adj3" fmla="val 25000"/>
              <a:gd name="adj4" fmla="val 793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9460089" y="457557"/>
            <a:ext cx="2438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Jeśli przestępstwo popełniono w okręgach kilku sądów, właściwy jest ten, w okręgu którego najpierw wszczęto postępowanie przygotowawcze</a:t>
            </a:r>
          </a:p>
        </p:txBody>
      </p:sp>
      <p:sp>
        <p:nvSpPr>
          <p:cNvPr id="2" name="Nawias klamrowy zamykający 1">
            <a:extLst>
              <a:ext uri="{FF2B5EF4-FFF2-40B4-BE49-F238E27FC236}">
                <a16:creationId xmlns:a16="http://schemas.microsoft.com/office/drawing/2014/main" id="{9A2831FC-7252-4D19-AB22-FAC0900B1C30}"/>
              </a:ext>
            </a:extLst>
          </p:cNvPr>
          <p:cNvSpPr/>
          <p:nvPr/>
        </p:nvSpPr>
        <p:spPr>
          <a:xfrm>
            <a:off x="8816626" y="1986843"/>
            <a:ext cx="1253063" cy="3014835"/>
          </a:xfrm>
          <a:prstGeom prst="rightBrace">
            <a:avLst>
              <a:gd name="adj1" fmla="val 32295"/>
              <a:gd name="adj2" fmla="val 50000"/>
            </a:avLst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C3CCA38-F2FE-4B5A-80F1-AE80D8C5FDBD}"/>
              </a:ext>
            </a:extLst>
          </p:cNvPr>
          <p:cNvSpPr txBox="1"/>
          <p:nvPr/>
        </p:nvSpPr>
        <p:spPr>
          <a:xfrm>
            <a:off x="10284178" y="2768689"/>
            <a:ext cx="1614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Zależnie od tego, gdzie najpierw wszczęto postępowanie przygotowawcze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3970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6" name="Picture 2" descr="Znalezione obrazy dla zapytania sąd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2"/>
          <a:stretch/>
        </p:blipFill>
        <p:spPr bwMode="auto">
          <a:xfrm>
            <a:off x="-1" y="0"/>
            <a:ext cx="12192001" cy="68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838200" y="691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Właściwość sądu – c.d.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20889" y="1394663"/>
            <a:ext cx="11300178" cy="546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/>
              <a:t>Właściwość z łączności:</a:t>
            </a:r>
          </a:p>
          <a:p>
            <a:r>
              <a:rPr lang="pl-PL" sz="2000" dirty="0"/>
              <a:t>Przedmiotowej (elementem łączącym jest czyn),</a:t>
            </a:r>
          </a:p>
          <a:p>
            <a:r>
              <a:rPr lang="pl-PL" sz="2000" dirty="0"/>
              <a:t>Podmiotowej (elementem łączącym jest osoba oskarżonego),</a:t>
            </a:r>
          </a:p>
          <a:p>
            <a:r>
              <a:rPr lang="pl-PL" sz="2000" dirty="0"/>
              <a:t>Przedmiotowo-podmiotowa.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/>
              <a:t>Właściwość z przekazania (delegacji):</a:t>
            </a:r>
          </a:p>
          <a:p>
            <a:r>
              <a:rPr lang="pl-PL" sz="2000" dirty="0"/>
              <a:t>art. 36: Sąd wyższego rzędu nad sądem właściwym może przekazać sprawę innemu sądowi równorzędnemu, jeżeli większość osób, które należy wezwać na rozprawę, zamieszkuje blisko tego sądu, a z dala od sądu właściwego. </a:t>
            </a:r>
          </a:p>
          <a:p>
            <a:r>
              <a:rPr lang="pl-PL" sz="2000" dirty="0"/>
              <a:t>art. 37: Sąd Najwyższy może z inicjatywy właściwego sądu przekazać sprawę do rozpoznania innemu sądowi równorzędnemu, jeżeli wymaga tego dobro wymiaru sprawiedliwości,</a:t>
            </a:r>
          </a:p>
          <a:p>
            <a:r>
              <a:rPr lang="pl-PL" sz="2000" dirty="0"/>
              <a:t>art. 25 § 2: przekazanie z uwagi na szczególną wagę lub zawiłość sprawy,</a:t>
            </a:r>
          </a:p>
          <a:p>
            <a:r>
              <a:rPr lang="pl-PL" sz="2000" dirty="0"/>
              <a:t>art. 43: przekazanie z uwagi na niemożność rozpoznania sprawy spowodowaną wyłączeniem wszystkich sędziów.</a:t>
            </a:r>
            <a:endParaRPr lang="pl-PL" dirty="0"/>
          </a:p>
          <a:p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745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6" name="Picture 2" descr="Znalezione obrazy dla zapytania sąd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2"/>
          <a:stretch/>
        </p:blipFill>
        <p:spPr bwMode="auto">
          <a:xfrm>
            <a:off x="-1" y="0"/>
            <a:ext cx="12192001" cy="68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838200" y="691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Składy sądu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20889" y="1207911"/>
            <a:ext cx="11300178" cy="5650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Sąd pierwszej instancji</a:t>
            </a:r>
            <a:r>
              <a:rPr lang="pl-PL" dirty="0"/>
              <a:t> (sąd rejonowy lub okręgowy) rozpoznający sprawę na rozprawie głównej orzeka w składzie :</a:t>
            </a:r>
          </a:p>
          <a:p>
            <a:pPr lvl="1"/>
            <a:r>
              <a:rPr lang="pl-PL" dirty="0"/>
              <a:t>jednego sędziego (art. 28 § 1 k.p.k.). Sędzia ma wówczas prawa i obowiązki przewodniczącego. Skład ten stanowi regułę, zaś inne składy mogą wynikać z przepisów szczególnych,</a:t>
            </a:r>
          </a:p>
          <a:p>
            <a:pPr lvl="1"/>
            <a:r>
              <a:rPr lang="pl-PL" dirty="0"/>
              <a:t>jednego sędziego  i dwóch ławników w sprawach o zbrodnie (art. 28 § 2 k.p.k.);</a:t>
            </a:r>
          </a:p>
          <a:p>
            <a:pPr lvl="1"/>
            <a:r>
              <a:rPr lang="pl-PL" dirty="0"/>
              <a:t>w składzie dwóch sędziów i trzech ławników. W sprawach o przestępstwa, za które ustawa przewiduje karę dożywotniego pozbawienia wolności (art. 28 § 4 k.p.k.);</a:t>
            </a:r>
          </a:p>
          <a:p>
            <a:pPr lvl="1"/>
            <a:r>
              <a:rPr lang="pl-PL" dirty="0"/>
              <a:t>trzech sędziów lub jednego sędziego i dwóch ławników. Sąd I instancji w składzie jednoosobowym może postanowić o rozstrzyganiu w takim składzie w sprawach szczególnie zawiłych lub o szczególnej wadze (art. 28 § 3 k.p.k.),</a:t>
            </a:r>
          </a:p>
          <a:p>
            <a:r>
              <a:rPr lang="pl-PL" dirty="0"/>
              <a:t>Z kolei </a:t>
            </a:r>
            <a:r>
              <a:rPr lang="pl-PL" b="1" dirty="0"/>
              <a:t>na</a:t>
            </a:r>
            <a:r>
              <a:rPr lang="pl-PL" dirty="0"/>
              <a:t> </a:t>
            </a:r>
            <a:r>
              <a:rPr lang="pl-PL" b="1" dirty="0"/>
              <a:t>rozprawie apelacyjnej lub  kasacyjnej</a:t>
            </a:r>
            <a:r>
              <a:rPr lang="pl-PL" dirty="0"/>
              <a:t> sąd odwoławczy (sąd II instancji) oraz Sąd Najwyższy:</a:t>
            </a:r>
          </a:p>
          <a:p>
            <a:pPr lvl="1"/>
            <a:r>
              <a:rPr lang="pl-PL" dirty="0"/>
              <a:t>co do zasady orzeka w składzie trzech sędziów (art. 29 § 1 k.p.k.);</a:t>
            </a:r>
          </a:p>
          <a:p>
            <a:pPr lvl="1"/>
            <a:r>
              <a:rPr lang="pl-PL" dirty="0"/>
              <a:t>w sprawach, w których postępowanie przygotowawcze  zakończyło się w formie dochodzenia orzeka w składzie jednego sędziego, chyba że prezes sądu lub sąd postanowi inaczej (art. 449 § 2 k.p.k.);</a:t>
            </a:r>
          </a:p>
          <a:p>
            <a:pPr lvl="1"/>
            <a:r>
              <a:rPr lang="pl-PL" dirty="0"/>
              <a:t>apelację lub kasację od wyroku sprawy, w których sąd I instancji albo sąd odwoławczy orzekł dożywotnie pozbawienie wolności rozpoznaje sąd apelacyjny lub Sąd Najwyższy w składzie pięciu sędziów (art.29 §2 k.p.k.);</a:t>
            </a:r>
          </a:p>
          <a:p>
            <a:pPr lvl="1"/>
            <a:r>
              <a:rPr lang="pl-PL" dirty="0"/>
              <a:t>jeżeli  rozpoznaje się  kasację od orzeczenia Sądu Najwyższego wydanego w składzie  innym niż jednoosobowy,  w sprawie bierze udział siedmiu sędziów (art. 534 § 2 k.p.k.). Dotyczy to sytuacji, w których jako sąd odwoławczy orzekał Sąd  Najwyższy (art. 441 § 5 k.p.k.).</a:t>
            </a:r>
          </a:p>
          <a:p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724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 świadek sala sądowa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838199" y="175860"/>
            <a:ext cx="10515600" cy="1325563"/>
          </a:xfrm>
        </p:spPr>
        <p:txBody>
          <a:bodyPr/>
          <a:lstStyle/>
          <a:p>
            <a:r>
              <a:rPr lang="pl-PL" dirty="0"/>
              <a:t>Instytucja wyłączenia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71687" y="1298223"/>
            <a:ext cx="10848623" cy="52493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600" dirty="0"/>
              <a:t>Wyłączenie z mocy prawa – art. 40 § 1 k.p.k. (</a:t>
            </a:r>
            <a:r>
              <a:rPr lang="pl-PL" sz="2600" i="1" dirty="0" err="1"/>
              <a:t>iudex</a:t>
            </a:r>
            <a:r>
              <a:rPr lang="pl-PL" sz="2600" i="1" dirty="0"/>
              <a:t> </a:t>
            </a:r>
            <a:r>
              <a:rPr lang="pl-PL" sz="2600" i="1" dirty="0" err="1"/>
              <a:t>inhabilis</a:t>
            </a:r>
            <a:r>
              <a:rPr lang="pl-PL" sz="2600" dirty="0"/>
              <a:t>),</a:t>
            </a:r>
          </a:p>
          <a:p>
            <a:pPr>
              <a:lnSpc>
                <a:spcPct val="100000"/>
              </a:lnSpc>
            </a:pPr>
            <a:r>
              <a:rPr lang="pl-PL" sz="2600" dirty="0"/>
              <a:t>Wyłączenie na wniosek – art. 41 § 1 k.p.k. (</a:t>
            </a:r>
            <a:r>
              <a:rPr lang="pl-PL" sz="2600" i="1" dirty="0" err="1"/>
              <a:t>iudex</a:t>
            </a:r>
            <a:r>
              <a:rPr lang="pl-PL" sz="2600" i="1" dirty="0"/>
              <a:t> </a:t>
            </a:r>
            <a:r>
              <a:rPr lang="pl-PL" sz="2600" i="1" dirty="0" err="1"/>
              <a:t>suspectus</a:t>
            </a:r>
            <a:r>
              <a:rPr lang="pl-PL" sz="2600" dirty="0"/>
              <a:t>),</a:t>
            </a:r>
          </a:p>
          <a:p>
            <a:pPr>
              <a:lnSpc>
                <a:spcPct val="100000"/>
              </a:lnSpc>
            </a:pPr>
            <a:r>
              <a:rPr lang="pl-PL" sz="2600" dirty="0"/>
              <a:t>Wyłączenie następuje na żądanie sędziego / na wniosek strony / z urzędu,</a:t>
            </a:r>
          </a:p>
          <a:p>
            <a:pPr>
              <a:lnSpc>
                <a:spcPct val="100000"/>
              </a:lnSpc>
            </a:pPr>
            <a:r>
              <a:rPr lang="pl-PL" sz="2600" dirty="0"/>
              <a:t>Wniosek rozpoznaje się niezwłocznie,</a:t>
            </a:r>
          </a:p>
          <a:p>
            <a:pPr>
              <a:lnSpc>
                <a:spcPct val="100000"/>
              </a:lnSpc>
            </a:pPr>
            <a:r>
              <a:rPr lang="pl-PL" sz="2600" dirty="0"/>
              <a:t>O wyłączeniu orzeka sąd, przed którym toczy się postępowanie; w składzie nie może brać udział sędzia, którego dotyczy wyłączenie; w razie niemożności utworzenia takiego składu sądu o wyłączeniu orzeka sąd wyższego rzędu,</a:t>
            </a:r>
          </a:p>
          <a:p>
            <a:pPr>
              <a:lnSpc>
                <a:spcPct val="100000"/>
              </a:lnSpc>
            </a:pPr>
            <a:r>
              <a:rPr lang="pl-PL" sz="2600" dirty="0"/>
              <a:t>Z chwilą wyłączenia sędziego czynności procesowe dokonane z jego udziałem po złożeniu wniosku stają się bezskuteczne,</a:t>
            </a:r>
          </a:p>
          <a:p>
            <a:pPr>
              <a:lnSpc>
                <a:spcPct val="100000"/>
              </a:lnSpc>
            </a:pPr>
            <a:r>
              <a:rPr lang="pl-PL" sz="2600" dirty="0"/>
              <a:t>Przepisy o wyłączeniu stosuje się do referendarzy sądowych, ławników, oskarżyciela publicznego, biegłych, tłumaczy.</a:t>
            </a:r>
          </a:p>
          <a:p>
            <a:pPr>
              <a:lnSpc>
                <a:spcPct val="100000"/>
              </a:lnSpc>
            </a:pPr>
            <a:endParaRPr lang="pl-PL" sz="2600" dirty="0"/>
          </a:p>
          <a:p>
            <a:pPr>
              <a:lnSpc>
                <a:spcPct val="100000"/>
              </a:lnSpc>
            </a:pPr>
            <a:endParaRPr lang="pl-PL" sz="2600" dirty="0"/>
          </a:p>
          <a:p>
            <a:pPr>
              <a:lnSpc>
                <a:spcPct val="100000"/>
              </a:lnSpc>
            </a:pP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156579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3551</Words>
  <Application>Microsoft Office PowerPoint</Application>
  <PresentationFormat>Panoramiczny</PresentationFormat>
  <Paragraphs>294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Wingdings 3</vt:lpstr>
      <vt:lpstr>Motyw pakietu Office</vt:lpstr>
      <vt:lpstr>Prezentacja programu PowerPoint</vt:lpstr>
      <vt:lpstr>Uczestnicy procesu karnego</vt:lpstr>
      <vt:lpstr> Organy procesowe</vt:lpstr>
      <vt:lpstr>Sąd</vt:lpstr>
      <vt:lpstr>Prezentacja programu PowerPoint</vt:lpstr>
      <vt:lpstr>Prezentacja programu PowerPoint</vt:lpstr>
      <vt:lpstr>Prezentacja programu PowerPoint</vt:lpstr>
      <vt:lpstr>Prezentacja programu PowerPoint</vt:lpstr>
      <vt:lpstr>Instytucja wyłączenia</vt:lpstr>
      <vt:lpstr>Prokurator</vt:lpstr>
      <vt:lpstr>Jednostki prokuratury</vt:lpstr>
      <vt:lpstr>Prezentacja programu PowerPoint</vt:lpstr>
      <vt:lpstr>Ustawa z dnia 28.1.2016 r. – Prawo o prokuraturze</vt:lpstr>
      <vt:lpstr>Inne organy procesowe – art. 311 § 2, 325a § 1, 312 k.p.k.</vt:lpstr>
      <vt:lpstr> Strony procesowe</vt:lpstr>
      <vt:lpstr>Oskarżyciel publiczny</vt:lpstr>
      <vt:lpstr>Nieprokuratorscy oskarżyciele publiczni</vt:lpstr>
      <vt:lpstr>Nieprokuratorscy oskarżyciele publiczni</vt:lpstr>
      <vt:lpstr>Pokrzywdzony</vt:lpstr>
      <vt:lpstr>Pokrzywdzony</vt:lpstr>
      <vt:lpstr>Oskarżyciel posiłkowy</vt:lpstr>
      <vt:lpstr>Oskarżyciel posiłkowy uboczny</vt:lpstr>
      <vt:lpstr>Oskarżyciel posiłkowy uboczny</vt:lpstr>
      <vt:lpstr>Oskarżyciel posiłkowy  subsydiarny </vt:lpstr>
      <vt:lpstr>Oskarżyciel prywatny</vt:lpstr>
      <vt:lpstr> Podejrzany</vt:lpstr>
      <vt:lpstr>Prezentacja programu PowerPoint</vt:lpstr>
      <vt:lpstr> Obrońca</vt:lpstr>
      <vt:lpstr>Obrońca</vt:lpstr>
      <vt:lpstr>Obrona obligatoryjna</vt:lpstr>
      <vt:lpstr>Pełnomocnik</vt:lpstr>
      <vt:lpstr>Podmiot zobowiązany i właściciel przedsiębiorstwa zagrożonego przepadkiem</vt:lpstr>
      <vt:lpstr>Rzecznicy interesu społecznego</vt:lpstr>
      <vt:lpstr> Osobowe źródła dowodowe</vt:lpstr>
      <vt:lpstr> Pomocnicy organów procesowych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Kowalczyk</dc:creator>
  <cp:lastModifiedBy>Artur Kowalczyk</cp:lastModifiedBy>
  <cp:revision>122</cp:revision>
  <dcterms:created xsi:type="dcterms:W3CDTF">2016-10-15T18:28:15Z</dcterms:created>
  <dcterms:modified xsi:type="dcterms:W3CDTF">2020-11-14T13:32:06Z</dcterms:modified>
</cp:coreProperties>
</file>