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57" r:id="rId4"/>
    <p:sldId id="278" r:id="rId5"/>
    <p:sldId id="279" r:id="rId6"/>
    <p:sldId id="281" r:id="rId7"/>
    <p:sldId id="282" r:id="rId8"/>
    <p:sldId id="283" r:id="rId9"/>
    <p:sldId id="284" r:id="rId10"/>
    <p:sldId id="285" r:id="rId11"/>
    <p:sldId id="286" r:id="rId12"/>
    <p:sldId id="287" r:id="rId13"/>
    <p:sldId id="288" r:id="rId14"/>
    <p:sldId id="289" r:id="rId15"/>
    <p:sldId id="290" r:id="rId16"/>
    <p:sldId id="291" r:id="rId17"/>
    <p:sldId id="292" r:id="rId18"/>
    <p:sldId id="293" r:id="rId19"/>
    <p:sldId id="294" r:id="rId20"/>
    <p:sldId id="295" r:id="rId21"/>
    <p:sldId id="296" r:id="rId22"/>
    <p:sldId id="297" r:id="rId23"/>
    <p:sldId id="298" r:id="rId24"/>
    <p:sldId id="299" r:id="rId25"/>
    <p:sldId id="300" r:id="rId26"/>
    <p:sldId id="301" r:id="rId27"/>
    <p:sldId id="302" r:id="rId28"/>
    <p:sldId id="303" r:id="rId29"/>
    <p:sldId id="305" r:id="rId30"/>
    <p:sldId id="304" r:id="rId31"/>
    <p:sldId id="306" r:id="rId32"/>
    <p:sldId id="307" r:id="rId33"/>
    <p:sldId id="308" r:id="rId34"/>
    <p:sldId id="309" r:id="rId35"/>
    <p:sldId id="310" r:id="rId36"/>
    <p:sldId id="311" r:id="rId37"/>
    <p:sldId id="318" r:id="rId38"/>
    <p:sldId id="319" r:id="rId39"/>
    <p:sldId id="320" r:id="rId40"/>
    <p:sldId id="321" r:id="rId41"/>
    <p:sldId id="312" r:id="rId42"/>
    <p:sldId id="313" r:id="rId43"/>
    <p:sldId id="314" r:id="rId44"/>
    <p:sldId id="315" r:id="rId45"/>
    <p:sldId id="316" r:id="rId46"/>
    <p:sldId id="317" r:id="rId47"/>
    <p:sldId id="322" r:id="rId48"/>
    <p:sldId id="323" r:id="rId49"/>
    <p:sldId id="277" r:id="rId5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45" y="-53"/>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EB45C34D-8B96-451B-ADEC-DE93B481BAD0}" type="datetimeFigureOut">
              <a:rPr lang="pl-PL" smtClean="0"/>
              <a:pPr/>
              <a:t>2020-05-04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EB45C34D-8B96-451B-ADEC-DE93B481BAD0}" type="datetimeFigureOut">
              <a:rPr lang="pl-PL" smtClean="0"/>
              <a:pPr/>
              <a:t>2020-05-04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EB45C34D-8B96-451B-ADEC-DE93B481BAD0}" type="datetimeFigureOut">
              <a:rPr lang="pl-PL" smtClean="0"/>
              <a:pPr/>
              <a:t>2020-05-04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EB45C34D-8B96-451B-ADEC-DE93B481BAD0}" type="datetimeFigureOut">
              <a:rPr lang="pl-PL" smtClean="0"/>
              <a:pPr/>
              <a:t>2020-05-04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EB45C34D-8B96-451B-ADEC-DE93B481BAD0}" type="datetimeFigureOut">
              <a:rPr lang="pl-PL" smtClean="0"/>
              <a:pPr/>
              <a:t>2020-05-04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EB45C34D-8B96-451B-ADEC-DE93B481BAD0}" type="datetimeFigureOut">
              <a:rPr lang="pl-PL" smtClean="0"/>
              <a:pPr/>
              <a:t>2020-05-04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EB45C34D-8B96-451B-ADEC-DE93B481BAD0}" type="datetimeFigureOut">
              <a:rPr lang="pl-PL" smtClean="0"/>
              <a:pPr/>
              <a:t>2020-05-04</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EB45C34D-8B96-451B-ADEC-DE93B481BAD0}" type="datetimeFigureOut">
              <a:rPr lang="pl-PL" smtClean="0"/>
              <a:pPr/>
              <a:t>2020-05-04</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EB45C34D-8B96-451B-ADEC-DE93B481BAD0}" type="datetimeFigureOut">
              <a:rPr lang="pl-PL" smtClean="0"/>
              <a:pPr/>
              <a:t>2020-05-04</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EB45C34D-8B96-451B-ADEC-DE93B481BAD0}" type="datetimeFigureOut">
              <a:rPr lang="pl-PL" smtClean="0"/>
              <a:pPr/>
              <a:t>2020-05-04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EB45C34D-8B96-451B-ADEC-DE93B481BAD0}" type="datetimeFigureOut">
              <a:rPr lang="pl-PL" smtClean="0"/>
              <a:pPr/>
              <a:t>2020-05-04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45C34D-8B96-451B-ADEC-DE93B481BAD0}" type="datetimeFigureOut">
              <a:rPr lang="pl-PL" smtClean="0"/>
              <a:pPr/>
              <a:t>2020-05-04</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AB5177-DDD5-4CE2-8594-9DBBAA829343}"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3419872" y="2132856"/>
            <a:ext cx="5038328" cy="1470025"/>
          </a:xfrm>
        </p:spPr>
        <p:txBody>
          <a:bodyPr>
            <a:normAutofit/>
          </a:bodyPr>
          <a:lstStyle/>
          <a:p>
            <a:r>
              <a:rPr lang="pl-PL" b="1" dirty="0" smtClean="0"/>
              <a:t>Umowa pożyczki, kredyt konsumencki</a:t>
            </a:r>
            <a:endParaRPr lang="pl-PL" b="1" dirty="0"/>
          </a:p>
        </p:txBody>
      </p:sp>
      <p:sp>
        <p:nvSpPr>
          <p:cNvPr id="3" name="Podtytuł 2"/>
          <p:cNvSpPr>
            <a:spLocks noGrp="1"/>
          </p:cNvSpPr>
          <p:nvPr>
            <p:ph type="subTitle" idx="1"/>
          </p:nvPr>
        </p:nvSpPr>
        <p:spPr>
          <a:xfrm>
            <a:off x="2743200" y="3789040"/>
            <a:ext cx="6400800" cy="1752600"/>
          </a:xfrm>
        </p:spPr>
        <p:txBody>
          <a:bodyPr>
            <a:normAutofit fontScale="70000" lnSpcReduction="20000"/>
          </a:bodyPr>
          <a:lstStyle/>
          <a:p>
            <a:r>
              <a:rPr lang="pl-PL" sz="2600" dirty="0">
                <a:solidFill>
                  <a:schemeClr val="tx1"/>
                </a:solidFill>
              </a:rPr>
              <a:t>Zakład Prawa Cywilnego </a:t>
            </a:r>
          </a:p>
          <a:p>
            <a:r>
              <a:rPr lang="pl-PL" sz="2600" dirty="0">
                <a:solidFill>
                  <a:schemeClr val="tx1"/>
                </a:solidFill>
              </a:rPr>
              <a:t>i Prawa Międzynarodowego Prywatnego</a:t>
            </a:r>
          </a:p>
          <a:p>
            <a:r>
              <a:rPr lang="pl-PL" sz="2600" dirty="0">
                <a:solidFill>
                  <a:schemeClr val="tx1"/>
                </a:solidFill>
              </a:rPr>
              <a:t>mgr Wojciech Lamik</a:t>
            </a:r>
          </a:p>
          <a:p>
            <a:endParaRPr lang="pl-PL" sz="2600" dirty="0">
              <a:solidFill>
                <a:schemeClr val="tx1"/>
              </a:solidFill>
            </a:endParaRPr>
          </a:p>
          <a:p>
            <a:r>
              <a:rPr lang="pl-PL" sz="2600" b="1" dirty="0">
                <a:solidFill>
                  <a:schemeClr val="tx1"/>
                </a:solidFill>
              </a:rPr>
              <a:t>Przedmiot: </a:t>
            </a:r>
            <a:endParaRPr lang="pl-PL" sz="2600" b="1" dirty="0" smtClean="0">
              <a:solidFill>
                <a:schemeClr val="tx1"/>
              </a:solidFill>
            </a:endParaRPr>
          </a:p>
          <a:p>
            <a:r>
              <a:rPr lang="pl-PL" sz="2600" b="1" dirty="0" smtClean="0">
                <a:solidFill>
                  <a:schemeClr val="tx1"/>
                </a:solidFill>
              </a:rPr>
              <a:t>Prawo cywilne – część ogólna i prawo zobowiązań</a:t>
            </a:r>
            <a:endParaRPr lang="pl-PL" sz="2600" b="1" dirty="0">
              <a:solidFill>
                <a:schemeClr val="tx1"/>
              </a:solidFill>
            </a:endParaRPr>
          </a:p>
          <a:p>
            <a:endParaRPr lang="pl-PL" sz="28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Prawa i obowiązki stron - pożyczkobiorca</a:t>
            </a:r>
            <a:endParaRPr lang="pl-PL" b="1" dirty="0"/>
          </a:p>
        </p:txBody>
      </p:sp>
      <p:sp>
        <p:nvSpPr>
          <p:cNvPr id="3" name="Symbol zastępczy zawartości 2"/>
          <p:cNvSpPr>
            <a:spLocks noGrp="1"/>
          </p:cNvSpPr>
          <p:nvPr>
            <p:ph idx="1"/>
          </p:nvPr>
        </p:nvSpPr>
        <p:spPr>
          <a:xfrm>
            <a:off x="914400" y="2332037"/>
            <a:ext cx="8229600" cy="4525963"/>
          </a:xfrm>
        </p:spPr>
        <p:txBody>
          <a:bodyPr>
            <a:normAutofit lnSpcReduction="10000"/>
          </a:bodyPr>
          <a:lstStyle/>
          <a:p>
            <a:r>
              <a:rPr lang="pl-PL" dirty="0" smtClean="0"/>
              <a:t>nie </a:t>
            </a:r>
            <a:r>
              <a:rPr lang="pl-PL" dirty="0" smtClean="0"/>
              <a:t>jest zobowiązany do odbioru pożyczki; zgodnie z </a:t>
            </a:r>
            <a:r>
              <a:rPr lang="pl-PL" b="1" dirty="0" smtClean="0"/>
              <a:t>art. 722 </a:t>
            </a:r>
            <a:r>
              <a:rPr lang="pl-PL" dirty="0" smtClean="0"/>
              <a:t>przysługuje mu roszczenie o jej </a:t>
            </a:r>
            <a:r>
              <a:rPr lang="pl-PL" dirty="0" smtClean="0"/>
              <a:t>wydanie;</a:t>
            </a:r>
          </a:p>
          <a:p>
            <a:r>
              <a:rPr lang="pl-PL" dirty="0" smtClean="0"/>
              <a:t>jeżeli </a:t>
            </a:r>
            <a:r>
              <a:rPr lang="pl-PL" dirty="0" smtClean="0"/>
              <a:t>odebrał pożyczkę, to powinien ją zwrócić </a:t>
            </a:r>
            <a:r>
              <a:rPr lang="pl-PL" b="1" dirty="0" smtClean="0"/>
              <a:t>w terminie umówionym</a:t>
            </a:r>
            <a:r>
              <a:rPr lang="pl-PL" dirty="0" smtClean="0"/>
              <a:t>; jeżeli się nie umówiono, to zgodnie z </a:t>
            </a:r>
            <a:r>
              <a:rPr lang="pl-PL" b="1" dirty="0" smtClean="0"/>
              <a:t>art. 723 </a:t>
            </a:r>
            <a:r>
              <a:rPr lang="pl-PL" dirty="0" smtClean="0"/>
              <a:t>KC zwrot powinien nastąpić w ciągu </a:t>
            </a:r>
            <a:r>
              <a:rPr lang="pl-PL" b="1" dirty="0" smtClean="0"/>
              <a:t>6 tygodni </a:t>
            </a:r>
            <a:r>
              <a:rPr lang="pl-PL" dirty="0" smtClean="0"/>
              <a:t>po wypowiedzeniu przez dającego pożyczkę - to </a:t>
            </a:r>
            <a:r>
              <a:rPr lang="pl-PL" b="1" i="1" dirty="0" smtClean="0"/>
              <a:t>lex specialis</a:t>
            </a:r>
            <a:r>
              <a:rPr lang="pl-PL" b="1" dirty="0" smtClean="0"/>
              <a:t> </a:t>
            </a:r>
            <a:r>
              <a:rPr lang="pl-PL" dirty="0" smtClean="0"/>
              <a:t>w stosunku do art. 455 KC;</a:t>
            </a:r>
          </a:p>
          <a:p>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fontScale="92500"/>
          </a:bodyPr>
          <a:lstStyle/>
          <a:p>
            <a:r>
              <a:rPr lang="pl-PL" b="1" dirty="0" smtClean="0"/>
              <a:t>458 KC </a:t>
            </a:r>
            <a:r>
              <a:rPr lang="pl-PL" dirty="0" smtClean="0"/>
              <a:t>- kiedy pożyczka mimo ustalenia terminu przez strony, może zostać spełniona </a:t>
            </a:r>
            <a:r>
              <a:rPr lang="pl-PL" b="1" dirty="0" smtClean="0"/>
              <a:t>wcześniej</a:t>
            </a:r>
            <a:r>
              <a:rPr lang="pl-PL" dirty="0" smtClean="0"/>
              <a:t>; </a:t>
            </a:r>
            <a:r>
              <a:rPr lang="pl-PL" dirty="0" smtClean="0"/>
              <a:t>jeżeli </a:t>
            </a:r>
            <a:r>
              <a:rPr lang="pl-PL" dirty="0" smtClean="0"/>
              <a:t>dłużnik stał się </a:t>
            </a:r>
            <a:r>
              <a:rPr lang="pl-PL" b="1" dirty="0" smtClean="0"/>
              <a:t>niewypłacalny</a:t>
            </a:r>
            <a:r>
              <a:rPr lang="pl-PL" dirty="0" smtClean="0"/>
              <a:t> albo jeżeli wskutek okoliczności, za które </a:t>
            </a:r>
            <a:r>
              <a:rPr lang="pl-PL" b="1" dirty="0" smtClean="0"/>
              <a:t>ponosi odpowiedzialność</a:t>
            </a:r>
            <a:r>
              <a:rPr lang="pl-PL" dirty="0" smtClean="0"/>
              <a:t>, zabezpieczenie wierzytelności uległo </a:t>
            </a:r>
            <a:r>
              <a:rPr lang="pl-PL" b="1" dirty="0" smtClean="0"/>
              <a:t>znacznemu zmniejszeniu</a:t>
            </a:r>
            <a:r>
              <a:rPr lang="pl-PL" dirty="0" smtClean="0"/>
              <a:t>, wierzyciel może żądać spełnienia świadczenia </a:t>
            </a:r>
            <a:r>
              <a:rPr lang="pl-PL" b="1" dirty="0" smtClean="0"/>
              <a:t>bez względu na zastrzeżony </a:t>
            </a:r>
            <a:r>
              <a:rPr lang="pl-PL" b="1" dirty="0" smtClean="0"/>
              <a:t>termin</a:t>
            </a:r>
            <a:r>
              <a:rPr lang="pl-PL" dirty="0" smtClean="0"/>
              <a:t>;</a:t>
            </a:r>
          </a:p>
          <a:p>
            <a:r>
              <a:rPr lang="pl-PL" dirty="0" smtClean="0"/>
              <a:t>obowiązek płacenia </a:t>
            </a:r>
            <a:r>
              <a:rPr lang="pl-PL" b="1" dirty="0" smtClean="0"/>
              <a:t>odsetek</a:t>
            </a:r>
            <a:r>
              <a:rPr lang="pl-PL" dirty="0" smtClean="0"/>
              <a:t> istnieje tylko w sytuacji, </a:t>
            </a:r>
            <a:r>
              <a:rPr lang="pl-PL" b="1" dirty="0" smtClean="0"/>
              <a:t>gdy wynika z umowy </a:t>
            </a:r>
            <a:r>
              <a:rPr lang="pl-PL" dirty="0" smtClean="0"/>
              <a:t>lub z </a:t>
            </a:r>
            <a:r>
              <a:rPr lang="pl-PL" b="1" dirty="0" smtClean="0"/>
              <a:t>przepisów pozakodeksowych</a:t>
            </a:r>
            <a:r>
              <a:rPr lang="pl-PL" dirty="0" smtClean="0"/>
              <a:t>; trzeba jednak pamiętać o </a:t>
            </a:r>
            <a:r>
              <a:rPr lang="pl-PL" b="1" dirty="0" smtClean="0"/>
              <a:t>art. 65 </a:t>
            </a:r>
            <a:r>
              <a:rPr lang="pl-PL" b="1" dirty="0" smtClean="0"/>
              <a:t>KC</a:t>
            </a:r>
            <a:r>
              <a:rPr lang="pl-PL" dirty="0" smtClean="0"/>
              <a:t>.</a:t>
            </a:r>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Przedawnienie</a:t>
            </a:r>
            <a:endParaRPr lang="pl-PL" b="1" dirty="0"/>
          </a:p>
        </p:txBody>
      </p:sp>
      <p:sp>
        <p:nvSpPr>
          <p:cNvPr id="3" name="Symbol zastępczy zawartości 2"/>
          <p:cNvSpPr>
            <a:spLocks noGrp="1"/>
          </p:cNvSpPr>
          <p:nvPr>
            <p:ph idx="1"/>
          </p:nvPr>
        </p:nvSpPr>
        <p:spPr>
          <a:xfrm>
            <a:off x="914400" y="2332037"/>
            <a:ext cx="8229600" cy="4525963"/>
          </a:xfrm>
        </p:spPr>
        <p:txBody>
          <a:bodyPr/>
          <a:lstStyle/>
          <a:p>
            <a:r>
              <a:rPr lang="pl-PL" b="1" dirty="0" smtClean="0"/>
              <a:t>pożyczkodawca</a:t>
            </a:r>
            <a:r>
              <a:rPr lang="pl-PL" dirty="0" smtClean="0"/>
              <a:t> </a:t>
            </a:r>
            <a:r>
              <a:rPr lang="pl-PL" dirty="0" smtClean="0"/>
              <a:t>- o zwrot pożyczki - ogólne terminy z art. 118 KC;</a:t>
            </a:r>
          </a:p>
          <a:p>
            <a:r>
              <a:rPr lang="pl-PL" b="1" dirty="0" smtClean="0"/>
              <a:t>pożyczkobiorca</a:t>
            </a:r>
            <a:r>
              <a:rPr lang="pl-PL" dirty="0" smtClean="0"/>
              <a:t> </a:t>
            </a:r>
            <a:r>
              <a:rPr lang="pl-PL" dirty="0" smtClean="0"/>
              <a:t>- o wydanie pożyczki - 6 miesięcy od momentu, kiedy pożyczka miała zostać wydana - 722 KC.</a:t>
            </a:r>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2708920"/>
            <a:ext cx="8229600" cy="1143000"/>
          </a:xfrm>
        </p:spPr>
        <p:txBody>
          <a:bodyPr/>
          <a:lstStyle/>
          <a:p>
            <a:r>
              <a:rPr lang="pl-PL" b="1" dirty="0" smtClean="0"/>
              <a:t>II. UMOWA KREDYTU</a:t>
            </a:r>
            <a:endParaRPr lang="pl-PL"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Pojęcie i charakterystyka ogólna</a:t>
            </a:r>
            <a:endParaRPr lang="pl-PL" b="1" dirty="0"/>
          </a:p>
        </p:txBody>
      </p:sp>
      <p:sp>
        <p:nvSpPr>
          <p:cNvPr id="3" name="Symbol zastępczy zawartości 2"/>
          <p:cNvSpPr>
            <a:spLocks noGrp="1"/>
          </p:cNvSpPr>
          <p:nvPr>
            <p:ph idx="1"/>
          </p:nvPr>
        </p:nvSpPr>
        <p:spPr>
          <a:xfrm>
            <a:off x="914400" y="2332037"/>
            <a:ext cx="8229600" cy="4525963"/>
          </a:xfrm>
        </p:spPr>
        <p:txBody>
          <a:bodyPr>
            <a:normAutofit fontScale="85000" lnSpcReduction="10000"/>
          </a:bodyPr>
          <a:lstStyle/>
          <a:p>
            <a:r>
              <a:rPr lang="pl-PL" dirty="0" smtClean="0"/>
              <a:t>Uregulowana w ustawie z dnia 29 sierpnia 1997 r. - </a:t>
            </a:r>
            <a:r>
              <a:rPr lang="pl-PL" b="1" dirty="0" smtClean="0"/>
              <a:t>prawo bankowe </a:t>
            </a:r>
            <a:r>
              <a:rPr lang="pl-PL" dirty="0" smtClean="0"/>
              <a:t>(</a:t>
            </a:r>
            <a:r>
              <a:rPr lang="pl-PL" dirty="0" smtClean="0"/>
              <a:t>Dz.U. z 2019 r. poz. </a:t>
            </a:r>
            <a:r>
              <a:rPr lang="pl-PL" dirty="0" smtClean="0"/>
              <a:t>2357 ze zm.);</a:t>
            </a:r>
          </a:p>
          <a:p>
            <a:r>
              <a:rPr lang="pl-PL" b="1" dirty="0" smtClean="0"/>
              <a:t>Umowa nazwana</a:t>
            </a:r>
            <a:r>
              <a:rPr lang="pl-PL" dirty="0" smtClean="0"/>
              <a:t>, poza KC;</a:t>
            </a:r>
          </a:p>
          <a:p>
            <a:r>
              <a:rPr lang="pl-PL" b="1" dirty="0" smtClean="0"/>
              <a:t>Art. 69 ust. </a:t>
            </a:r>
            <a:r>
              <a:rPr lang="pl-PL" b="1" dirty="0" smtClean="0"/>
              <a:t>1 PrBank </a:t>
            </a:r>
            <a:r>
              <a:rPr lang="pl-PL" dirty="0" smtClean="0"/>
              <a:t>- przez umowę kredytu </a:t>
            </a:r>
            <a:r>
              <a:rPr lang="pl-PL" b="1" dirty="0" smtClean="0"/>
              <a:t>bank</a:t>
            </a:r>
            <a:r>
              <a:rPr lang="pl-PL" dirty="0" smtClean="0"/>
              <a:t> zobowiązuje się oddać </a:t>
            </a:r>
            <a:r>
              <a:rPr lang="pl-PL" b="1" dirty="0" smtClean="0"/>
              <a:t>do dyspozycji </a:t>
            </a:r>
            <a:r>
              <a:rPr lang="pl-PL" dirty="0" smtClean="0"/>
              <a:t>kredytobiorcy na </a:t>
            </a:r>
            <a:r>
              <a:rPr lang="pl-PL" b="1" dirty="0" smtClean="0"/>
              <a:t>czas oznaczony </a:t>
            </a:r>
            <a:r>
              <a:rPr lang="pl-PL" dirty="0" smtClean="0"/>
              <a:t>w umowie kwotę </a:t>
            </a:r>
            <a:r>
              <a:rPr lang="pl-PL" b="1" dirty="0" smtClean="0"/>
              <a:t>środków pieniężnych </a:t>
            </a:r>
            <a:r>
              <a:rPr lang="pl-PL" dirty="0" smtClean="0"/>
              <a:t>z przeznaczeniem na ustalony </a:t>
            </a:r>
            <a:r>
              <a:rPr lang="pl-PL" b="1" dirty="0" smtClean="0"/>
              <a:t>cel</a:t>
            </a:r>
            <a:r>
              <a:rPr lang="pl-PL" dirty="0" smtClean="0"/>
              <a:t>, a </a:t>
            </a:r>
            <a:r>
              <a:rPr lang="pl-PL" b="1" dirty="0" smtClean="0"/>
              <a:t>kredytobiorca</a:t>
            </a:r>
            <a:r>
              <a:rPr lang="pl-PL" dirty="0" smtClean="0"/>
              <a:t> zobowiązuje się do korzystania z niej na warunkach określonych w umowie, </a:t>
            </a:r>
            <a:r>
              <a:rPr lang="pl-PL" b="1" dirty="0" smtClean="0"/>
              <a:t>zwrotu kwoty </a:t>
            </a:r>
            <a:r>
              <a:rPr lang="pl-PL" dirty="0" smtClean="0"/>
              <a:t>wykorzystanego kredytu wraz z </a:t>
            </a:r>
            <a:r>
              <a:rPr lang="pl-PL" b="1" dirty="0" smtClean="0"/>
              <a:t>odsetkami</a:t>
            </a:r>
            <a:r>
              <a:rPr lang="pl-PL" dirty="0" smtClean="0"/>
              <a:t> w oznaczonych terminach spłaty oraz zapłaty </a:t>
            </a:r>
            <a:r>
              <a:rPr lang="pl-PL" b="1" dirty="0" smtClean="0"/>
              <a:t>prowizji</a:t>
            </a:r>
            <a:r>
              <a:rPr lang="pl-PL" dirty="0" smtClean="0"/>
              <a:t> od udzielonego kredytu.</a:t>
            </a:r>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lstStyle/>
          <a:p>
            <a:r>
              <a:rPr lang="pl-PL" dirty="0" smtClean="0"/>
              <a:t>Jest to umowa </a:t>
            </a:r>
            <a:r>
              <a:rPr lang="pl-PL" b="1" dirty="0" smtClean="0"/>
              <a:t>konsensualna</a:t>
            </a:r>
            <a:r>
              <a:rPr lang="pl-PL" dirty="0" smtClean="0"/>
              <a:t>, </a:t>
            </a:r>
            <a:r>
              <a:rPr lang="pl-PL" b="1" dirty="0" smtClean="0"/>
              <a:t>dwustronnie zobowiązująca</a:t>
            </a:r>
            <a:r>
              <a:rPr lang="pl-PL" dirty="0" smtClean="0"/>
              <a:t> i </a:t>
            </a:r>
            <a:r>
              <a:rPr lang="pl-PL" b="1" dirty="0" smtClean="0"/>
              <a:t>odpłatna</a:t>
            </a:r>
            <a:r>
              <a:rPr lang="pl-PL" dirty="0" smtClean="0"/>
              <a:t>. </a:t>
            </a:r>
            <a:r>
              <a:rPr lang="pl-PL" b="1" dirty="0" smtClean="0"/>
              <a:t>Nie jest jednak umową wzajemną!</a:t>
            </a:r>
          </a:p>
          <a:p>
            <a:r>
              <a:rPr lang="pl-PL" dirty="0" smtClean="0"/>
              <a:t>Rodzaje udzielanych kredytów oraz warunki umów kredytowych określają bliżej ogólne warunki umów i regulaminu wydawane przez banki (</a:t>
            </a:r>
            <a:r>
              <a:rPr lang="pl-PL" b="1" dirty="0" smtClean="0"/>
              <a:t>art. 109 PrBank</a:t>
            </a:r>
            <a:r>
              <a:rPr lang="pl-PL" dirty="0" smtClean="0"/>
              <a:t>)</a:t>
            </a:r>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Strony umowy</a:t>
            </a:r>
            <a:endParaRPr lang="pl-PL" b="1" dirty="0"/>
          </a:p>
        </p:txBody>
      </p:sp>
      <p:sp>
        <p:nvSpPr>
          <p:cNvPr id="3" name="Symbol zastępczy zawartości 2"/>
          <p:cNvSpPr>
            <a:spLocks noGrp="1"/>
          </p:cNvSpPr>
          <p:nvPr>
            <p:ph idx="1"/>
          </p:nvPr>
        </p:nvSpPr>
        <p:spPr>
          <a:xfrm>
            <a:off x="914400" y="2332037"/>
            <a:ext cx="8229600" cy="4525963"/>
          </a:xfrm>
        </p:spPr>
        <p:txBody>
          <a:bodyPr>
            <a:normAutofit fontScale="92500" lnSpcReduction="10000"/>
          </a:bodyPr>
          <a:lstStyle/>
          <a:p>
            <a:r>
              <a:rPr lang="pl-PL" b="1" dirty="0" smtClean="0"/>
              <a:t>Bank</a:t>
            </a:r>
            <a:r>
              <a:rPr lang="pl-PL" dirty="0" smtClean="0"/>
              <a:t> – </a:t>
            </a:r>
            <a:r>
              <a:rPr lang="pl-PL" b="1" dirty="0" smtClean="0"/>
              <a:t>art. </a:t>
            </a:r>
            <a:r>
              <a:rPr lang="pl-PL" b="1" dirty="0" smtClean="0"/>
              <a:t>2 PrBank </a:t>
            </a:r>
            <a:r>
              <a:rPr lang="pl-PL" dirty="0" smtClean="0"/>
              <a:t>- </a:t>
            </a:r>
            <a:r>
              <a:rPr lang="pl-PL" dirty="0" smtClean="0"/>
              <a:t>bank </a:t>
            </a:r>
            <a:r>
              <a:rPr lang="pl-PL" dirty="0" smtClean="0"/>
              <a:t>jest osobą prawną utworzoną zgodnie z przepisami ustaw, działającą na podstawie zezwoleń uprawniających do wykonywania czynności bankowych obciążających ryzykiem środki powierzone pod jakimkolwiek tytułem zwrotnym</a:t>
            </a:r>
            <a:r>
              <a:rPr lang="pl-PL" dirty="0" smtClean="0"/>
              <a:t>.</a:t>
            </a:r>
          </a:p>
          <a:p>
            <a:r>
              <a:rPr lang="pl-PL" b="1" dirty="0" smtClean="0"/>
              <a:t>Kredytobiorca</a:t>
            </a:r>
            <a:r>
              <a:rPr lang="pl-PL" dirty="0" smtClean="0"/>
              <a:t> – osoba fizyczna, osoba prawna oraz jednostka organizacyjna niemająca osobowości prawnej, o ile posiada zdolność prawną (art. 70 ust. 2 PrBank).</a:t>
            </a:r>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lstStyle/>
          <a:p>
            <a:r>
              <a:rPr lang="pl-PL" b="1" dirty="0" smtClean="0"/>
              <a:t>Zdolność kredytowa </a:t>
            </a:r>
            <a:r>
              <a:rPr lang="pl-PL" dirty="0" smtClean="0"/>
              <a:t>– art. 70 ust. </a:t>
            </a:r>
            <a:r>
              <a:rPr lang="pl-PL" dirty="0" smtClean="0"/>
              <a:t>1 PrBank - bank uzależnia przyznanie kredytu od zdolności kredytowej kredytobiorcy. Przez zdolność kredytową rozumie się zdolność do spłaty zaciągniętego kredytu wraz z odsetkami w terminach określonych w umowie. Kredytobiorca jest obowiązany przedłożyć na żądanie banku dokumenty i informacje niezbędne do dokonania oceny tej zdolności.</a:t>
            </a:r>
            <a:endParaRPr lang="pl-P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14400" y="836712"/>
            <a:ext cx="8229600" cy="6021288"/>
          </a:xfrm>
        </p:spPr>
        <p:txBody>
          <a:bodyPr>
            <a:normAutofit fontScale="85000" lnSpcReduction="10000"/>
          </a:bodyPr>
          <a:lstStyle/>
          <a:p>
            <a:r>
              <a:rPr lang="pl-PL" dirty="0" smtClean="0"/>
              <a:t>Umowa kredytu powinna być zawarta </a:t>
            </a:r>
            <a:r>
              <a:rPr lang="pl-PL" b="1" dirty="0" smtClean="0"/>
              <a:t>na </a:t>
            </a:r>
            <a:r>
              <a:rPr lang="pl-PL" b="1" dirty="0" smtClean="0"/>
              <a:t>piśmie </a:t>
            </a:r>
            <a:r>
              <a:rPr lang="pl-PL" dirty="0" smtClean="0"/>
              <a:t>(</a:t>
            </a:r>
            <a:r>
              <a:rPr lang="pl-PL" i="1" dirty="0" smtClean="0"/>
              <a:t>ad probationem</a:t>
            </a:r>
            <a:r>
              <a:rPr lang="pl-PL" dirty="0" smtClean="0"/>
              <a:t>) </a:t>
            </a:r>
            <a:r>
              <a:rPr lang="pl-PL" dirty="0" smtClean="0"/>
              <a:t>i określać w szczególności</a:t>
            </a:r>
            <a:r>
              <a:rPr lang="pl-PL" dirty="0" smtClean="0"/>
              <a:t>:</a:t>
            </a:r>
          </a:p>
          <a:p>
            <a:pPr marL="514350" indent="-514350">
              <a:buFont typeface="+mj-lt"/>
              <a:buAutoNum type="arabicParenR"/>
            </a:pPr>
            <a:r>
              <a:rPr lang="pl-PL" dirty="0" smtClean="0"/>
              <a:t>strony umowy</a:t>
            </a:r>
            <a:r>
              <a:rPr lang="pl-PL" dirty="0" smtClean="0"/>
              <a:t>;</a:t>
            </a:r>
          </a:p>
          <a:p>
            <a:pPr marL="514350" indent="-514350">
              <a:buFont typeface="+mj-lt"/>
              <a:buAutoNum type="arabicParenR"/>
            </a:pPr>
            <a:r>
              <a:rPr lang="pl-PL" dirty="0" smtClean="0"/>
              <a:t>kwotę i walutę kredytu</a:t>
            </a:r>
            <a:r>
              <a:rPr lang="pl-PL" dirty="0" smtClean="0"/>
              <a:t>;</a:t>
            </a:r>
          </a:p>
          <a:p>
            <a:pPr marL="514350" indent="-514350">
              <a:buFont typeface="+mj-lt"/>
              <a:buAutoNum type="arabicParenR"/>
            </a:pPr>
            <a:r>
              <a:rPr lang="pl-PL" dirty="0" smtClean="0"/>
              <a:t>cel, na który kredyt został udzielony</a:t>
            </a:r>
            <a:r>
              <a:rPr lang="pl-PL" dirty="0" smtClean="0"/>
              <a:t>;</a:t>
            </a:r>
          </a:p>
          <a:p>
            <a:pPr marL="514350" indent="-514350">
              <a:buFont typeface="+mj-lt"/>
              <a:buAutoNum type="arabicParenR"/>
            </a:pPr>
            <a:r>
              <a:rPr lang="pl-PL" dirty="0" smtClean="0"/>
              <a:t>zasady i termin </a:t>
            </a:r>
            <a:r>
              <a:rPr lang="pl-PL" dirty="0" smtClean="0"/>
              <a:t>(</a:t>
            </a:r>
            <a:r>
              <a:rPr lang="pl-PL" b="1" dirty="0" smtClean="0"/>
              <a:t>na czas oznaczony</a:t>
            </a:r>
            <a:r>
              <a:rPr lang="pl-PL" dirty="0" smtClean="0"/>
              <a:t>) spłaty </a:t>
            </a:r>
            <a:r>
              <a:rPr lang="pl-PL" dirty="0" smtClean="0"/>
              <a:t>kredytu; </a:t>
            </a:r>
            <a:endParaRPr lang="pl-PL" dirty="0" smtClean="0"/>
          </a:p>
          <a:p>
            <a:pPr marL="514350" indent="-514350">
              <a:buFont typeface="+mj-lt"/>
              <a:buAutoNum type="arabicParenR"/>
            </a:pPr>
            <a:r>
              <a:rPr lang="pl-PL" dirty="0" smtClean="0"/>
              <a:t>w przypadku umowy o kredyt denominowany lub indeksowany do waluty innej niż waluta polska, szczegółowe zasady określania sposobów i terminów ustalania kursu wymiany walut, na podstawie którego w szczególności wyliczana jest kwota kredytu, jego transz i rat kapitałowo-odsetkowych oraz zasad przeliczania na walutę wypłaty albo spłaty kredytu; </a:t>
            </a:r>
            <a:endParaRPr lang="pl-PL" dirty="0" smtClean="0"/>
          </a:p>
          <a:p>
            <a:pPr marL="514350" indent="-514350">
              <a:buFont typeface="+mj-lt"/>
              <a:buAutoNum type="arabicParenR"/>
            </a:pPr>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lstStyle/>
          <a:p>
            <a:pPr marL="514350" indent="-514350">
              <a:buFont typeface="+mj-lt"/>
              <a:buAutoNum type="arabicParenR" startAt="6"/>
            </a:pPr>
            <a:r>
              <a:rPr lang="pl-PL" dirty="0" smtClean="0"/>
              <a:t>wysokość oprocentowania kredytu i warunki jego zmiany</a:t>
            </a:r>
            <a:r>
              <a:rPr lang="pl-PL" dirty="0" smtClean="0"/>
              <a:t>;</a:t>
            </a:r>
          </a:p>
          <a:p>
            <a:pPr marL="514350" indent="-514350">
              <a:buFont typeface="+mj-lt"/>
              <a:buAutoNum type="arabicParenR" startAt="6"/>
            </a:pPr>
            <a:r>
              <a:rPr lang="pl-PL" dirty="0" smtClean="0"/>
              <a:t>sposób zabezpieczenia spłaty kredytu</a:t>
            </a:r>
            <a:r>
              <a:rPr lang="pl-PL" dirty="0" smtClean="0"/>
              <a:t>;</a:t>
            </a:r>
          </a:p>
          <a:p>
            <a:pPr marL="514350" indent="-514350">
              <a:buFont typeface="+mj-lt"/>
              <a:buAutoNum type="arabicParenR" startAt="6"/>
            </a:pPr>
            <a:r>
              <a:rPr lang="pl-PL" dirty="0" smtClean="0"/>
              <a:t>zakres uprawnień banku związanych z kontrolą wykorzystania i spłaty kredytu</a:t>
            </a:r>
            <a:r>
              <a:rPr lang="pl-PL" dirty="0" smtClean="0"/>
              <a:t>;</a:t>
            </a:r>
          </a:p>
          <a:p>
            <a:pPr marL="514350" indent="-514350">
              <a:buFont typeface="+mj-lt"/>
              <a:buAutoNum type="arabicParenR" startAt="6"/>
            </a:pPr>
            <a:r>
              <a:rPr lang="pl-PL" dirty="0" smtClean="0"/>
              <a:t>terminy i sposób postawienia do dyspozycji kredytobiorcy środków pieniężnych</a:t>
            </a:r>
            <a:r>
              <a:rPr lang="pl-PL" dirty="0" smtClean="0"/>
              <a:t>;</a:t>
            </a:r>
          </a:p>
          <a:p>
            <a:pPr marL="514350" indent="-514350">
              <a:buFont typeface="+mj-lt"/>
              <a:buAutoNum type="arabicParenR" startAt="6"/>
            </a:pPr>
            <a:r>
              <a:rPr lang="pl-PL" dirty="0" smtClean="0"/>
              <a:t>wysokość prowizji, jeżeli umowa ją przewiduje</a:t>
            </a:r>
            <a:r>
              <a:rPr lang="pl-PL" dirty="0" smtClean="0"/>
              <a:t>;</a:t>
            </a:r>
          </a:p>
          <a:p>
            <a:pPr marL="514350" indent="-514350">
              <a:buFont typeface="+mj-lt"/>
              <a:buAutoNum type="arabicParenR" startAt="6"/>
            </a:pPr>
            <a:r>
              <a:rPr lang="pl-PL" dirty="0" smtClean="0"/>
              <a:t>warunki dokonywania zmian i rozwiązania umowy.</a:t>
            </a: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2780928"/>
            <a:ext cx="8229600" cy="1143000"/>
          </a:xfrm>
        </p:spPr>
        <p:txBody>
          <a:bodyPr/>
          <a:lstStyle/>
          <a:p>
            <a:r>
              <a:rPr lang="pl-PL" b="1" dirty="0" smtClean="0"/>
              <a:t>I. UMOWA POŻYCZKI (</a:t>
            </a:r>
            <a:r>
              <a:rPr lang="pl-PL" b="1" dirty="0" smtClean="0"/>
              <a:t>KC)</a:t>
            </a:r>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lstStyle/>
          <a:p>
            <a:r>
              <a:rPr lang="pl-PL" b="1" dirty="0" smtClean="0"/>
              <a:t>Art. 77a PrBank </a:t>
            </a:r>
            <a:r>
              <a:rPr lang="pl-PL" dirty="0" smtClean="0"/>
              <a:t>- do zawarcia umowy kredytu może dojść w wykonaniu zlecenia udzielenia kredytu, które jest umową między bankiem a podmiotem dającym zlecenie, zainteresowanym uzyskaniem kredytu przez osobę trzecią. Oświadczenie dającego zlecenie powinno być złożone </a:t>
            </a:r>
            <a:r>
              <a:rPr lang="pl-PL" b="1" dirty="0" smtClean="0"/>
              <a:t>w formie pisemnej pod rygorem nieważności</a:t>
            </a:r>
            <a:r>
              <a:rPr lang="pl-PL" dirty="0" smtClean="0"/>
              <a:t>.</a:t>
            </a:r>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Prawa i obowiązki stron - Bank</a:t>
            </a:r>
            <a:endParaRPr lang="pl-PL" b="1" dirty="0"/>
          </a:p>
        </p:txBody>
      </p:sp>
      <p:sp>
        <p:nvSpPr>
          <p:cNvPr id="3" name="Symbol zastępczy zawartości 2"/>
          <p:cNvSpPr>
            <a:spLocks noGrp="1"/>
          </p:cNvSpPr>
          <p:nvPr>
            <p:ph idx="1"/>
          </p:nvPr>
        </p:nvSpPr>
        <p:spPr>
          <a:xfrm>
            <a:off x="971600" y="2132857"/>
            <a:ext cx="8172400" cy="4725144"/>
          </a:xfrm>
        </p:spPr>
        <p:txBody>
          <a:bodyPr>
            <a:normAutofit fontScale="92500" lnSpcReduction="10000"/>
          </a:bodyPr>
          <a:lstStyle/>
          <a:p>
            <a:pPr marL="514350" indent="-514350">
              <a:buFont typeface="+mj-lt"/>
              <a:buAutoNum type="arabicPeriod"/>
            </a:pPr>
            <a:r>
              <a:rPr lang="pl-PL" b="1" dirty="0" smtClean="0"/>
              <a:t>Oddanie</a:t>
            </a:r>
            <a:r>
              <a:rPr lang="pl-PL" dirty="0" smtClean="0"/>
              <a:t> do dyspozycji kredytobiorcy określonej kwoty środków pieniężnych (art. 69 ust. 1 i 2 PrBank);</a:t>
            </a:r>
          </a:p>
          <a:p>
            <a:pPr marL="514350" indent="-514350">
              <a:buFont typeface="+mj-lt"/>
              <a:buAutoNum type="arabicPeriod"/>
            </a:pPr>
            <a:r>
              <a:rPr lang="pl-PL" dirty="0" smtClean="0"/>
              <a:t>Bank udzielający kredytu może żądać od kredytobiorcy </a:t>
            </a:r>
            <a:r>
              <a:rPr lang="pl-PL" b="1" dirty="0" smtClean="0"/>
              <a:t>zabezpieczenia</a:t>
            </a:r>
            <a:r>
              <a:rPr lang="pl-PL" dirty="0" smtClean="0"/>
              <a:t> zwrotu kredytu w postaci zabezpieczeń przewidzianych w KC oraz w prawie wekslowym, a także zgodnie ze zwyczajami przyjętymi w obrocie krajowym i zagranicznym (art. 93 ust. 1 PrBank) – np. hipoteka, zastaw, poręczenie itd.</a:t>
            </a:r>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71600" y="836712"/>
            <a:ext cx="8172400" cy="6021288"/>
          </a:xfrm>
        </p:spPr>
        <p:txBody>
          <a:bodyPr>
            <a:normAutofit fontScale="85000" lnSpcReduction="10000"/>
          </a:bodyPr>
          <a:lstStyle/>
          <a:p>
            <a:pPr marL="514350" indent="-514350">
              <a:buFont typeface="+mj-lt"/>
              <a:buAutoNum type="arabicPeriod" startAt="3"/>
            </a:pPr>
            <a:r>
              <a:rPr lang="pl-PL" dirty="0" smtClean="0"/>
              <a:t>W czasie obowiązywania umowy kredytu </a:t>
            </a:r>
            <a:r>
              <a:rPr lang="pl-PL" dirty="0" smtClean="0"/>
              <a:t>bank może żądać od kredytobiorcy </a:t>
            </a:r>
            <a:r>
              <a:rPr lang="pl-PL" b="1" dirty="0" smtClean="0"/>
              <a:t>informacji</a:t>
            </a:r>
            <a:r>
              <a:rPr lang="pl-PL" dirty="0" smtClean="0"/>
              <a:t> </a:t>
            </a:r>
            <a:r>
              <a:rPr lang="pl-PL" dirty="0" smtClean="0"/>
              <a:t>i </a:t>
            </a:r>
            <a:r>
              <a:rPr lang="pl-PL" b="1" dirty="0" smtClean="0"/>
              <a:t>dokumentów</a:t>
            </a:r>
            <a:r>
              <a:rPr lang="pl-PL" dirty="0" smtClean="0"/>
              <a:t> niezbędnych </a:t>
            </a:r>
            <a:r>
              <a:rPr lang="pl-PL" dirty="0" smtClean="0"/>
              <a:t>do oceny jego sytuacji finansowej i gospodarczej oraz </a:t>
            </a:r>
            <a:r>
              <a:rPr lang="pl-PL" dirty="0" smtClean="0"/>
              <a:t>umożliwiających </a:t>
            </a:r>
            <a:r>
              <a:rPr lang="pl-PL" dirty="0" smtClean="0"/>
              <a:t>kontrolę wykorzystania i spłaty </a:t>
            </a:r>
            <a:r>
              <a:rPr lang="pl-PL" dirty="0" smtClean="0"/>
              <a:t>kredytu (art. 74 PrBank);</a:t>
            </a:r>
          </a:p>
          <a:p>
            <a:pPr marL="514350" indent="-514350">
              <a:buFont typeface="+mj-lt"/>
              <a:buAutoNum type="arabicPeriod" startAt="3"/>
            </a:pPr>
            <a:r>
              <a:rPr lang="pl-PL" dirty="0" smtClean="0"/>
              <a:t>Zły stan majątkowy kredytobiorcy, wyrażający się w utracie zdolności kredytowej, może uzasadniać </a:t>
            </a:r>
            <a:r>
              <a:rPr lang="pl-PL" b="1" dirty="0" smtClean="0"/>
              <a:t>obniżenie</a:t>
            </a:r>
            <a:r>
              <a:rPr lang="pl-PL" dirty="0" smtClean="0"/>
              <a:t> przez bank kwoty przyznanego kredytu albo </a:t>
            </a:r>
            <a:r>
              <a:rPr lang="pl-PL" b="1" dirty="0" smtClean="0"/>
              <a:t>wypowiedzenie</a:t>
            </a:r>
            <a:r>
              <a:rPr lang="pl-PL" dirty="0" smtClean="0"/>
              <a:t> przez bank umowy kredytu; bank może z tego skorzystać także w przypadku niedotrzymania przez kredytobiorcę warunków udzielenia kredytu (art. 75 ust. 1 PrBank); termin wypowiedzenia wynosi </a:t>
            </a:r>
            <a:r>
              <a:rPr lang="pl-PL" b="1" dirty="0" smtClean="0"/>
              <a:t>30 dni</a:t>
            </a:r>
            <a:r>
              <a:rPr lang="pl-PL" dirty="0" smtClean="0"/>
              <a:t>, a </a:t>
            </a:r>
            <a:r>
              <a:rPr lang="pl-PL" b="1" dirty="0" smtClean="0"/>
              <a:t>7 dni </a:t>
            </a:r>
            <a:r>
              <a:rPr lang="pl-PL" dirty="0" smtClean="0"/>
              <a:t>w razie zagrożenia upadłością kredytobiorcy, chyba że umowa przewiduje dłuższy termin.</a:t>
            </a:r>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3"/>
            <a:ext cx="8100392" cy="6021288"/>
          </a:xfrm>
        </p:spPr>
        <p:txBody>
          <a:bodyPr/>
          <a:lstStyle/>
          <a:p>
            <a:pPr marL="514350" indent="-514350">
              <a:buFont typeface="+mj-lt"/>
              <a:buAutoNum type="arabicPeriod" startAt="5"/>
            </a:pPr>
            <a:r>
              <a:rPr lang="pl-PL" dirty="0" smtClean="0"/>
              <a:t>Zapewnienie przestrzegania </a:t>
            </a:r>
            <a:r>
              <a:rPr lang="pl-PL" b="1" dirty="0" smtClean="0"/>
              <a:t>tajemnicy bankowej.</a:t>
            </a:r>
          </a:p>
          <a:p>
            <a:pPr marL="514350" indent="-514350"/>
            <a:r>
              <a:rPr lang="pl-PL" dirty="0" smtClean="0"/>
              <a:t>Obejmuje ona wszystkie informacje dotyczące czynności bankowej, uzyskane na etapie poprzedzającym zawarcie umowy (np. w trakcie negocjacji), w trakcie jej zawierania i realizacji (art. 104 ust. 1 PrBank);</a:t>
            </a:r>
          </a:p>
          <a:p>
            <a:pPr marL="514350" indent="-514350"/>
            <a:r>
              <a:rPr lang="pl-PL" dirty="0" smtClean="0"/>
              <a:t>Tajemnica bankowa wiąże bank, osoby w nim zatrudnione i osoby, za pośrednictwem których bank wykonuje czynności bankowe.</a:t>
            </a:r>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fontScale="92500" lnSpcReduction="20000"/>
          </a:bodyPr>
          <a:lstStyle/>
          <a:p>
            <a:r>
              <a:rPr lang="pl-PL" dirty="0" smtClean="0"/>
              <a:t>Tajemnica bankowa </a:t>
            </a:r>
            <a:r>
              <a:rPr lang="pl-PL" b="1" dirty="0" smtClean="0"/>
              <a:t>nie obowiązuje </a:t>
            </a:r>
            <a:r>
              <a:rPr lang="pl-PL" dirty="0" smtClean="0"/>
              <a:t>wobec osoby, której dotyczą informacje objęte tajemnicą. Osobom trzecim, co do zasady, bank nie może przekazywać takich informacji, poza następującymi przypadkami:</a:t>
            </a:r>
          </a:p>
          <a:p>
            <a:pPr marL="514350" indent="-514350">
              <a:buFont typeface="+mj-lt"/>
              <a:buAutoNum type="arabicParenR"/>
            </a:pPr>
            <a:r>
              <a:rPr lang="pl-PL" dirty="0" smtClean="0"/>
              <a:t>Jeśli osoba, której dotyczą informacje objęte tajemnicą, upoważni bank na piśmie lub w postaci elektronicznej do przekazania określonych informacji, wskazanej przez siebie osobie lub jednostce organizacyjnej (art. 104 ust. 3 PrBank);</a:t>
            </a:r>
          </a:p>
          <a:p>
            <a:pPr marL="514350" indent="-514350">
              <a:buFont typeface="+mj-lt"/>
              <a:buAutoNum type="arabicParenR"/>
            </a:pPr>
            <a:r>
              <a:rPr lang="pl-PL" dirty="0" smtClean="0"/>
              <a:t>Gdy osoba trzecia należy do wymienionych w ustawie podmiotów, którym bank ma obowiązek udzielenia informacji (art. 105, 105b, 105c, 106a, 106b PrBank).</a:t>
            </a:r>
            <a:endParaRPr lang="pl-P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Prawa i obowiązki stron - kredytobiorca</a:t>
            </a:r>
            <a:endParaRPr lang="pl-PL" b="1" dirty="0"/>
          </a:p>
        </p:txBody>
      </p:sp>
      <p:sp>
        <p:nvSpPr>
          <p:cNvPr id="3" name="Symbol zastępczy zawartości 2"/>
          <p:cNvSpPr>
            <a:spLocks noGrp="1"/>
          </p:cNvSpPr>
          <p:nvPr>
            <p:ph idx="1"/>
          </p:nvPr>
        </p:nvSpPr>
        <p:spPr>
          <a:xfrm>
            <a:off x="971600" y="2132857"/>
            <a:ext cx="8172400" cy="4725144"/>
          </a:xfrm>
        </p:spPr>
        <p:txBody>
          <a:bodyPr>
            <a:normAutofit fontScale="92500" lnSpcReduction="20000"/>
          </a:bodyPr>
          <a:lstStyle/>
          <a:p>
            <a:pPr marL="514350" indent="-514350">
              <a:buFont typeface="+mj-lt"/>
              <a:buAutoNum type="arabicPeriod"/>
            </a:pPr>
            <a:r>
              <a:rPr lang="pl-PL" dirty="0" smtClean="0"/>
              <a:t>Kredytobiorca jest uprawniony do korzystania z udzielonego kredytu, w związku z czym może żądać udostępnienia przez bank środków pieniężnych w sposób określony umową. Nie ma natomiast obowiązku korzystania z kredytu.</a:t>
            </a:r>
          </a:p>
          <a:p>
            <a:pPr marL="514350" indent="-514350">
              <a:buFont typeface="+mj-lt"/>
              <a:buAutoNum type="arabicPeriod"/>
            </a:pPr>
            <a:r>
              <a:rPr lang="pl-PL" dirty="0" smtClean="0"/>
              <a:t>Na kredytobiorcy ciąży obowiązek zwrotu wykorzystanego kredytu w umówionym czasie, jednorazowo albo w ratach oraz obowiązek zapłaty ustalonych umową odsetek od kwoty kredytu faktycznie wykorzystanego. Termin spłaty kredytu jest terminem zastrzeżonym na rzecz obu stron (art. 75a ust. 1 PrBank).</a:t>
            </a:r>
            <a:endParaRPr lang="pl-P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lnSpcReduction="10000"/>
          </a:bodyPr>
          <a:lstStyle/>
          <a:p>
            <a:pPr marL="514350" indent="-514350">
              <a:buFont typeface="+mj-lt"/>
              <a:buAutoNum type="arabicPeriod" startAt="3"/>
            </a:pPr>
            <a:r>
              <a:rPr lang="pl-PL" dirty="0" smtClean="0"/>
              <a:t>Obowiązkiem kredytobiorcy jest także zapłata określonej w umowie prowizji, będącej rodzajem wynagrodzenia za czynności banku związanego z przyznaniem kredytu, niezależnie od tego, czy kredytobiorca skorzystał z kredytu, czy też nie (art. 69 ust. 1 PrBank);</a:t>
            </a:r>
          </a:p>
          <a:p>
            <a:pPr marL="514350" indent="-514350">
              <a:buFont typeface="+mj-lt"/>
              <a:buAutoNum type="arabicPeriod" startAt="3"/>
            </a:pPr>
            <a:r>
              <a:rPr lang="pl-PL" dirty="0" smtClean="0"/>
              <a:t>Kredytobiorca może korzystać z udostępnionych środków pieniężnych „na warunkach określonych w umowie”, jak np. wskazanie celu, na jaki kredyt został udzielony, czy też sposobu zabezpieczenia spłaty kredytu; </a:t>
            </a:r>
          </a:p>
          <a:p>
            <a:endParaRPr lang="pl-P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lstStyle/>
          <a:p>
            <a:pPr marL="514350" indent="-514350">
              <a:buFont typeface="+mj-lt"/>
              <a:buAutoNum type="arabicPeriod" startAt="5"/>
            </a:pPr>
            <a:r>
              <a:rPr lang="pl-PL" dirty="0" smtClean="0"/>
              <a:t>Kredytobiorca ma prawo wypowiedzieć umowę, gdy strony ustaliły termin spłaty kredytu dłuższy niż rok przy czym wymaga się zachowania trzymiesięcznego terminu wypowiedzenia (art. 75a ust. 2 PrBank). Dopuszczalność wypowiedzenia nie jest uzależniona od wystąpienia szczególnych przyczyn. Konieczna jest wówczas przedterminowa spłata kredytu</a:t>
            </a:r>
            <a:endParaRPr lang="pl-P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Przedawnienie</a:t>
            </a:r>
            <a:endParaRPr lang="pl-PL" b="1" dirty="0"/>
          </a:p>
        </p:txBody>
      </p:sp>
      <p:sp>
        <p:nvSpPr>
          <p:cNvPr id="3" name="Symbol zastępczy zawartości 2"/>
          <p:cNvSpPr>
            <a:spLocks noGrp="1"/>
          </p:cNvSpPr>
          <p:nvPr>
            <p:ph idx="1"/>
          </p:nvPr>
        </p:nvSpPr>
        <p:spPr>
          <a:xfrm>
            <a:off x="914400" y="2332037"/>
            <a:ext cx="8229600" cy="4525963"/>
          </a:xfrm>
        </p:spPr>
        <p:txBody>
          <a:bodyPr/>
          <a:lstStyle/>
          <a:p>
            <a:r>
              <a:rPr lang="pl-PL" dirty="0" smtClean="0"/>
              <a:t>Roszczenia z tytułu udzielonego kredytu przedawniają się na zasadach ogólnych, </a:t>
            </a:r>
            <a:r>
              <a:rPr lang="pl-PL" b="1" dirty="0" smtClean="0"/>
              <a:t>w terminie trzech lat</a:t>
            </a:r>
            <a:r>
              <a:rPr lang="pl-PL" dirty="0" smtClean="0"/>
              <a:t> (art. 118 KC).</a:t>
            </a:r>
            <a:endParaRPr lang="pl-P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2420888"/>
            <a:ext cx="8229600" cy="1143000"/>
          </a:xfrm>
        </p:spPr>
        <p:txBody>
          <a:bodyPr>
            <a:normAutofit fontScale="90000"/>
          </a:bodyPr>
          <a:lstStyle/>
          <a:p>
            <a:r>
              <a:rPr lang="pl-PL" b="1" dirty="0" smtClean="0"/>
              <a:t>III. UMOWA POŻYCZKI A UMOWA KREDYTU</a:t>
            </a:r>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1130" y="836712"/>
            <a:ext cx="8229600" cy="1143000"/>
          </a:xfrm>
        </p:spPr>
        <p:txBody>
          <a:bodyPr/>
          <a:lstStyle/>
          <a:p>
            <a:r>
              <a:rPr lang="pl-PL" b="1" dirty="0" smtClean="0"/>
              <a:t>Umowa pożyczki (KC)</a:t>
            </a:r>
            <a:endParaRPr lang="pl-PL" b="1" dirty="0"/>
          </a:p>
        </p:txBody>
      </p:sp>
      <p:sp>
        <p:nvSpPr>
          <p:cNvPr id="3" name="Symbol zastępczy zawartości 2"/>
          <p:cNvSpPr>
            <a:spLocks noGrp="1"/>
          </p:cNvSpPr>
          <p:nvPr>
            <p:ph idx="1"/>
          </p:nvPr>
        </p:nvSpPr>
        <p:spPr>
          <a:xfrm>
            <a:off x="911130" y="2320174"/>
            <a:ext cx="8229600" cy="4525963"/>
          </a:xfrm>
        </p:spPr>
        <p:txBody>
          <a:bodyPr>
            <a:normAutofit/>
          </a:bodyPr>
          <a:lstStyle/>
          <a:p>
            <a:r>
              <a:rPr lang="pl-PL" b="1" dirty="0" smtClean="0"/>
              <a:t>Art. 720 ust. 1 KC</a:t>
            </a:r>
            <a:r>
              <a:rPr lang="pl-PL" dirty="0" smtClean="0"/>
              <a:t> - </a:t>
            </a:r>
            <a:r>
              <a:rPr lang="pl-PL" b="1" dirty="0" smtClean="0"/>
              <a:t>dający pożyczkę </a:t>
            </a:r>
            <a:r>
              <a:rPr lang="pl-PL" dirty="0" smtClean="0"/>
              <a:t>zobowiązuje się </a:t>
            </a:r>
            <a:r>
              <a:rPr lang="pl-PL" b="1" dirty="0" smtClean="0"/>
              <a:t>przenieść na własność </a:t>
            </a:r>
            <a:r>
              <a:rPr lang="pl-PL" dirty="0" smtClean="0"/>
              <a:t>biorącego pożyczkę </a:t>
            </a:r>
            <a:r>
              <a:rPr lang="pl-PL" b="1" dirty="0" smtClean="0"/>
              <a:t>określoną ilość pieniędzy </a:t>
            </a:r>
            <a:r>
              <a:rPr lang="pl-PL" dirty="0" smtClean="0"/>
              <a:t>albo </a:t>
            </a:r>
            <a:r>
              <a:rPr lang="pl-PL" b="1" dirty="0" smtClean="0"/>
              <a:t>rzeczy oznaczonych tylko co do gatunku</a:t>
            </a:r>
            <a:r>
              <a:rPr lang="pl-PL" dirty="0" smtClean="0"/>
              <a:t>, a </a:t>
            </a:r>
            <a:r>
              <a:rPr lang="pl-PL" b="1" dirty="0" smtClean="0"/>
              <a:t>biorący pożyczkę</a:t>
            </a:r>
            <a:r>
              <a:rPr lang="pl-PL" dirty="0" smtClean="0"/>
              <a:t> zobowiązuje się </a:t>
            </a:r>
            <a:r>
              <a:rPr lang="pl-PL" b="1" dirty="0" smtClean="0"/>
              <a:t>zwrócić tę samą ilość </a:t>
            </a:r>
            <a:r>
              <a:rPr lang="pl-PL" dirty="0" smtClean="0"/>
              <a:t>pieniędzy albo tę samą ilość rzeczy tego samego gatunku </a:t>
            </a:r>
            <a:r>
              <a:rPr lang="pl-PL" b="1" dirty="0" smtClean="0"/>
              <a:t>i tej samej </a:t>
            </a:r>
            <a:r>
              <a:rPr lang="pl-PL" b="1" dirty="0" smtClean="0"/>
              <a:t>jakości</a:t>
            </a:r>
            <a:r>
              <a:rPr lang="pl-PL" dirty="0" smtClean="0"/>
              <a:t>.</a:t>
            </a:r>
            <a:endParaRPr lang="pl-PL"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nvPr>
        </p:nvGraphicFramePr>
        <p:xfrm>
          <a:off x="1043607" y="836712"/>
          <a:ext cx="8100393" cy="5975235"/>
        </p:xfrm>
        <a:graphic>
          <a:graphicData uri="http://schemas.openxmlformats.org/drawingml/2006/table">
            <a:tbl>
              <a:tblPr firstRow="1" bandRow="1">
                <a:tableStyleId>{5C22544A-7EE6-4342-B048-85BDC9FD1C3A}</a:tableStyleId>
              </a:tblPr>
              <a:tblGrid>
                <a:gridCol w="2700131"/>
                <a:gridCol w="2700131"/>
                <a:gridCol w="2700131"/>
              </a:tblGrid>
              <a:tr h="580275">
                <a:tc>
                  <a:txBody>
                    <a:bodyPr/>
                    <a:lstStyle/>
                    <a:p>
                      <a:endParaRPr lang="pl-PL" dirty="0"/>
                    </a:p>
                  </a:txBody>
                  <a:tcPr/>
                </a:tc>
                <a:tc>
                  <a:txBody>
                    <a:bodyPr/>
                    <a:lstStyle/>
                    <a:p>
                      <a:r>
                        <a:rPr lang="pl-PL" dirty="0" smtClean="0"/>
                        <a:t>Umowa pożyczki</a:t>
                      </a:r>
                      <a:endParaRPr lang="pl-PL" dirty="0"/>
                    </a:p>
                  </a:txBody>
                  <a:tcPr/>
                </a:tc>
                <a:tc>
                  <a:txBody>
                    <a:bodyPr/>
                    <a:lstStyle/>
                    <a:p>
                      <a:r>
                        <a:rPr lang="pl-PL" dirty="0" smtClean="0"/>
                        <a:t>Umowa kredytu</a:t>
                      </a:r>
                      <a:endParaRPr lang="pl-PL" dirty="0"/>
                    </a:p>
                  </a:txBody>
                  <a:tcPr/>
                </a:tc>
              </a:tr>
              <a:tr h="580275">
                <a:tc>
                  <a:txBody>
                    <a:bodyPr/>
                    <a:lstStyle/>
                    <a:p>
                      <a:r>
                        <a:rPr lang="pl-PL" b="1" dirty="0" smtClean="0"/>
                        <a:t>Regulacja</a:t>
                      </a:r>
                      <a:endParaRPr lang="pl-PL" b="1" dirty="0"/>
                    </a:p>
                  </a:txBody>
                  <a:tcPr/>
                </a:tc>
                <a:tc>
                  <a:txBody>
                    <a:bodyPr/>
                    <a:lstStyle/>
                    <a:p>
                      <a:r>
                        <a:rPr lang="pl-PL" dirty="0" smtClean="0"/>
                        <a:t>Kodeks cywilny</a:t>
                      </a:r>
                      <a:endParaRPr lang="pl-PL" dirty="0"/>
                    </a:p>
                  </a:txBody>
                  <a:tcPr/>
                </a:tc>
                <a:tc>
                  <a:txBody>
                    <a:bodyPr/>
                    <a:lstStyle/>
                    <a:p>
                      <a:r>
                        <a:rPr lang="pl-PL" dirty="0" smtClean="0"/>
                        <a:t>Prawo</a:t>
                      </a:r>
                      <a:r>
                        <a:rPr lang="pl-PL" baseline="0" dirty="0" smtClean="0"/>
                        <a:t> bankowe, posiłkowo przepisy KC</a:t>
                      </a:r>
                      <a:endParaRPr lang="pl-PL" dirty="0"/>
                    </a:p>
                  </a:txBody>
                  <a:tcPr/>
                </a:tc>
              </a:tr>
              <a:tr h="580275">
                <a:tc>
                  <a:txBody>
                    <a:bodyPr/>
                    <a:lstStyle/>
                    <a:p>
                      <a:r>
                        <a:rPr lang="pl-PL" b="1" dirty="0" smtClean="0"/>
                        <a:t>Forma zawarcia umowy</a:t>
                      </a:r>
                      <a:endParaRPr lang="pl-PL" b="1" dirty="0"/>
                    </a:p>
                  </a:txBody>
                  <a:tcPr/>
                </a:tc>
                <a:tc>
                  <a:txBody>
                    <a:bodyPr/>
                    <a:lstStyle/>
                    <a:p>
                      <a:r>
                        <a:rPr lang="pl-PL" dirty="0" smtClean="0"/>
                        <a:t>Powyżej 1000 PLN w formie dokumentowej pod rygorem dowodowym</a:t>
                      </a:r>
                      <a:endParaRPr lang="pl-PL" dirty="0"/>
                    </a:p>
                  </a:txBody>
                  <a:tcPr/>
                </a:tc>
                <a:tc>
                  <a:txBody>
                    <a:bodyPr/>
                    <a:lstStyle/>
                    <a:p>
                      <a:r>
                        <a:rPr lang="pl-PL" dirty="0" smtClean="0"/>
                        <a:t>Forma</a:t>
                      </a:r>
                      <a:r>
                        <a:rPr lang="pl-PL" baseline="0" dirty="0" smtClean="0"/>
                        <a:t> pisemna pod rygorem nieważności</a:t>
                      </a:r>
                      <a:endParaRPr lang="pl-PL" dirty="0"/>
                    </a:p>
                  </a:txBody>
                  <a:tcPr/>
                </a:tc>
              </a:tr>
              <a:tr h="580275">
                <a:tc>
                  <a:txBody>
                    <a:bodyPr/>
                    <a:lstStyle/>
                    <a:p>
                      <a:r>
                        <a:rPr lang="pl-PL" b="1" dirty="0" smtClean="0"/>
                        <a:t>Przedmiot umowy</a:t>
                      </a:r>
                      <a:endParaRPr lang="pl-PL" b="1" dirty="0"/>
                    </a:p>
                  </a:txBody>
                  <a:tcPr/>
                </a:tc>
                <a:tc>
                  <a:txBody>
                    <a:bodyPr/>
                    <a:lstStyle/>
                    <a:p>
                      <a:r>
                        <a:rPr lang="pl-PL" dirty="0" smtClean="0"/>
                        <a:t>Pieniądze albo rzeczy oznaczone tylko co do gatunku</a:t>
                      </a:r>
                      <a:endParaRPr lang="pl-PL" dirty="0"/>
                    </a:p>
                  </a:txBody>
                  <a:tcPr/>
                </a:tc>
                <a:tc>
                  <a:txBody>
                    <a:bodyPr/>
                    <a:lstStyle/>
                    <a:p>
                      <a:r>
                        <a:rPr lang="pl-PL" dirty="0" smtClean="0"/>
                        <a:t>Wyłącznie określona suma pieniędzy. </a:t>
                      </a:r>
                      <a:endParaRPr lang="pl-PL" dirty="0"/>
                    </a:p>
                  </a:txBody>
                  <a:tcPr/>
                </a:tc>
              </a:tr>
              <a:tr h="580275">
                <a:tc>
                  <a:txBody>
                    <a:bodyPr/>
                    <a:lstStyle/>
                    <a:p>
                      <a:r>
                        <a:rPr lang="pl-PL" b="1" dirty="0" smtClean="0"/>
                        <a:t>Strona</a:t>
                      </a:r>
                      <a:r>
                        <a:rPr lang="pl-PL" b="1" baseline="0" dirty="0" smtClean="0"/>
                        <a:t> udzielająca pożyczki/kredytu</a:t>
                      </a:r>
                      <a:endParaRPr lang="pl-PL" b="1" dirty="0"/>
                    </a:p>
                  </a:txBody>
                  <a:tcPr/>
                </a:tc>
                <a:tc>
                  <a:txBody>
                    <a:bodyPr/>
                    <a:lstStyle/>
                    <a:p>
                      <a:r>
                        <a:rPr lang="pl-PL" dirty="0" smtClean="0"/>
                        <a:t>Zarówno osoby fizyczne, jak i osoby prawne (w tym banki).</a:t>
                      </a:r>
                      <a:endParaRPr lang="pl-PL" dirty="0"/>
                    </a:p>
                  </a:txBody>
                  <a:tcPr/>
                </a:tc>
                <a:tc>
                  <a:txBody>
                    <a:bodyPr/>
                    <a:lstStyle/>
                    <a:p>
                      <a:r>
                        <a:rPr lang="pl-PL" dirty="0" smtClean="0"/>
                        <a:t>Wyłącznie bank.</a:t>
                      </a:r>
                      <a:endParaRPr lang="pl-PL" dirty="0"/>
                    </a:p>
                  </a:txBody>
                  <a:tcPr/>
                </a:tc>
              </a:tr>
              <a:tr h="580275">
                <a:tc>
                  <a:txBody>
                    <a:bodyPr/>
                    <a:lstStyle/>
                    <a:p>
                      <a:r>
                        <a:rPr lang="pl-PL" b="1" dirty="0" smtClean="0"/>
                        <a:t>Określenie celu</a:t>
                      </a:r>
                      <a:endParaRPr lang="pl-PL" b="1" dirty="0"/>
                    </a:p>
                  </a:txBody>
                  <a:tcPr/>
                </a:tc>
                <a:tc>
                  <a:txBody>
                    <a:bodyPr/>
                    <a:lstStyle/>
                    <a:p>
                      <a:r>
                        <a:rPr lang="pl-PL" dirty="0" smtClean="0"/>
                        <a:t>Pożyczkobiorca nie musi określać celu, w jakim zaciąga pożyczkę,</a:t>
                      </a:r>
                      <a:r>
                        <a:rPr lang="pl-PL" baseline="0" dirty="0" smtClean="0"/>
                        <a:t> a</a:t>
                      </a:r>
                      <a:r>
                        <a:rPr lang="pl-PL" dirty="0" smtClean="0"/>
                        <a:t> pożyczkodawca nie może kontrolować tego, na co przeznaczone zostaną</a:t>
                      </a:r>
                      <a:r>
                        <a:rPr lang="pl-PL" baseline="0" dirty="0" smtClean="0"/>
                        <a:t> udostępnione środki</a:t>
                      </a:r>
                      <a:endParaRPr lang="pl-PL" dirty="0"/>
                    </a:p>
                  </a:txBody>
                  <a:tcPr/>
                </a:tc>
                <a:tc>
                  <a:txBody>
                    <a:bodyPr/>
                    <a:lstStyle/>
                    <a:p>
                      <a:r>
                        <a:rPr lang="pl-PL" dirty="0" smtClean="0"/>
                        <a:t>Środki otrzymane od banku muszą służyć konkretnemu celowi,</a:t>
                      </a:r>
                      <a:r>
                        <a:rPr lang="pl-PL" baseline="0" dirty="0" smtClean="0"/>
                        <a:t> </a:t>
                      </a:r>
                      <a:r>
                        <a:rPr lang="pl-PL" dirty="0" smtClean="0"/>
                        <a:t>określonemu w dokumentacji. Bank może kontrolować, na co są przeznaczane pieniądze.</a:t>
                      </a:r>
                      <a:endParaRPr lang="pl-PL" dirty="0"/>
                    </a:p>
                  </a:txBody>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nvPr>
        </p:nvGraphicFramePr>
        <p:xfrm>
          <a:off x="1043607" y="836712"/>
          <a:ext cx="8100393" cy="2683395"/>
        </p:xfrm>
        <a:graphic>
          <a:graphicData uri="http://schemas.openxmlformats.org/drawingml/2006/table">
            <a:tbl>
              <a:tblPr firstRow="1" bandRow="1">
                <a:tableStyleId>{5C22544A-7EE6-4342-B048-85BDC9FD1C3A}</a:tableStyleId>
              </a:tblPr>
              <a:tblGrid>
                <a:gridCol w="2700131"/>
                <a:gridCol w="2700131"/>
                <a:gridCol w="2700131"/>
              </a:tblGrid>
              <a:tr h="580275">
                <a:tc>
                  <a:txBody>
                    <a:bodyPr/>
                    <a:lstStyle/>
                    <a:p>
                      <a:endParaRPr lang="pl-PL" dirty="0"/>
                    </a:p>
                  </a:txBody>
                  <a:tcPr/>
                </a:tc>
                <a:tc>
                  <a:txBody>
                    <a:bodyPr/>
                    <a:lstStyle/>
                    <a:p>
                      <a:r>
                        <a:rPr lang="pl-PL" dirty="0" smtClean="0"/>
                        <a:t>Umowa pożyczki</a:t>
                      </a:r>
                      <a:endParaRPr lang="pl-PL" dirty="0"/>
                    </a:p>
                  </a:txBody>
                  <a:tcPr/>
                </a:tc>
                <a:tc>
                  <a:txBody>
                    <a:bodyPr/>
                    <a:lstStyle/>
                    <a:p>
                      <a:r>
                        <a:rPr lang="pl-PL" dirty="0" smtClean="0"/>
                        <a:t>Umowa kredytu</a:t>
                      </a:r>
                      <a:endParaRPr lang="pl-PL" dirty="0"/>
                    </a:p>
                  </a:txBody>
                  <a:tcPr/>
                </a:tc>
              </a:tr>
              <a:tr h="580275">
                <a:tc>
                  <a:txBody>
                    <a:bodyPr/>
                    <a:lstStyle/>
                    <a:p>
                      <a:r>
                        <a:rPr lang="pl-PL" b="1" dirty="0" smtClean="0"/>
                        <a:t>Odpłatność/</a:t>
                      </a:r>
                    </a:p>
                    <a:p>
                      <a:r>
                        <a:rPr lang="pl-PL" b="1" dirty="0" smtClean="0"/>
                        <a:t>nieodpłatność</a:t>
                      </a:r>
                      <a:endParaRPr lang="pl-PL" b="1" dirty="0"/>
                    </a:p>
                  </a:txBody>
                  <a:tcPr/>
                </a:tc>
                <a:tc>
                  <a:txBody>
                    <a:bodyPr/>
                    <a:lstStyle/>
                    <a:p>
                      <a:r>
                        <a:rPr lang="pl-PL" dirty="0" smtClean="0"/>
                        <a:t>Odpłatnie</a:t>
                      </a:r>
                      <a:r>
                        <a:rPr lang="pl-PL" baseline="0" dirty="0" smtClean="0"/>
                        <a:t> albo nieodpłatnie – wola stron</a:t>
                      </a:r>
                      <a:endParaRPr lang="pl-PL" dirty="0"/>
                    </a:p>
                  </a:txBody>
                  <a:tcPr/>
                </a:tc>
                <a:tc>
                  <a:txBody>
                    <a:bodyPr/>
                    <a:lstStyle/>
                    <a:p>
                      <a:r>
                        <a:rPr lang="pl-PL" dirty="0" smtClean="0"/>
                        <a:t>Zawsze odpłatnie</a:t>
                      </a:r>
                      <a:endParaRPr lang="pl-PL" dirty="0"/>
                    </a:p>
                  </a:txBody>
                  <a:tcPr/>
                </a:tc>
              </a:tr>
              <a:tr h="580275">
                <a:tc>
                  <a:txBody>
                    <a:bodyPr/>
                    <a:lstStyle/>
                    <a:p>
                      <a:r>
                        <a:rPr lang="pl-PL" b="1" dirty="0" smtClean="0"/>
                        <a:t>Podstawy zabezpieczenia</a:t>
                      </a:r>
                      <a:endParaRPr lang="pl-PL" b="1" dirty="0"/>
                    </a:p>
                  </a:txBody>
                  <a:tcPr/>
                </a:tc>
                <a:tc>
                  <a:txBody>
                    <a:bodyPr/>
                    <a:lstStyle/>
                    <a:p>
                      <a:r>
                        <a:rPr lang="pl-PL" dirty="0" smtClean="0"/>
                        <a:t>Najczęściej poręczenie, weksel, dobrowolne poddanie się egzekucji, zastaw albo zastaw rejestrowy.</a:t>
                      </a:r>
                      <a:endParaRPr lang="pl-PL" dirty="0"/>
                    </a:p>
                  </a:txBody>
                  <a:tcPr/>
                </a:tc>
                <a:tc>
                  <a:txBody>
                    <a:bodyPr/>
                    <a:lstStyle/>
                    <a:p>
                      <a:r>
                        <a:rPr lang="pl-PL" dirty="0" smtClean="0"/>
                        <a:t>Najczęściej hipoteka, gwarancja bankowa lub akredytywa,</a:t>
                      </a:r>
                      <a:r>
                        <a:rPr lang="pl-PL" baseline="0" dirty="0" smtClean="0"/>
                        <a:t> czasem weksle.</a:t>
                      </a:r>
                      <a:endParaRPr lang="pl-PL" dirty="0"/>
                    </a:p>
                  </a:txBody>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2420888"/>
            <a:ext cx="8229600" cy="1143000"/>
          </a:xfrm>
        </p:spPr>
        <p:txBody>
          <a:bodyPr/>
          <a:lstStyle/>
          <a:p>
            <a:r>
              <a:rPr lang="pl-PL" b="1" dirty="0" smtClean="0"/>
              <a:t>IV. KREDYT KONSUMENCKI</a:t>
            </a:r>
            <a:endParaRPr lang="pl-PL"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Podstawa prawna</a:t>
            </a:r>
            <a:endParaRPr lang="pl-PL" b="1" dirty="0"/>
          </a:p>
        </p:txBody>
      </p:sp>
      <p:sp>
        <p:nvSpPr>
          <p:cNvPr id="3" name="Symbol zastępczy zawartości 2"/>
          <p:cNvSpPr>
            <a:spLocks noGrp="1"/>
          </p:cNvSpPr>
          <p:nvPr>
            <p:ph idx="1"/>
          </p:nvPr>
        </p:nvSpPr>
        <p:spPr>
          <a:xfrm>
            <a:off x="971600" y="2060848"/>
            <a:ext cx="8172400" cy="4797152"/>
          </a:xfrm>
        </p:spPr>
        <p:txBody>
          <a:bodyPr>
            <a:normAutofit fontScale="85000" lnSpcReduction="10000"/>
          </a:bodyPr>
          <a:lstStyle/>
          <a:p>
            <a:r>
              <a:rPr lang="pl-PL" dirty="0" smtClean="0"/>
              <a:t>Ustawa z dnia 12 maja 2011 r. o kredycie konsumenckim (</a:t>
            </a:r>
            <a:r>
              <a:rPr lang="pl-PL" dirty="0" smtClean="0"/>
              <a:t>Dz.U. z 2019 r. poz. </a:t>
            </a:r>
            <a:r>
              <a:rPr lang="pl-PL" dirty="0" smtClean="0"/>
              <a:t>1083 ze zm.)</a:t>
            </a:r>
          </a:p>
          <a:p>
            <a:r>
              <a:rPr lang="pl-PL" dirty="0" smtClean="0"/>
              <a:t>Ustawa reguluje:</a:t>
            </a:r>
          </a:p>
          <a:p>
            <a:pPr marL="514350" indent="-514350">
              <a:buFont typeface="+mj-lt"/>
              <a:buAutoNum type="arabicParenR"/>
            </a:pPr>
            <a:r>
              <a:rPr lang="pl-PL" dirty="0" smtClean="0"/>
              <a:t>zasady i tryb zawierania umów o kredyt konsumencki</a:t>
            </a:r>
            <a:r>
              <a:rPr lang="pl-PL" dirty="0" smtClean="0"/>
              <a:t>;</a:t>
            </a:r>
          </a:p>
          <a:p>
            <a:pPr marL="514350" indent="-514350">
              <a:buFont typeface="+mj-lt"/>
              <a:buAutoNum type="arabicParenR"/>
            </a:pPr>
            <a:r>
              <a:rPr lang="pl-PL" dirty="0" smtClean="0"/>
              <a:t>obowiązki kredytodawcy i pośrednika kredytowego w zakresie informacji udzielanych przed zawarciem umowy o kredyt konsumencki oraz obowiązki konsumenta, kredytodawcy i pośrednika kredytowego w związku z zawartą umową o kredyt konsumencki</a:t>
            </a:r>
            <a:r>
              <a:rPr lang="pl-PL" dirty="0" smtClean="0"/>
              <a:t>;</a:t>
            </a:r>
          </a:p>
          <a:p>
            <a:pPr marL="514350" indent="-514350">
              <a:buFont typeface="+mj-lt"/>
              <a:buAutoNum type="arabicParenR"/>
            </a:pPr>
            <a:r>
              <a:rPr lang="pl-PL" dirty="0" smtClean="0"/>
              <a:t>skutki </a:t>
            </a:r>
            <a:r>
              <a:rPr lang="pl-PL" dirty="0" smtClean="0"/>
              <a:t>uchybienia obowiązkom kredytodawcy.</a:t>
            </a:r>
            <a:endParaRPr lang="pl-PL"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Umowa kredytu konsumenckiego</a:t>
            </a:r>
            <a:endParaRPr lang="pl-PL" b="1" dirty="0"/>
          </a:p>
        </p:txBody>
      </p:sp>
      <p:sp>
        <p:nvSpPr>
          <p:cNvPr id="3" name="Symbol zastępczy zawartości 2"/>
          <p:cNvSpPr>
            <a:spLocks noGrp="1"/>
          </p:cNvSpPr>
          <p:nvPr>
            <p:ph idx="1"/>
          </p:nvPr>
        </p:nvSpPr>
        <p:spPr>
          <a:xfrm>
            <a:off x="914400" y="2332037"/>
            <a:ext cx="8229600" cy="4525963"/>
          </a:xfrm>
        </p:spPr>
        <p:txBody>
          <a:bodyPr>
            <a:normAutofit fontScale="85000" lnSpcReduction="10000"/>
          </a:bodyPr>
          <a:lstStyle/>
          <a:p>
            <a:r>
              <a:rPr lang="pl-PL" dirty="0" smtClean="0"/>
              <a:t>Art. 3 ust. 1 KrKonsum - przez umowę o kredyt konsumencki rozumie się umowę o kredyt w wysokości </a:t>
            </a:r>
            <a:r>
              <a:rPr lang="pl-PL" b="1" dirty="0" smtClean="0"/>
              <a:t>nie większej niż 255 550 zł </a:t>
            </a:r>
            <a:r>
              <a:rPr lang="pl-PL" dirty="0" smtClean="0"/>
              <a:t>albo </a:t>
            </a:r>
            <a:r>
              <a:rPr lang="pl-PL" b="1" dirty="0" smtClean="0"/>
              <a:t>równowartość tej kwoty w walucie innej niż waluta polska</a:t>
            </a:r>
            <a:r>
              <a:rPr lang="pl-PL" dirty="0" smtClean="0"/>
              <a:t>, który kredytodawca w zakresie swojej działalności udziela lub daje przyrzeczenie udzielenia konsumentowi;</a:t>
            </a:r>
          </a:p>
          <a:p>
            <a:r>
              <a:rPr lang="pl-PL" dirty="0" smtClean="0"/>
              <a:t>Art. 3 ust. 1a KrKonsum - przez umowę o kredyt konsumencki rozumie się także umowę o kredyt </a:t>
            </a:r>
            <a:r>
              <a:rPr lang="pl-PL" b="1" dirty="0" smtClean="0"/>
              <a:t>niezabezpieczony hipoteką</a:t>
            </a:r>
            <a:r>
              <a:rPr lang="pl-PL" dirty="0" smtClean="0"/>
              <a:t>, który jest przeznaczony na remont domu albo lokalu mieszkalnego, w tym w wysokości większej niż wysokość określona w ust. 1.</a:t>
            </a:r>
          </a:p>
          <a:p>
            <a:endParaRPr lang="pl-PL"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Co uważa się za kredyt konsumencki?</a:t>
            </a:r>
            <a:endParaRPr lang="pl-PL" b="1" dirty="0"/>
          </a:p>
        </p:txBody>
      </p:sp>
      <p:sp>
        <p:nvSpPr>
          <p:cNvPr id="3" name="Symbol zastępczy zawartości 2"/>
          <p:cNvSpPr>
            <a:spLocks noGrp="1"/>
          </p:cNvSpPr>
          <p:nvPr>
            <p:ph idx="1"/>
          </p:nvPr>
        </p:nvSpPr>
        <p:spPr>
          <a:xfrm>
            <a:off x="1043608" y="2060849"/>
            <a:ext cx="8100392" cy="4797152"/>
          </a:xfrm>
        </p:spPr>
        <p:txBody>
          <a:bodyPr>
            <a:normAutofit fontScale="77500" lnSpcReduction="20000"/>
          </a:bodyPr>
          <a:lstStyle/>
          <a:p>
            <a:r>
              <a:rPr lang="pl-PL" dirty="0" smtClean="0"/>
              <a:t>Art. 3 ust. </a:t>
            </a:r>
            <a:r>
              <a:rPr lang="pl-PL" dirty="0" smtClean="0"/>
              <a:t>2 KrKonsum - za umowę o kredyt konsumencki uważa się w szczególności</a:t>
            </a:r>
            <a:r>
              <a:rPr lang="pl-PL" dirty="0" smtClean="0"/>
              <a:t>:</a:t>
            </a:r>
          </a:p>
          <a:p>
            <a:pPr marL="514350" indent="-514350">
              <a:buFont typeface="+mj-lt"/>
              <a:buAutoNum type="arabicParenR"/>
            </a:pPr>
            <a:r>
              <a:rPr lang="pl-PL" dirty="0" smtClean="0"/>
              <a:t>umowę pożyczki</a:t>
            </a:r>
            <a:r>
              <a:rPr lang="pl-PL" dirty="0" smtClean="0"/>
              <a:t>;</a:t>
            </a:r>
          </a:p>
          <a:p>
            <a:pPr marL="514350" indent="-514350">
              <a:buFont typeface="+mj-lt"/>
              <a:buAutoNum type="arabicParenR"/>
            </a:pPr>
            <a:r>
              <a:rPr lang="pl-PL" dirty="0" smtClean="0"/>
              <a:t>umowę kredytu w rozumieniu przepisów prawa bankowego</a:t>
            </a:r>
            <a:r>
              <a:rPr lang="pl-PL" dirty="0" smtClean="0"/>
              <a:t>;</a:t>
            </a:r>
          </a:p>
          <a:p>
            <a:pPr marL="514350" indent="-514350">
              <a:buFont typeface="+mj-lt"/>
              <a:buAutoNum type="arabicParenR"/>
            </a:pPr>
            <a:r>
              <a:rPr lang="pl-PL" dirty="0" smtClean="0"/>
              <a:t>umowę o odroczeniu konsumentowi terminu spełnienia świadczenia pieniężnego, jeżeli konsument jest zobowiązany do poniesienia jakichkolwiek kosztów związanych z odroczeniem spełnienia świadczenia</a:t>
            </a:r>
            <a:r>
              <a:rPr lang="pl-PL" dirty="0" smtClean="0"/>
              <a:t>;</a:t>
            </a:r>
          </a:p>
          <a:p>
            <a:pPr marL="514350" indent="-514350">
              <a:buFont typeface="+mj-lt"/>
              <a:buAutoNum type="arabicParenR"/>
            </a:pPr>
            <a:r>
              <a:rPr lang="pl-PL" dirty="0" smtClean="0"/>
              <a:t>umowę o kredyt, w której kredytodawca zaciąga zobowiązanie wobec osoby trzeciej, a konsument zobowiązuje się do zwrotu kredytodawcy spełnionego świadczenia</a:t>
            </a:r>
            <a:r>
              <a:rPr lang="pl-PL" dirty="0" smtClean="0"/>
              <a:t>;</a:t>
            </a:r>
          </a:p>
          <a:p>
            <a:pPr marL="514350" indent="-514350">
              <a:buFont typeface="+mj-lt"/>
              <a:buAutoNum type="arabicParenR"/>
            </a:pPr>
            <a:r>
              <a:rPr lang="pl-PL" dirty="0" smtClean="0"/>
              <a:t>mowę o kredyt odnawialny.</a:t>
            </a:r>
            <a:endParaRPr lang="pl-PL"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Czego nie uważa się za kredyt konsumencki?</a:t>
            </a:r>
            <a:endParaRPr lang="pl-PL" b="1" dirty="0"/>
          </a:p>
        </p:txBody>
      </p:sp>
      <p:sp>
        <p:nvSpPr>
          <p:cNvPr id="3" name="Symbol zastępczy zawartości 2"/>
          <p:cNvSpPr>
            <a:spLocks noGrp="1"/>
          </p:cNvSpPr>
          <p:nvPr>
            <p:ph idx="1"/>
          </p:nvPr>
        </p:nvSpPr>
        <p:spPr>
          <a:xfrm>
            <a:off x="1043608" y="2060849"/>
            <a:ext cx="8100392" cy="4797152"/>
          </a:xfrm>
        </p:spPr>
        <p:txBody>
          <a:bodyPr>
            <a:normAutofit fontScale="92500"/>
          </a:bodyPr>
          <a:lstStyle/>
          <a:p>
            <a:r>
              <a:rPr lang="pl-PL" dirty="0" smtClean="0"/>
              <a:t>Art. 3 ust. </a:t>
            </a:r>
            <a:r>
              <a:rPr lang="pl-PL" dirty="0" smtClean="0"/>
              <a:t>3 KrKonsum - za umowę o kredyt konsumencki nie uważa się umów dotyczących odroczenia terminu spełnienia świadczenia niepieniężnego, którego przedmiotem jest stałe lub sukcesywne świadczenie usług lub dostaw towarów tego samego rodzaju, jeżeli konsument jest zobowiązany do zapłaty za spełnione świadczenie lub dostawę towaru w ustalonych odstępach czasu w trakcie obowiązywania umowy.</a:t>
            </a:r>
            <a:endParaRPr lang="pl-PL"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Wyłączenia ustawy (art</a:t>
            </a:r>
            <a:r>
              <a:rPr lang="pl-PL" b="1" dirty="0" smtClean="0"/>
              <a:t>. 4 ust. 1 </a:t>
            </a:r>
            <a:r>
              <a:rPr lang="pl-PL" b="1" dirty="0" smtClean="0"/>
              <a:t>KrKonsum) </a:t>
            </a:r>
            <a:endParaRPr lang="pl-PL" b="1" dirty="0"/>
          </a:p>
        </p:txBody>
      </p:sp>
      <p:sp>
        <p:nvSpPr>
          <p:cNvPr id="3" name="Symbol zastępczy zawartości 2"/>
          <p:cNvSpPr>
            <a:spLocks noGrp="1"/>
          </p:cNvSpPr>
          <p:nvPr>
            <p:ph idx="1"/>
          </p:nvPr>
        </p:nvSpPr>
        <p:spPr>
          <a:xfrm>
            <a:off x="1043608" y="2060849"/>
            <a:ext cx="8100392" cy="4797152"/>
          </a:xfrm>
        </p:spPr>
        <p:txBody>
          <a:bodyPr>
            <a:normAutofit fontScale="77500" lnSpcReduction="20000"/>
          </a:bodyPr>
          <a:lstStyle/>
          <a:p>
            <a:pPr marL="0" indent="0" algn="just">
              <a:buNone/>
            </a:pPr>
            <a:r>
              <a:rPr lang="pl-PL" b="1" dirty="0" smtClean="0"/>
              <a:t>Ustawy nie stosuje się do </a:t>
            </a:r>
            <a:r>
              <a:rPr lang="pl-PL" b="1" dirty="0" smtClean="0"/>
              <a:t>umów:</a:t>
            </a:r>
          </a:p>
          <a:p>
            <a:pPr marL="180975" indent="-180975" algn="just"/>
            <a:r>
              <a:rPr lang="pl-PL" sz="3000" dirty="0" smtClean="0"/>
              <a:t>w </a:t>
            </a:r>
            <a:r>
              <a:rPr lang="pl-PL" sz="3000" dirty="0" smtClean="0"/>
              <a:t>których konsument nie jest zobowiązany do zapłaty oprocentowania itd. (tzw. Kredyt 0</a:t>
            </a:r>
            <a:r>
              <a:rPr lang="pl-PL" sz="3000" dirty="0" smtClean="0"/>
              <a:t>%);</a:t>
            </a:r>
          </a:p>
          <a:p>
            <a:pPr marL="180975" indent="-180975" algn="just"/>
            <a:r>
              <a:rPr lang="pl-PL" sz="3000" dirty="0" smtClean="0"/>
              <a:t>leasingu</a:t>
            </a:r>
            <a:r>
              <a:rPr lang="pl-PL" sz="3000" dirty="0" smtClean="0"/>
              <a:t>, jeżeli umowa nie przewiduje obowiązku nabycia przedmiotu umowy przez konsumenta</a:t>
            </a:r>
            <a:r>
              <a:rPr lang="pl-PL" sz="3000" dirty="0" smtClean="0"/>
              <a:t>;</a:t>
            </a:r>
          </a:p>
          <a:p>
            <a:pPr marL="180975" indent="-180975" algn="just"/>
            <a:r>
              <a:rPr lang="pl-PL" sz="3000" dirty="0" smtClean="0"/>
              <a:t>zawieranych </a:t>
            </a:r>
            <a:r>
              <a:rPr lang="pl-PL" sz="3000" dirty="0" smtClean="0"/>
              <a:t>z podmiotami takimi jak</a:t>
            </a:r>
            <a:r>
              <a:rPr lang="pl-PL" altLang="pl-PL" sz="3000" dirty="0" smtClean="0"/>
              <a:t>: domy maklerskie polskie i zagraniczne</a:t>
            </a:r>
            <a:r>
              <a:rPr lang="pl-PL" sz="3000" dirty="0" smtClean="0"/>
              <a:t>;</a:t>
            </a:r>
          </a:p>
          <a:p>
            <a:pPr marL="180975" indent="-180975" algn="just"/>
            <a:r>
              <a:rPr lang="pl-PL" sz="3000" dirty="0" smtClean="0"/>
              <a:t>o</a:t>
            </a:r>
            <a:r>
              <a:rPr lang="pl-PL" sz="3000" dirty="0" smtClean="0"/>
              <a:t> kredyt, będących wynikiem m.in. ugody sądowej</a:t>
            </a:r>
            <a:r>
              <a:rPr lang="pl-PL" sz="3000" dirty="0" smtClean="0"/>
              <a:t>;</a:t>
            </a:r>
          </a:p>
          <a:p>
            <a:pPr marL="180975" indent="-180975" algn="just"/>
            <a:r>
              <a:rPr lang="pl-PL" sz="3000" dirty="0" smtClean="0"/>
              <a:t>o </a:t>
            </a:r>
            <a:r>
              <a:rPr lang="pl-PL" sz="3000" dirty="0" smtClean="0"/>
              <a:t>kredyt udzielany wyłącznie pracownikom zatrudnionym u danego pracodawcy  na preferencyjnych warunkach</a:t>
            </a:r>
            <a:r>
              <a:rPr lang="pl-PL" sz="3000" dirty="0" smtClean="0"/>
              <a:t>;</a:t>
            </a:r>
          </a:p>
          <a:p>
            <a:pPr marL="180975" indent="-180975" algn="just"/>
            <a:r>
              <a:rPr lang="pl-PL" sz="3000" dirty="0" smtClean="0"/>
              <a:t>o </a:t>
            </a:r>
            <a:r>
              <a:rPr lang="pl-PL" sz="3000" dirty="0" smtClean="0"/>
              <a:t>kredyt udzielany na mocy przepisów szczególnych</a:t>
            </a:r>
            <a:r>
              <a:rPr lang="pl-PL" sz="3000" dirty="0" smtClean="0"/>
              <a:t>;</a:t>
            </a:r>
          </a:p>
          <a:p>
            <a:pPr marL="180975" indent="-180975" algn="just"/>
            <a:r>
              <a:rPr lang="pl-PL" sz="3000" dirty="0" smtClean="0"/>
              <a:t>odwróconego </a:t>
            </a:r>
            <a:r>
              <a:rPr lang="pl-PL" sz="3000" dirty="0" smtClean="0"/>
              <a:t>kredytu hipotecznego zawartych na podstawie ustawy z dnia 23 października 2014 r. o odwróconym kredycie hipotecznym.</a:t>
            </a:r>
            <a:endParaRPr lang="pl-PL" sz="3000" dirty="0" smtClean="0"/>
          </a:p>
          <a:p>
            <a:pPr marL="0" indent="0" algn="just"/>
            <a:endParaRPr lang="pl-PL" b="1"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Wyłączenia częściowe ustawy (art. 4 ust. 2 KrKonsum)</a:t>
            </a:r>
            <a:endParaRPr lang="pl-PL" b="1" dirty="0"/>
          </a:p>
        </p:txBody>
      </p:sp>
      <p:sp>
        <p:nvSpPr>
          <p:cNvPr id="3" name="Symbol zastępczy zawartości 2"/>
          <p:cNvSpPr>
            <a:spLocks noGrp="1"/>
          </p:cNvSpPr>
          <p:nvPr>
            <p:ph idx="1"/>
          </p:nvPr>
        </p:nvSpPr>
        <p:spPr>
          <a:xfrm>
            <a:off x="1043608" y="2060849"/>
            <a:ext cx="8100392" cy="4797152"/>
          </a:xfrm>
        </p:spPr>
        <p:txBody>
          <a:bodyPr>
            <a:noAutofit/>
          </a:bodyPr>
          <a:lstStyle/>
          <a:p>
            <a:pPr marL="0" indent="0">
              <a:buNone/>
            </a:pPr>
            <a:r>
              <a:rPr lang="pl-PL" sz="2050" b="1" dirty="0" smtClean="0"/>
              <a:t>Ustawę stosuje się w ograniczonym zakresie do umów:</a:t>
            </a:r>
          </a:p>
          <a:p>
            <a:r>
              <a:rPr lang="pl-PL" sz="2050" dirty="0" smtClean="0"/>
              <a:t>o kredyt zabezpieczony hipoteką oraz pożyczki zabezpieczonej hipoteką, z wyjątkiem umów odwróconego kredytu hipotecznego</a:t>
            </a:r>
            <a:r>
              <a:rPr lang="pl-PL" sz="2050" dirty="0" smtClean="0"/>
              <a:t>;</a:t>
            </a:r>
          </a:p>
          <a:p>
            <a:r>
              <a:rPr lang="pl-PL" sz="2050" dirty="0" smtClean="0"/>
              <a:t>o kredyt w rachunku oszczędnościowo-rozliczeniowym konsumenta, który jest spłacany przez konsumenta w terminie do jednego miesiąca</a:t>
            </a:r>
            <a:r>
              <a:rPr lang="pl-PL" sz="2050" dirty="0" smtClean="0"/>
              <a:t>;</a:t>
            </a:r>
          </a:p>
          <a:p>
            <a:r>
              <a:rPr lang="pl-PL" sz="2050" dirty="0" smtClean="0"/>
              <a:t>o kredyt w rachunku oszczędnościowo-rozliczeniowym konsumenta, który jest spłacany przez konsumenta w terminie do trzech miesięcy lub na żądanie</a:t>
            </a:r>
            <a:r>
              <a:rPr lang="pl-PL" sz="2050" dirty="0" smtClean="0"/>
              <a:t>;</a:t>
            </a:r>
          </a:p>
          <a:p>
            <a:r>
              <a:rPr lang="pl-PL" sz="2050" dirty="0" smtClean="0"/>
              <a:t>przekroczenia środków pieniężnych zgromadzonych na rachunku oszczędnościowo-rozliczeniowym</a:t>
            </a:r>
            <a:r>
              <a:rPr lang="pl-PL" sz="2050" dirty="0" smtClean="0"/>
              <a:t>;</a:t>
            </a:r>
          </a:p>
          <a:p>
            <a:r>
              <a:rPr lang="pl-PL" sz="2050" dirty="0" smtClean="0"/>
              <a:t>przewidujących odroczenie płatności lub zmianę sposobu spłaty w przypadku gdy konsument jest w zwłoce w związku ze spłatą zadłużenia wynikającego z umowy o kredyt.</a:t>
            </a:r>
            <a:endParaRPr lang="pl-PL" sz="205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Pomimo wyłączeń (art. 4 ust. 4 KrKonsum)</a:t>
            </a:r>
            <a:endParaRPr lang="pl-PL" b="1" dirty="0"/>
          </a:p>
        </p:txBody>
      </p:sp>
      <p:sp>
        <p:nvSpPr>
          <p:cNvPr id="3" name="Symbol zastępczy zawartości 2"/>
          <p:cNvSpPr>
            <a:spLocks noGrp="1"/>
          </p:cNvSpPr>
          <p:nvPr>
            <p:ph idx="1"/>
          </p:nvPr>
        </p:nvSpPr>
        <p:spPr>
          <a:xfrm>
            <a:off x="1043608" y="2060849"/>
            <a:ext cx="8100392" cy="4797152"/>
          </a:xfrm>
        </p:spPr>
        <p:txBody>
          <a:bodyPr/>
          <a:lstStyle/>
          <a:p>
            <a:r>
              <a:rPr lang="pl-PL" dirty="0" smtClean="0"/>
              <a:t>Ustawę stosuje się do </a:t>
            </a:r>
            <a:r>
              <a:rPr lang="pl-PL" b="1" dirty="0" smtClean="0"/>
              <a:t>umów leasingu </a:t>
            </a:r>
            <a:r>
              <a:rPr lang="pl-PL" dirty="0" smtClean="0"/>
              <a:t>i </a:t>
            </a:r>
            <a:r>
              <a:rPr lang="pl-PL" b="1" dirty="0" smtClean="0"/>
              <a:t>najmu</a:t>
            </a:r>
            <a:r>
              <a:rPr lang="pl-PL" dirty="0" smtClean="0"/>
              <a:t>, jeżeli umowa odrębna od tych umów przewiduje obowiązek nabycia przedmiotu umowy, uzależniając go od żądania kredytodawcy.</a:t>
            </a:r>
          </a:p>
          <a:p>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a:bodyPr>
          <a:lstStyle/>
          <a:p>
            <a:r>
              <a:rPr lang="pl-PL" sz="4000" dirty="0" smtClean="0"/>
              <a:t>przy spełnieniu świadczenia rzeczy stają się własnością pożyczkobiorcy; zasilają jego majątek </a:t>
            </a:r>
            <a:r>
              <a:rPr lang="pl-PL" sz="4000" dirty="0" smtClean="0"/>
              <a:t>czasowo;</a:t>
            </a:r>
          </a:p>
          <a:p>
            <a:r>
              <a:rPr lang="pl-PL" sz="4000" dirty="0" smtClean="0"/>
              <a:t>rzeczy </a:t>
            </a:r>
            <a:r>
              <a:rPr lang="pl-PL" sz="4000" b="1" dirty="0" smtClean="0"/>
              <a:t>oznaczone co do gatunku</a:t>
            </a:r>
            <a:r>
              <a:rPr lang="pl-PL" sz="4000" dirty="0" smtClean="0"/>
              <a:t>; </a:t>
            </a:r>
            <a:r>
              <a:rPr lang="pl-PL" sz="4000" dirty="0" smtClean="0"/>
              <a:t>w ramach tej konstrukcji pieniądze traktowane są jak rzeczy ruchome oznaczone tylko co do gatunku;</a:t>
            </a:r>
          </a:p>
          <a:p>
            <a:r>
              <a:rPr lang="pl-PL" sz="4000" b="1" dirty="0" smtClean="0"/>
              <a:t>później zwrot takich samych, a nie tych samych </a:t>
            </a:r>
            <a:r>
              <a:rPr lang="pl-PL" sz="4000" b="1" dirty="0" smtClean="0"/>
              <a:t>rzeczy!</a:t>
            </a:r>
          </a:p>
          <a:p>
            <a:pPr>
              <a:buNone/>
            </a:pPr>
            <a:endParaRPr lang="pl-PL"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normAutofit fontScale="90000"/>
          </a:bodyPr>
          <a:lstStyle/>
          <a:p>
            <a:r>
              <a:rPr lang="pl-PL" b="1" dirty="0" smtClean="0"/>
              <a:t>Podmiotu umowy o kredyt konsumencki</a:t>
            </a:r>
            <a:endParaRPr lang="pl-PL" b="1" dirty="0"/>
          </a:p>
        </p:txBody>
      </p:sp>
      <p:sp>
        <p:nvSpPr>
          <p:cNvPr id="3" name="Symbol zastępczy zawartości 2"/>
          <p:cNvSpPr>
            <a:spLocks noGrp="1"/>
          </p:cNvSpPr>
          <p:nvPr>
            <p:ph idx="1"/>
          </p:nvPr>
        </p:nvSpPr>
        <p:spPr>
          <a:xfrm>
            <a:off x="1043608" y="2060849"/>
            <a:ext cx="8100392" cy="4797152"/>
          </a:xfrm>
        </p:spPr>
        <p:txBody>
          <a:bodyPr>
            <a:normAutofit fontScale="77500" lnSpcReduction="20000"/>
          </a:bodyPr>
          <a:lstStyle/>
          <a:p>
            <a:r>
              <a:rPr lang="pl-PL" b="1" dirty="0" smtClean="0"/>
              <a:t>Konsument</a:t>
            </a:r>
            <a:r>
              <a:rPr lang="pl-PL" dirty="0" smtClean="0"/>
              <a:t> - </a:t>
            </a:r>
            <a:r>
              <a:rPr lang="pl-PL" dirty="0" smtClean="0"/>
              <a:t>konsument</a:t>
            </a:r>
            <a:r>
              <a:rPr lang="pl-PL" dirty="0" smtClean="0"/>
              <a:t> w rozumieniu przepisów </a:t>
            </a:r>
            <a:r>
              <a:rPr lang="pl-PL" dirty="0" smtClean="0"/>
              <a:t>KC (art. 22(1) KC);</a:t>
            </a:r>
          </a:p>
          <a:p>
            <a:r>
              <a:rPr lang="pl-PL" b="1" dirty="0" smtClean="0"/>
              <a:t>Kredytodawca</a:t>
            </a:r>
            <a:r>
              <a:rPr lang="pl-PL" dirty="0" smtClean="0"/>
              <a:t> - przedsiębiorca w rozumieniu przepisów </a:t>
            </a:r>
            <a:r>
              <a:rPr lang="pl-PL" dirty="0" smtClean="0"/>
              <a:t>KC, </a:t>
            </a:r>
            <a:r>
              <a:rPr lang="pl-PL" dirty="0" smtClean="0"/>
              <a:t>który w zakresie swojej działalności gospodarczej lub zawodowej, udziela lub daje przyrzeczenie udzielenia konsumentowi kredytu</a:t>
            </a:r>
            <a:r>
              <a:rPr lang="pl-PL" dirty="0" smtClean="0"/>
              <a:t>;</a:t>
            </a:r>
          </a:p>
          <a:p>
            <a:r>
              <a:rPr lang="pl-PL" b="1" dirty="0" smtClean="0"/>
              <a:t>Pośrednik kredytowy </a:t>
            </a:r>
            <a:r>
              <a:rPr lang="pl-PL" dirty="0" smtClean="0"/>
              <a:t>- przedsiębiorca w rozumieniu przepisów </a:t>
            </a:r>
            <a:r>
              <a:rPr lang="pl-PL" dirty="0" smtClean="0"/>
              <a:t>KC, </a:t>
            </a:r>
            <a:r>
              <a:rPr lang="pl-PL" u="sng" dirty="0" smtClean="0"/>
              <a:t>inny niż kredytodawca</a:t>
            </a:r>
            <a:r>
              <a:rPr lang="pl-PL" dirty="0" smtClean="0"/>
              <a:t>, który w zakresie swojej działalności gospodarczej lub zawodowej uzyskuje korzyści majątkowe, w szczególności wynagrodzenie od konsumenta, dokonując czynności faktycznych lub prawnych związanych z przygotowaniem, oferowaniem lub zawieraniem umowy o </a:t>
            </a:r>
            <a:r>
              <a:rPr lang="pl-PL" dirty="0" smtClean="0"/>
              <a:t>kredyt.</a:t>
            </a:r>
            <a:endParaRPr lang="pl-PL"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224136"/>
          </a:xfrm>
        </p:spPr>
        <p:txBody>
          <a:bodyPr/>
          <a:lstStyle/>
          <a:p>
            <a:r>
              <a:rPr lang="pl-PL" b="1" dirty="0" smtClean="0"/>
              <a:t>Art. 29 KrKonsum</a:t>
            </a:r>
            <a:endParaRPr lang="pl-PL" b="1" dirty="0"/>
          </a:p>
        </p:txBody>
      </p:sp>
      <p:sp>
        <p:nvSpPr>
          <p:cNvPr id="3" name="Symbol zastępczy zawartości 2"/>
          <p:cNvSpPr>
            <a:spLocks noGrp="1"/>
          </p:cNvSpPr>
          <p:nvPr>
            <p:ph idx="1"/>
          </p:nvPr>
        </p:nvSpPr>
        <p:spPr>
          <a:xfrm>
            <a:off x="914400" y="2332037"/>
            <a:ext cx="8229600" cy="4525963"/>
          </a:xfrm>
        </p:spPr>
        <p:txBody>
          <a:bodyPr/>
          <a:lstStyle/>
          <a:p>
            <a:r>
              <a:rPr lang="pl-PL" b="1" dirty="0" smtClean="0"/>
              <a:t>Forma zawarcia umowy </a:t>
            </a:r>
            <a:r>
              <a:rPr lang="pl-PL" dirty="0" smtClean="0"/>
              <a:t>– umowa o kredyt konsumencki powinna być zawarta </a:t>
            </a:r>
            <a:r>
              <a:rPr lang="pl-PL" b="1" dirty="0" smtClean="0"/>
              <a:t>w formie pisemnej</a:t>
            </a:r>
            <a:r>
              <a:rPr lang="pl-PL" dirty="0" smtClean="0"/>
              <a:t>, chyba że odrębne przepisy przewidują inną szczególną formę.</a:t>
            </a:r>
          </a:p>
          <a:p>
            <a:r>
              <a:rPr lang="pl-PL" dirty="0" smtClean="0"/>
              <a:t>Kredytodawca </a:t>
            </a:r>
            <a:r>
              <a:rPr lang="pl-PL" dirty="0" smtClean="0"/>
              <a:t>zobowiązany jest dostarczyć </a:t>
            </a:r>
            <a:r>
              <a:rPr lang="pl-PL" dirty="0" smtClean="0"/>
              <a:t>kredytobiorcy</a:t>
            </a:r>
            <a:r>
              <a:rPr lang="pl-PL" dirty="0" smtClean="0"/>
              <a:t> egzemplarz umowy.</a:t>
            </a:r>
          </a:p>
          <a:p>
            <a:r>
              <a:rPr lang="pl-PL" dirty="0" smtClean="0"/>
              <a:t>Umowa powinna być sformułowana w sposób jednoznaczny i zrozumiały dla konsumenta.</a:t>
            </a:r>
          </a:p>
          <a:p>
            <a:endParaRPr lang="pl-PL"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Co powinna zawierać umowa? (art. 30 KrKonsum)</a:t>
            </a:r>
            <a:endParaRPr lang="pl-PL" b="1" dirty="0"/>
          </a:p>
        </p:txBody>
      </p:sp>
      <p:sp>
        <p:nvSpPr>
          <p:cNvPr id="3" name="Symbol zastępczy zawartości 2"/>
          <p:cNvSpPr>
            <a:spLocks noGrp="1"/>
          </p:cNvSpPr>
          <p:nvPr>
            <p:ph idx="1"/>
          </p:nvPr>
        </p:nvSpPr>
        <p:spPr>
          <a:xfrm>
            <a:off x="971600" y="2060847"/>
            <a:ext cx="8172400" cy="4797153"/>
          </a:xfrm>
        </p:spPr>
        <p:txBody>
          <a:bodyPr>
            <a:noAutofit/>
          </a:bodyPr>
          <a:lstStyle/>
          <a:p>
            <a:pPr marL="514350" indent="-514350">
              <a:buFont typeface="+mj-lt"/>
              <a:buAutoNum type="arabicParenR"/>
            </a:pPr>
            <a:r>
              <a:rPr lang="pl-PL" sz="2100" dirty="0" smtClean="0"/>
              <a:t>imię, nazwisko i adres </a:t>
            </a:r>
            <a:r>
              <a:rPr lang="pl-PL" sz="2100" b="1" dirty="0" smtClean="0"/>
              <a:t>konsumenta</a:t>
            </a:r>
            <a:r>
              <a:rPr lang="pl-PL" sz="2100" dirty="0" smtClean="0"/>
              <a:t> oraz imię, nazwisko (nazwę) i adres (siedzibę) </a:t>
            </a:r>
            <a:r>
              <a:rPr lang="pl-PL" sz="2100" b="1" dirty="0" smtClean="0"/>
              <a:t>kredytodawcy</a:t>
            </a:r>
            <a:r>
              <a:rPr lang="pl-PL" sz="2100" dirty="0" smtClean="0"/>
              <a:t> i </a:t>
            </a:r>
            <a:r>
              <a:rPr lang="pl-PL" sz="2100" b="1" dirty="0" smtClean="0"/>
              <a:t>pośrednika kredytowego</a:t>
            </a:r>
            <a:r>
              <a:rPr lang="pl-PL" sz="2100" dirty="0" smtClean="0"/>
              <a:t>;</a:t>
            </a:r>
          </a:p>
          <a:p>
            <a:pPr marL="514350" indent="-514350">
              <a:buFont typeface="+mj-lt"/>
              <a:buAutoNum type="arabicParenR"/>
            </a:pPr>
            <a:r>
              <a:rPr lang="pl-PL" sz="2100" b="1" dirty="0" smtClean="0"/>
              <a:t>rodzaj kredytu</a:t>
            </a:r>
            <a:r>
              <a:rPr lang="pl-PL" sz="2100" dirty="0" smtClean="0"/>
              <a:t>;</a:t>
            </a:r>
          </a:p>
          <a:p>
            <a:pPr marL="514350" indent="-514350">
              <a:buFont typeface="+mj-lt"/>
              <a:buAutoNum type="arabicParenR"/>
            </a:pPr>
            <a:r>
              <a:rPr lang="pl-PL" sz="2100" b="1" dirty="0" smtClean="0"/>
              <a:t>czas obowiązywania </a:t>
            </a:r>
            <a:r>
              <a:rPr lang="pl-PL" sz="2100" dirty="0" smtClean="0"/>
              <a:t>umowy</a:t>
            </a:r>
            <a:r>
              <a:rPr lang="pl-PL" sz="2100" dirty="0" smtClean="0"/>
              <a:t>;</a:t>
            </a:r>
          </a:p>
          <a:p>
            <a:pPr marL="514350" indent="-514350">
              <a:buFont typeface="+mj-lt"/>
              <a:buAutoNum type="arabicParenR"/>
            </a:pPr>
            <a:r>
              <a:rPr lang="pl-PL" sz="2100" b="1" dirty="0" smtClean="0"/>
              <a:t>całkowitą kwotę </a:t>
            </a:r>
            <a:r>
              <a:rPr lang="pl-PL" sz="2100" dirty="0" smtClean="0"/>
              <a:t>kredytu</a:t>
            </a:r>
            <a:r>
              <a:rPr lang="pl-PL" sz="2100" dirty="0" smtClean="0"/>
              <a:t>;</a:t>
            </a:r>
          </a:p>
          <a:p>
            <a:pPr marL="514350" indent="-514350">
              <a:buFont typeface="+mj-lt"/>
              <a:buAutoNum type="arabicParenR"/>
            </a:pPr>
            <a:r>
              <a:rPr lang="pl-PL" sz="2100" b="1" dirty="0" smtClean="0"/>
              <a:t>terminy i sposób </a:t>
            </a:r>
            <a:r>
              <a:rPr lang="pl-PL" sz="2100" dirty="0" smtClean="0"/>
              <a:t>wypłaty kredytu</a:t>
            </a:r>
            <a:r>
              <a:rPr lang="pl-PL" sz="2100" dirty="0" smtClean="0"/>
              <a:t>;</a:t>
            </a:r>
          </a:p>
          <a:p>
            <a:pPr marL="514350" indent="-514350">
              <a:buFont typeface="+mj-lt"/>
              <a:buAutoNum type="arabicParenR"/>
            </a:pPr>
            <a:r>
              <a:rPr lang="pl-PL" sz="2100" b="1" dirty="0" smtClean="0"/>
              <a:t>stopę oprocentowania kredytu</a:t>
            </a:r>
            <a:r>
              <a:rPr lang="pl-PL" sz="2100" dirty="0" smtClean="0"/>
              <a:t>, warunki stosowania tej stopy, a także okresy, warunki i procedury zmiany stopy oprocentowania wraz z podaniem indeksu lub stopy referencyjnej, o ile ma zastosowanie do pierwotnej stopy oprocentowania kredytu; jeżeli umowa o kredyt konsumencki przewiduje różne stopy oprocentowania, informacje te podaje się dla wszystkich stosowanych stóp procentowych w danym okresie obowiązywania umowy;</a:t>
            </a:r>
            <a:endParaRPr lang="pl-PL" sz="21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lnSpcReduction="10000"/>
          </a:bodyPr>
          <a:lstStyle/>
          <a:p>
            <a:pPr marL="514350" indent="-514350">
              <a:buFont typeface="+mj-lt"/>
              <a:buAutoNum type="arabicParenR" startAt="7"/>
            </a:pPr>
            <a:r>
              <a:rPr lang="pl-PL" b="1" dirty="0" smtClean="0"/>
              <a:t>rzeczywistą roczną stopę oprocentowania </a:t>
            </a:r>
            <a:r>
              <a:rPr lang="pl-PL" dirty="0" smtClean="0"/>
              <a:t>oraz </a:t>
            </a:r>
            <a:r>
              <a:rPr lang="pl-PL" b="1" dirty="0" smtClean="0"/>
              <a:t>całkowitą kwotę do zapłaty </a:t>
            </a:r>
            <a:r>
              <a:rPr lang="pl-PL" dirty="0" smtClean="0"/>
              <a:t>przez konsumenta ustaloną w dniu zawarcia umowy o kredyt konsumencki wraz z podaniem wszystkich założeń przyjętych do jej obliczenia</a:t>
            </a:r>
            <a:r>
              <a:rPr lang="pl-PL" dirty="0" smtClean="0"/>
              <a:t>;</a:t>
            </a:r>
          </a:p>
          <a:p>
            <a:pPr marL="514350" indent="-514350">
              <a:buFont typeface="+mj-lt"/>
              <a:buAutoNum type="arabicParenR" startAt="7"/>
            </a:pPr>
            <a:r>
              <a:rPr lang="pl-PL" b="1" dirty="0" smtClean="0"/>
              <a:t>zasady i terminy spłaty kredytu</a:t>
            </a:r>
            <a:r>
              <a:rPr lang="pl-PL" dirty="0" smtClean="0"/>
              <a:t>, w szczególności kolejności zaliczania rat kredytu konsumenckiego na poczet należności kredytodawcy, w tym informację o prawie do otrzymania na wniosek konsumenta, w każdym czasie i bezpłatnie, harmonogramu </a:t>
            </a:r>
            <a:r>
              <a:rPr lang="pl-PL" dirty="0" smtClean="0"/>
              <a:t>spłaty;</a:t>
            </a:r>
            <a:endParaRPr lang="pl-PL"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fontScale="85000" lnSpcReduction="20000"/>
          </a:bodyPr>
          <a:lstStyle/>
          <a:p>
            <a:pPr marL="514350" indent="-514350">
              <a:buFont typeface="+mj-lt"/>
              <a:buAutoNum type="arabicParenR" startAt="9"/>
            </a:pPr>
            <a:r>
              <a:rPr lang="pl-PL" dirty="0" smtClean="0"/>
              <a:t>zestawienie zawierające </a:t>
            </a:r>
            <a:r>
              <a:rPr lang="pl-PL" b="1" dirty="0" smtClean="0"/>
              <a:t>terminy i zasady płatności odsetek </a:t>
            </a:r>
            <a:r>
              <a:rPr lang="pl-PL" dirty="0" smtClean="0"/>
              <a:t>oraz wszelkich innych kosztów kredytu, w przypadku gdy kredytodawca lub pośrednik kredytowy udziela karencji w spłacie kredytu</a:t>
            </a:r>
            <a:r>
              <a:rPr lang="pl-PL" dirty="0" smtClean="0"/>
              <a:t>;</a:t>
            </a:r>
          </a:p>
          <a:p>
            <a:pPr marL="514350" indent="-514350">
              <a:buFont typeface="+mj-lt"/>
              <a:buAutoNum type="arabicParenR" startAt="9"/>
            </a:pPr>
            <a:r>
              <a:rPr lang="pl-PL" b="1" dirty="0" smtClean="0"/>
              <a:t>informację o innych kosztach</a:t>
            </a:r>
            <a:r>
              <a:rPr lang="pl-PL" dirty="0" smtClean="0"/>
              <a:t>, które konsument jest zobowiązany ponieść w związku z umową o kredyt konsumencki, w szczególności o opłatach, w tym opłatach za prowadzenie jednego lub kilku rachunków, na których są zapisywane zarówno transakcje płatności, jak i wypłaty, łącznie z opłatami za korzystanie ze środków płatniczych zarówno dla transakcji płatności, jak i dla wypłat, prowizjach, marżach oraz kosztach usług dodatkowych, w szczególności ubezpieczeń, jeżeli są znane kredytodawcy, oraz warunki, na jakich koszty te mogą ulec zmianie;</a:t>
            </a:r>
            <a:endParaRPr lang="pl-PL"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a:bodyPr>
          <a:lstStyle/>
          <a:p>
            <a:pPr marL="514350" indent="-514350">
              <a:buFont typeface="+mj-lt"/>
              <a:buAutoNum type="arabicParenR" startAt="11"/>
            </a:pPr>
            <a:r>
              <a:rPr lang="pl-PL" sz="2100" b="1" dirty="0" smtClean="0"/>
              <a:t>roczną stopę oprocentowania zadłużenia przeterminowanego</a:t>
            </a:r>
            <a:r>
              <a:rPr lang="pl-PL" sz="2100" dirty="0" smtClean="0"/>
              <a:t>, warunki jej zmiany oraz ewentualne inne opłaty z tytułu zaległości w spłacie kredytu</a:t>
            </a:r>
            <a:r>
              <a:rPr lang="pl-PL" sz="2100" dirty="0" smtClean="0"/>
              <a:t>;</a:t>
            </a:r>
          </a:p>
          <a:p>
            <a:pPr marL="514350" indent="-514350">
              <a:buFont typeface="+mj-lt"/>
              <a:buAutoNum type="arabicParenR" startAt="11"/>
            </a:pPr>
            <a:r>
              <a:rPr lang="pl-PL" sz="2100" b="1" dirty="0" smtClean="0"/>
              <a:t>skutki braku płatności</a:t>
            </a:r>
            <a:r>
              <a:rPr lang="pl-PL" sz="2100" dirty="0" smtClean="0"/>
              <a:t>;</a:t>
            </a:r>
          </a:p>
          <a:p>
            <a:pPr marL="514350" indent="-514350">
              <a:buFont typeface="+mj-lt"/>
              <a:buAutoNum type="arabicParenR" startAt="11"/>
            </a:pPr>
            <a:r>
              <a:rPr lang="pl-PL" sz="2100" dirty="0" smtClean="0"/>
              <a:t>informację o konieczności poniesienia </a:t>
            </a:r>
            <a:r>
              <a:rPr lang="pl-PL" sz="2100" b="1" dirty="0" smtClean="0"/>
              <a:t>opłat notarialnych</a:t>
            </a:r>
            <a:r>
              <a:rPr lang="pl-PL" sz="2100" dirty="0" smtClean="0"/>
              <a:t>, o ile wystąpią</a:t>
            </a:r>
            <a:r>
              <a:rPr lang="pl-PL" sz="2100" dirty="0" smtClean="0"/>
              <a:t>;</a:t>
            </a:r>
          </a:p>
          <a:p>
            <a:pPr marL="514350" indent="-514350">
              <a:buFont typeface="+mj-lt"/>
              <a:buAutoNum type="arabicParenR" startAt="11"/>
            </a:pPr>
            <a:r>
              <a:rPr lang="pl-PL" sz="2100" dirty="0" smtClean="0"/>
              <a:t>sposób </a:t>
            </a:r>
            <a:r>
              <a:rPr lang="pl-PL" sz="2100" b="1" dirty="0" smtClean="0"/>
              <a:t>zabezpieczenia i ubezpieczenia spłaty kredytu</a:t>
            </a:r>
            <a:r>
              <a:rPr lang="pl-PL" sz="2100" dirty="0" smtClean="0"/>
              <a:t>, jeżeli umowa je przewiduje</a:t>
            </a:r>
            <a:r>
              <a:rPr lang="pl-PL" sz="2100" dirty="0" smtClean="0"/>
              <a:t>;</a:t>
            </a:r>
          </a:p>
          <a:p>
            <a:pPr marL="514350" indent="-514350">
              <a:buFont typeface="+mj-lt"/>
              <a:buAutoNum type="arabicParenR" startAt="11"/>
            </a:pPr>
            <a:r>
              <a:rPr lang="pl-PL" sz="2100" b="1" dirty="0" smtClean="0"/>
              <a:t>termin, sposób i skutki odstąpienia konsumenta od umowy</a:t>
            </a:r>
            <a:r>
              <a:rPr lang="pl-PL" sz="2100" dirty="0" smtClean="0"/>
              <a:t>, obowiązek zwrotu przez konsumenta udostępnionego przez kredytodawcę kredytu oraz odsetek zgodnie z rozdziałem 5, a także kwotę odsetek należnych w stosunku dziennym</a:t>
            </a:r>
            <a:r>
              <a:rPr lang="pl-PL" sz="2100" dirty="0" smtClean="0"/>
              <a:t>;</a:t>
            </a:r>
          </a:p>
          <a:p>
            <a:pPr marL="514350" indent="-514350">
              <a:buFont typeface="+mj-lt"/>
              <a:buAutoNum type="arabicParenR" startAt="11"/>
            </a:pPr>
            <a:r>
              <a:rPr lang="pl-PL" sz="2100" b="1" dirty="0" smtClean="0"/>
              <a:t>prawo konsumenta </a:t>
            </a:r>
            <a:r>
              <a:rPr lang="pl-PL" sz="2100" dirty="0" smtClean="0"/>
              <a:t>do </a:t>
            </a:r>
            <a:r>
              <a:rPr lang="pl-PL" sz="2100" b="1" dirty="0" smtClean="0"/>
              <a:t>spłaty kredytu przed terminem </a:t>
            </a:r>
            <a:r>
              <a:rPr lang="pl-PL" sz="2100" dirty="0" smtClean="0"/>
              <a:t>oraz </a:t>
            </a:r>
            <a:r>
              <a:rPr lang="pl-PL" sz="2100" b="1" dirty="0" smtClean="0"/>
              <a:t>procedurę </a:t>
            </a:r>
            <a:r>
              <a:rPr lang="pl-PL" sz="2100" dirty="0" smtClean="0"/>
              <a:t>spłaty kredytu przed terminem</a:t>
            </a:r>
            <a:r>
              <a:rPr lang="pl-PL" sz="2100" dirty="0" smtClean="0"/>
              <a:t>;</a:t>
            </a:r>
          </a:p>
          <a:p>
            <a:pPr marL="514350" indent="-514350">
              <a:buFont typeface="+mj-lt"/>
              <a:buAutoNum type="arabicParenR" startAt="11"/>
            </a:pPr>
            <a:r>
              <a:rPr lang="pl-PL" sz="2100" dirty="0" smtClean="0"/>
              <a:t>informację o prawie kredytodawcy do otrzymania </a:t>
            </a:r>
            <a:r>
              <a:rPr lang="pl-PL" sz="2100" b="1" dirty="0" smtClean="0"/>
              <a:t>prowizji</a:t>
            </a:r>
            <a:r>
              <a:rPr lang="pl-PL" sz="2100" dirty="0" smtClean="0"/>
              <a:t> za spłatę kredytu przed terminem i o sposobie jej ustalania, o ile takie prawo zastrzeżono w umowie;</a:t>
            </a:r>
            <a:endParaRPr lang="pl-PL" sz="21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lstStyle/>
          <a:p>
            <a:pPr marL="514350" indent="-514350">
              <a:buFont typeface="+mj-lt"/>
              <a:buAutoNum type="arabicParenR" startAt="18"/>
            </a:pPr>
            <a:r>
              <a:rPr lang="pl-PL" dirty="0" smtClean="0"/>
              <a:t>informację </a:t>
            </a:r>
            <a:r>
              <a:rPr lang="pl-PL" b="1" dirty="0" smtClean="0"/>
              <a:t>o prawie dochodzenia </a:t>
            </a:r>
            <a:r>
              <a:rPr lang="pl-PL" dirty="0" smtClean="0"/>
              <a:t>od kredytodawcy roszczeń konsumenta o wykonanie </a:t>
            </a:r>
            <a:r>
              <a:rPr lang="pl-PL" dirty="0" smtClean="0"/>
              <a:t>zobowiązania;</a:t>
            </a:r>
          </a:p>
          <a:p>
            <a:pPr marL="514350" indent="-514350">
              <a:buFont typeface="+mj-lt"/>
              <a:buAutoNum type="arabicParenR" startAt="18"/>
            </a:pPr>
            <a:r>
              <a:rPr lang="pl-PL" dirty="0" smtClean="0"/>
              <a:t>warunki </a:t>
            </a:r>
            <a:r>
              <a:rPr lang="pl-PL" b="1" dirty="0" smtClean="0"/>
              <a:t>rozwiązania umowy</a:t>
            </a:r>
            <a:r>
              <a:rPr lang="pl-PL" dirty="0" smtClean="0"/>
              <a:t>;</a:t>
            </a:r>
          </a:p>
          <a:p>
            <a:pPr marL="514350" indent="-514350">
              <a:buFont typeface="+mj-lt"/>
              <a:buAutoNum type="arabicParenR" startAt="18"/>
            </a:pPr>
            <a:r>
              <a:rPr lang="pl-PL" dirty="0" smtClean="0"/>
              <a:t>informację o możliwości korzystania z </a:t>
            </a:r>
            <a:r>
              <a:rPr lang="pl-PL" b="1" dirty="0" smtClean="0"/>
              <a:t>pozasądowego rozstrzygania sporów </a:t>
            </a:r>
            <a:r>
              <a:rPr lang="pl-PL" dirty="0" smtClean="0"/>
              <a:t>oraz zasadach dostępu do tej procedury, jeżeli takie prawo przysługuje konsumentowi</a:t>
            </a:r>
            <a:r>
              <a:rPr lang="pl-PL" dirty="0" smtClean="0"/>
              <a:t>;</a:t>
            </a:r>
          </a:p>
          <a:p>
            <a:pPr marL="514350" indent="-514350">
              <a:buFont typeface="+mj-lt"/>
              <a:buAutoNum type="arabicParenR" startAt="18"/>
            </a:pPr>
            <a:r>
              <a:rPr lang="pl-PL" dirty="0" smtClean="0"/>
              <a:t>wskazanie </a:t>
            </a:r>
            <a:r>
              <a:rPr lang="pl-PL" b="1" dirty="0" smtClean="0"/>
              <a:t>organu nadzoru </a:t>
            </a:r>
            <a:r>
              <a:rPr lang="pl-PL" dirty="0" smtClean="0"/>
              <a:t>właściwego w sprawach ochrony konsumentów.</a:t>
            </a:r>
            <a:endParaRPr lang="pl-PL"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Dodatkowe informacje</a:t>
            </a:r>
            <a:endParaRPr lang="pl-PL" b="1" dirty="0"/>
          </a:p>
        </p:txBody>
      </p:sp>
      <p:sp>
        <p:nvSpPr>
          <p:cNvPr id="3" name="Symbol zastępczy zawartości 2"/>
          <p:cNvSpPr>
            <a:spLocks noGrp="1"/>
          </p:cNvSpPr>
          <p:nvPr>
            <p:ph idx="1"/>
          </p:nvPr>
        </p:nvSpPr>
        <p:spPr>
          <a:xfrm>
            <a:off x="971600" y="2060849"/>
            <a:ext cx="8172400" cy="4797152"/>
          </a:xfrm>
        </p:spPr>
        <p:txBody>
          <a:bodyPr>
            <a:normAutofit/>
          </a:bodyPr>
          <a:lstStyle/>
          <a:p>
            <a:r>
              <a:rPr lang="pl-PL" dirty="0" smtClean="0"/>
              <a:t>Przejrzysta i rzetelna informacja dla konsumenta o zawieranej </a:t>
            </a:r>
            <a:r>
              <a:rPr lang="pl-PL" dirty="0" smtClean="0"/>
              <a:t>umowie (por. art. 7 i nast. KrKonsum);</a:t>
            </a:r>
            <a:endParaRPr lang="pl-PL" dirty="0" smtClean="0"/>
          </a:p>
          <a:p>
            <a:r>
              <a:rPr lang="pl-PL" dirty="0" smtClean="0"/>
              <a:t>Konsument ma prawo do spłaty kredytu w całości lub części przed terminem określonym w </a:t>
            </a:r>
            <a:r>
              <a:rPr lang="pl-PL" dirty="0" smtClean="0"/>
              <a:t>umowie (por. art. 48-52 KrKonsum);</a:t>
            </a:r>
            <a:endParaRPr lang="pl-PL" dirty="0" smtClean="0"/>
          </a:p>
          <a:p>
            <a:r>
              <a:rPr lang="pl-PL" dirty="0" smtClean="0"/>
              <a:t>Prawo odstąpienia od umowy w terminie </a:t>
            </a:r>
            <a:br>
              <a:rPr lang="pl-PL" dirty="0" smtClean="0"/>
            </a:br>
            <a:r>
              <a:rPr lang="pl-PL" dirty="0" smtClean="0"/>
              <a:t>14 dni od dnia zawarcia umowy bez podania </a:t>
            </a:r>
            <a:r>
              <a:rPr lang="pl-PL" dirty="0" smtClean="0"/>
              <a:t>przyczyny (por. art. 53-59 KrKonsum).</a:t>
            </a:r>
            <a:endParaRPr lang="pl-PL" dirty="0" smtClean="0"/>
          </a:p>
          <a:p>
            <a:endParaRPr lang="pl-PL"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Kredyt wiązany (art. 5 pkt 14 KrKonsum)</a:t>
            </a:r>
            <a:endParaRPr lang="pl-PL" b="1" dirty="0"/>
          </a:p>
        </p:txBody>
      </p:sp>
      <p:sp>
        <p:nvSpPr>
          <p:cNvPr id="3" name="Symbol zastępczy zawartości 2"/>
          <p:cNvSpPr>
            <a:spLocks noGrp="1"/>
          </p:cNvSpPr>
          <p:nvPr>
            <p:ph idx="1"/>
          </p:nvPr>
        </p:nvSpPr>
        <p:spPr>
          <a:xfrm>
            <a:off x="1043608" y="1988841"/>
            <a:ext cx="8100392" cy="4869160"/>
          </a:xfrm>
        </p:spPr>
        <p:txBody>
          <a:bodyPr>
            <a:normAutofit fontScale="77500" lnSpcReduction="20000"/>
          </a:bodyPr>
          <a:lstStyle/>
          <a:p>
            <a:pPr marL="0" indent="0">
              <a:buNone/>
            </a:pPr>
            <a:r>
              <a:rPr lang="pl-PL" altLang="pl-PL" b="1" dirty="0" smtClean="0"/>
              <a:t>Umowa o kredyt, z którego jest wyłącznie finansowane nabycie towaru lub usługi na podstawie innej umowy, a obie te umowy są ze sobą powiązane, zgodnie z którymi</a:t>
            </a:r>
            <a:r>
              <a:rPr lang="pl-PL" altLang="pl-PL" b="1" dirty="0" smtClean="0"/>
              <a:t>:</a:t>
            </a:r>
          </a:p>
          <a:p>
            <a:pPr marL="514350" indent="-514350">
              <a:buFont typeface="+mj-lt"/>
              <a:buAutoNum type="arabicParenR"/>
            </a:pPr>
            <a:r>
              <a:rPr lang="pl-PL" altLang="pl-PL" dirty="0" smtClean="0"/>
              <a:t>sprzedawca lub usługodawca udziela kredytu konsumentowi na nabycie towaru lub usługi od tego sprzedawcy lub usługodawcy;</a:t>
            </a:r>
          </a:p>
          <a:p>
            <a:pPr marL="514350" indent="-514350">
              <a:buFont typeface="+mj-lt"/>
              <a:buAutoNum type="arabicParenR"/>
            </a:pPr>
            <a:r>
              <a:rPr lang="pl-PL" altLang="pl-PL" dirty="0" smtClean="0"/>
              <a:t>nabycie towaru lub usługi jest finansowane przez kredytodawcę, który współpracuje ze sprzedawcą lub usługodawcą w związku z przygotowaniem lub zawarciem umowy o kredyt;</a:t>
            </a:r>
          </a:p>
          <a:p>
            <a:pPr marL="514350" indent="-514350">
              <a:buFont typeface="+mj-lt"/>
              <a:buAutoNum type="arabicParenR"/>
            </a:pPr>
            <a:r>
              <a:rPr lang="pl-PL" altLang="pl-PL" dirty="0" smtClean="0"/>
              <a:t>nabycie towaru lub usługi jest finansowane przez kredytodawcę, a towar lub usługa są szczegółowo określone w umowie o </a:t>
            </a:r>
            <a:r>
              <a:rPr lang="pl-PL" altLang="pl-PL" smtClean="0"/>
              <a:t>kredyt</a:t>
            </a:r>
            <a:r>
              <a:rPr lang="pl-PL" altLang="pl-PL" smtClean="0"/>
              <a:t>.</a:t>
            </a:r>
            <a:endParaRPr lang="pl-PL" altLang="pl-PL" b="1" smtClean="0"/>
          </a:p>
          <a:p>
            <a:endParaRPr lang="pl-PL"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2924944"/>
            <a:ext cx="8229600" cy="1143000"/>
          </a:xfrm>
        </p:spPr>
        <p:txBody>
          <a:bodyPr/>
          <a:lstStyle/>
          <a:p>
            <a:r>
              <a:rPr lang="pl-PL" b="1" dirty="0"/>
              <a:t>Dziękuję za uwagę</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lstStyle/>
          <a:p>
            <a:r>
              <a:rPr lang="pl-PL" dirty="0" smtClean="0"/>
              <a:t>umowa pożyczki jest </a:t>
            </a:r>
            <a:r>
              <a:rPr lang="pl-PL" dirty="0" smtClean="0"/>
              <a:t>konsensualna (kiedyś </a:t>
            </a:r>
            <a:r>
              <a:rPr lang="pl-PL" dirty="0" smtClean="0"/>
              <a:t>była </a:t>
            </a:r>
            <a:r>
              <a:rPr lang="pl-PL" dirty="0" smtClean="0"/>
              <a:t>realna); </a:t>
            </a:r>
            <a:r>
              <a:rPr lang="pl-PL" dirty="0" smtClean="0"/>
              <a:t>wystarczy zgodne oświadczenie woli stron, aby została zawarta umowa</a:t>
            </a:r>
            <a:r>
              <a:rPr lang="pl-PL" dirty="0" smtClean="0"/>
              <a:t>;</a:t>
            </a:r>
          </a:p>
          <a:p>
            <a:r>
              <a:rPr lang="pl-PL" dirty="0" smtClean="0"/>
              <a:t>czynność prawna dwustronnie zobowiązująca, ale nie jest umową wzajemną - zwrot pożyczki nie stanowi ekwiwalentu działania</a:t>
            </a:r>
            <a:r>
              <a:rPr lang="pl-PL" dirty="0" smtClean="0"/>
              <a:t>;</a:t>
            </a:r>
          </a:p>
          <a:p>
            <a:r>
              <a:rPr lang="pl-PL" dirty="0" smtClean="0"/>
              <a:t>pożyczka </a:t>
            </a:r>
            <a:r>
              <a:rPr lang="pl-PL" dirty="0" smtClean="0"/>
              <a:t>może mieć charakter nieodpłatny lub odpłatny </a:t>
            </a:r>
            <a:r>
              <a:rPr lang="pl-PL" dirty="0" smtClean="0"/>
              <a:t>(z związku z naliczaniem odsetek </a:t>
            </a:r>
            <a:r>
              <a:rPr lang="pl-PL" dirty="0" smtClean="0"/>
              <a:t>- ale to ciągle nie jest umowa wzajemna);</a:t>
            </a:r>
          </a:p>
          <a:p>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Forma zawarcia umowy</a:t>
            </a:r>
            <a:endParaRPr lang="pl-PL" b="1" dirty="0"/>
          </a:p>
        </p:txBody>
      </p:sp>
      <p:sp>
        <p:nvSpPr>
          <p:cNvPr id="3" name="Symbol zastępczy zawartości 2"/>
          <p:cNvSpPr>
            <a:spLocks noGrp="1"/>
          </p:cNvSpPr>
          <p:nvPr>
            <p:ph idx="1"/>
          </p:nvPr>
        </p:nvSpPr>
        <p:spPr>
          <a:xfrm>
            <a:off x="914400" y="2332037"/>
            <a:ext cx="8229600" cy="4525963"/>
          </a:xfrm>
        </p:spPr>
        <p:txBody>
          <a:bodyPr/>
          <a:lstStyle/>
          <a:p>
            <a:r>
              <a:rPr lang="pl-PL" dirty="0" smtClean="0"/>
              <a:t>Art. 720 ust. 1 KC </a:t>
            </a:r>
            <a:r>
              <a:rPr lang="pl-PL" dirty="0" smtClean="0"/>
              <a:t>- </a:t>
            </a:r>
            <a:r>
              <a:rPr lang="pl-PL" dirty="0" smtClean="0"/>
              <a:t>umowa </a:t>
            </a:r>
            <a:r>
              <a:rPr lang="pl-PL" dirty="0" smtClean="0"/>
              <a:t>pożyczki, której wartość </a:t>
            </a:r>
            <a:r>
              <a:rPr lang="pl-PL" b="1" dirty="0" smtClean="0"/>
              <a:t>przekracza tysiąc złotych</a:t>
            </a:r>
            <a:r>
              <a:rPr lang="pl-PL" dirty="0" smtClean="0"/>
              <a:t>, wymaga zachowania </a:t>
            </a:r>
            <a:r>
              <a:rPr lang="pl-PL" b="1" dirty="0" smtClean="0"/>
              <a:t>formy </a:t>
            </a:r>
            <a:r>
              <a:rPr lang="pl-PL" b="1" dirty="0" smtClean="0"/>
              <a:t>dokumentowej </a:t>
            </a:r>
            <a:r>
              <a:rPr lang="pl-PL" dirty="0" smtClean="0"/>
              <a:t>(tj. art. 77(2) KC);</a:t>
            </a:r>
          </a:p>
          <a:p>
            <a:r>
              <a:rPr lang="pl-PL" dirty="0" smtClean="0"/>
              <a:t>Jest to rygor </a:t>
            </a:r>
            <a:r>
              <a:rPr lang="pl-PL" b="1" i="1" dirty="0" smtClean="0"/>
              <a:t>ad probationem </a:t>
            </a:r>
            <a:r>
              <a:rPr lang="pl-PL" dirty="0" smtClean="0"/>
              <a:t>– rygor dowodowy (art. 74 KC)</a:t>
            </a:r>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Prawa i obowiązki stron – pożyczkodawca</a:t>
            </a:r>
            <a:endParaRPr lang="pl-PL" b="1" dirty="0"/>
          </a:p>
        </p:txBody>
      </p:sp>
      <p:sp>
        <p:nvSpPr>
          <p:cNvPr id="3" name="Symbol zastępczy zawartości 2"/>
          <p:cNvSpPr>
            <a:spLocks noGrp="1"/>
          </p:cNvSpPr>
          <p:nvPr>
            <p:ph idx="1"/>
          </p:nvPr>
        </p:nvSpPr>
        <p:spPr>
          <a:xfrm>
            <a:off x="914400" y="2332037"/>
            <a:ext cx="8229600" cy="4525963"/>
          </a:xfrm>
        </p:spPr>
        <p:txBody>
          <a:bodyPr>
            <a:normAutofit fontScale="92500" lnSpcReduction="10000"/>
          </a:bodyPr>
          <a:lstStyle/>
          <a:p>
            <a:r>
              <a:rPr lang="pl-PL" dirty="0" smtClean="0"/>
              <a:t>dający </a:t>
            </a:r>
            <a:r>
              <a:rPr lang="pl-PL" dirty="0" smtClean="0"/>
              <a:t>pożyczkę zobowiązany jest do dokonania </a:t>
            </a:r>
            <a:r>
              <a:rPr lang="pl-PL" b="1" dirty="0" smtClean="0"/>
              <a:t>wszelkich czynności niezbędnych do przeniesienia na własność </a:t>
            </a:r>
            <a:r>
              <a:rPr lang="pl-PL" dirty="0" smtClean="0"/>
              <a:t>biorącego przedmiotu pożyczki, a w szczególności wydać znaki pieniężne - 155 § 2 </a:t>
            </a:r>
            <a:r>
              <a:rPr lang="pl-PL" dirty="0" smtClean="0"/>
              <a:t>KC;</a:t>
            </a:r>
          </a:p>
          <a:p>
            <a:r>
              <a:rPr lang="pl-PL" dirty="0" smtClean="0"/>
              <a:t>jeżeli termin wydania przedmiotu pożyczki </a:t>
            </a:r>
            <a:r>
              <a:rPr lang="pl-PL" b="1" dirty="0" smtClean="0"/>
              <a:t>nie został określony</a:t>
            </a:r>
            <a:r>
              <a:rPr lang="pl-PL" dirty="0" smtClean="0"/>
              <a:t>, to zgodnie z ogólną zasadą z art. 455 KC spełnienie świadczenia powinno nastąpić niezwłocznie po wezwaniu dłużnika do wykonania;</a:t>
            </a:r>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fontScale="92500" lnSpcReduction="20000"/>
          </a:bodyPr>
          <a:lstStyle/>
          <a:p>
            <a:r>
              <a:rPr lang="pl-PL" dirty="0" smtClean="0"/>
              <a:t>nie ma obowiązku wydania pożyczki w dwóch </a:t>
            </a:r>
            <a:r>
              <a:rPr lang="pl-PL" dirty="0" smtClean="0"/>
              <a:t>przypadkach:</a:t>
            </a:r>
          </a:p>
          <a:p>
            <a:pPr marL="514350" lvl="0" indent="-514350">
              <a:buFont typeface="+mj-lt"/>
              <a:buAutoNum type="arabicParenR"/>
            </a:pPr>
            <a:r>
              <a:rPr lang="pl-PL" b="1" dirty="0" smtClean="0"/>
              <a:t>721 KC </a:t>
            </a:r>
            <a:r>
              <a:rPr lang="pl-PL" dirty="0" smtClean="0"/>
              <a:t>- jeżeli dający pożyczkę odstępuje od umowy, co może uczynić, gdy zwrot pożyczki jest </a:t>
            </a:r>
            <a:r>
              <a:rPr lang="pl-PL" b="1" dirty="0" smtClean="0"/>
              <a:t>wątpliwy z powodu złego stanu majątkowego </a:t>
            </a:r>
            <a:r>
              <a:rPr lang="pl-PL" dirty="0" smtClean="0"/>
              <a:t>drugiej strony; chyba że pożyczkodawca </a:t>
            </a:r>
            <a:r>
              <a:rPr lang="pl-PL" b="1" dirty="0" smtClean="0"/>
              <a:t>wiedział lub z łatwością mógł się dowiedzieć</a:t>
            </a:r>
            <a:r>
              <a:rPr lang="pl-PL" dirty="0" smtClean="0"/>
              <a:t> o złym stanie majątkowym pożyczkobiorcy;</a:t>
            </a:r>
          </a:p>
          <a:p>
            <a:pPr marL="514350" lvl="0" indent="-514350">
              <a:buFont typeface="+mj-lt"/>
              <a:buAutoNum type="arabicParenR"/>
            </a:pPr>
            <a:r>
              <a:rPr lang="pl-PL" b="1" dirty="0" smtClean="0"/>
              <a:t>722 KC </a:t>
            </a:r>
            <a:r>
              <a:rPr lang="pl-PL" dirty="0" smtClean="0"/>
              <a:t>- jeżeli roszczenie biorącego pożyczkę o wydanie przedmiotu pożyczki uległo </a:t>
            </a:r>
            <a:r>
              <a:rPr lang="pl-PL" b="1" dirty="0" smtClean="0"/>
              <a:t>przedawnieniu - po 6 miesiącach </a:t>
            </a:r>
            <a:r>
              <a:rPr lang="pl-PL" dirty="0" smtClean="0"/>
              <a:t>od chwili, kiedy przedmiot pożyczki miał zostać wydany, a pożyczkodawca powołał się na </a:t>
            </a:r>
            <a:r>
              <a:rPr lang="pl-PL" dirty="0" smtClean="0"/>
              <a:t>przedawnienie</a:t>
            </a:r>
            <a:r>
              <a:rPr lang="pl-PL" dirty="0" smtClean="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lstStyle/>
          <a:p>
            <a:r>
              <a:rPr lang="pl-PL" dirty="0" smtClean="0"/>
              <a:t>pożyczkodawca ponosi </a:t>
            </a:r>
            <a:r>
              <a:rPr lang="pl-PL" dirty="0" smtClean="0"/>
              <a:t>także odpowiedzialność </a:t>
            </a:r>
            <a:r>
              <a:rPr lang="pl-PL" dirty="0" smtClean="0"/>
              <a:t>za </a:t>
            </a:r>
            <a:r>
              <a:rPr lang="pl-PL" b="1" dirty="0" smtClean="0"/>
              <a:t>wady fizyczne i prawne wydanej rzeczy</a:t>
            </a:r>
            <a:r>
              <a:rPr lang="pl-PL" dirty="0" smtClean="0"/>
              <a:t> - art. 724 KC - łagodna odpowiedzialność; dający pożyczkę odpowiada tylko za szkodę, którą wyrządził biorącemu przez to, że </a:t>
            </a:r>
            <a:r>
              <a:rPr lang="pl-PL" b="1" dirty="0" smtClean="0"/>
              <a:t>wiedząc o wadach </a:t>
            </a:r>
            <a:r>
              <a:rPr lang="pl-PL" dirty="0" smtClean="0"/>
              <a:t>nie zawiadomił go o nich, przy czym zwolniony jest i z tej odpowiedzialności, gdy biorący pożyczkę </a:t>
            </a:r>
            <a:r>
              <a:rPr lang="pl-PL" b="1" dirty="0" smtClean="0"/>
              <a:t>mógł z łatwością wadę zauważyć</a:t>
            </a:r>
            <a:r>
              <a:rPr lang="pl-PL" dirty="0" smtClean="0"/>
              <a:t>;</a:t>
            </a:r>
            <a:endParaRPr lang="pl-PL"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3277</TotalTime>
  <Words>2926</Words>
  <Application>Microsoft Office PowerPoint</Application>
  <PresentationFormat>Pokaz na ekranie (4:3)</PresentationFormat>
  <Paragraphs>181</Paragraphs>
  <Slides>49</Slides>
  <Notes>0</Notes>
  <HiddenSlides>0</HiddenSlides>
  <MMClips>0</MMClips>
  <ScaleCrop>false</ScaleCrop>
  <HeadingPairs>
    <vt:vector size="4" baseType="variant">
      <vt:variant>
        <vt:lpstr>Motyw</vt:lpstr>
      </vt:variant>
      <vt:variant>
        <vt:i4>1</vt:i4>
      </vt:variant>
      <vt:variant>
        <vt:lpstr>Tytuły slajdów</vt:lpstr>
      </vt:variant>
      <vt:variant>
        <vt:i4>49</vt:i4>
      </vt:variant>
    </vt:vector>
  </HeadingPairs>
  <TitlesOfParts>
    <vt:vector size="50" baseType="lpstr">
      <vt:lpstr>Motyw pakietu Office</vt:lpstr>
      <vt:lpstr>Umowa pożyczki, kredyt konsumencki</vt:lpstr>
      <vt:lpstr>I. UMOWA POŻYCZKI (KC)</vt:lpstr>
      <vt:lpstr>Umowa pożyczki (KC)</vt:lpstr>
      <vt:lpstr>Slajd 4</vt:lpstr>
      <vt:lpstr>Slajd 5</vt:lpstr>
      <vt:lpstr>Forma zawarcia umowy</vt:lpstr>
      <vt:lpstr>Prawa i obowiązki stron – pożyczkodawca</vt:lpstr>
      <vt:lpstr>Slajd 8</vt:lpstr>
      <vt:lpstr>Slajd 9</vt:lpstr>
      <vt:lpstr>Prawa i obowiązki stron - pożyczkobiorca</vt:lpstr>
      <vt:lpstr>Slajd 11</vt:lpstr>
      <vt:lpstr>Przedawnienie</vt:lpstr>
      <vt:lpstr>II. UMOWA KREDYTU</vt:lpstr>
      <vt:lpstr>Pojęcie i charakterystyka ogólna</vt:lpstr>
      <vt:lpstr>Slajd 15</vt:lpstr>
      <vt:lpstr>Strony umowy</vt:lpstr>
      <vt:lpstr>Slajd 17</vt:lpstr>
      <vt:lpstr>Slajd 18</vt:lpstr>
      <vt:lpstr>Slajd 19</vt:lpstr>
      <vt:lpstr>Slajd 20</vt:lpstr>
      <vt:lpstr>Prawa i obowiązki stron - Bank</vt:lpstr>
      <vt:lpstr>Slajd 22</vt:lpstr>
      <vt:lpstr>Slajd 23</vt:lpstr>
      <vt:lpstr>Slajd 24</vt:lpstr>
      <vt:lpstr>Prawa i obowiązki stron - kredytobiorca</vt:lpstr>
      <vt:lpstr>Slajd 26</vt:lpstr>
      <vt:lpstr>Slajd 27</vt:lpstr>
      <vt:lpstr>Przedawnienie</vt:lpstr>
      <vt:lpstr>III. UMOWA POŻYCZKI A UMOWA KREDYTU</vt:lpstr>
      <vt:lpstr>Slajd 30</vt:lpstr>
      <vt:lpstr>Slajd 31</vt:lpstr>
      <vt:lpstr>IV. KREDYT KONSUMENCKI</vt:lpstr>
      <vt:lpstr>Podstawa prawna</vt:lpstr>
      <vt:lpstr>Umowa kredytu konsumenckiego</vt:lpstr>
      <vt:lpstr>Co uważa się za kredyt konsumencki?</vt:lpstr>
      <vt:lpstr>Czego nie uważa się za kredyt konsumencki?</vt:lpstr>
      <vt:lpstr>Wyłączenia ustawy (art. 4 ust. 1 KrKonsum) </vt:lpstr>
      <vt:lpstr>Wyłączenia częściowe ustawy (art. 4 ust. 2 KrKonsum)</vt:lpstr>
      <vt:lpstr>Pomimo wyłączeń (art. 4 ust. 4 KrKonsum)</vt:lpstr>
      <vt:lpstr>Podmiotu umowy o kredyt konsumencki</vt:lpstr>
      <vt:lpstr>Art. 29 KrKonsum</vt:lpstr>
      <vt:lpstr>Co powinna zawierać umowa? (art. 30 KrKonsum)</vt:lpstr>
      <vt:lpstr>Slajd 43</vt:lpstr>
      <vt:lpstr>Slajd 44</vt:lpstr>
      <vt:lpstr>Slajd 45</vt:lpstr>
      <vt:lpstr>Slajd 46</vt:lpstr>
      <vt:lpstr>Dodatkowe informacje</vt:lpstr>
      <vt:lpstr>Kredyt wiązany (art. 5 pkt 14 KrKonsum)</vt:lpstr>
      <vt:lpstr>Dziękuję za uwagę</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do bycia zapomnianym na gruncie polskiego prawa</dc:title>
  <dc:creator>Wojtek</dc:creator>
  <cp:lastModifiedBy>Wojtek</cp:lastModifiedBy>
  <cp:revision>230</cp:revision>
  <dcterms:created xsi:type="dcterms:W3CDTF">2016-05-10T21:23:03Z</dcterms:created>
  <dcterms:modified xsi:type="dcterms:W3CDTF">2020-05-05T17:43:28Z</dcterms:modified>
</cp:coreProperties>
</file>