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6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51" r:id="rId21"/>
    <p:sldId id="352" r:id="rId22"/>
    <p:sldId id="353" r:id="rId23"/>
    <p:sldId id="354" r:id="rId24"/>
    <p:sldId id="355" r:id="rId25"/>
    <p:sldId id="356" r:id="rId26"/>
    <p:sldId id="318" r:id="rId27"/>
    <p:sldId id="357" r:id="rId28"/>
    <p:sldId id="319" r:id="rId29"/>
    <p:sldId id="320" r:id="rId30"/>
    <p:sldId id="321" r:id="rId31"/>
    <p:sldId id="322" r:id="rId32"/>
    <p:sldId id="324" r:id="rId33"/>
    <p:sldId id="325" r:id="rId34"/>
    <p:sldId id="323" r:id="rId35"/>
    <p:sldId id="326" r:id="rId36"/>
    <p:sldId id="327" r:id="rId37"/>
    <p:sldId id="328" r:id="rId38"/>
    <p:sldId id="329" r:id="rId39"/>
    <p:sldId id="330" r:id="rId40"/>
    <p:sldId id="331" r:id="rId41"/>
    <p:sldId id="332" r:id="rId42"/>
    <p:sldId id="333" r:id="rId43"/>
    <p:sldId id="334" r:id="rId44"/>
    <p:sldId id="335" r:id="rId45"/>
    <p:sldId id="336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4" r:id="rId54"/>
    <p:sldId id="345" r:id="rId55"/>
    <p:sldId id="346" r:id="rId56"/>
    <p:sldId id="347" r:id="rId57"/>
    <p:sldId id="348" r:id="rId58"/>
    <p:sldId id="349" r:id="rId59"/>
    <p:sldId id="350" r:id="rId60"/>
    <p:sldId id="277" r:id="rId61"/>
    <p:sldId id="297" r:id="rId6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5C34D-8B96-451B-ADEC-DE93B481BAD0}" type="datetimeFigureOut">
              <a:rPr lang="pl-PL" smtClean="0"/>
              <a:pPr/>
              <a:t>2020-04-25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B5177-DDD5-4CE2-8594-9DBBAA829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419872" y="1556792"/>
            <a:ext cx="5038328" cy="1470025"/>
          </a:xfrm>
        </p:spPr>
        <p:txBody>
          <a:bodyPr>
            <a:normAutofit/>
          </a:bodyPr>
          <a:lstStyle/>
          <a:p>
            <a:r>
              <a:rPr lang="pl-PL" b="1" dirty="0" smtClean="0"/>
              <a:t>Umowa sprzedaży, rękojmia i gwarancja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43200" y="3573016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pl-PL" sz="2600" dirty="0">
                <a:solidFill>
                  <a:schemeClr val="tx1"/>
                </a:solidFill>
              </a:rPr>
              <a:t>Zakład Prawa Cywilnego </a:t>
            </a:r>
          </a:p>
          <a:p>
            <a:r>
              <a:rPr lang="pl-PL" sz="2600" dirty="0">
                <a:solidFill>
                  <a:schemeClr val="tx1"/>
                </a:solidFill>
              </a:rPr>
              <a:t>i Prawa Międzynarodowego Prywatnego</a:t>
            </a:r>
          </a:p>
          <a:p>
            <a:r>
              <a:rPr lang="pl-PL" sz="2600" dirty="0">
                <a:solidFill>
                  <a:schemeClr val="tx1"/>
                </a:solidFill>
              </a:rPr>
              <a:t>mgr Wojciech Lamik</a:t>
            </a:r>
          </a:p>
          <a:p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b="1" dirty="0">
                <a:solidFill>
                  <a:schemeClr val="tx1"/>
                </a:solidFill>
              </a:rPr>
              <a:t>Przedmiot</a:t>
            </a:r>
            <a:r>
              <a:rPr lang="pl-PL" sz="2600" b="1">
                <a:solidFill>
                  <a:schemeClr val="tx1"/>
                </a:solidFill>
              </a:rPr>
              <a:t>: </a:t>
            </a:r>
            <a:endParaRPr lang="pl-PL" sz="2600" b="1" smtClean="0">
              <a:solidFill>
                <a:schemeClr val="tx1"/>
              </a:solidFill>
            </a:endParaRPr>
          </a:p>
          <a:p>
            <a:r>
              <a:rPr lang="pl-PL" sz="2600" b="1" smtClean="0">
                <a:solidFill>
                  <a:schemeClr val="tx1"/>
                </a:solidFill>
              </a:rPr>
              <a:t>Prawo </a:t>
            </a:r>
            <a:r>
              <a:rPr lang="pl-PL" sz="2600" b="1" dirty="0" smtClean="0">
                <a:solidFill>
                  <a:schemeClr val="tx1"/>
                </a:solidFill>
              </a:rPr>
              <a:t>cywilne – część ogólna i </a:t>
            </a:r>
            <a:r>
              <a:rPr lang="pl-PL" sz="2600" b="1" smtClean="0">
                <a:solidFill>
                  <a:schemeClr val="tx1"/>
                </a:solidFill>
              </a:rPr>
              <a:t>prawo zobowiązań</a:t>
            </a:r>
            <a:endParaRPr lang="pl-PL" sz="2600" b="1" dirty="0">
              <a:solidFill>
                <a:schemeClr val="tx1"/>
              </a:solidFill>
            </a:endParaRPr>
          </a:p>
          <a:p>
            <a:endParaRPr lang="pl-P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Obowiązki kupującego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0080" y="197971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Obowiązkiem kupującego jest </a:t>
            </a:r>
            <a:r>
              <a:rPr lang="pl-PL" b="1" dirty="0"/>
              <a:t>zapłacenie ceny</a:t>
            </a:r>
            <a:r>
              <a:rPr lang="pl-PL" dirty="0"/>
              <a:t>, tj. ustalonej sumy pieniężnej określonej w stosunkach krajowych (art. 358 § 1 KC), której wysokość ma odpowiadać wartości przedmiotu sprzedaży (cena). </a:t>
            </a:r>
            <a:r>
              <a:rPr lang="pl-PL" b="1" dirty="0"/>
              <a:t>Cena musi być zatem wyrażona w pieniądzu, lecz jej zapłata może nie mieć formy pieniężnej, sprzedawca może przyjąć na poczet ceny inne świadczenie</a:t>
            </a:r>
            <a:r>
              <a:rPr lang="pl-PL" dirty="0" smtClean="0"/>
              <a:t>.</a:t>
            </a:r>
          </a:p>
          <a:p>
            <a:r>
              <a:rPr lang="pl-PL" dirty="0"/>
              <a:t>Cena jest </a:t>
            </a:r>
            <a:r>
              <a:rPr lang="pl-PL" b="1" dirty="0"/>
              <a:t>ekwiwalentem rzeczy lub prawa</a:t>
            </a:r>
            <a:r>
              <a:rPr lang="pl-PL" dirty="0"/>
              <a:t>, nabytych w drodze umowy sprzedaży. </a:t>
            </a:r>
            <a:r>
              <a:rPr lang="pl-PL" b="1" dirty="0"/>
              <a:t>Jeżeli w umowie sprzedaży następuje brak określenia ceny, to czynność prawna jest nieważna</a:t>
            </a:r>
            <a:r>
              <a:rPr lang="pl-PL" dirty="0"/>
              <a:t> (wyrok SN z 5 lutego 2002 r., II CKN 726/00, LEX nr 53153).</a:t>
            </a:r>
          </a:p>
        </p:txBody>
      </p:sp>
    </p:spTree>
    <p:extLst>
      <p:ext uri="{BB962C8B-B14F-4D97-AF65-F5344CB8AC3E}">
        <p14:creationId xmlns="" xmlns:p14="http://schemas.microsoft.com/office/powerpoint/2010/main" val="906103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Inne obowiązku kupującego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7467" y="201569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Istotnym obowiązkiem kupującego jest również </a:t>
            </a:r>
            <a:r>
              <a:rPr lang="pl-PL" b="1" dirty="0"/>
              <a:t>obowiązek odbioru rzeczy</a:t>
            </a:r>
            <a:r>
              <a:rPr lang="pl-PL" dirty="0"/>
              <a:t> będących przedmiotem sprzedaży. Wykonanie tego obowiązku polega na objęciu rzeczy we władanie, w sposób odpowiadający właściwościom przedmiotu i postanowieniom umowy.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przypadku gdy kupujący uchybia temu obowiązkowi, znajdują wobec kupującego zastosowanie </a:t>
            </a:r>
            <a:r>
              <a:rPr lang="pl-PL" b="1" dirty="0"/>
              <a:t>przepisy o zwłoce wierzyciela</a:t>
            </a:r>
            <a:r>
              <a:rPr lang="pl-PL" dirty="0"/>
              <a:t>, a w pewnych sytuacjach i zwłoce dłużnika. </a:t>
            </a:r>
            <a:endParaRPr lang="pl-PL" dirty="0" smtClean="0"/>
          </a:p>
          <a:p>
            <a:r>
              <a:rPr lang="pl-PL" dirty="0"/>
              <a:t>Odbiór towaru jest </a:t>
            </a:r>
            <a:r>
              <a:rPr lang="pl-PL" b="1" dirty="0"/>
              <a:t>czynnością faktyczną</a:t>
            </a:r>
            <a:r>
              <a:rPr lang="pl-PL" dirty="0"/>
              <a:t>, która pozwala kupującemu na sprawdzenie rzeczy. </a:t>
            </a:r>
          </a:p>
        </p:txBody>
      </p:sp>
    </p:spTree>
    <p:extLst>
      <p:ext uri="{BB962C8B-B14F-4D97-AF65-F5344CB8AC3E}">
        <p14:creationId xmlns="" xmlns:p14="http://schemas.microsoft.com/office/powerpoint/2010/main" val="1850356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Obowiązki sprzedającego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Podstawowym obowiązkiem sprzedającego jest </a:t>
            </a:r>
            <a:r>
              <a:rPr lang="pl-PL" b="1" dirty="0"/>
              <a:t>przeniesienie na kupującego własności rzeczy lub przeniesienie prawa majątkowego</a:t>
            </a:r>
            <a:r>
              <a:rPr lang="pl-PL" dirty="0"/>
              <a:t> stanowiącego przedmiot zbycia. </a:t>
            </a:r>
            <a:endParaRPr lang="pl-PL" dirty="0" smtClean="0"/>
          </a:p>
          <a:p>
            <a:r>
              <a:rPr lang="pl-PL" dirty="0"/>
              <a:t>N</a:t>
            </a:r>
            <a:r>
              <a:rPr lang="pl-PL" dirty="0" smtClean="0"/>
              <a:t>ie </a:t>
            </a:r>
            <a:r>
              <a:rPr lang="pl-PL" dirty="0"/>
              <a:t>zawsze wymaga on jakiegoś osobnego aktu wykonania</a:t>
            </a:r>
            <a:r>
              <a:rPr lang="pl-PL" dirty="0" smtClean="0"/>
              <a:t>.</a:t>
            </a:r>
          </a:p>
          <a:p>
            <a:r>
              <a:rPr lang="pl-PL" dirty="0" smtClean="0"/>
              <a:t>Sprzedaż </a:t>
            </a:r>
            <a:r>
              <a:rPr lang="pl-PL" dirty="0"/>
              <a:t>w zasadzie nie tylko zobowiązuje sprzedawcę do przeniesienia prawa własności lub innego prawa majątkowego na nabywcę, ale też z mocy samej ustawy prawo to przenosi. </a:t>
            </a:r>
          </a:p>
        </p:txBody>
      </p:sp>
    </p:spTree>
    <p:extLst>
      <p:ext uri="{BB962C8B-B14F-4D97-AF65-F5344CB8AC3E}">
        <p14:creationId xmlns="" xmlns:p14="http://schemas.microsoft.com/office/powerpoint/2010/main" val="1222985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Zasady dotyczące wydania rzeczy stosuje się </a:t>
            </a:r>
            <a:r>
              <a:rPr lang="pl-PL" b="1" dirty="0"/>
              <a:t>odpowiednio do udostępnienia przez sprzedawcę korzystania z praw majątkowych zbytych kupującemu</a:t>
            </a:r>
            <a:r>
              <a:rPr lang="pl-PL" dirty="0"/>
              <a:t> (art. 555 KC). Na sprzedawcy ciąży wreszcie obowiązek udzielenia kupującemu niezbędnych wyjaśnień o stosunkach prawnych i faktycznych dotyczących przedmiotu sprzedaży, wydania stosownych dokumentów, instrukcji opisujących sposób korzystania z rzeczy itd. (art. 546 KC)</a:t>
            </a:r>
          </a:p>
        </p:txBody>
      </p:sp>
    </p:spTree>
    <p:extLst>
      <p:ext uri="{BB962C8B-B14F-4D97-AF65-F5344CB8AC3E}">
        <p14:creationId xmlns="" xmlns:p14="http://schemas.microsoft.com/office/powerpoint/2010/main" val="1860861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2695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Zawarcie i forma umowy sprzedaży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Przepisy KC odnoszące się do sprzedaży w zasadzie nie zawierają szczególnych unormowań w zakresie zawarcia i formy umowy sprzedaży. Podlegają one ogólnym regułom prawa cywilnego, których podstawą jest reguła dowolności w zakresie dochodzenia do porozumienia co do umowy oraz formy czynności prawnej</a:t>
            </a:r>
            <a:r>
              <a:rPr lang="pl-PL" dirty="0" smtClean="0"/>
              <a:t>.</a:t>
            </a:r>
          </a:p>
          <a:p>
            <a:r>
              <a:rPr lang="pl-PL" dirty="0"/>
              <a:t>Formę umowy sprzedaży KC reguluje w kilku przepisach ze względu na przedmiot umowy oraz na szczególne ukształtowanie uprawnień stron.</a:t>
            </a:r>
          </a:p>
        </p:txBody>
      </p:sp>
    </p:spTree>
    <p:extLst>
      <p:ext uri="{BB962C8B-B14F-4D97-AF65-F5344CB8AC3E}">
        <p14:creationId xmlns="" xmlns:p14="http://schemas.microsoft.com/office/powerpoint/2010/main" val="2041878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268760"/>
            <a:ext cx="8229600" cy="6021288"/>
          </a:xfrm>
        </p:spPr>
        <p:txBody>
          <a:bodyPr>
            <a:normAutofit fontScale="32500" lnSpcReduction="20000"/>
          </a:bodyPr>
          <a:lstStyle/>
          <a:p>
            <a:r>
              <a:rPr lang="pl-PL" sz="6600" dirty="0"/>
              <a:t>Przykładowo można wskazać wymóg zachowania formy szczególnej w odniesieniu do: </a:t>
            </a:r>
            <a:endParaRPr lang="pl-PL" sz="6600" dirty="0" smtClean="0"/>
          </a:p>
          <a:p>
            <a:pPr marL="981075" indent="-514350">
              <a:buFont typeface="+mj-lt"/>
              <a:buAutoNum type="alphaLcParenR"/>
            </a:pPr>
            <a:r>
              <a:rPr lang="pl-PL" sz="6600" b="1" dirty="0"/>
              <a:t>sprzedaży przedsiębiorstwa</a:t>
            </a:r>
            <a:r>
              <a:rPr lang="pl-PL" sz="6600" dirty="0"/>
              <a:t> (art. 55 1 KC); wymagana jest forma pisemna z podpisami stron poświadczonymi notarialnie (art. 75</a:t>
            </a:r>
            <a:r>
              <a:rPr lang="pl-PL" sz="6600" baseline="30000" dirty="0"/>
              <a:t>1</a:t>
            </a:r>
            <a:r>
              <a:rPr lang="pl-PL" sz="6600" dirty="0"/>
              <a:t> § 1 KC</a:t>
            </a:r>
            <a:r>
              <a:rPr lang="pl-PL" sz="6600" dirty="0" smtClean="0"/>
              <a:t>);</a:t>
            </a:r>
            <a:r>
              <a:rPr lang="pl-PL" sz="6600" dirty="0"/>
              <a:t> jest to forma szczególna </a:t>
            </a:r>
            <a:r>
              <a:rPr lang="pl-PL" sz="6600" i="1" dirty="0"/>
              <a:t>ad solemnitatem</a:t>
            </a:r>
            <a:r>
              <a:rPr lang="pl-PL" sz="6600" dirty="0" smtClean="0"/>
              <a:t>;</a:t>
            </a:r>
          </a:p>
          <a:p>
            <a:pPr marL="981075" indent="-514350">
              <a:buFont typeface="+mj-lt"/>
              <a:buAutoNum type="alphaLcParenR"/>
            </a:pPr>
            <a:r>
              <a:rPr lang="pl-PL" sz="6600" b="1" dirty="0"/>
              <a:t>sprzedaży nieruchomości</a:t>
            </a:r>
            <a:r>
              <a:rPr lang="pl-PL" sz="6600" dirty="0"/>
              <a:t> (także wchodzącej w skład przedsiębiorstwa), użytkowania wieczystego lub spadku; wymagana jest forma aktu notarialnego </a:t>
            </a:r>
            <a:r>
              <a:rPr lang="pl-PL" sz="6600" i="1" dirty="0"/>
              <a:t>ad solemnitatem</a:t>
            </a:r>
            <a:r>
              <a:rPr lang="pl-PL" sz="6600" dirty="0"/>
              <a:t> (art. 158 i 237 w zw. z art. 75</a:t>
            </a:r>
            <a:r>
              <a:rPr lang="pl-PL" sz="6600" baseline="30000" dirty="0"/>
              <a:t>1</a:t>
            </a:r>
            <a:r>
              <a:rPr lang="pl-PL" sz="6600" dirty="0"/>
              <a:t> § 4 oraz art. 1052 § 3 KC</a:t>
            </a:r>
            <a:r>
              <a:rPr lang="pl-PL" sz="6600" dirty="0" smtClean="0"/>
              <a:t>);</a:t>
            </a:r>
          </a:p>
          <a:p>
            <a:pPr marL="981075" indent="-514350">
              <a:buFont typeface="+mj-lt"/>
              <a:buAutoNum type="alphaLcParenR"/>
            </a:pPr>
            <a:r>
              <a:rPr lang="pl-PL" sz="6600" b="1" dirty="0"/>
              <a:t>sprzedaży, w której zastrzeżono prawo własności rzeczy sprzedanej, a rzecz wydano kupującemu</a:t>
            </a:r>
            <a:r>
              <a:rPr lang="pl-PL" sz="6600" dirty="0"/>
              <a:t>; to zastrzeżenie powinno być stwierdzone pismem (art. 590 KC</a:t>
            </a:r>
            <a:r>
              <a:rPr lang="pl-PL" sz="6600" dirty="0" smtClean="0"/>
              <a:t>);</a:t>
            </a:r>
          </a:p>
          <a:p>
            <a:pPr marL="981075" indent="-514350">
              <a:buFont typeface="+mj-lt"/>
              <a:buAutoNum type="alphaLcParenR"/>
            </a:pPr>
            <a:r>
              <a:rPr lang="pl-PL" sz="6600" b="1" dirty="0"/>
              <a:t>sprzedaży na raty</a:t>
            </a:r>
            <a:r>
              <a:rPr lang="pl-PL" sz="6600" dirty="0"/>
              <a:t> – zastrzeżenie natychmiastowej wymagalności ceny może być dokonane tylko na piśmie przy zawarciu umowy (art. 586 § 1 KC);</a:t>
            </a:r>
          </a:p>
          <a:p>
            <a:pPr marL="981075" indent="-514350">
              <a:buFont typeface="+mj-lt"/>
              <a:buAutoNum type="alphaLcParenR"/>
            </a:pPr>
            <a:r>
              <a:rPr lang="pl-PL" sz="6600" dirty="0"/>
              <a:t>jeżeli umowa sprzedaży wymagała szczególnej formy, a sprzedawca wykonuje zastrzeżone w niej </a:t>
            </a:r>
            <a:r>
              <a:rPr lang="pl-PL" sz="6600" b="1" dirty="0"/>
              <a:t>prawo odkupu</a:t>
            </a:r>
            <a:r>
              <a:rPr lang="pl-PL" sz="6600" dirty="0"/>
              <a:t>, musi zachować tę samą formę (art. 593 § 2 KC). </a:t>
            </a:r>
            <a:endParaRPr lang="pl-PL" sz="6600" dirty="0" smtClean="0"/>
          </a:p>
          <a:p>
            <a:pPr marL="981075" indent="-514350">
              <a:buFont typeface="+mj-lt"/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3635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0007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Stosownie do uregulowań zawartych w art. 74 § 3 KC do czynności prawnych w stosunkach między przedsiębiorcami nie stosuje się przepisów o formie pisemnej </a:t>
            </a:r>
            <a:r>
              <a:rPr lang="pl-PL" i="1" dirty="0"/>
              <a:t>ad probationem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stosunkach zaś między konsumentem a przedsiębiorcą konsument ma prawo żądać - w razie niezachowania formy pisemnej </a:t>
            </a:r>
            <a:r>
              <a:rPr lang="pl-PL" i="1" dirty="0"/>
              <a:t>ad probationem</a:t>
            </a:r>
            <a:r>
              <a:rPr lang="pl-PL" dirty="0"/>
              <a:t> - ażeby sąd dopuścił w sporze dowody ze świadków lub z przesłuchania stron na okoliczność zawarcia umowy (art. 74 § 2 KC).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pozostałych przypadkach pisemne potwierdzenie powinno nastąpić jedynie na żądanie kupującego i tylko w zakresie informacji niezbędnych do dochodzenia ewentualnych roszczeń.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25741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Umowa przedwstępna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/>
          <a:lstStyle/>
          <a:p>
            <a:r>
              <a:rPr lang="pl-PL" dirty="0"/>
              <a:t>Ukształtowanie treści umowy w taki sposób, że jedna ze stron zobowiązuje się przenieść na drugą stronę własność rzeczy i wydać jej rzecz, a druga strona zobowiązuje się rzecz odebrać i zapłacić cenę, wyczerpuje znamiona umowy sprzedaży przewidzianej w art. 535 KC, a nie umowy przedwstępnej unormowanej w art. 389 KC.</a:t>
            </a:r>
          </a:p>
        </p:txBody>
      </p:sp>
    </p:spTree>
    <p:extLst>
      <p:ext uri="{BB962C8B-B14F-4D97-AF65-F5344CB8AC3E}">
        <p14:creationId xmlns="" xmlns:p14="http://schemas.microsoft.com/office/powerpoint/2010/main" val="3924936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2694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Roszczenia z umowy sprzedaży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Roszczenie o zapłatę ceny staje się wymagalne </a:t>
            </a:r>
            <a:r>
              <a:rPr lang="pl-PL" b="1" dirty="0"/>
              <a:t>z chwilą spełnienia przez sprzedającego świadczenia</a:t>
            </a:r>
            <a:r>
              <a:rPr lang="pl-PL" dirty="0"/>
              <a:t> niepieniężnego, chyba że strony oznaczyły w umowie sprzedaży inny termin jej uiszczenia (art. 455 i 376 § 1 w zw. z art. 488 § 1 KC). </a:t>
            </a:r>
            <a:endParaRPr lang="pl-PL" dirty="0" smtClean="0"/>
          </a:p>
          <a:p>
            <a:r>
              <a:rPr lang="pl-PL" dirty="0"/>
              <a:t>Z uwagi na wzajemny w rozumieniu art. 487 § 2 KC charakter umowy sprzedaży, świadczenia wynikające z umów sprzedaży powinny być spełnione </a:t>
            </a:r>
            <a:r>
              <a:rPr lang="pl-PL" b="1" dirty="0"/>
              <a:t>jednocześnie</a:t>
            </a:r>
            <a:r>
              <a:rPr lang="pl-PL" dirty="0"/>
              <a:t> (art. 488 § 1 KC). Reguła ta ulega wyłączeniu tylko w okolicznościach w tym przepisie wymienionych albo gdy w umowie stron termin ten nie został odrębnie oznaczony.</a:t>
            </a:r>
          </a:p>
        </p:txBody>
      </p:sp>
    </p:spTree>
    <p:extLst>
      <p:ext uri="{BB962C8B-B14F-4D97-AF65-F5344CB8AC3E}">
        <p14:creationId xmlns="" xmlns:p14="http://schemas.microsoft.com/office/powerpoint/2010/main" val="2663087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Ciężar dowodu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Stosownie do ogólnych reguł dowodowych (art. 6 KC), przy umowie sprzedaży, </a:t>
            </a:r>
            <a:r>
              <a:rPr lang="pl-PL" b="1" dirty="0"/>
              <a:t>sprzedawcę obciąża dowód wydania rzeczy, a nabywcę – dowód zapłacenia ceny</a:t>
            </a:r>
            <a:r>
              <a:rPr lang="pl-PL" dirty="0"/>
              <a:t>. Zapłacenie ceny przy równoczesnym i niewątpliwym fakcie odebrania towaru oznacza bowiem wywiązanie się przez kupującego z jego obowiązku umownego (art. 535 KC), a więc jest faktem, z którego nabywca wywodzi skutki prawne. </a:t>
            </a:r>
          </a:p>
        </p:txBody>
      </p:sp>
    </p:spTree>
    <p:extLst>
      <p:ext uri="{BB962C8B-B14F-4D97-AF65-F5344CB8AC3E}">
        <p14:creationId xmlns="" xmlns:p14="http://schemas.microsoft.com/office/powerpoint/2010/main" val="154333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113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Wprowadzenie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1130" y="232017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Umowa sprzedaży to najpowszechniej zawierana </a:t>
            </a:r>
            <a:r>
              <a:rPr lang="pl-PL" dirty="0"/>
              <a:t>umowa zarówno w obrocie profesjonalnym, jak i w obrocie z udziałem konsumenta, z zasady z udziałem każdego podmiotu prawa cywilnego, bez względu na jego </a:t>
            </a:r>
            <a:r>
              <a:rPr lang="pl-PL" dirty="0" smtClean="0"/>
              <a:t>przymioty.</a:t>
            </a:r>
          </a:p>
          <a:p>
            <a:r>
              <a:rPr lang="pl-PL" dirty="0"/>
              <a:t>P</a:t>
            </a:r>
            <a:r>
              <a:rPr lang="pl-PL" dirty="0" smtClean="0"/>
              <a:t>rzejście </a:t>
            </a:r>
            <a:r>
              <a:rPr lang="pl-PL" dirty="0"/>
              <a:t>własności przedmiotu umowy ze sprzedawcy na kupującego, o jakiej w tej umowie mowa, dokonuje się za pośrednictwem pieniądza - art. 535 </a:t>
            </a:r>
            <a:r>
              <a:rPr lang="pl-PL" dirty="0" smtClean="0"/>
              <a:t>KC.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Sprzedaż na raty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 smtClean="0">
                <a:latin typeface="+mj-lt"/>
              </a:rPr>
              <a:t>Sprzedażą na raty jest dokonana w zakresie działalności przedsiębiorstwa </a:t>
            </a:r>
            <a:r>
              <a:rPr lang="pl-PL" b="1" dirty="0" smtClean="0">
                <a:latin typeface="+mj-lt"/>
              </a:rPr>
              <a:t>sprzedaż rzeczy ruchomej osobie fizycznej </a:t>
            </a:r>
            <a:r>
              <a:rPr lang="pl-PL" dirty="0" smtClean="0">
                <a:latin typeface="+mj-lt"/>
              </a:rPr>
              <a:t>za </a:t>
            </a:r>
            <a:r>
              <a:rPr lang="pl-PL" b="1" dirty="0" smtClean="0">
                <a:latin typeface="+mj-lt"/>
              </a:rPr>
              <a:t>cenę płatną w określonych ratach</a:t>
            </a:r>
            <a:r>
              <a:rPr lang="pl-PL" dirty="0" smtClean="0">
                <a:latin typeface="+mj-lt"/>
              </a:rPr>
              <a:t>, jeżeli według umowy rzecz ma być kupującemu </a:t>
            </a:r>
            <a:r>
              <a:rPr lang="pl-PL" b="1" dirty="0" smtClean="0">
                <a:latin typeface="+mj-lt"/>
              </a:rPr>
              <a:t>wydana przed całkowitym zapłaceniem </a:t>
            </a:r>
            <a:r>
              <a:rPr lang="pl-PL" dirty="0" smtClean="0">
                <a:latin typeface="+mj-lt"/>
              </a:rPr>
              <a:t>ceny.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Art. 585 k.c.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 smtClean="0">
                <a:latin typeface="+mj-lt"/>
              </a:rPr>
              <a:t>Kupujący może płacić raty przed terminem płatności. W razie przedterminowej zapłaty kupujący może odliczyć kwotę, która odpowiada wysokości stopy procentowej obowiązującej dla danego rodzaju kredytów Narodowego Banku Polskiego.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Zwłoka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772817"/>
            <a:ext cx="8100392" cy="508518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  <a:tabLst>
                <a:tab pos="358775" algn="l"/>
              </a:tabLst>
            </a:pPr>
            <a:r>
              <a:rPr lang="pl-PL" b="1" dirty="0" smtClean="0">
                <a:latin typeface="Arial Narrow" pitchFamily="34" charset="0"/>
              </a:rPr>
              <a:t>Art. 586 k.c.</a:t>
            </a:r>
          </a:p>
          <a:p>
            <a:pPr marL="0" indent="0" algn="just">
              <a:buNone/>
            </a:pPr>
            <a:r>
              <a:rPr lang="pl-PL" sz="3700" dirty="0" smtClean="0">
                <a:latin typeface="+mj-lt"/>
              </a:rPr>
              <a:t>§ 1. Zastrzeżenie natychmiastowej wymagalności nieuiszczonej ceny na wypadek uchybienia terminom poszczególnych rat jest skuteczne tylko wtedy, gdy było uczynione na piśmie przy zawarciu umowy, a kupujący jest w zwłoce z zapłatą co najmniej dwóch rat, łączna zaś suma zaległych rat przewyższa jedną piątą część umówionej ceny.</a:t>
            </a:r>
          </a:p>
          <a:p>
            <a:pPr marL="0" indent="0" algn="just">
              <a:buNone/>
            </a:pPr>
            <a:r>
              <a:rPr lang="pl-PL" sz="3700" dirty="0" smtClean="0">
                <a:latin typeface="+mj-lt"/>
              </a:rPr>
              <a:t>§ 2. Sprzedawca może odstąpić od umowy z powodu niezapłacenia ceny tylko wtedy, gdy </a:t>
            </a:r>
            <a:r>
              <a:rPr lang="pl-PL" sz="3700" b="1" dirty="0" smtClean="0">
                <a:latin typeface="+mj-lt"/>
              </a:rPr>
              <a:t>kupujący jest w zwłoce z zapłatą co najmniej dwóch rat</a:t>
            </a:r>
            <a:r>
              <a:rPr lang="pl-PL" sz="3700" dirty="0" smtClean="0">
                <a:latin typeface="+mj-lt"/>
              </a:rPr>
              <a:t>, a </a:t>
            </a:r>
            <a:r>
              <a:rPr lang="pl-PL" sz="3700" b="1" dirty="0" smtClean="0">
                <a:latin typeface="+mj-lt"/>
              </a:rPr>
              <a:t>łączna suma zaległych rat przewyższa jedną piątą część umówionej ceny</a:t>
            </a:r>
            <a:r>
              <a:rPr lang="pl-PL" sz="3700" dirty="0" smtClean="0">
                <a:latin typeface="+mj-lt"/>
              </a:rPr>
              <a:t>. W wypadku takim sprzedawca powinien wyznaczyć kupującemu odpowiedni termin dodatkowy do zapłacenia zaległości z zagrożeniem, iż w razie bezskutecznego upływu wyznaczonego terminu będzie uprawniony do odstąpienia od umowy.</a:t>
            </a:r>
          </a:p>
          <a:p>
            <a:pPr marL="0" indent="0" algn="just">
              <a:buNone/>
            </a:pPr>
            <a:r>
              <a:rPr lang="pl-PL" sz="3700" dirty="0" smtClean="0">
                <a:latin typeface="+mj-lt"/>
              </a:rPr>
              <a:t>§ 3. </a:t>
            </a:r>
            <a:r>
              <a:rPr lang="pl-PL" sz="3700" b="1" dirty="0" smtClean="0">
                <a:latin typeface="+mj-lt"/>
              </a:rPr>
              <a:t>Postanowienia umowne mniej korzystne dla kupującego są nieważne.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Sprzedaż na raty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 smtClean="0">
                <a:latin typeface="+mj-lt"/>
              </a:rPr>
              <a:t>Przepisów dot. sprzedaży na raty (art. 583 – 588 k.c.) nie stosuje się do sprzedaży na raty, jeżeli kupujący nabył rzecz w zakresie działalności swego przedsiębiorstwa.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Sprzedaż na próbę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tabLst>
                <a:tab pos="361950" algn="l"/>
              </a:tabLst>
            </a:pP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smtClean="0">
                <a:latin typeface="+mj-lt"/>
              </a:rPr>
              <a:t>Sprzedaż na próbę albo z zastrzeżeniem zbadania rzeczy przez kupującego traktowana jest za zawartą </a:t>
            </a:r>
            <a:r>
              <a:rPr lang="pl-PL" b="1" dirty="0" smtClean="0">
                <a:latin typeface="+mj-lt"/>
              </a:rPr>
              <a:t>pod warunkiem zawieszającym, że kupujący uzna przedmiot sprzedaży za dobry</a:t>
            </a:r>
            <a:r>
              <a:rPr lang="pl-PL" dirty="0" smtClean="0">
                <a:latin typeface="+mj-lt"/>
              </a:rPr>
              <a:t>. </a:t>
            </a:r>
          </a:p>
          <a:p>
            <a:pPr marL="0" indent="0" algn="just">
              <a:tabLst>
                <a:tab pos="361950" algn="l"/>
              </a:tabLst>
            </a:pPr>
            <a:r>
              <a:rPr lang="pl-PL" dirty="0" smtClean="0">
                <a:latin typeface="+mj-lt"/>
              </a:rPr>
              <a:t> W przypadku braku oznaczenia w umowie terminu próby lub zbadania rzeczy sprzedawca może wyznaczyć kupującemu odpowiedni termin.</a:t>
            </a:r>
          </a:p>
          <a:p>
            <a:pPr marL="0" indent="0" algn="just">
              <a:tabLst>
                <a:tab pos="361950" algn="l"/>
              </a:tabLst>
            </a:pPr>
            <a:r>
              <a:rPr lang="pl-PL" dirty="0" smtClean="0">
                <a:latin typeface="+mj-lt"/>
              </a:rPr>
              <a:t> Jeżeli kupujący rzecz odebrał i nie złożył oświadczenia przed upływem umówionego przez strony lub wyznaczonego przez sprzedawcę terminu, uważa się, że </a:t>
            </a:r>
            <a:r>
              <a:rPr lang="pl-PL" b="1" dirty="0" smtClean="0">
                <a:latin typeface="+mj-lt"/>
              </a:rPr>
              <a:t>uznał przedmiot sprzedaży za dobry</a:t>
            </a:r>
            <a:r>
              <a:rPr lang="pl-PL" dirty="0" smtClean="0">
                <a:latin typeface="+mj-lt"/>
              </a:rPr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Zastrzeżenie własności rzeczy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844825"/>
            <a:ext cx="8100392" cy="50131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tabLst>
                <a:tab pos="361950" algn="l"/>
              </a:tabLst>
            </a:pPr>
            <a:r>
              <a:rPr lang="pl-PL" dirty="0" smtClean="0">
                <a:latin typeface="Arial Narrow" pitchFamily="34" charset="0"/>
              </a:rPr>
              <a:t> </a:t>
            </a:r>
            <a:r>
              <a:rPr lang="pl-PL" dirty="0" smtClean="0">
                <a:latin typeface="+mj-lt"/>
              </a:rPr>
              <a:t>Sprzedawca może zastrzec własność sprzedanej rzeczy ruchomej aż do uiszczenia ceny, wówczas w razie wątpliwości uważa się, że przeniesienie własności rzeczy nastąpiło </a:t>
            </a:r>
            <a:r>
              <a:rPr lang="pl-PL" b="1" dirty="0" smtClean="0">
                <a:latin typeface="+mj-lt"/>
              </a:rPr>
              <a:t>pod warunkiem zawieszającym</a:t>
            </a:r>
          </a:p>
          <a:p>
            <a:pPr marL="0" indent="0" algn="just">
              <a:tabLst>
                <a:tab pos="361950" algn="l"/>
              </a:tabLst>
            </a:pPr>
            <a:r>
              <a:rPr lang="pl-PL" b="1" dirty="0" smtClean="0">
                <a:latin typeface="+mj-lt"/>
              </a:rPr>
              <a:t> </a:t>
            </a:r>
            <a:r>
              <a:rPr lang="pl-PL" dirty="0" smtClean="0">
                <a:latin typeface="+mj-lt"/>
              </a:rPr>
              <a:t>Jeżeli rzecz zostaje kupującemu wydana, zastrzeżenie własności powinno być </a:t>
            </a:r>
            <a:r>
              <a:rPr lang="pl-PL" b="1" dirty="0" smtClean="0">
                <a:latin typeface="+mj-lt"/>
              </a:rPr>
              <a:t>stwierdzone pismem</a:t>
            </a:r>
            <a:r>
              <a:rPr lang="pl-PL" dirty="0" smtClean="0">
                <a:latin typeface="+mj-lt"/>
              </a:rPr>
              <a:t>. </a:t>
            </a:r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Jest ono skuteczne względem wierzycieli kupującego, jeżeli pismo ma datę pewną</a:t>
            </a:r>
          </a:p>
          <a:p>
            <a:pPr marL="0" indent="0" algn="just">
              <a:tabLst>
                <a:tab pos="361950" algn="l"/>
              </a:tabLst>
            </a:pPr>
            <a:r>
              <a:rPr lang="pl-PL" dirty="0" smtClean="0">
                <a:latin typeface="+mj-lt"/>
              </a:rPr>
              <a:t> W razie zastrzeżenia prawa własności sprzedawca odbierając rzecz może żądać odpowiedniego wynagrodzenia za zużycie lub uszkodzenie rzeczy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98855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Rękojmia to podstawa jednej z dwóch możliwych dróg składania reklamacji przez </a:t>
            </a:r>
            <a:r>
              <a:rPr lang="pl-PL" dirty="0" smtClean="0"/>
              <a:t>kupującego </a:t>
            </a:r>
            <a:r>
              <a:rPr lang="pl-PL" dirty="0"/>
              <a:t>(obok gwarancji). Jest to tryb dochodzenia odpowiedzialności od przedsiębiorcy w związku z ujawnioną wadą fizyczną (niezgodnością z umową) lub prawną kupionego towaru konsumpcyjnego</a:t>
            </a:r>
            <a:r>
              <a:rPr lang="pl-PL" dirty="0" smtClean="0"/>
              <a:t>.</a:t>
            </a:r>
          </a:p>
          <a:p>
            <a:r>
              <a:rPr lang="pl-PL" dirty="0"/>
              <a:t>Jeżeli </a:t>
            </a:r>
            <a:r>
              <a:rPr lang="pl-PL" dirty="0" smtClean="0"/>
              <a:t>kupujący </a:t>
            </a:r>
            <a:r>
              <a:rPr lang="pl-PL" dirty="0"/>
              <a:t>składa reklamację na podstawie rękojmi, </a:t>
            </a:r>
            <a:r>
              <a:rPr lang="pl-PL" b="1" dirty="0"/>
              <a:t>podmiotem odpowiedzialnym za powstałe wady jest sprzedawca</a:t>
            </a:r>
            <a:r>
              <a:rPr lang="pl-PL" dirty="0"/>
              <a:t> – i to do niego należy skierować pismo reklamacyjne.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335806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Uwaga!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 smtClean="0"/>
              <a:t>Od </a:t>
            </a:r>
            <a:r>
              <a:rPr lang="pl-PL" smtClean="0"/>
              <a:t>1 </a:t>
            </a:r>
            <a:r>
              <a:rPr lang="pl-PL" smtClean="0"/>
              <a:t>stycznia</a:t>
            </a:r>
            <a:r>
              <a:rPr lang="pl-PL" smtClean="0"/>
              <a:t> 2021 </a:t>
            </a:r>
            <a:r>
              <a:rPr lang="pl-PL" dirty="0" smtClean="0"/>
              <a:t>r. wchodzą w życie m.in. zmiany kodeksu cywilnego na podstawie tzw. Ustawy </a:t>
            </a:r>
            <a:r>
              <a:rPr lang="pl-PL" dirty="0" err="1" smtClean="0"/>
              <a:t>deregulacyjną</a:t>
            </a:r>
            <a:r>
              <a:rPr lang="pl-PL" dirty="0" smtClean="0"/>
              <a:t> z dnia 31 lipca 2019 r. (Dz. U. z 2019 r. poz. 1495)</a:t>
            </a:r>
          </a:p>
          <a:p>
            <a:r>
              <a:rPr lang="pl-PL" b="1" dirty="0" smtClean="0"/>
              <a:t>art. 556(4) i 556(5) KC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4742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pl-PL" b="1" dirty="0"/>
              <a:t>Art. 558 KC</a:t>
            </a:r>
            <a:endParaRPr lang="pl-PL" dirty="0"/>
          </a:p>
          <a:p>
            <a:pPr fontAlgn="base"/>
            <a:r>
              <a:rPr lang="pl-PL" dirty="0"/>
              <a:t>§ 1. Strony mogą odpowiedzialność z tytułu rękojmi rozszerzyć, ograniczyć lub wyłączyć. Jeżeli kupującym jest konsument, ograniczenie lub wyłączenie odpowiedzialności z tytułu rękojmi jest dopuszczalne tylko w przypadkach określonych w przepisach szczególnych.</a:t>
            </a:r>
          </a:p>
          <a:p>
            <a:pPr fontAlgn="base"/>
            <a:r>
              <a:rPr lang="pl-PL" dirty="0"/>
              <a:t>§ 2. Wyłączenie lub ograniczenie odpowiedzialności z tytułu rękojmi jest bezskuteczne, jeżeli sprzedawca zataił </a:t>
            </a:r>
            <a:r>
              <a:rPr lang="pl-PL" u="sng" dirty="0"/>
              <a:t>podstępnie</a:t>
            </a:r>
            <a:r>
              <a:rPr lang="pl-PL" dirty="0"/>
              <a:t> wadę przed kupującym.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41386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Wady fizyczne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6141" y="19797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pl-PL" b="1" dirty="0"/>
              <a:t>Art. 556</a:t>
            </a:r>
            <a:r>
              <a:rPr lang="pl-PL" b="1" baseline="30000" dirty="0"/>
              <a:t>1</a:t>
            </a:r>
            <a:r>
              <a:rPr lang="pl-PL" b="1" dirty="0"/>
              <a:t> KC - wada fizyczna</a:t>
            </a:r>
            <a:r>
              <a:rPr lang="pl-PL" dirty="0"/>
              <a:t> to niezgodność produktu z umową. Dochodzi do niej w szczególności wtedy, gdy rzecz:</a:t>
            </a:r>
          </a:p>
          <a:p>
            <a:pPr marL="803275" lvl="0" indent="-514350" fontAlgn="base">
              <a:buFont typeface="+mj-lt"/>
              <a:buAutoNum type="alphaLcParenR"/>
            </a:pPr>
            <a:r>
              <a:rPr lang="pl-PL" b="1" dirty="0"/>
              <a:t>nie ma właściwości, które produkt tego rodzaju powinien </a:t>
            </a:r>
            <a:r>
              <a:rPr lang="pl-PL" b="1" dirty="0" smtClean="0"/>
              <a:t>mieć</a:t>
            </a:r>
            <a:r>
              <a:rPr lang="pl-PL" dirty="0" smtClean="0"/>
              <a:t>;</a:t>
            </a:r>
            <a:endParaRPr lang="pl-PL" dirty="0"/>
          </a:p>
          <a:p>
            <a:pPr marL="803275" lvl="0" indent="-514350" fontAlgn="base">
              <a:buFont typeface="+mj-lt"/>
              <a:buAutoNum type="alphaLcParenR"/>
            </a:pPr>
            <a:r>
              <a:rPr lang="pl-PL" b="1" dirty="0"/>
              <a:t>nie ma właściwości, o których </a:t>
            </a:r>
            <a:r>
              <a:rPr lang="pl-PL" b="1" dirty="0" smtClean="0"/>
              <a:t>kupujący </a:t>
            </a:r>
            <a:r>
              <a:rPr lang="pl-PL" b="1" dirty="0"/>
              <a:t>został zapewniony przez sprzedawcę lub </a:t>
            </a:r>
            <a:r>
              <a:rPr lang="pl-PL" b="1" dirty="0" smtClean="0"/>
              <a:t>reklamę</a:t>
            </a:r>
            <a:r>
              <a:rPr lang="pl-PL" dirty="0" smtClean="0"/>
              <a:t>;</a:t>
            </a:r>
            <a:endParaRPr lang="pl-PL" dirty="0"/>
          </a:p>
          <a:p>
            <a:pPr marL="803275" lvl="0" indent="-514350" fontAlgn="base">
              <a:buFont typeface="+mj-lt"/>
              <a:buAutoNum type="alphaLcParenR"/>
            </a:pPr>
            <a:r>
              <a:rPr lang="pl-PL" b="1" dirty="0"/>
              <a:t>nie nadaje się do celu, o którym kupujący poinformował </a:t>
            </a:r>
            <a:r>
              <a:rPr lang="pl-PL" b="1" dirty="0" smtClean="0"/>
              <a:t>sprzedawcę</a:t>
            </a:r>
            <a:r>
              <a:rPr lang="pl-PL" dirty="0" smtClean="0"/>
              <a:t>;</a:t>
            </a:r>
            <a:endParaRPr lang="pl-PL" dirty="0"/>
          </a:p>
          <a:p>
            <a:pPr marL="803275" lvl="0" indent="-514350" fontAlgn="base">
              <a:buFont typeface="+mj-lt"/>
              <a:buAutoNum type="alphaLcParenR"/>
            </a:pPr>
            <a:r>
              <a:rPr lang="pl-PL" b="1" dirty="0"/>
              <a:t>została wydana</a:t>
            </a:r>
            <a:r>
              <a:rPr lang="pl-PL" dirty="0"/>
              <a:t> </a:t>
            </a:r>
            <a:r>
              <a:rPr lang="pl-PL" b="1" dirty="0"/>
              <a:t>kupującemu w stanie </a:t>
            </a:r>
            <a:r>
              <a:rPr lang="pl-PL" b="1" dirty="0" smtClean="0"/>
              <a:t>niezupełnym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92988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Odpowiednie stosowanie przepisów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9460" y="1979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S</a:t>
            </a:r>
            <a:r>
              <a:rPr lang="pl-PL" dirty="0" smtClean="0"/>
              <a:t>tosowania </a:t>
            </a:r>
            <a:r>
              <a:rPr lang="pl-PL" dirty="0"/>
              <a:t>kodeksowych przepisów </a:t>
            </a:r>
            <a:r>
              <a:rPr lang="pl-PL" dirty="0" smtClean="0"/>
              <a:t>umowy sprzedaży do </a:t>
            </a:r>
            <a:r>
              <a:rPr lang="pl-PL" dirty="0"/>
              <a:t>uregulowanych w kodeksie cywilnym umów: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zamiany</a:t>
            </a:r>
            <a:r>
              <a:rPr lang="pl-PL" dirty="0" smtClean="0"/>
              <a:t> </a:t>
            </a:r>
            <a:r>
              <a:rPr lang="pl-PL" dirty="0"/>
              <a:t>(art. 604),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dostawy</a:t>
            </a:r>
            <a:r>
              <a:rPr lang="pl-PL" dirty="0" smtClean="0"/>
              <a:t> </a:t>
            </a:r>
            <a:r>
              <a:rPr lang="pl-PL" dirty="0"/>
              <a:t>(art. 612),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kontraktacji</a:t>
            </a:r>
            <a:r>
              <a:rPr lang="pl-PL" dirty="0" smtClean="0"/>
              <a:t> </a:t>
            </a:r>
            <a:r>
              <a:rPr lang="pl-PL" dirty="0"/>
              <a:t>(art. 612),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o </a:t>
            </a:r>
            <a:r>
              <a:rPr lang="pl-PL" b="1" dirty="0"/>
              <a:t>dzieło</a:t>
            </a:r>
            <a:r>
              <a:rPr lang="pl-PL" dirty="0"/>
              <a:t> (art. 638),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o </a:t>
            </a:r>
            <a:r>
              <a:rPr lang="pl-PL" b="1" dirty="0"/>
              <a:t>roboty budowlane</a:t>
            </a:r>
            <a:r>
              <a:rPr lang="pl-PL" dirty="0"/>
              <a:t> (art. 658),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leasingu</a:t>
            </a:r>
            <a:r>
              <a:rPr lang="pl-PL" dirty="0" smtClean="0"/>
              <a:t> </a:t>
            </a:r>
            <a:r>
              <a:rPr lang="pl-PL" dirty="0"/>
              <a:t>(art. 70917),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komisu</a:t>
            </a:r>
            <a:r>
              <a:rPr lang="pl-PL" dirty="0" smtClean="0"/>
              <a:t> </a:t>
            </a:r>
            <a:r>
              <a:rPr lang="pl-PL" dirty="0"/>
              <a:t>(art. 769 § 2), </a:t>
            </a:r>
            <a:endParaRPr lang="pl-PL" dirty="0" smtClean="0"/>
          </a:p>
          <a:p>
            <a:pPr marL="1344613" indent="-514350">
              <a:buFont typeface="+mj-lt"/>
              <a:buAutoNum type="alphaLcParenR"/>
            </a:pPr>
            <a:r>
              <a:rPr lang="pl-PL" b="1" dirty="0" smtClean="0"/>
              <a:t>spółki</a:t>
            </a:r>
            <a:r>
              <a:rPr lang="pl-PL" dirty="0" smtClean="0"/>
              <a:t> </a:t>
            </a:r>
            <a:r>
              <a:rPr lang="pl-PL" dirty="0"/>
              <a:t>(art. 862). </a:t>
            </a:r>
          </a:p>
        </p:txBody>
      </p:sp>
    </p:spTree>
    <p:extLst>
      <p:ext uri="{BB962C8B-B14F-4D97-AF65-F5344CB8AC3E}">
        <p14:creationId xmlns="" xmlns:p14="http://schemas.microsoft.com/office/powerpoint/2010/main" val="1923844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0081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Wada prawna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0081" y="1979712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pl-PL" b="1" dirty="0"/>
              <a:t>Art. 556</a:t>
            </a:r>
            <a:r>
              <a:rPr lang="pl-PL" b="1" baseline="30000" dirty="0"/>
              <a:t>1</a:t>
            </a:r>
            <a:r>
              <a:rPr lang="pl-PL" b="1" dirty="0"/>
              <a:t> KC - wada prawna</a:t>
            </a:r>
            <a:r>
              <a:rPr lang="pl-PL" dirty="0"/>
              <a:t> może polegać na tym, że kupiony przez konsumenta towar:</a:t>
            </a:r>
          </a:p>
          <a:p>
            <a:pPr marL="901700" lvl="0" indent="-514350" fontAlgn="base">
              <a:buFont typeface="+mj-lt"/>
              <a:buAutoNum type="alphaLcParenR"/>
            </a:pPr>
            <a:r>
              <a:rPr lang="pl-PL" dirty="0"/>
              <a:t>jest własnością osoby </a:t>
            </a:r>
            <a:r>
              <a:rPr lang="pl-PL" dirty="0" smtClean="0"/>
              <a:t>trzeciej;</a:t>
            </a:r>
            <a:endParaRPr lang="pl-PL" dirty="0"/>
          </a:p>
          <a:p>
            <a:pPr marL="901700" lvl="0" indent="-514350" fontAlgn="base">
              <a:buFont typeface="+mj-lt"/>
              <a:buAutoNum type="alphaLcParenR"/>
            </a:pPr>
            <a:r>
              <a:rPr lang="pl-PL" dirty="0"/>
              <a:t>jest obciążony prawem osoby </a:t>
            </a:r>
            <a:r>
              <a:rPr lang="pl-PL" dirty="0" smtClean="0"/>
              <a:t>trzeciej;</a:t>
            </a:r>
            <a:endParaRPr lang="pl-PL" dirty="0"/>
          </a:p>
          <a:p>
            <a:pPr marL="901700" lvl="0" indent="-514350" fontAlgn="base">
              <a:buFont typeface="+mj-lt"/>
              <a:buAutoNum type="alphaLcParenR"/>
            </a:pPr>
            <a:r>
              <a:rPr lang="pl-PL" dirty="0"/>
              <a:t>cechuje się ograniczeniami w korzystaniu lub rozporządzaniu nim w wyniku decyzji lub orzeczenia właściwego </a:t>
            </a:r>
            <a:r>
              <a:rPr lang="pl-PL" dirty="0" smtClean="0"/>
              <a:t>organu.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397357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Roszczenia i uprawnienia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pl-PL" dirty="0"/>
              <a:t>W sytuacji wystąpienia wady konsument może złożyć do sprzedawcy reklamację z tytułu rękojmi i zażądać jednego z </a:t>
            </a:r>
            <a:r>
              <a:rPr lang="pl-PL" dirty="0" smtClean="0"/>
              <a:t>dwóch </a:t>
            </a:r>
            <a:r>
              <a:rPr lang="pl-PL" dirty="0"/>
              <a:t>działań:</a:t>
            </a:r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wymiany towaru na nowy;</a:t>
            </a:r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naprawy towaru</a:t>
            </a:r>
            <a:r>
              <a:rPr lang="pl-PL" dirty="0" smtClean="0"/>
              <a:t>;</a:t>
            </a:r>
          </a:p>
          <a:p>
            <a:pPr marL="466725" lvl="0" indent="0" fontAlgn="base">
              <a:buNone/>
            </a:pPr>
            <a:r>
              <a:rPr lang="pl-PL" dirty="0"/>
              <a:t>l</a:t>
            </a:r>
            <a:r>
              <a:rPr lang="pl-PL" dirty="0" smtClean="0"/>
              <a:t>ub jednego z dwóch uprawnień konstytutywnych:</a:t>
            </a:r>
            <a:endParaRPr lang="pl-PL" dirty="0"/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obniżenia ceny;</a:t>
            </a:r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odstąpienia od umowy – </a:t>
            </a:r>
            <a:r>
              <a:rPr lang="pl-PL" b="1" dirty="0"/>
              <a:t>o ile wada jest istotna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07872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664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Wymiana lub naprawienie towaru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84031"/>
            <a:ext cx="8229600" cy="4873969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pl-PL" dirty="0"/>
              <a:t>Jeśli konsument żąda </a:t>
            </a:r>
            <a:r>
              <a:rPr lang="pl-PL" b="1" dirty="0"/>
              <a:t>wymiany rzeczy </a:t>
            </a:r>
            <a:r>
              <a:rPr lang="pl-PL" dirty="0"/>
              <a:t>lub</a:t>
            </a:r>
            <a:r>
              <a:rPr lang="pl-PL" b="1" dirty="0"/>
              <a:t> jej naprawy</a:t>
            </a:r>
            <a:r>
              <a:rPr lang="pl-PL" dirty="0"/>
              <a:t>, przedsiębiorca może odmówić spełnienia tego żądania pod warunkiem, że opcja wskazana przez konsumenta:</a:t>
            </a:r>
          </a:p>
          <a:p>
            <a:pPr marL="901700" lvl="0" indent="-514350" fontAlgn="base">
              <a:buFont typeface="+mj-lt"/>
              <a:buAutoNum type="alphaLcParenR"/>
              <a:tabLst>
                <a:tab pos="901700" algn="l"/>
              </a:tabLst>
            </a:pPr>
            <a:r>
              <a:rPr lang="pl-PL" dirty="0"/>
              <a:t>byłaby </a:t>
            </a:r>
            <a:r>
              <a:rPr lang="pl-PL" b="1" dirty="0"/>
              <a:t>niemożliwa do zrealizowania dla sprzedawcy</a:t>
            </a:r>
            <a:r>
              <a:rPr lang="pl-PL" dirty="0"/>
              <a:t> – np. ze względu na zaprzestanie produkcji określonych części zamiennych lub całego towaru</a:t>
            </a:r>
          </a:p>
          <a:p>
            <a:pPr marL="901700" indent="-514350" fontAlgn="base">
              <a:buNone/>
              <a:tabLst>
                <a:tab pos="901700" algn="l"/>
              </a:tabLst>
            </a:pPr>
            <a:r>
              <a:rPr lang="pl-PL" dirty="0"/>
              <a:t>albo</a:t>
            </a:r>
          </a:p>
          <a:p>
            <a:pPr marL="901700" lvl="0" indent="-514350" fontAlgn="base">
              <a:buFont typeface="+mj-lt"/>
              <a:buAutoNum type="alphaLcParenR"/>
              <a:tabLst>
                <a:tab pos="901700" algn="l"/>
              </a:tabLst>
            </a:pPr>
            <a:r>
              <a:rPr lang="pl-PL" dirty="0"/>
              <a:t>w porównaniu z drugim z możliwych żądań </a:t>
            </a:r>
            <a:r>
              <a:rPr lang="pl-PL" b="1" dirty="0"/>
              <a:t>wymagałaby nadmiernych kosztów</a:t>
            </a:r>
            <a:r>
              <a:rPr lang="pl-PL" dirty="0"/>
              <a:t> – np. żądanie wymiany całego urządzenia na nowe, jeśli uszkodzenie dotyczy jednego elementu o niskiej wartości.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280330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8831" y="1556792"/>
            <a:ext cx="8229600" cy="5184576"/>
          </a:xfrm>
        </p:spPr>
        <p:txBody>
          <a:bodyPr>
            <a:normAutofit/>
          </a:bodyPr>
          <a:lstStyle/>
          <a:p>
            <a:r>
              <a:rPr lang="pl-PL" dirty="0"/>
              <a:t>Sprzedawca musi wymienić towar lub usunąć wadę </a:t>
            </a:r>
            <a:r>
              <a:rPr lang="pl-PL" b="1" dirty="0"/>
              <a:t>w rozsądnym czasie</a:t>
            </a:r>
            <a:r>
              <a:rPr lang="pl-PL" dirty="0"/>
              <a:t> (nie ma tu określonego terminu) </a:t>
            </a:r>
            <a:r>
              <a:rPr lang="pl-PL" b="1" dirty="0"/>
              <a:t>i bez nadmiernych niedogodności dla </a:t>
            </a:r>
            <a:r>
              <a:rPr lang="pl-PL" b="1" dirty="0" smtClean="0"/>
              <a:t>kupującego</a:t>
            </a:r>
            <a:r>
              <a:rPr lang="pl-PL" dirty="0" smtClean="0"/>
              <a:t>. </a:t>
            </a:r>
            <a:r>
              <a:rPr lang="pl-PL" dirty="0"/>
              <a:t>Jeśli tego nie czyni, </a:t>
            </a:r>
            <a:r>
              <a:rPr lang="pl-PL" dirty="0" smtClean="0"/>
              <a:t>kupujący </a:t>
            </a:r>
            <a:r>
              <a:rPr lang="pl-PL" dirty="0"/>
              <a:t>może wyznaczyć mu czas na spełnienie żądania. </a:t>
            </a:r>
            <a:r>
              <a:rPr lang="pl-PL" b="1" dirty="0"/>
              <a:t>W przypadku dalszej bezczynności przedsiębiorcy i upływu wyznaczonego terminu klientowi wolno odstąpić od umowy lub żądać obniżenia ceny.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548656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1407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Obniżenie ceny lub odstąpienie od umowy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Kupujący </a:t>
            </a:r>
            <a:r>
              <a:rPr lang="pl-PL" dirty="0"/>
              <a:t>reklamujący rzecz u sprzedawcy w ramach rękojmi ma również prawo </a:t>
            </a:r>
            <a:r>
              <a:rPr lang="pl-PL" b="1" dirty="0" smtClean="0"/>
              <a:t>złożyć oświadczenie o odstąpieniu </a:t>
            </a:r>
            <a:r>
              <a:rPr lang="pl-PL" b="1" dirty="0"/>
              <a:t>od umowy</a:t>
            </a:r>
            <a:r>
              <a:rPr lang="pl-PL" dirty="0"/>
              <a:t> lub </a:t>
            </a:r>
            <a:r>
              <a:rPr lang="pl-PL" b="1" dirty="0" smtClean="0"/>
              <a:t>obniżeniu </a:t>
            </a:r>
            <a:r>
              <a:rPr lang="pl-PL" b="1" dirty="0"/>
              <a:t>ceny</a:t>
            </a:r>
            <a:r>
              <a:rPr lang="pl-PL" dirty="0" smtClean="0"/>
              <a:t>.</a:t>
            </a:r>
          </a:p>
          <a:p>
            <a:pPr lvl="0" fontAlgn="base"/>
            <a:r>
              <a:rPr lang="pl-PL" dirty="0" smtClean="0"/>
              <a:t>Kupujący może złożyć oświadczenie o odstąpieniu </a:t>
            </a:r>
            <a:r>
              <a:rPr lang="pl-PL" dirty="0"/>
              <a:t>od umowy tylko wtedy, gdy wada ma charakter istotny – np. poważne uszkodzenie silnika w samochodzie;</a:t>
            </a:r>
          </a:p>
          <a:p>
            <a:pPr lvl="0" fontAlgn="base"/>
            <a:r>
              <a:rPr lang="pl-PL" dirty="0" smtClean="0"/>
              <a:t>Przy oświadczeniu o obniżeniu </a:t>
            </a:r>
            <a:r>
              <a:rPr lang="pl-PL" dirty="0"/>
              <a:t>ceny </a:t>
            </a:r>
            <a:r>
              <a:rPr lang="pl-PL" b="1" dirty="0"/>
              <a:t>powinno towarzyszyć określenie kwoty, o którą cena ma być obniżona</a:t>
            </a:r>
            <a:r>
              <a:rPr lang="pl-PL" dirty="0"/>
              <a:t> (z uwzględnieniem wartości towaru z wadą i towaru pełnowartościowego).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520449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4326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Jeżeli jest to </a:t>
            </a:r>
            <a:r>
              <a:rPr lang="pl-PL" b="1" dirty="0"/>
              <a:t>pierwsze </a:t>
            </a:r>
            <a:r>
              <a:rPr lang="pl-PL" b="1" dirty="0" smtClean="0"/>
              <a:t>oświadczenie </a:t>
            </a:r>
            <a:r>
              <a:rPr lang="pl-PL" b="1" dirty="0"/>
              <a:t>złożone w ramach reklamacji dotyczącej danego towaru</a:t>
            </a:r>
            <a:r>
              <a:rPr lang="pl-PL" dirty="0"/>
              <a:t>, sprzedawca może zaproponować </a:t>
            </a:r>
            <a:r>
              <a:rPr lang="pl-PL" dirty="0" smtClean="0"/>
              <a:t>kupującemu </a:t>
            </a:r>
            <a:r>
              <a:rPr lang="pl-PL" dirty="0"/>
              <a:t>niezwłoczną wymianę lub naprawę – niewiążącą się z nadmiernymi niedogodnościami. </a:t>
            </a:r>
            <a:r>
              <a:rPr lang="pl-PL" b="1" dirty="0"/>
              <a:t>Nie może jednak zrobić tego bez powiadomienia o tym </a:t>
            </a:r>
            <a:r>
              <a:rPr lang="pl-PL" b="1" dirty="0" smtClean="0"/>
              <a:t>kupującego</a:t>
            </a:r>
            <a:r>
              <a:rPr lang="pl-PL" dirty="0" smtClean="0"/>
              <a:t>, </a:t>
            </a:r>
            <a:r>
              <a:rPr lang="pl-PL" dirty="0"/>
              <a:t>ma on bowiem prawo do zmiany propozycji przedsiębiorcy (z wymiany na naprawę lub odwrotnie).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88992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Zmiana propozycji sprzedawcy nie będzie możliwa, jeśli to, czego chce </a:t>
            </a:r>
            <a:r>
              <a:rPr lang="pl-PL" dirty="0" smtClean="0"/>
              <a:t>kupujący, </a:t>
            </a:r>
            <a:r>
              <a:rPr lang="pl-PL" dirty="0"/>
              <a:t>jest:</a:t>
            </a:r>
          </a:p>
          <a:p>
            <a:pPr marL="712788" lvl="0" indent="-514350" fontAlgn="base">
              <a:buFont typeface="+mj-lt"/>
              <a:buAutoNum type="alphaLcParenR"/>
            </a:pPr>
            <a:r>
              <a:rPr lang="pl-PL" b="1" dirty="0"/>
              <a:t>niemożliwe do spełnienia dla sprzedawcy</a:t>
            </a:r>
            <a:r>
              <a:rPr lang="pl-PL" dirty="0"/>
              <a:t> </a:t>
            </a:r>
            <a:endParaRPr lang="pl-PL" dirty="0" smtClean="0"/>
          </a:p>
          <a:p>
            <a:pPr marL="198438" lvl="0" indent="0" fontAlgn="base">
              <a:buNone/>
            </a:pPr>
            <a:r>
              <a:rPr lang="pl-PL" dirty="0" smtClean="0"/>
              <a:t>albo</a:t>
            </a:r>
            <a:endParaRPr lang="pl-PL" dirty="0"/>
          </a:p>
          <a:p>
            <a:pPr marL="712788" lvl="0" indent="-514350" fontAlgn="base">
              <a:buFont typeface="+mj-lt"/>
              <a:buAutoNum type="alphaLcParenR"/>
            </a:pPr>
            <a:r>
              <a:rPr lang="pl-PL" dirty="0"/>
              <a:t>w porównaniu z drugim z możliwych żądań </a:t>
            </a:r>
            <a:r>
              <a:rPr lang="pl-PL" b="1" dirty="0"/>
              <a:t>wymaga nadmiernych kosztów</a:t>
            </a:r>
            <a:r>
              <a:rPr lang="pl-PL" dirty="0"/>
              <a:t> </a:t>
            </a:r>
            <a:r>
              <a:rPr lang="pl-PL" dirty="0" smtClean="0"/>
              <a:t>sprzedawcy.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87068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b="1" dirty="0"/>
              <a:t>Sprzedawca nie ma prawa odmówić </a:t>
            </a:r>
            <a:r>
              <a:rPr lang="pl-PL" b="1" dirty="0" smtClean="0"/>
              <a:t>kupującemu </a:t>
            </a:r>
            <a:r>
              <a:rPr lang="pl-PL" b="1" dirty="0"/>
              <a:t>obniżenia ceny lub odstąpienia od umowy, jeżeli nie wywiązał się ze swych obowiązków przy pierwszym żądaniu złożonym przez </a:t>
            </a:r>
            <a:r>
              <a:rPr lang="pl-PL" b="1" dirty="0" smtClean="0"/>
              <a:t>kupującego </a:t>
            </a:r>
            <a:r>
              <a:rPr lang="pl-PL" b="1" dirty="0"/>
              <a:t>w ramach pierwszej reklamacji bądź jest to druga lub kolejna reklamacja danego towaru. </a:t>
            </a:r>
            <a:endParaRPr lang="pl-PL" b="1" dirty="0" smtClean="0"/>
          </a:p>
          <a:p>
            <a:r>
              <a:rPr lang="pl-PL" dirty="0" smtClean="0"/>
              <a:t>Nie </a:t>
            </a:r>
            <a:r>
              <a:rPr lang="pl-PL" dirty="0"/>
              <a:t>ma tu znaczenia, czy chodzi o tę samą, czy też inną wadę lub usterkę.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946669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3223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Okres rękojmi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Sprzedawca odpowiada wobec </a:t>
            </a:r>
            <a:r>
              <a:rPr lang="pl-PL" dirty="0" smtClean="0"/>
              <a:t>kupującego </a:t>
            </a:r>
            <a:r>
              <a:rPr lang="pl-PL" dirty="0"/>
              <a:t>za sprzedany towar, jeżeli wada zostanie stwierdzona </a:t>
            </a:r>
            <a:r>
              <a:rPr lang="pl-PL" b="1" dirty="0"/>
              <a:t>w okresie 2 lat od momentu jego wydania</a:t>
            </a:r>
            <a:r>
              <a:rPr lang="pl-PL" dirty="0"/>
              <a:t> </a:t>
            </a:r>
            <a:r>
              <a:rPr lang="pl-PL" dirty="0" smtClean="0"/>
              <a:t>(5 lat w przypadku nieruchomości) </a:t>
            </a:r>
            <a:r>
              <a:rPr lang="pl-PL" dirty="0"/>
              <a:t>- art. 568 § 1 KC</a:t>
            </a:r>
            <a:r>
              <a:rPr lang="pl-PL" dirty="0" smtClean="0"/>
              <a:t>.</a:t>
            </a:r>
          </a:p>
          <a:p>
            <a:r>
              <a:rPr lang="pl-PL" dirty="0"/>
              <a:t>Terminu tego nie można skrócić, z wyjątkiem </a:t>
            </a:r>
            <a:r>
              <a:rPr lang="pl-PL" b="1" dirty="0"/>
              <a:t>towarów używanych</a:t>
            </a:r>
            <a:r>
              <a:rPr lang="pl-PL" dirty="0"/>
              <a:t>, przy których sprzedawca może ograniczyć okres swojej odpowiedzialności maksymalnie do </a:t>
            </a:r>
            <a:r>
              <a:rPr lang="pl-PL" b="1" dirty="0"/>
              <a:t>roku</a:t>
            </a:r>
            <a:r>
              <a:rPr lang="pl-PL" dirty="0" smtClean="0"/>
              <a:t>.</a:t>
            </a:r>
          </a:p>
          <a:p>
            <a:r>
              <a:rPr lang="pl-PL" dirty="0"/>
              <a:t>Przez </a:t>
            </a:r>
            <a:r>
              <a:rPr lang="pl-PL" b="1" dirty="0"/>
              <a:t>rok</a:t>
            </a:r>
            <a:r>
              <a:rPr lang="pl-PL" dirty="0"/>
              <a:t> trwania odpowiedzialności sprzedawcy istnieje domniemanie, że stwierdzona </a:t>
            </a:r>
            <a:r>
              <a:rPr lang="pl-PL" b="1" dirty="0"/>
              <a:t>wada lub jej przyczyna istniała już w momencie sprzedaży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534862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3492" y="1484784"/>
            <a:ext cx="8229600" cy="4525963"/>
          </a:xfrm>
        </p:spPr>
        <p:txBody>
          <a:bodyPr/>
          <a:lstStyle/>
          <a:p>
            <a:r>
              <a:rPr lang="pl-PL" dirty="0"/>
              <a:t>Jeżeli </a:t>
            </a:r>
            <a:r>
              <a:rPr lang="pl-PL" b="1" dirty="0"/>
              <a:t>sprzedawca podstępnie zataił wady towaru</a:t>
            </a:r>
            <a:r>
              <a:rPr lang="pl-PL" dirty="0"/>
              <a:t>, </a:t>
            </a:r>
            <a:r>
              <a:rPr lang="pl-PL" dirty="0" smtClean="0"/>
              <a:t>kupującemu </a:t>
            </a:r>
            <a:r>
              <a:rPr lang="pl-PL" dirty="0"/>
              <a:t>przysługuje uprawnienie do złożenia reklamacji z tytułu rękojmi bez względu na okres, jaki upłynął od stwierdzenia wady. Oznacza to, </a:t>
            </a:r>
            <a:r>
              <a:rPr lang="pl-PL" b="1" dirty="0"/>
              <a:t>że przedsiębiorca odpowiada za produkt, nawet jeżeli wada zostanie przez </a:t>
            </a:r>
            <a:r>
              <a:rPr lang="pl-PL" b="1" dirty="0" smtClean="0"/>
              <a:t>kupującego </a:t>
            </a:r>
            <a:r>
              <a:rPr lang="pl-PL" b="1" dirty="0"/>
              <a:t>zauważona po upływie 2 lat od wydania rzeczy</a:t>
            </a:r>
            <a:r>
              <a:rPr lang="pl-PL" dirty="0"/>
              <a:t> - art. 568 § 6 KC.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92854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i="1" dirty="0" err="1" smtClean="0"/>
              <a:t>Essentialia</a:t>
            </a:r>
            <a:r>
              <a:rPr lang="pl-PL" b="1" i="1" dirty="0" smtClean="0"/>
              <a:t> </a:t>
            </a:r>
            <a:r>
              <a:rPr lang="pl-PL" b="1" i="1" dirty="0" err="1" smtClean="0"/>
              <a:t>negotii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844824"/>
            <a:ext cx="8229600" cy="4525963"/>
          </a:xfrm>
        </p:spPr>
        <p:txBody>
          <a:bodyPr>
            <a:noAutofit/>
          </a:bodyPr>
          <a:lstStyle/>
          <a:p>
            <a:r>
              <a:rPr lang="pl-PL" sz="2600" dirty="0"/>
              <a:t>S</a:t>
            </a:r>
            <a:r>
              <a:rPr lang="pl-PL" sz="2600" dirty="0" smtClean="0"/>
              <a:t>przedaż </a:t>
            </a:r>
            <a:r>
              <a:rPr lang="pl-PL" sz="2600" dirty="0"/>
              <a:t>jest umową </a:t>
            </a:r>
            <a:r>
              <a:rPr lang="pl-PL" sz="2600" b="1" dirty="0"/>
              <a:t>dwustronnie zobowiązującą</a:t>
            </a:r>
            <a:r>
              <a:rPr lang="pl-PL" sz="2600" dirty="0"/>
              <a:t>. Skutkiem zawarcia umowy sprzedaży jest zobowiązanie się sprzedawcy do </a:t>
            </a:r>
            <a:r>
              <a:rPr lang="pl-PL" sz="2600" b="1" dirty="0"/>
              <a:t>przeniesienia własności rzeczy lub prawa</a:t>
            </a:r>
            <a:r>
              <a:rPr lang="pl-PL" sz="2600" dirty="0"/>
              <a:t> na kupującego (plus wydanie tej rzeczy) oraz zobowiązanie się kupującego do </a:t>
            </a:r>
            <a:r>
              <a:rPr lang="pl-PL" sz="2600" b="1" dirty="0"/>
              <a:t>zapłacenia sprzedawcy umówionej ceny </a:t>
            </a:r>
            <a:r>
              <a:rPr lang="pl-PL" sz="2600" dirty="0"/>
              <a:t>(oraz odebrania tej rzeczy</a:t>
            </a:r>
            <a:r>
              <a:rPr lang="pl-PL" sz="2600" dirty="0" smtClean="0"/>
              <a:t>).</a:t>
            </a:r>
          </a:p>
          <a:p>
            <a:r>
              <a:rPr lang="pl-PL" sz="2600" dirty="0"/>
              <a:t>Świadczenie jednej strony jest więc odpowiednikiem świadczenia drugiej </a:t>
            </a:r>
            <a:r>
              <a:rPr lang="pl-PL" sz="2600" dirty="0" smtClean="0"/>
              <a:t>strony.</a:t>
            </a:r>
          </a:p>
          <a:p>
            <a:r>
              <a:rPr lang="pl-PL" sz="2600" dirty="0"/>
              <a:t>U</a:t>
            </a:r>
            <a:r>
              <a:rPr lang="pl-PL" sz="2600" dirty="0" smtClean="0"/>
              <a:t>mowa </a:t>
            </a:r>
            <a:r>
              <a:rPr lang="pl-PL" sz="2600" dirty="0"/>
              <a:t>sprzedaży ma </a:t>
            </a:r>
            <a:r>
              <a:rPr lang="pl-PL" sz="2600" b="1" dirty="0"/>
              <a:t>charakter umowy wzajemnej</a:t>
            </a:r>
            <a:r>
              <a:rPr lang="pl-PL" sz="2600" dirty="0"/>
              <a:t>, w odniesieniu do której znajdą zastosowanie ogólne przepisy dotyczące zobowiązań wzajemnych (art. 487 i n. KC).</a:t>
            </a:r>
          </a:p>
        </p:txBody>
      </p:sp>
    </p:spTree>
    <p:extLst>
      <p:ext uri="{BB962C8B-B14F-4D97-AF65-F5344CB8AC3E}">
        <p14:creationId xmlns="" xmlns:p14="http://schemas.microsoft.com/office/powerpoint/2010/main" val="19983291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027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Forma złożenia reklamacji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0571" y="19797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Reklamację można złożyć </a:t>
            </a:r>
            <a:r>
              <a:rPr lang="pl-PL" b="1" dirty="0"/>
              <a:t>w dowolnej formie</a:t>
            </a:r>
            <a:r>
              <a:rPr lang="pl-PL" b="1" dirty="0" smtClean="0"/>
              <a:t>.</a:t>
            </a:r>
          </a:p>
          <a:p>
            <a:r>
              <a:rPr lang="pl-PL" b="1" dirty="0"/>
              <a:t>Paragon fiskalny nie jest konieczny</a:t>
            </a:r>
            <a:r>
              <a:rPr lang="pl-PL" dirty="0"/>
              <a:t> do zareklamowania produktu. </a:t>
            </a:r>
            <a:r>
              <a:rPr lang="pl-PL" dirty="0" smtClean="0"/>
              <a:t>Paragon </a:t>
            </a:r>
            <a:r>
              <a:rPr lang="pl-PL" dirty="0"/>
              <a:t>to jeden z wielu dowodów nabycia rzeczy w danym sklepie i w danej cenie. Inne to: świadkowie, wydruki z karty płatniczej czy kredytowej, e-maile. </a:t>
            </a:r>
            <a:r>
              <a:rPr lang="pl-PL" b="1" dirty="0"/>
              <a:t>Sprzedawca nie może uzależniać przyjęcia reklamacji od dostarczenia paragonu fiskalnego - art. 558 § 1.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26303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7921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Termin na złożenie reklamacji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6141" y="1979712"/>
            <a:ext cx="8229600" cy="4525963"/>
          </a:xfrm>
        </p:spPr>
        <p:txBody>
          <a:bodyPr/>
          <a:lstStyle/>
          <a:p>
            <a:r>
              <a:rPr lang="pl-PL" dirty="0" smtClean="0"/>
              <a:t>Kupujący </a:t>
            </a:r>
            <a:r>
              <a:rPr lang="pl-PL" dirty="0"/>
              <a:t>musi złożyć sprzedawcy żądanie wynikające z rękojmi w ciągu </a:t>
            </a:r>
            <a:r>
              <a:rPr lang="pl-PL" b="1" dirty="0"/>
              <a:t>roku od dnia zauważenia </a:t>
            </a:r>
            <a:r>
              <a:rPr lang="pl-PL" dirty="0" smtClean="0"/>
              <a:t>wady.</a:t>
            </a:r>
          </a:p>
          <a:p>
            <a:r>
              <a:rPr lang="pl-PL" b="1" dirty="0"/>
              <a:t>nie skraca to</a:t>
            </a:r>
            <a:r>
              <a:rPr lang="pl-PL" dirty="0"/>
              <a:t> </a:t>
            </a:r>
            <a:r>
              <a:rPr lang="pl-PL" dirty="0" smtClean="0"/>
              <a:t>okresu </a:t>
            </a:r>
            <a:r>
              <a:rPr lang="pl-PL" dirty="0"/>
              <a:t>odpowiedzialności sprzedawcy, który wynosi 2 lata od dnia wydania rzeczy.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582781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412776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Art. 563 KC</a:t>
            </a:r>
            <a:endParaRPr lang="pl-PL" dirty="0"/>
          </a:p>
          <a:p>
            <a:pPr marL="444500" indent="0">
              <a:buNone/>
            </a:pPr>
            <a:r>
              <a:rPr lang="pl-PL" dirty="0"/>
              <a:t>§ 1. Przy sprzedaży między przedsiębiorcami kupujący traci uprawnienia z tytułu rękojmi, </a:t>
            </a:r>
            <a:r>
              <a:rPr lang="pl-PL" b="1" dirty="0"/>
              <a:t>jeżeli nie zbadał rzeczy w czasie i w sposób przyjęty przy rzeczach tego rodzaju i nie zawiadomił niezwłocznie sprzedawcy o wadzie</a:t>
            </a:r>
            <a:r>
              <a:rPr lang="pl-PL" dirty="0"/>
              <a:t>, a w przypadku gdy wada wyszła na jaw dopiero później - jeżeli nie zawiadomił sprzedawcy niezwłocznie po jej stwierdzeniu.</a:t>
            </a:r>
          </a:p>
          <a:p>
            <a:pPr marL="444500" indent="0">
              <a:buNone/>
            </a:pPr>
            <a:r>
              <a:rPr lang="pl-PL" dirty="0"/>
              <a:t>§ 2. Do zachowania powyższego terminu wystarczy wysłanie przed jego upływem zawiadomienia o wadzie.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013809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Termin rozpatrzenia reklamacji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844824"/>
            <a:ext cx="8028384" cy="4660851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pl-PL" dirty="0"/>
              <a:t>Jeżeli żądanie złożone przez </a:t>
            </a:r>
            <a:r>
              <a:rPr lang="pl-PL" dirty="0" smtClean="0"/>
              <a:t>kupującego </a:t>
            </a:r>
            <a:r>
              <a:rPr lang="pl-PL" dirty="0"/>
              <a:t>przy reklamacji dotyczy:</a:t>
            </a:r>
          </a:p>
          <a:p>
            <a:pPr marL="1169988" lvl="0" indent="-514350" fontAlgn="base">
              <a:buFont typeface="+mj-lt"/>
              <a:buAutoNum type="alphaLcParenR"/>
            </a:pPr>
            <a:r>
              <a:rPr lang="pl-PL" dirty="0"/>
              <a:t>naprawy towaru,</a:t>
            </a:r>
          </a:p>
          <a:p>
            <a:pPr marL="1169988" lvl="0" indent="-514350" fontAlgn="base">
              <a:buFont typeface="+mj-lt"/>
              <a:buAutoNum type="alphaLcParenR"/>
            </a:pPr>
            <a:r>
              <a:rPr lang="pl-PL" dirty="0"/>
              <a:t>wymiany towaru na nowy,</a:t>
            </a:r>
          </a:p>
          <a:p>
            <a:pPr marL="1169988" lvl="0" indent="-514350" fontAlgn="base">
              <a:buFont typeface="+mj-lt"/>
              <a:buAutoNum type="alphaLcParenR"/>
            </a:pPr>
            <a:r>
              <a:rPr lang="pl-PL" dirty="0"/>
              <a:t>obniżenia ceny towaru,</a:t>
            </a:r>
          </a:p>
          <a:p>
            <a:pPr marL="0" indent="0">
              <a:buNone/>
            </a:pPr>
            <a:r>
              <a:rPr lang="pl-PL" dirty="0"/>
              <a:t>to na </a:t>
            </a:r>
            <a:r>
              <a:rPr lang="pl-PL" dirty="0" smtClean="0"/>
              <a:t>sprzedawcy </a:t>
            </a:r>
            <a:r>
              <a:rPr lang="pl-PL" dirty="0"/>
              <a:t>spoczywa obowiązek rozpatrzenia reklamacji </a:t>
            </a:r>
            <a:r>
              <a:rPr lang="pl-PL" b="1" dirty="0"/>
              <a:t>w terminie 14 dni kalendarzowych od dnia jej złożenia.</a:t>
            </a:r>
            <a:r>
              <a:rPr lang="pl-PL" dirty="0"/>
              <a:t> W przypadku niedotrzymania tego terminu uznaje się, że reklamacja jest zasadna. Sprzedawca nie może po jego upływie odmówić spełnienia żądania </a:t>
            </a:r>
            <a:r>
              <a:rPr lang="pl-PL" dirty="0" smtClean="0"/>
              <a:t>kupującego, </a:t>
            </a:r>
            <a:r>
              <a:rPr lang="pl-PL" dirty="0"/>
              <a:t>nawet jeżeli wada powstała z jego </a:t>
            </a:r>
            <a:r>
              <a:rPr lang="pl-PL" dirty="0" smtClean="0"/>
              <a:t>winy.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569624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525963"/>
          </a:xfrm>
        </p:spPr>
        <p:txBody>
          <a:bodyPr/>
          <a:lstStyle/>
          <a:p>
            <a:r>
              <a:rPr lang="pl-PL" dirty="0"/>
              <a:t>Przez rozpatrzenie reklamacji należy rozumieć możliwość zapoznania się </a:t>
            </a:r>
            <a:r>
              <a:rPr lang="pl-PL" dirty="0" smtClean="0"/>
              <a:t>kupującego </a:t>
            </a:r>
            <a:r>
              <a:rPr lang="pl-PL" dirty="0"/>
              <a:t>ze stanowiskiem przedsiębiorcy. Nie jest więc wystarczające wysłanie przez sprzedawcę odpowiedzi na reklamację przed upływem 14 dni, jeżeli dojdzie ona do </a:t>
            </a:r>
            <a:r>
              <a:rPr lang="pl-PL" dirty="0" smtClean="0"/>
              <a:t>kupującego </a:t>
            </a:r>
            <a:r>
              <a:rPr lang="pl-PL" dirty="0"/>
              <a:t>po upływie tego terminu.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747192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Koszty reklamacji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3111" y="1979712"/>
            <a:ext cx="8229600" cy="4525963"/>
          </a:xfrm>
        </p:spPr>
        <p:txBody>
          <a:bodyPr/>
          <a:lstStyle/>
          <a:p>
            <a:r>
              <a:rPr lang="pl-PL" dirty="0" smtClean="0"/>
              <a:t>Kupujący</a:t>
            </a:r>
            <a:r>
              <a:rPr lang="pl-PL" dirty="0"/>
              <a:t> składający reklamację powinien </a:t>
            </a:r>
            <a:r>
              <a:rPr lang="pl-PL" b="1" dirty="0"/>
              <a:t>na koszt sprzedawcy</a:t>
            </a:r>
            <a:r>
              <a:rPr lang="pl-PL" dirty="0"/>
              <a:t> dostarczyć wadliwą rzecz do miejsca wskazanego w umowie (jeżeli tego miejsca nie określono, tam gdzie została mu wydana). Jeżeli ze względu na rodzaj rzeczy lub sposób jej zamontowania dostarczenie do sprzedawcy będzie nadmierne utrudnione, </a:t>
            </a:r>
            <a:r>
              <a:rPr lang="pl-PL" dirty="0" smtClean="0"/>
              <a:t>kupujący </a:t>
            </a:r>
            <a:r>
              <a:rPr lang="pl-PL" dirty="0"/>
              <a:t>musi udostępnić mu towar w miejscu, w którym się znajduje.</a:t>
            </a:r>
          </a:p>
        </p:txBody>
      </p:sp>
    </p:spTree>
    <p:extLst>
      <p:ext uri="{BB962C8B-B14F-4D97-AF65-F5344CB8AC3E}">
        <p14:creationId xmlns="" xmlns:p14="http://schemas.microsoft.com/office/powerpoint/2010/main" val="29649080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Koszty wymiany lub naprawy </a:t>
            </a:r>
            <a:r>
              <a:rPr lang="pl-PL" b="1" dirty="0"/>
              <a:t>ponosi sprzedawca</a:t>
            </a:r>
            <a:r>
              <a:rPr lang="pl-PL" dirty="0"/>
              <a:t>. W szczególności obejmuje to koszty demontażu i dostarczenia rzeczy, robocizny, materiałów oraz ponownego zamontowania i uruchomienia. Jeżeli koszt demontażu i ponownego montażu przewyższa cenę kupionego towaru, to </a:t>
            </a:r>
            <a:r>
              <a:rPr lang="pl-PL" dirty="0" smtClean="0"/>
              <a:t>kupujący </a:t>
            </a:r>
            <a:r>
              <a:rPr lang="pl-PL" dirty="0"/>
              <a:t>jest zobowiązany ponieść koszty przewyższające wartość zakupionego towaru lub ma prawo żądać od sprzedawcy pokrycia kosztów montażu i ponownego zamontowania – do wysokości ceny kupionego towaru.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498711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6021288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J</a:t>
            </a:r>
            <a:r>
              <a:rPr lang="pl-PL" dirty="0" smtClean="0"/>
              <a:t>eżeli </a:t>
            </a:r>
            <a:r>
              <a:rPr lang="pl-PL" dirty="0"/>
              <a:t>w wyniku złożonej w ramach rękojmi reklamacji doszło do naprawienia rzeczy, wymiany, obniżenia ceny albo odstąpienia od umowy, </a:t>
            </a:r>
            <a:r>
              <a:rPr lang="pl-PL" b="1" dirty="0" smtClean="0"/>
              <a:t>kupujący </a:t>
            </a:r>
            <a:r>
              <a:rPr lang="pl-PL" b="1" dirty="0"/>
              <a:t>ma prawo żądać od sprzedawcy naprawienia szkody, którą poniósł z powodu nabycia wadliwego produktu</a:t>
            </a:r>
            <a:r>
              <a:rPr lang="pl-PL" dirty="0"/>
              <a:t>. Jako szkodę w szczególności można potraktować </a:t>
            </a:r>
            <a:r>
              <a:rPr lang="pl-PL" b="1" dirty="0"/>
              <a:t>koszt m.in. odebrania rzeczy</a:t>
            </a:r>
            <a:r>
              <a:rPr lang="pl-PL" dirty="0"/>
              <a:t> (np. osobiste koszty związane z wizytą </a:t>
            </a:r>
            <a:r>
              <a:rPr lang="pl-PL" dirty="0" smtClean="0"/>
              <a:t>w sklepie</a:t>
            </a:r>
            <a:r>
              <a:rPr lang="pl-PL" dirty="0"/>
              <a:t>), </a:t>
            </a:r>
            <a:r>
              <a:rPr lang="pl-PL" b="1" dirty="0"/>
              <a:t>odesłania rzeczy</a:t>
            </a:r>
            <a:r>
              <a:rPr lang="pl-PL" dirty="0"/>
              <a:t> w związku z reklamacją, </a:t>
            </a:r>
            <a:r>
              <a:rPr lang="pl-PL" b="1" dirty="0" smtClean="0"/>
              <a:t>jej przewozu</a:t>
            </a:r>
            <a:r>
              <a:rPr lang="pl-PL" dirty="0"/>
              <a:t> </a:t>
            </a:r>
            <a:r>
              <a:rPr lang="pl-PL" dirty="0" smtClean="0"/>
              <a:t>oraz</a:t>
            </a:r>
            <a:r>
              <a:rPr lang="pl-PL" dirty="0"/>
              <a:t> </a:t>
            </a:r>
            <a:r>
              <a:rPr lang="pl-PL" b="1" dirty="0" smtClean="0"/>
              <a:t>ubezpieczenia</a:t>
            </a:r>
            <a:r>
              <a:rPr lang="pl-PL" dirty="0"/>
              <a:t> </a:t>
            </a:r>
            <a:r>
              <a:rPr lang="pl-PL" dirty="0" smtClean="0"/>
              <a:t>(jeżeli </a:t>
            </a:r>
            <a:r>
              <a:rPr lang="pl-PL" dirty="0"/>
              <a:t>była przesyłana).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618917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2769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Reklamacja montażu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Odpowiedzialność </a:t>
            </a:r>
            <a:r>
              <a:rPr lang="pl-PL" dirty="0" smtClean="0"/>
              <a:t>sprzedawcy </a:t>
            </a:r>
            <a:r>
              <a:rPr lang="pl-PL" dirty="0"/>
              <a:t>za wadliwy towar dotyczy również </a:t>
            </a:r>
            <a:r>
              <a:rPr lang="pl-PL" b="1" dirty="0"/>
              <a:t>nieprawidłowego montażu, jeżeli został on wykonany przez sprzedawcę lub osoby trzecie, za które ponosi on </a:t>
            </a:r>
            <a:r>
              <a:rPr lang="pl-PL" b="1" dirty="0" smtClean="0"/>
              <a:t>odpowiedzialność</a:t>
            </a:r>
            <a:r>
              <a:rPr lang="pl-PL" dirty="0" smtClean="0"/>
              <a:t>, </a:t>
            </a:r>
            <a:r>
              <a:rPr lang="pl-PL" dirty="0"/>
              <a:t>a także jeżeli </a:t>
            </a:r>
            <a:r>
              <a:rPr lang="pl-PL" b="1" dirty="0" smtClean="0"/>
              <a:t>kupujący </a:t>
            </a:r>
            <a:r>
              <a:rPr lang="pl-PL" b="1" dirty="0"/>
              <a:t>samodzielnie dokonał montażu, postępując według instrukcji przekazanej przez sprzedawcę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461691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836712"/>
            <a:ext cx="8229600" cy="602128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pl-PL" dirty="0"/>
              <a:t>W takiej sytuacji </a:t>
            </a:r>
            <a:r>
              <a:rPr lang="pl-PL" dirty="0" smtClean="0"/>
              <a:t>kupujący</a:t>
            </a:r>
            <a:r>
              <a:rPr lang="pl-PL" dirty="0"/>
              <a:t> </a:t>
            </a:r>
            <a:r>
              <a:rPr lang="pl-PL" b="1" dirty="0"/>
              <a:t>ma prawo żądać demontażu i ponownego zamontowania po wymianie towaru lub usunięciu wady</a:t>
            </a:r>
            <a:r>
              <a:rPr lang="pl-PL" dirty="0"/>
              <a:t>. Jeżeli sprzedawca uchyla się od tego obowiązku, </a:t>
            </a:r>
            <a:r>
              <a:rPr lang="pl-PL" dirty="0" smtClean="0"/>
              <a:t>kupujący </a:t>
            </a:r>
            <a:r>
              <a:rPr lang="pl-PL" dirty="0"/>
              <a:t>może wynająć innych wykonawców – na koszt </a:t>
            </a:r>
            <a:r>
              <a:rPr lang="pl-PL" dirty="0" smtClean="0"/>
              <a:t>sprzedawcy.</a:t>
            </a:r>
            <a:endParaRPr lang="pl-PL" dirty="0"/>
          </a:p>
          <a:p>
            <a:endParaRPr lang="pl-PL" dirty="0"/>
          </a:p>
          <a:p>
            <a:pPr fontAlgn="base"/>
            <a:r>
              <a:rPr lang="pl-PL" dirty="0"/>
              <a:t>Jeżeli koszt demontażu i ponownego montażu przewyższa cenę kupionego towaru, to </a:t>
            </a:r>
            <a:r>
              <a:rPr lang="pl-PL" dirty="0" smtClean="0"/>
              <a:t>kupujący:</a:t>
            </a:r>
            <a:endParaRPr lang="pl-PL" dirty="0"/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jest zobowiązany ponieść koszty przewyższające wartość zakupionego towaru</a:t>
            </a:r>
          </a:p>
          <a:p>
            <a:pPr marL="466725" indent="0" fontAlgn="base">
              <a:buNone/>
            </a:pPr>
            <a:r>
              <a:rPr lang="pl-PL" dirty="0"/>
              <a:t>lub</a:t>
            </a:r>
          </a:p>
          <a:p>
            <a:pPr marL="981075" lvl="0" indent="-514350" fontAlgn="base">
              <a:buFont typeface="+mj-lt"/>
              <a:buAutoNum type="alphaLcParenR"/>
            </a:pPr>
            <a:r>
              <a:rPr lang="pl-PL" dirty="0"/>
              <a:t>ma prawo żądać od sprzedawcy pokrycia kosztów montażu i ponownego zamontowania – do wysokości ceny kupionego towaru.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71582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9553" y="836712"/>
            <a:ext cx="8214447" cy="6021288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Umowa sprzedaży ma </a:t>
            </a:r>
            <a:r>
              <a:rPr lang="pl-PL" b="1" dirty="0"/>
              <a:t>charakter umowy konsensualnej</a:t>
            </a:r>
            <a:r>
              <a:rPr lang="pl-PL" dirty="0"/>
              <a:t>. </a:t>
            </a:r>
            <a:endParaRPr lang="pl-PL" dirty="0" smtClean="0"/>
          </a:p>
          <a:p>
            <a:r>
              <a:rPr lang="pl-PL" dirty="0"/>
              <a:t>Ważność umowy </a:t>
            </a:r>
            <a:r>
              <a:rPr lang="pl-PL" dirty="0" smtClean="0"/>
              <a:t>zależy </a:t>
            </a:r>
            <a:r>
              <a:rPr lang="pl-PL" b="1" dirty="0"/>
              <a:t>wyłącznie od zgodnych oświadczeń woli stron</a:t>
            </a:r>
            <a:r>
              <a:rPr lang="pl-PL" dirty="0"/>
              <a:t>, a wydanie rzeczy czy też zapłata ceny są zdarzeniami będącymi wyłącznie przejawami jej wykonania (np. </a:t>
            </a:r>
            <a:r>
              <a:rPr lang="pl-PL" b="1" dirty="0"/>
              <a:t>zakup </a:t>
            </a:r>
            <a:r>
              <a:rPr lang="pl-PL" b="1" dirty="0" smtClean="0"/>
              <a:t>nieruchomości)</a:t>
            </a:r>
            <a:r>
              <a:rPr lang="pl-PL" dirty="0" smtClean="0"/>
              <a:t>.</a:t>
            </a:r>
          </a:p>
          <a:p>
            <a:r>
              <a:rPr lang="pl-PL" dirty="0"/>
              <a:t>Umowa sprzedaży przyjmuje </a:t>
            </a:r>
            <a:r>
              <a:rPr lang="pl-PL" b="1" dirty="0"/>
              <a:t>charakter realny</a:t>
            </a:r>
            <a:r>
              <a:rPr lang="pl-PL" dirty="0"/>
              <a:t>, jeżeli przedmiotem sprzedaży są </a:t>
            </a:r>
            <a:r>
              <a:rPr lang="pl-PL" b="1" dirty="0"/>
              <a:t>rzeczy oznaczone tylko co do gatunku oraz rzeczy przyszłe</a:t>
            </a:r>
            <a:r>
              <a:rPr lang="pl-PL" dirty="0" smtClean="0"/>
              <a:t>.</a:t>
            </a:r>
          </a:p>
          <a:p>
            <a:r>
              <a:rPr lang="pl-PL" dirty="0"/>
              <a:t>Umowa sprzedaży ze swej istoty jest umową o </a:t>
            </a:r>
            <a:r>
              <a:rPr lang="pl-PL" b="1" dirty="0"/>
              <a:t>charakterze </a:t>
            </a:r>
            <a:r>
              <a:rPr lang="pl-PL" b="1" dirty="0" smtClean="0"/>
              <a:t>odpłatnym.</a:t>
            </a:r>
          </a:p>
          <a:p>
            <a:r>
              <a:rPr lang="pl-PL" dirty="0"/>
              <a:t>Umowa sprzedaży ma charakter kauzalny, tak więc ważność tej czynności prawnej zależy od istnienia przyczyny prawnej jej dokonania. </a:t>
            </a:r>
          </a:p>
        </p:txBody>
      </p:sp>
    </p:spTree>
    <p:extLst>
      <p:ext uri="{BB962C8B-B14F-4D97-AF65-F5344CB8AC3E}">
        <p14:creationId xmlns="" xmlns:p14="http://schemas.microsoft.com/office/powerpoint/2010/main" val="13501558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2316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Gwarancja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4399" y="1979712"/>
            <a:ext cx="8229600" cy="4525963"/>
          </a:xfrm>
        </p:spPr>
        <p:txBody>
          <a:bodyPr/>
          <a:lstStyle/>
          <a:p>
            <a:r>
              <a:rPr lang="pl-PL" dirty="0"/>
              <a:t>Gwarancja to – obok rękojmi – podstawa złożenia reklamacji. Jest to </a:t>
            </a:r>
            <a:r>
              <a:rPr lang="pl-PL" b="1" dirty="0"/>
              <a:t>dobrowolne oświadczenie dotyczące jakości towaru</a:t>
            </a:r>
            <a:r>
              <a:rPr lang="pl-PL" dirty="0"/>
              <a:t> złożone przez przedsiębiorcę, czyli gwaranta</a:t>
            </a:r>
            <a:r>
              <a:rPr lang="pl-PL" dirty="0" smtClean="0"/>
              <a:t>.</a:t>
            </a:r>
          </a:p>
          <a:p>
            <a:r>
              <a:rPr lang="pl-PL" dirty="0"/>
              <a:t>Treść gwarancji powinna być sformułowana w sposób </a:t>
            </a:r>
            <a:r>
              <a:rPr lang="pl-PL" b="1" dirty="0"/>
              <a:t>jasny i zrozumiały, w języku polskim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852672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6021288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pl-PL" dirty="0"/>
              <a:t>Gwarancja wskazuje </a:t>
            </a:r>
            <a:r>
              <a:rPr lang="pl-PL" b="1" dirty="0"/>
              <a:t>obowiązki gwaranta i uprawnienia kupującego</a:t>
            </a:r>
            <a:r>
              <a:rPr lang="pl-PL" dirty="0"/>
              <a:t> w przypadku, gdy sprzedany towar nie ma właściwości określonych w oświadczeniu gwarancyjnym. W szczególności powinna zawierać takie informacje, jak:</a:t>
            </a:r>
          </a:p>
          <a:p>
            <a:pPr lvl="0" fontAlgn="base"/>
            <a:r>
              <a:rPr lang="pl-PL" b="1" dirty="0"/>
              <a:t>nazwa i adres gwaranta</a:t>
            </a:r>
            <a:r>
              <a:rPr lang="pl-PL" dirty="0"/>
              <a:t> lub jego przedstawiciela w Polsce;</a:t>
            </a:r>
          </a:p>
          <a:p>
            <a:pPr lvl="0" fontAlgn="base"/>
            <a:r>
              <a:rPr lang="pl-PL" b="1" dirty="0"/>
              <a:t>czas trwania i zasięg terytorialny</a:t>
            </a:r>
            <a:r>
              <a:rPr lang="pl-PL" dirty="0"/>
              <a:t> ochrony gwarancyjnej;</a:t>
            </a:r>
          </a:p>
          <a:p>
            <a:pPr lvl="0" fontAlgn="base"/>
            <a:r>
              <a:rPr lang="pl-PL" b="1" dirty="0"/>
              <a:t>uprawnienia</a:t>
            </a:r>
            <a:r>
              <a:rPr lang="pl-PL" dirty="0"/>
              <a:t> przysługujące w razie stwierdzenia wady;</a:t>
            </a:r>
          </a:p>
          <a:p>
            <a:pPr lvl="0" fontAlgn="base"/>
            <a:r>
              <a:rPr lang="pl-PL" dirty="0"/>
              <a:t>stwierdzenie „Gwarancja </a:t>
            </a:r>
            <a:r>
              <a:rPr lang="pl-PL" b="1" dirty="0"/>
              <a:t>nie wyłącza, nie ogranicza ani nie zawiesza</a:t>
            </a:r>
            <a:r>
              <a:rPr lang="pl-PL" dirty="0"/>
              <a:t> uprawnień kupującego wynikających z przepisów o rękojmi za wady rzeczy sprzedanej</a:t>
            </a:r>
            <a:r>
              <a:rPr lang="pl-PL" dirty="0" smtClean="0"/>
              <a:t>”.</a:t>
            </a:r>
          </a:p>
          <a:p>
            <a:pPr marL="0" lvl="0" indent="0" fontAlgn="base">
              <a:buNone/>
            </a:pPr>
            <a:r>
              <a:rPr lang="pl-PL" dirty="0"/>
              <a:t>Warto pamiętać, że </a:t>
            </a:r>
            <a:r>
              <a:rPr lang="pl-PL" b="1" dirty="0"/>
              <a:t>obietnice złożone w reklamie</a:t>
            </a:r>
            <a:r>
              <a:rPr lang="pl-PL" dirty="0"/>
              <a:t> są traktowane na </a:t>
            </a:r>
            <a:r>
              <a:rPr lang="pl-PL" b="1" dirty="0"/>
              <a:t>równi z tymi zawartymi w oświadczeniu gwarancyjnym</a:t>
            </a:r>
            <a:endParaRPr lang="pl-PL" dirty="0"/>
          </a:p>
          <a:p>
            <a:pPr marL="0" lvl="0" indent="0" fontAlgn="base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76375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4022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Gwarant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/>
          <a:lstStyle/>
          <a:p>
            <a:r>
              <a:rPr lang="pl-PL" dirty="0"/>
              <a:t>Gwarantem może być </a:t>
            </a:r>
            <a:r>
              <a:rPr lang="pl-PL" b="1" dirty="0"/>
              <a:t>producent, importer, dystrybutor lub sprzedawca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Sprzedawca </a:t>
            </a:r>
            <a:r>
              <a:rPr lang="pl-PL" b="1" dirty="0"/>
              <a:t>może, ale nie musi</a:t>
            </a:r>
            <a:r>
              <a:rPr lang="pl-PL" dirty="0"/>
              <a:t> być gwarantem. Powinno to być określone w oświadczeniu gwarancyjnym. Jeżeli nie jest, można uznać, że gwarancji udzielił przedsiębiorca, który złożył oświadczenie.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335041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Okres ochrony gwarancyjnej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0496" y="1979712"/>
            <a:ext cx="8229600" cy="4525963"/>
          </a:xfrm>
        </p:spPr>
        <p:txBody>
          <a:bodyPr/>
          <a:lstStyle/>
          <a:p>
            <a:r>
              <a:rPr lang="pl-PL" dirty="0"/>
              <a:t>Czas gwarancji zależy od woli gwaranta, może więc ona trwać np. rok lub 5 lat bądź zostać udzielona dożywotnio.</a:t>
            </a:r>
          </a:p>
          <a:p>
            <a:r>
              <a:rPr lang="pl-PL" dirty="0"/>
              <a:t>Jeżeli w oświadczeniu gwarancyjnym nie określono okresu ochrony, przyjmuje się, że wynosi on 2 lata – licząc od dnia, w którym wydano towar </a:t>
            </a:r>
            <a:r>
              <a:rPr lang="pl-PL" dirty="0" smtClean="0"/>
              <a:t>kupującemu.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041083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836712"/>
            <a:ext cx="8100392" cy="4525963"/>
          </a:xfrm>
        </p:spPr>
        <p:txBody>
          <a:bodyPr>
            <a:normAutofit fontScale="92500"/>
          </a:bodyPr>
          <a:lstStyle/>
          <a:p>
            <a:pPr fontAlgn="base"/>
            <a:r>
              <a:rPr lang="pl-PL" b="1" dirty="0"/>
              <a:t>Art. 581 KC</a:t>
            </a:r>
            <a:endParaRPr lang="pl-PL" dirty="0"/>
          </a:p>
          <a:p>
            <a:pPr marL="0" indent="0" fontAlgn="base">
              <a:buNone/>
            </a:pPr>
            <a:r>
              <a:rPr lang="pl-PL" dirty="0"/>
              <a:t>Jeżeli gwarant wymienił wadliwy produkt na nowy lub dokonał istotnych napraw, </a:t>
            </a:r>
            <a:r>
              <a:rPr lang="pl-PL" b="1" dirty="0"/>
              <a:t>termin gwarancji biegnie od nowa</a:t>
            </a:r>
            <a:r>
              <a:rPr lang="pl-PL" dirty="0"/>
              <a:t> od momentu dostarczenia </a:t>
            </a:r>
            <a:r>
              <a:rPr lang="pl-PL" dirty="0" smtClean="0"/>
              <a:t>kupującemu wymienionej </a:t>
            </a:r>
            <a:r>
              <a:rPr lang="pl-PL" dirty="0"/>
              <a:t>lub naprawionej rzeczy. W przypadku wymiany pojedynczej części należącej do reklamowanego towaru czas gwarancji biegnie od nowa w odniesieniu do tej części – np. wymiana karty graficznej w komputerze.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633730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3603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Obowiązki gwaranta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6596" y="1979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Zakres odpowiedzialności gwaranta jest określony w oświadczeniu gwarancyjnym. Może obejmować przede wszystkim zwrot zapłaconej kwoty, wymianę bądź naprawę rzeczy lub zapewnienie innych usług (np. bezpłatne holowanie samochodu w przypadku awarii).</a:t>
            </a:r>
          </a:p>
          <a:p>
            <a:r>
              <a:rPr lang="pl-PL" b="1" dirty="0" smtClean="0"/>
              <a:t>Gwarant </a:t>
            </a:r>
            <a:r>
              <a:rPr lang="pl-PL" b="1" dirty="0"/>
              <a:t>dobrowolnie i samodzielnie określa swoje obowiązki</a:t>
            </a:r>
            <a:r>
              <a:rPr lang="pl-PL" dirty="0"/>
              <a:t>. Może zatem przewidzieć </a:t>
            </a:r>
            <a:r>
              <a:rPr lang="pl-PL" b="1" dirty="0"/>
              <a:t>różne wyłączenia</a:t>
            </a:r>
            <a:r>
              <a:rPr lang="pl-PL" dirty="0"/>
              <a:t>, w zakresie których </a:t>
            </a:r>
            <a:r>
              <a:rPr lang="pl-PL" dirty="0" smtClean="0"/>
              <a:t>kupującemu </a:t>
            </a:r>
            <a:r>
              <a:rPr lang="pl-PL" dirty="0"/>
              <a:t>nie będzie przysługiwało żadne </a:t>
            </a:r>
            <a:r>
              <a:rPr lang="pl-PL" dirty="0" smtClean="0"/>
              <a:t>uprawnienie.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275008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Forma gwarancji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0953" y="2003122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Udzielenie gwarancji następuje przez </a:t>
            </a:r>
            <a:r>
              <a:rPr lang="pl-PL" b="1" dirty="0"/>
              <a:t>złożenie oświadczenia gwarancyjnego w dowolnej formie</a:t>
            </a:r>
            <a:r>
              <a:rPr lang="pl-PL" dirty="0"/>
              <a:t>, w tym również w </a:t>
            </a:r>
            <a:r>
              <a:rPr lang="pl-PL" b="1" dirty="0"/>
              <a:t>reklamie</a:t>
            </a:r>
            <a:r>
              <a:rPr lang="pl-PL" dirty="0" smtClean="0"/>
              <a:t>.</a:t>
            </a:r>
          </a:p>
          <a:p>
            <a:r>
              <a:rPr lang="pl-PL" dirty="0" smtClean="0"/>
              <a:t>Brak </a:t>
            </a:r>
            <a:r>
              <a:rPr lang="pl-PL" dirty="0"/>
              <a:t>dokumentu gwarancyjnego w żaden sposób nie uszczupla uprawnień kupującego wynikających z </a:t>
            </a:r>
            <a:r>
              <a:rPr lang="pl-PL" dirty="0" smtClean="0"/>
              <a:t>gwarancji.</a:t>
            </a:r>
          </a:p>
          <a:p>
            <a:r>
              <a:rPr lang="pl-PL" dirty="0"/>
              <a:t>Dokument gwarancyjny powinien zostać wydany wraz z towarem.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7872617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837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Dostarczenie i udostępnienie towaru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/>
              <a:t>Kupujący</a:t>
            </a:r>
            <a:r>
              <a:rPr lang="pl-PL" dirty="0"/>
              <a:t> składający reklamację z tytułu gwarancji </a:t>
            </a:r>
            <a:r>
              <a:rPr lang="pl-PL" b="1" dirty="0"/>
              <a:t>jest zobowiązany dostarczyć wadliwy przedmiot na koszt</a:t>
            </a:r>
            <a:r>
              <a:rPr lang="pl-PL" dirty="0"/>
              <a:t> gwaranta do miejsca wskazanego w gwarancji lub miejsca wydania towaru</a:t>
            </a:r>
            <a:r>
              <a:rPr lang="pl-PL" dirty="0" smtClean="0"/>
              <a:t>.</a:t>
            </a:r>
          </a:p>
          <a:p>
            <a:r>
              <a:rPr lang="pl-PL" dirty="0"/>
              <a:t>Jeżeli jednak z okoliczności (np. duże rozmiary rzeczy lub skomplikowany sposób montażu) wynika, że wada powinna zostać usunięta na miejscu, </a:t>
            </a:r>
            <a:r>
              <a:rPr lang="pl-PL" dirty="0" smtClean="0"/>
              <a:t>kupujący </a:t>
            </a:r>
            <a:r>
              <a:rPr lang="pl-PL" dirty="0"/>
              <a:t>jest zobowiązany udostępnić towar gwarantowi (np. pralka w domu).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147419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Termin wykonania obowiązków gwarancyjnych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012302"/>
            <a:ext cx="8229600" cy="4525963"/>
          </a:xfrm>
        </p:spPr>
        <p:txBody>
          <a:bodyPr/>
          <a:lstStyle/>
          <a:p>
            <a:r>
              <a:rPr lang="pl-PL" dirty="0"/>
              <a:t>Gwarant musi wykonać swoje obowiązki (np. naprawić lub wymienić towar) </a:t>
            </a:r>
            <a:r>
              <a:rPr lang="pl-PL" b="1" dirty="0"/>
              <a:t>w terminie wskazanym</a:t>
            </a:r>
            <a:r>
              <a:rPr lang="pl-PL" dirty="0"/>
              <a:t> w oświadczeniu gwarancyjnym. Jeżeli nie określono tego czasu, powinien uczynić to niezwłocznie, nie później niż w terminie 14 dni od dnia dostarczenia mu rzeczy przez </a:t>
            </a:r>
            <a:r>
              <a:rPr lang="pl-PL" dirty="0" smtClean="0"/>
              <a:t>kupującego.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3430523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4929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Gwarancja a 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4929" y="203919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Uprawnienia przyznane z tytułu gwarancji </a:t>
            </a:r>
            <a:r>
              <a:rPr lang="pl-PL" b="1" dirty="0"/>
              <a:t>są niezależne</a:t>
            </a:r>
            <a:r>
              <a:rPr lang="pl-PL" dirty="0"/>
              <a:t> od uprawnień wskazanych w rękojmi. </a:t>
            </a:r>
            <a:endParaRPr lang="pl-PL" dirty="0" smtClean="0"/>
          </a:p>
          <a:p>
            <a:r>
              <a:rPr lang="pl-PL" dirty="0"/>
              <a:t>W</a:t>
            </a:r>
            <a:r>
              <a:rPr lang="pl-PL" dirty="0" smtClean="0"/>
              <a:t> </a:t>
            </a:r>
            <a:r>
              <a:rPr lang="pl-PL" dirty="0"/>
              <a:t>przypadku nieuwzględnienia żądań </a:t>
            </a:r>
            <a:r>
              <a:rPr lang="pl-PL" dirty="0" smtClean="0"/>
              <a:t>kupującego </a:t>
            </a:r>
            <a:r>
              <a:rPr lang="pl-PL" dirty="0"/>
              <a:t>w ramach jednej ze wskazanych podstaw ma on prawo do dochodzenia roszczeń na podstawie drugiej dostępnej </a:t>
            </a:r>
            <a:r>
              <a:rPr lang="pl-PL" dirty="0" smtClean="0"/>
              <a:t>podstawy.</a:t>
            </a:r>
          </a:p>
          <a:p>
            <a:r>
              <a:rPr lang="pl-PL" dirty="0"/>
              <a:t>Jeśli kupujący korzysta z uprawnień wynikających z gwarancji, </a:t>
            </a:r>
            <a:r>
              <a:rPr lang="pl-PL" b="1" dirty="0"/>
              <a:t>zawieszeniu podlega bieg terminu na wykonanie uprawnień z tytułu rękojmi</a:t>
            </a:r>
            <a:r>
              <a:rPr lang="pl-PL" dirty="0"/>
              <a:t>, polegający na konieczności złożenia konkretnych żądań w ciągu roku od zauważenia wady.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8365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Strony umowy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19797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Stroną umowy sprzedaży może być zasadniczo każdy podmiot prawa cywilnego – osoba fizyczna lub prawna, a także jednostka organizacyjna niebędąca osobą prawną, której ustawa, przyznała zdolność prawną (art. 33</a:t>
            </a:r>
            <a:r>
              <a:rPr lang="pl-PL" baseline="30000" dirty="0"/>
              <a:t>1</a:t>
            </a:r>
            <a:r>
              <a:rPr lang="pl-PL" dirty="0"/>
              <a:t> § 1 KC</a:t>
            </a:r>
            <a:r>
              <a:rPr lang="pl-PL" dirty="0" smtClean="0"/>
              <a:t>).</a:t>
            </a:r>
          </a:p>
          <a:p>
            <a:r>
              <a:rPr lang="pl-PL" dirty="0"/>
              <a:t>P</a:t>
            </a:r>
            <a:r>
              <a:rPr lang="pl-PL" dirty="0" smtClean="0"/>
              <a:t>o </a:t>
            </a:r>
            <a:r>
              <a:rPr lang="pl-PL" dirty="0"/>
              <a:t>stronie </a:t>
            </a:r>
            <a:r>
              <a:rPr lang="pl-PL" dirty="0" smtClean="0"/>
              <a:t>sprzedawcy lub kupującego może </a:t>
            </a:r>
            <a:r>
              <a:rPr lang="pl-PL" dirty="0"/>
              <a:t>występować </a:t>
            </a:r>
            <a:r>
              <a:rPr lang="pl-PL" dirty="0" smtClean="0"/>
              <a:t>więcej niż jedna osoba.</a:t>
            </a:r>
          </a:p>
          <a:p>
            <a:r>
              <a:rPr lang="pl-PL" b="1" dirty="0"/>
              <a:t>Nie </a:t>
            </a:r>
            <a:r>
              <a:rPr lang="pl-PL" b="1" dirty="0" smtClean="0"/>
              <a:t>dochodzi </a:t>
            </a:r>
            <a:r>
              <a:rPr lang="pl-PL" b="1" dirty="0"/>
              <a:t>do powstania umowy sprzedaży, gdy brak jest jednej ze stron</a:t>
            </a:r>
            <a:r>
              <a:rPr lang="pl-PL" dirty="0"/>
              <a:t>, bo mamy wtedy do czynienia jedynie z pozorem umowy. </a:t>
            </a:r>
          </a:p>
        </p:txBody>
      </p:sp>
    </p:spTree>
    <p:extLst>
      <p:ext uri="{BB962C8B-B14F-4D97-AF65-F5344CB8AC3E}">
        <p14:creationId xmlns="" xmlns:p14="http://schemas.microsoft.com/office/powerpoint/2010/main" val="59869943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924944"/>
            <a:ext cx="8229600" cy="1143000"/>
          </a:xfrm>
        </p:spPr>
        <p:txBody>
          <a:bodyPr/>
          <a:lstStyle/>
          <a:p>
            <a:r>
              <a:rPr lang="pl-PL" b="1" dirty="0"/>
              <a:t>Dziękuję za uwagę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836712"/>
            <a:ext cx="8229600" cy="1143000"/>
          </a:xfrm>
        </p:spPr>
        <p:txBody>
          <a:bodyPr/>
          <a:lstStyle/>
          <a:p>
            <a:r>
              <a:rPr lang="pl-PL" b="1" dirty="0"/>
              <a:t>Literatura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pl-PL" dirty="0"/>
              <a:t>Zbigniew Radwański, </a:t>
            </a:r>
            <a:r>
              <a:rPr lang="pl-PL" dirty="0" smtClean="0"/>
              <a:t>Janina Panowicz-Lipska, </a:t>
            </a:r>
            <a:r>
              <a:rPr lang="pl-PL" i="1" dirty="0"/>
              <a:t>Zobowiązania – część </a:t>
            </a:r>
            <a:r>
              <a:rPr lang="pl-PL" i="1" dirty="0" smtClean="0"/>
              <a:t>szczegółowa</a:t>
            </a:r>
            <a:r>
              <a:rPr lang="pl-PL" dirty="0" smtClean="0"/>
              <a:t>,</a:t>
            </a:r>
            <a:endParaRPr lang="pl-PL" dirty="0"/>
          </a:p>
          <a:p>
            <a:r>
              <a:rPr lang="pl-PL" dirty="0"/>
              <a:t>Witold Czachórski, Adam Brzozowski, Marek Safjan, Elżbieta Skowrońska-Bocian, </a:t>
            </a:r>
            <a:r>
              <a:rPr lang="pl-PL" i="1" dirty="0"/>
              <a:t>Zobowiązania. Zarys wykładu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9702" y="836712"/>
            <a:ext cx="8229600" cy="1143000"/>
          </a:xfrm>
        </p:spPr>
        <p:txBody>
          <a:bodyPr/>
          <a:lstStyle/>
          <a:p>
            <a:r>
              <a:rPr lang="pl-PL" b="1" dirty="0" smtClean="0"/>
              <a:t>Przedmiot umowy sprzedaży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201230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rzeczy (także zwierzęta)</a:t>
            </a:r>
            <a:r>
              <a:rPr lang="pl-PL" dirty="0"/>
              <a:t>;</a:t>
            </a:r>
          </a:p>
          <a:p>
            <a:pPr lvl="0"/>
            <a:r>
              <a:rPr lang="pl-PL" b="1" dirty="0"/>
              <a:t>energie</a:t>
            </a:r>
            <a:r>
              <a:rPr lang="pl-PL" dirty="0"/>
              <a:t>: elektryczna, wysokich ciśnień, gazowa, wodna, cieplna; </a:t>
            </a:r>
          </a:p>
          <a:p>
            <a:r>
              <a:rPr lang="pl-PL" b="1" dirty="0"/>
              <a:t>prawa majątkowe </a:t>
            </a:r>
            <a:r>
              <a:rPr lang="pl-PL" b="1" dirty="0" smtClean="0"/>
              <a:t>zbywalne,</a:t>
            </a:r>
            <a:r>
              <a:rPr lang="pl-PL" dirty="0" smtClean="0"/>
              <a:t> </a:t>
            </a:r>
            <a:r>
              <a:rPr lang="pl-PL" dirty="0"/>
              <a:t>zarówno </a:t>
            </a:r>
            <a:r>
              <a:rPr lang="pl-PL" b="1" dirty="0" smtClean="0"/>
              <a:t>bezwzględne, </a:t>
            </a:r>
            <a:r>
              <a:rPr lang="pl-PL" dirty="0" smtClean="0"/>
              <a:t>jak i</a:t>
            </a:r>
            <a:r>
              <a:rPr lang="pl-PL" b="1" dirty="0" smtClean="0"/>
              <a:t> względne;</a:t>
            </a:r>
          </a:p>
          <a:p>
            <a:r>
              <a:rPr lang="pl-PL" b="1" dirty="0"/>
              <a:t>rzeczy </a:t>
            </a:r>
            <a:r>
              <a:rPr lang="pl-PL" b="1" dirty="0" smtClean="0"/>
              <a:t>przyszłe</a:t>
            </a:r>
            <a:r>
              <a:rPr lang="pl-PL" dirty="0" smtClean="0"/>
              <a:t>;</a:t>
            </a:r>
          </a:p>
          <a:p>
            <a:r>
              <a:rPr lang="pl-PL" b="1" dirty="0" err="1"/>
              <a:t>e</a:t>
            </a:r>
            <a:r>
              <a:rPr lang="pl-PL" b="1" dirty="0" err="1" smtClean="0"/>
              <a:t>kspektatywy</a:t>
            </a:r>
            <a:r>
              <a:rPr lang="pl-PL" b="1" dirty="0" smtClean="0"/>
              <a:t>;</a:t>
            </a:r>
          </a:p>
          <a:p>
            <a:r>
              <a:rPr lang="pl-PL" b="1" dirty="0"/>
              <a:t>p</a:t>
            </a:r>
            <a:r>
              <a:rPr lang="pl-PL" b="1" dirty="0" smtClean="0"/>
              <a:t>rzedsiębiorstwo;</a:t>
            </a:r>
          </a:p>
          <a:p>
            <a:r>
              <a:rPr lang="pl-PL" b="1" dirty="0"/>
              <a:t>gospodarstwo rolne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775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556792"/>
            <a:ext cx="8229600" cy="4525963"/>
          </a:xfrm>
        </p:spPr>
        <p:txBody>
          <a:bodyPr/>
          <a:lstStyle/>
          <a:p>
            <a:r>
              <a:rPr lang="pl-PL" dirty="0"/>
              <a:t>Rzecz lub też prawo będące przedmiotem sprzedaży </a:t>
            </a:r>
            <a:r>
              <a:rPr lang="pl-PL" b="1" dirty="0"/>
              <a:t>nie musi stanowić własności sprzedawcy</a:t>
            </a:r>
            <a:r>
              <a:rPr lang="pl-PL" dirty="0"/>
              <a:t>, może on bowiem sprzedać cudze rzeczy lub prawa, jeśli jest do tego upoważniony przez uprawnionego, bądź też liczy na uzyskanie w przyszłości praw, które zobowiązuje się przenieść na kupującego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4839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692696"/>
            <a:ext cx="8229600" cy="1143000"/>
          </a:xfrm>
        </p:spPr>
        <p:txBody>
          <a:bodyPr/>
          <a:lstStyle/>
          <a:p>
            <a:r>
              <a:rPr lang="pl-PL" b="1" dirty="0" smtClean="0"/>
              <a:t>Wyłączenia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0080" y="1700808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pl-PL" sz="4900" dirty="0"/>
              <a:t>Przedmiotem sprzedaży </a:t>
            </a:r>
            <a:r>
              <a:rPr lang="pl-PL" sz="4900" b="1" dirty="0"/>
              <a:t>nie mogą być</a:t>
            </a:r>
            <a:r>
              <a:rPr lang="pl-PL" sz="4900" dirty="0"/>
              <a:t> rzeczy wyłączone z </a:t>
            </a:r>
            <a:r>
              <a:rPr lang="pl-PL" sz="4900" dirty="0" smtClean="0"/>
              <a:t>obrotu, jak np.:</a:t>
            </a:r>
          </a:p>
          <a:p>
            <a:pPr marL="806450" indent="-514350">
              <a:buFont typeface="+mj-lt"/>
              <a:buAutoNum type="alphaLcParenR"/>
            </a:pPr>
            <a:r>
              <a:rPr lang="pl-PL" sz="4900" dirty="0"/>
              <a:t>materiały z państwowego zasobu archiwalnego oraz z ewidencjonowanego niepaństwowego zasobu </a:t>
            </a:r>
            <a:r>
              <a:rPr lang="pl-PL" sz="4900" dirty="0" smtClean="0"/>
              <a:t>archiwalnego;</a:t>
            </a:r>
          </a:p>
          <a:p>
            <a:pPr marL="806450" indent="-514350">
              <a:buFont typeface="+mj-lt"/>
              <a:buAutoNum type="alphaLcParenR"/>
            </a:pPr>
            <a:r>
              <a:rPr lang="pl-PL" sz="4900" dirty="0"/>
              <a:t>pobrane od </a:t>
            </a:r>
            <a:r>
              <a:rPr lang="pl-PL" sz="4900" dirty="0" err="1"/>
              <a:t>człowieka-dawcy</a:t>
            </a:r>
            <a:r>
              <a:rPr lang="pl-PL" sz="4900" dirty="0"/>
              <a:t> albo z ludzkich zwłok narządy, komórki i </a:t>
            </a:r>
            <a:r>
              <a:rPr lang="pl-PL" sz="4900" dirty="0" smtClean="0"/>
              <a:t>tkanki;</a:t>
            </a:r>
          </a:p>
          <a:p>
            <a:pPr marL="806450" indent="-514350">
              <a:buFont typeface="+mj-lt"/>
              <a:buAutoNum type="alphaLcParenR"/>
            </a:pPr>
            <a:r>
              <a:rPr lang="pl-PL" sz="4900" dirty="0"/>
              <a:t>takie, których sprzedaż podlega prawnym ograniczeniom lub zależy od dopełnienia szczególnych wymagań (np. sprzedaż składników majątku państwowego stanowiących środki trwałe będące w dyspozycji państwowych osób </a:t>
            </a:r>
            <a:r>
              <a:rPr lang="pl-PL" sz="4900" dirty="0" smtClean="0"/>
              <a:t>prawnych).</a:t>
            </a:r>
          </a:p>
          <a:p>
            <a:r>
              <a:rPr lang="pl-PL" sz="4900" dirty="0"/>
              <a:t>Sprzedaż przedmiotów wyłączonych z obrotu nie wywołuje oczekiwanego przez strony skutku prawnego i stosownie do treści art. 387 § 1 KC należy taką umowę traktować jako </a:t>
            </a:r>
            <a:r>
              <a:rPr lang="pl-PL" sz="4900" b="1" dirty="0"/>
              <a:t>umowę o świadczenie niemożliwe</a:t>
            </a:r>
            <a:r>
              <a:rPr lang="pl-PL" sz="4900" dirty="0"/>
              <a:t>.</a:t>
            </a:r>
            <a:endParaRPr lang="pl-PL" sz="49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41696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2399</Words>
  <Application>Microsoft Office PowerPoint</Application>
  <PresentationFormat>Pokaz na ekranie (4:3)</PresentationFormat>
  <Paragraphs>213</Paragraphs>
  <Slides>61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61</vt:i4>
      </vt:variant>
    </vt:vector>
  </HeadingPairs>
  <TitlesOfParts>
    <vt:vector size="62" baseType="lpstr">
      <vt:lpstr>Motyw pakietu Office</vt:lpstr>
      <vt:lpstr>Umowa sprzedaży, rękojmia i gwarancja</vt:lpstr>
      <vt:lpstr>Wprowadzenie</vt:lpstr>
      <vt:lpstr>Odpowiednie stosowanie przepisów</vt:lpstr>
      <vt:lpstr>Essentialia negotii</vt:lpstr>
      <vt:lpstr>Slajd 5</vt:lpstr>
      <vt:lpstr>Strony umowy</vt:lpstr>
      <vt:lpstr>Przedmiot umowy sprzedaży</vt:lpstr>
      <vt:lpstr>Slajd 8</vt:lpstr>
      <vt:lpstr>Wyłączenia</vt:lpstr>
      <vt:lpstr>Obowiązki kupującego</vt:lpstr>
      <vt:lpstr>Inne obowiązku kupującego</vt:lpstr>
      <vt:lpstr>Obowiązki sprzedającego</vt:lpstr>
      <vt:lpstr>Slajd 13</vt:lpstr>
      <vt:lpstr>Zawarcie i forma umowy sprzedaży</vt:lpstr>
      <vt:lpstr>Slajd 15</vt:lpstr>
      <vt:lpstr>Slajd 16</vt:lpstr>
      <vt:lpstr>Umowa przedwstępna</vt:lpstr>
      <vt:lpstr>Roszczenia z umowy sprzedaży</vt:lpstr>
      <vt:lpstr>Ciężar dowodu</vt:lpstr>
      <vt:lpstr>Sprzedaż na raty</vt:lpstr>
      <vt:lpstr>Art. 585 k.c. </vt:lpstr>
      <vt:lpstr>Zwłoka</vt:lpstr>
      <vt:lpstr>Sprzedaż na raty</vt:lpstr>
      <vt:lpstr>Sprzedaż na próbę</vt:lpstr>
      <vt:lpstr>Zastrzeżenie własności rzeczy</vt:lpstr>
      <vt:lpstr>Rękojmia</vt:lpstr>
      <vt:lpstr>Uwaga!</vt:lpstr>
      <vt:lpstr>Slajd 28</vt:lpstr>
      <vt:lpstr>Wady fizyczne</vt:lpstr>
      <vt:lpstr>Wada prawna</vt:lpstr>
      <vt:lpstr>Roszczenia i uprawnienia</vt:lpstr>
      <vt:lpstr>Wymiana lub naprawienie towaru</vt:lpstr>
      <vt:lpstr>Slajd 33</vt:lpstr>
      <vt:lpstr>Obniżenie ceny lub odstąpienie od umowy</vt:lpstr>
      <vt:lpstr>Slajd 35</vt:lpstr>
      <vt:lpstr>Slajd 36</vt:lpstr>
      <vt:lpstr>Slajd 37</vt:lpstr>
      <vt:lpstr>Okres rękojmi</vt:lpstr>
      <vt:lpstr>Slajd 39</vt:lpstr>
      <vt:lpstr>Forma złożenia reklamacji</vt:lpstr>
      <vt:lpstr>Termin na złożenie reklamacji</vt:lpstr>
      <vt:lpstr>Slajd 42</vt:lpstr>
      <vt:lpstr>Termin rozpatrzenia reklamacji</vt:lpstr>
      <vt:lpstr>Slajd 44</vt:lpstr>
      <vt:lpstr>Koszty reklamacji</vt:lpstr>
      <vt:lpstr>Slajd 46</vt:lpstr>
      <vt:lpstr>Slajd 47</vt:lpstr>
      <vt:lpstr>Reklamacja montażu</vt:lpstr>
      <vt:lpstr>Slajd 49</vt:lpstr>
      <vt:lpstr>Gwarancja</vt:lpstr>
      <vt:lpstr>Slajd 51</vt:lpstr>
      <vt:lpstr>Gwarant</vt:lpstr>
      <vt:lpstr>Okres ochrony gwarancyjnej</vt:lpstr>
      <vt:lpstr>Slajd 54</vt:lpstr>
      <vt:lpstr>Obowiązki gwaranta</vt:lpstr>
      <vt:lpstr>Forma gwarancji</vt:lpstr>
      <vt:lpstr>Dostarczenie i udostępnienie towaru</vt:lpstr>
      <vt:lpstr>Termin wykonania obowiązków gwarancyjnych</vt:lpstr>
      <vt:lpstr>Gwarancja a rękojmia</vt:lpstr>
      <vt:lpstr>Dziękuję za uwagę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do bycia zapomnianym na gruncie polskiego prawa</dc:title>
  <dc:creator>Wojtek</dc:creator>
  <cp:lastModifiedBy>Wojtek</cp:lastModifiedBy>
  <cp:revision>94</cp:revision>
  <dcterms:created xsi:type="dcterms:W3CDTF">2016-05-10T21:23:03Z</dcterms:created>
  <dcterms:modified xsi:type="dcterms:W3CDTF">2020-04-25T19:55:32Z</dcterms:modified>
</cp:coreProperties>
</file>